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66" r:id="rId2"/>
    <p:sldId id="696" r:id="rId3"/>
    <p:sldId id="518" r:id="rId4"/>
    <p:sldId id="697" r:id="rId5"/>
    <p:sldId id="698" r:id="rId6"/>
    <p:sldId id="699" r:id="rId7"/>
    <p:sldId id="564" r:id="rId8"/>
    <p:sldId id="700" r:id="rId9"/>
    <p:sldId id="701" r:id="rId10"/>
    <p:sldId id="702" r:id="rId11"/>
    <p:sldId id="663" r:id="rId12"/>
    <p:sldId id="704" r:id="rId13"/>
    <p:sldId id="703" r:id="rId14"/>
    <p:sldId id="706" r:id="rId15"/>
    <p:sldId id="707" r:id="rId16"/>
    <p:sldId id="705" r:id="rId17"/>
    <p:sldId id="708" r:id="rId18"/>
    <p:sldId id="722" r:id="rId19"/>
    <p:sldId id="709" r:id="rId20"/>
    <p:sldId id="723" r:id="rId21"/>
    <p:sldId id="710" r:id="rId22"/>
    <p:sldId id="714" r:id="rId23"/>
    <p:sldId id="711" r:id="rId24"/>
    <p:sldId id="724" r:id="rId25"/>
    <p:sldId id="712" r:id="rId26"/>
    <p:sldId id="713" r:id="rId27"/>
    <p:sldId id="720" r:id="rId28"/>
    <p:sldId id="641" r:id="rId29"/>
    <p:sldId id="715" r:id="rId30"/>
    <p:sldId id="648" r:id="rId31"/>
    <p:sldId id="725" r:id="rId32"/>
    <p:sldId id="716" r:id="rId33"/>
    <p:sldId id="718" r:id="rId34"/>
    <p:sldId id="721" r:id="rId35"/>
    <p:sldId id="719" r:id="rId36"/>
    <p:sldId id="717" r:id="rId37"/>
    <p:sldId id="675" r:id="rId38"/>
    <p:sldId id="650" r:id="rId39"/>
    <p:sldId id="753" r:id="rId40"/>
    <p:sldId id="654" r:id="rId41"/>
    <p:sldId id="726" r:id="rId42"/>
    <p:sldId id="519" r:id="rId43"/>
    <p:sldId id="754" r:id="rId44"/>
    <p:sldId id="644" r:id="rId45"/>
    <p:sldId id="664" r:id="rId46"/>
    <p:sldId id="727" r:id="rId47"/>
    <p:sldId id="728" r:id="rId48"/>
    <p:sldId id="729" r:id="rId49"/>
    <p:sldId id="657" r:id="rId50"/>
    <p:sldId id="730" r:id="rId51"/>
    <p:sldId id="731" r:id="rId52"/>
    <p:sldId id="732" r:id="rId53"/>
    <p:sldId id="733" r:id="rId54"/>
    <p:sldId id="695" r:id="rId55"/>
    <p:sldId id="755" r:id="rId56"/>
    <p:sldId id="734" r:id="rId57"/>
    <p:sldId id="747" r:id="rId58"/>
    <p:sldId id="645" r:id="rId59"/>
    <p:sldId id="735" r:id="rId60"/>
    <p:sldId id="736" r:id="rId61"/>
    <p:sldId id="737" r:id="rId62"/>
    <p:sldId id="738" r:id="rId63"/>
    <p:sldId id="680" r:id="rId64"/>
    <p:sldId id="681" r:id="rId65"/>
    <p:sldId id="682" r:id="rId66"/>
    <p:sldId id="683" r:id="rId67"/>
    <p:sldId id="684" r:id="rId68"/>
    <p:sldId id="677" r:id="rId69"/>
    <p:sldId id="659" r:id="rId70"/>
    <p:sldId id="739" r:id="rId71"/>
    <p:sldId id="740" r:id="rId72"/>
    <p:sldId id="756" r:id="rId73"/>
    <p:sldId id="741" r:id="rId74"/>
    <p:sldId id="742" r:id="rId75"/>
    <p:sldId id="743" r:id="rId76"/>
    <p:sldId id="744" r:id="rId77"/>
    <p:sldId id="320" r:id="rId78"/>
    <p:sldId id="757" r:id="rId79"/>
    <p:sldId id="748" r:id="rId80"/>
    <p:sldId id="749" r:id="rId81"/>
    <p:sldId id="750" r:id="rId82"/>
    <p:sldId id="646" r:id="rId83"/>
    <p:sldId id="751" r:id="rId84"/>
    <p:sldId id="745" r:id="rId85"/>
    <p:sldId id="752" r:id="rId86"/>
    <p:sldId id="746" r:id="rId87"/>
  </p:sldIdLst>
  <p:sldSz cx="9144000" cy="6858000" type="screen4x3"/>
  <p:notesSz cx="6858000" cy="92408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7F6"/>
    <a:srgbClr val="F3F6FB"/>
    <a:srgbClr val="F7994B"/>
    <a:srgbClr val="FCDBC0"/>
    <a:srgbClr val="FDE4CF"/>
    <a:srgbClr val="FBCF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8" autoAdjust="0"/>
    <p:restoredTop sz="62545" autoAdjust="0"/>
  </p:normalViewPr>
  <p:slideViewPr>
    <p:cSldViewPr>
      <p:cViewPr varScale="1">
        <p:scale>
          <a:sx n="67" d="100"/>
          <a:sy n="67" d="100"/>
        </p:scale>
        <p:origin x="912" y="78"/>
      </p:cViewPr>
      <p:guideLst>
        <p:guide orient="horz" pos="2160"/>
        <p:guide pos="2880"/>
      </p:guideLst>
    </p:cSldViewPr>
  </p:slideViewPr>
  <p:outlineViewPr>
    <p:cViewPr>
      <p:scale>
        <a:sx n="33" d="100"/>
        <a:sy n="33" d="100"/>
      </p:scale>
      <p:origin x="0" y="9078"/>
    </p:cViewPr>
    <p:sldLst>
      <p:sld r:id="rId1" collapse="1"/>
    </p:sldLst>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2042"/>
          </a:xfrm>
          <a:prstGeom prst="rect">
            <a:avLst/>
          </a:prstGeom>
        </p:spPr>
        <p:txBody>
          <a:bodyPr vert="horz" lIns="91440" tIns="45720" rIns="91440" bIns="45720" rtlCol="0"/>
          <a:lstStyle>
            <a:lvl1pPr algn="r">
              <a:defRPr sz="1200"/>
            </a:lvl1pPr>
          </a:lstStyle>
          <a:p>
            <a:pPr>
              <a:defRPr/>
            </a:pPr>
            <a:fld id="{1E401E34-D7EA-47EE-86BB-F54126409238}" type="datetimeFigureOut">
              <a:rPr lang="en-US"/>
              <a:pPr>
                <a:defRPr/>
              </a:pPr>
              <a:t>1/31/2017</a:t>
            </a:fld>
            <a:endParaRPr lang="en-US"/>
          </a:p>
        </p:txBody>
      </p:sp>
      <p:sp>
        <p:nvSpPr>
          <p:cNvPr id="4" name="Slide Image Placeholder 3"/>
          <p:cNvSpPr>
            <a:spLocks noGrp="1" noRot="1" noChangeAspect="1"/>
          </p:cNvSpPr>
          <p:nvPr>
            <p:ph type="sldImg" idx="2"/>
          </p:nvPr>
        </p:nvSpPr>
        <p:spPr>
          <a:xfrm>
            <a:off x="1120775" y="693738"/>
            <a:ext cx="4616450" cy="346392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89398"/>
            <a:ext cx="5486400" cy="415837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7192"/>
            <a:ext cx="2971800" cy="46204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777192"/>
            <a:ext cx="2971800" cy="462042"/>
          </a:xfrm>
          <a:prstGeom prst="rect">
            <a:avLst/>
          </a:prstGeom>
        </p:spPr>
        <p:txBody>
          <a:bodyPr vert="horz" lIns="91440" tIns="45720" rIns="91440" bIns="45720" rtlCol="0" anchor="b"/>
          <a:lstStyle>
            <a:lvl1pPr algn="r">
              <a:defRPr sz="1200"/>
            </a:lvl1pPr>
          </a:lstStyle>
          <a:p>
            <a:pPr>
              <a:defRPr/>
            </a:pPr>
            <a:fld id="{F907412D-4E73-4738-8D9F-AC55B1271B9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5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3B8453-9793-48B2-8F56-E72B1D9D2284}" type="slidenum">
              <a:rPr lang="en-US" altLang="en-US"/>
              <a:pPr>
                <a:spcBef>
                  <a:spcPct val="0"/>
                </a:spcBef>
              </a:pPr>
              <a:t>19</a:t>
            </a:fld>
            <a:endParaRPr lang="en-US" alt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18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C24FB7B-BE64-47FD-A3A5-04A269C232CC}" type="slidenum">
              <a:rPr lang="en-US" altLang="en-US"/>
              <a:pPr>
                <a:spcBef>
                  <a:spcPct val="0"/>
                </a:spcBef>
              </a:pPr>
              <a:t>22</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84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kern="1200" dirty="0" smtClean="0">
                <a:solidFill>
                  <a:schemeClr val="tx1"/>
                </a:solidFill>
                <a:latin typeface="+mn-lt"/>
                <a:ea typeface="+mn-ea"/>
                <a:cs typeface="+mn-cs"/>
              </a:rPr>
              <a:t>Making Decisions and Forming Judgments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Each day we make hundreds of judgments and decisions, and we rarely take the time and effort to reason systematically.  We just follow our intuition.</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a:r>
              <a:rPr lang="en-US" sz="1200" b="0" i="0" u="sng" kern="1200" dirty="0" smtClean="0">
                <a:solidFill>
                  <a:schemeClr val="tx1"/>
                </a:solidFill>
                <a:latin typeface="+mn-lt"/>
                <a:ea typeface="+mn-ea"/>
                <a:cs typeface="+mn-cs"/>
              </a:rPr>
              <a:t>Using and Misusing Heuristics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Cognitive psychologists-Amos </a:t>
            </a:r>
            <a:r>
              <a:rPr lang="en-US" sz="1200" b="0" i="0" u="none" strike="noStrike" kern="1200" dirty="0" err="1" smtClean="0">
                <a:solidFill>
                  <a:schemeClr val="tx1"/>
                </a:solidFill>
                <a:latin typeface="+mn-lt"/>
                <a:ea typeface="+mn-ea"/>
                <a:cs typeface="+mn-cs"/>
              </a:rPr>
              <a:t>Tversky</a:t>
            </a:r>
            <a:r>
              <a:rPr lang="en-US" sz="1200" b="0" i="0" u="none" strike="noStrike" kern="1200" dirty="0" smtClean="0">
                <a:solidFill>
                  <a:schemeClr val="tx1"/>
                </a:solidFill>
                <a:latin typeface="+mn-lt"/>
                <a:ea typeface="+mn-ea"/>
                <a:cs typeface="+mn-cs"/>
              </a:rPr>
              <a:t> and Daniel </a:t>
            </a:r>
            <a:r>
              <a:rPr lang="en-US" sz="1200" b="0" i="0" u="none" strike="noStrike" kern="1200" dirty="0" err="1" smtClean="0">
                <a:solidFill>
                  <a:schemeClr val="tx1"/>
                </a:solidFill>
                <a:latin typeface="+mn-lt"/>
                <a:ea typeface="+mn-ea"/>
                <a:cs typeface="+mn-cs"/>
              </a:rPr>
              <a:t>Kahneman</a:t>
            </a:r>
            <a:r>
              <a:rPr lang="en-US" sz="1200" b="0" i="0" u="none" strike="noStrike" kern="1200" dirty="0" smtClean="0">
                <a:solidFill>
                  <a:schemeClr val="tx1"/>
                </a:solidFill>
                <a:latin typeface="+mn-lt"/>
                <a:ea typeface="+mn-ea"/>
                <a:cs typeface="+mn-cs"/>
              </a:rPr>
              <a:t> (1974) suggested </a:t>
            </a:r>
            <a:r>
              <a:rPr lang="en-US" sz="1200" b="0" i="1" u="none" strike="noStrike" kern="1200" dirty="0" smtClean="0">
                <a:solidFill>
                  <a:schemeClr val="tx1"/>
                </a:solidFill>
                <a:latin typeface="+mn-lt"/>
                <a:ea typeface="+mn-ea"/>
                <a:cs typeface="+mn-cs"/>
              </a:rPr>
              <a:t>representative and availability heuristics</a:t>
            </a:r>
            <a:r>
              <a:rPr lang="en-US" sz="1200" b="0" i="0" u="none" strike="noStrike" kern="1200" dirty="0" smtClean="0">
                <a:solidFill>
                  <a:schemeClr val="tx1"/>
                </a:solidFill>
                <a:latin typeface="+mn-lt"/>
                <a:ea typeface="+mn-ea"/>
                <a:cs typeface="+mn-cs"/>
              </a:rPr>
              <a:t> generally are helpful shortcuts, but can lead smart people to make poor decisions.</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Representative Heuristics</a:t>
            </a:r>
            <a:r>
              <a:rPr lang="en-US" sz="1200" b="0" i="0" u="none" strike="noStrike" kern="1200" dirty="0" smtClean="0">
                <a:solidFill>
                  <a:schemeClr val="tx1"/>
                </a:solidFill>
                <a:latin typeface="+mn-lt"/>
                <a:ea typeface="+mn-ea"/>
                <a:cs typeface="+mn-cs"/>
              </a:rPr>
              <a:t>—to judge the likelihood of things in terms of how well they represent particular prototypes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When describing a short, slim person who likes to read poetry –you would be likely to choose a professor at an Ivy League school over a truck driver (make a snap judgment)</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But there are higher odds that a person matches the description is a truck driver because there is more truck driver’s than Ivy League professors who like to read poetry (50-1 odds instead of 10 to 1)</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25</a:t>
            </a:fld>
            <a:endParaRPr lang="en-US"/>
          </a:p>
        </p:txBody>
      </p:sp>
    </p:spTree>
    <p:extLst>
      <p:ext uri="{BB962C8B-B14F-4D97-AF65-F5344CB8AC3E}">
        <p14:creationId xmlns:p14="http://schemas.microsoft.com/office/powerpoint/2010/main" val="316809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248 vs 191 violent crimes per</a:t>
            </a:r>
            <a:r>
              <a:rPr lang="en-US" baseline="0" dirty="0" smtClean="0"/>
              <a:t> 10,000 residents</a:t>
            </a:r>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26</a:t>
            </a:fld>
            <a:endParaRPr lang="en-US"/>
          </a:p>
        </p:txBody>
      </p:sp>
    </p:spTree>
    <p:extLst>
      <p:ext uri="{BB962C8B-B14F-4D97-AF65-F5344CB8AC3E}">
        <p14:creationId xmlns:p14="http://schemas.microsoft.com/office/powerpoint/2010/main" val="51739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rtl="0" fontAlgn="base">
              <a:buFont typeface="Arial" pitchFamily="34" charset="0"/>
              <a:buChar char="•"/>
            </a:pPr>
            <a:r>
              <a:rPr lang="en-US" sz="1200" b="1" i="0" u="none" strike="noStrike" kern="1200" dirty="0" smtClean="0">
                <a:solidFill>
                  <a:schemeClr val="tx1"/>
                </a:solidFill>
                <a:latin typeface="+mn-lt"/>
                <a:ea typeface="+mn-ea"/>
                <a:cs typeface="+mn-cs"/>
              </a:rPr>
              <a:t>Availability Heuristic</a:t>
            </a:r>
            <a:r>
              <a:rPr lang="en-US" sz="1200" b="0" i="0" u="none" strike="noStrike" kern="1200" dirty="0" smtClean="0">
                <a:solidFill>
                  <a:schemeClr val="tx1"/>
                </a:solidFill>
                <a:latin typeface="+mn-lt"/>
                <a:ea typeface="+mn-ea"/>
                <a:cs typeface="+mn-cs"/>
              </a:rPr>
              <a:t>—operates when we base our judgments on how mentally available information is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Anything that enables information to “pop into our head” quickly and without much effort—make the judgment more readily available</a:t>
            </a:r>
          </a:p>
          <a:p>
            <a:pPr lvl="3" rtl="0" fontAlgn="base">
              <a:buFont typeface="Arial" pitchFamily="34" charset="0"/>
              <a:buChar char="•"/>
            </a:pPr>
            <a:r>
              <a:rPr lang="en-US" sz="1200" b="0" i="0" u="none" strike="noStrike" kern="1200" dirty="0" smtClean="0">
                <a:solidFill>
                  <a:schemeClr val="tx1"/>
                </a:solidFill>
                <a:latin typeface="+mn-lt"/>
                <a:ea typeface="+mn-ea"/>
                <a:cs typeface="+mn-cs"/>
              </a:rPr>
              <a:t>People began to fear flying after the 9/11 attacks (even though the risk of death from a terrorist attack is 1 in 97,927 compared to 1 in 6,029 of auto accidents)</a:t>
            </a:r>
          </a:p>
          <a:p>
            <a:pPr lvl="3" rtl="0" fontAlgn="base">
              <a:buFont typeface="Arial" pitchFamily="34" charset="0"/>
              <a:buChar char="•"/>
            </a:pPr>
            <a:r>
              <a:rPr lang="en-US" sz="1200" b="0" i="0" u="none" strike="noStrike" kern="1200" dirty="0" smtClean="0">
                <a:solidFill>
                  <a:schemeClr val="tx1"/>
                </a:solidFill>
                <a:latin typeface="+mn-lt"/>
                <a:ea typeface="+mn-ea"/>
                <a:cs typeface="+mn-cs"/>
              </a:rPr>
              <a:t>People began to discriminate against Muslim-Americans after 9/11 because of our readily available memory of the dramatic event may shape our impression of the whole ethnic group</a:t>
            </a:r>
          </a:p>
          <a:p>
            <a:pPr lvl="3" rtl="0" fontAlgn="base">
              <a:buFont typeface="Arial" pitchFamily="34" charset="0"/>
              <a:buNone/>
            </a:pPr>
            <a:endParaRPr lang="en-US" sz="1200" b="0" i="0" u="none" strike="noStrike" kern="1200" dirty="0" smtClean="0">
              <a:solidFill>
                <a:schemeClr val="tx1"/>
              </a:solidFill>
              <a:latin typeface="+mn-lt"/>
              <a:ea typeface="+mn-ea"/>
              <a:cs typeface="+mn-cs"/>
            </a:endParaRPr>
          </a:p>
          <a:p>
            <a:pPr lvl="3" rtl="0" fontAlgn="base">
              <a:buFont typeface="Arial" pitchFamily="34" charset="0"/>
              <a:buChar char="•"/>
            </a:pPr>
            <a:r>
              <a:rPr lang="en-US" sz="1200" b="0" i="0" u="none" strike="noStrike" kern="1200" dirty="0" smtClean="0">
                <a:solidFill>
                  <a:schemeClr val="tx1"/>
                </a:solidFill>
                <a:latin typeface="+mn-lt"/>
                <a:ea typeface="+mn-ea"/>
                <a:cs typeface="+mn-cs"/>
              </a:rPr>
              <a:t>We </a:t>
            </a:r>
            <a:r>
              <a:rPr lang="en-US" sz="1200" b="0" i="0" u="none" strike="noStrike" kern="1200" dirty="0" err="1" smtClean="0">
                <a:solidFill>
                  <a:schemeClr val="tx1"/>
                </a:solidFill>
                <a:latin typeface="+mn-lt"/>
                <a:ea typeface="+mn-ea"/>
                <a:cs typeface="+mn-cs"/>
              </a:rPr>
              <a:t>overfeel</a:t>
            </a:r>
            <a:r>
              <a:rPr lang="en-US" sz="1200" b="0" i="0" u="none" strike="noStrike" kern="1200" dirty="0" smtClean="0">
                <a:solidFill>
                  <a:schemeClr val="tx1"/>
                </a:solidFill>
                <a:latin typeface="+mn-lt"/>
                <a:ea typeface="+mn-ea"/>
                <a:cs typeface="+mn-cs"/>
              </a:rPr>
              <a:t> and </a:t>
            </a:r>
            <a:r>
              <a:rPr lang="en-US" sz="1200" b="0" i="0" u="none" strike="noStrike" kern="1200" dirty="0" err="1" smtClean="0">
                <a:solidFill>
                  <a:schemeClr val="tx1"/>
                </a:solidFill>
                <a:latin typeface="+mn-lt"/>
                <a:ea typeface="+mn-ea"/>
                <a:cs typeface="+mn-cs"/>
              </a:rPr>
              <a:t>underthink</a:t>
            </a:r>
            <a:endParaRPr lang="en-US" sz="1200" b="0" i="0" u="none" strike="noStrike" kern="1200" dirty="0" smtClean="0">
              <a:solidFill>
                <a:schemeClr val="tx1"/>
              </a:solidFill>
              <a:latin typeface="+mn-lt"/>
              <a:ea typeface="+mn-ea"/>
              <a:cs typeface="+mn-cs"/>
            </a:endParaRPr>
          </a:p>
          <a:p>
            <a:pPr lvl="4" rtl="0">
              <a:buFont typeface="Arial" pitchFamily="34" charset="0"/>
              <a:buChar char="•"/>
            </a:pPr>
            <a:r>
              <a:rPr lang="en-US" sz="1200" b="0" i="0" u="none" strike="noStrike" kern="1200" dirty="0" smtClean="0">
                <a:solidFill>
                  <a:schemeClr val="tx1"/>
                </a:solidFill>
                <a:latin typeface="+mn-lt"/>
                <a:ea typeface="+mn-ea"/>
                <a:cs typeface="+mn-cs"/>
              </a:rPr>
              <a:t>How is retrieval facilitated?</a:t>
            </a:r>
            <a:endParaRPr lang="en-US" dirty="0" smtClean="0"/>
          </a:p>
          <a:p>
            <a:pPr lvl="4" rtl="0" fontAlgn="base">
              <a:buFont typeface="Arial" pitchFamily="34" charset="0"/>
              <a:buChar char="•"/>
            </a:pPr>
            <a:r>
              <a:rPr lang="en-US" sz="1200" b="0" i="0" u="none" strike="noStrike" kern="1200" dirty="0" smtClean="0">
                <a:solidFill>
                  <a:schemeClr val="tx1"/>
                </a:solidFill>
                <a:latin typeface="+mn-lt"/>
                <a:ea typeface="+mn-ea"/>
                <a:cs typeface="+mn-cs"/>
              </a:rPr>
              <a:t>How recently we have heard about the event?</a:t>
            </a:r>
          </a:p>
          <a:p>
            <a:pPr lvl="4" rtl="0" fontAlgn="base">
              <a:buFont typeface="Arial" pitchFamily="34" charset="0"/>
              <a:buChar char="•"/>
            </a:pPr>
            <a:r>
              <a:rPr lang="en-US" sz="1200" b="0" i="0" u="none" strike="noStrike" kern="1200" dirty="0" smtClean="0">
                <a:solidFill>
                  <a:schemeClr val="tx1"/>
                </a:solidFill>
                <a:latin typeface="+mn-lt"/>
                <a:ea typeface="+mn-ea"/>
                <a:cs typeface="+mn-cs"/>
              </a:rPr>
              <a:t>How distinct it is?</a:t>
            </a:r>
          </a:p>
          <a:p>
            <a:pPr lvl="4" rtl="0" fontAlgn="base">
              <a:buFont typeface="Arial" pitchFamily="34" charset="0"/>
              <a:buChar char="•"/>
            </a:pPr>
            <a:r>
              <a:rPr lang="en-US" sz="1200" b="0" i="0" u="none" strike="noStrike" kern="1200" dirty="0" smtClean="0">
                <a:solidFill>
                  <a:schemeClr val="tx1"/>
                </a:solidFill>
                <a:latin typeface="+mn-lt"/>
                <a:ea typeface="+mn-ea"/>
                <a:cs typeface="+mn-cs"/>
              </a:rPr>
              <a:t>How correct it is?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27</a:t>
            </a:fld>
            <a:endParaRPr lang="en-US"/>
          </a:p>
        </p:txBody>
      </p:sp>
    </p:spTree>
    <p:extLst>
      <p:ext uri="{BB962C8B-B14F-4D97-AF65-F5344CB8AC3E}">
        <p14:creationId xmlns:p14="http://schemas.microsoft.com/office/powerpoint/2010/main" val="214153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Problem Solving</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We solve problems through trial and error</a:t>
            </a:r>
          </a:p>
          <a:p>
            <a:pPr rtl="0" fontAlgn="base">
              <a:buFont typeface="Arial" pitchFamily="34" charset="0"/>
              <a:buChar char="•"/>
            </a:pPr>
            <a:r>
              <a:rPr lang="en-US" sz="1200" b="0" i="0" u="none" strike="noStrike" kern="1200" dirty="0" smtClean="0">
                <a:solidFill>
                  <a:schemeClr val="tx1"/>
                </a:solidFill>
                <a:latin typeface="+mn-lt"/>
                <a:ea typeface="+mn-ea"/>
                <a:cs typeface="+mn-cs"/>
              </a:rPr>
              <a:t>Other problems we use </a:t>
            </a:r>
            <a:r>
              <a:rPr lang="en-US" sz="1200" b="1" i="0" u="none" strike="noStrike" kern="1200" dirty="0" smtClean="0">
                <a:solidFill>
                  <a:schemeClr val="tx1"/>
                </a:solidFill>
                <a:latin typeface="+mn-lt"/>
                <a:ea typeface="+mn-ea"/>
                <a:cs typeface="+mn-cs"/>
              </a:rPr>
              <a:t>algorithms</a:t>
            </a:r>
            <a:r>
              <a:rPr lang="en-US" sz="1200" b="0" i="0" u="none" strike="noStrike" kern="1200" dirty="0" smtClean="0">
                <a:solidFill>
                  <a:schemeClr val="tx1"/>
                </a:solidFill>
                <a:latin typeface="+mn-lt"/>
                <a:ea typeface="+mn-ea"/>
                <a:cs typeface="+mn-cs"/>
              </a:rPr>
              <a:t> (step-by-step procedures that guarantee a solution)—can be quite difficult and time consuming—computers use algorithms to find all possible solutions</a:t>
            </a:r>
          </a:p>
          <a:p>
            <a:pPr rtl="0" fontAlgn="base">
              <a:buFont typeface="Arial" pitchFamily="34" charset="0"/>
              <a:buChar char="•"/>
            </a:pPr>
            <a:r>
              <a:rPr lang="en-US" sz="1200" b="0" i="0" u="none" strike="noStrike" kern="1200" dirty="0" smtClean="0">
                <a:solidFill>
                  <a:schemeClr val="tx1"/>
                </a:solidFill>
                <a:latin typeface="+mn-lt"/>
                <a:ea typeface="+mn-ea"/>
                <a:cs typeface="+mn-cs"/>
              </a:rPr>
              <a:t>Or use simpler strategies called </a:t>
            </a:r>
            <a:r>
              <a:rPr lang="en-US" sz="1200" b="1" i="0" u="none" strike="noStrike" kern="1200" dirty="0" smtClean="0">
                <a:solidFill>
                  <a:schemeClr val="tx1"/>
                </a:solidFill>
                <a:latin typeface="+mn-lt"/>
                <a:ea typeface="+mn-ea"/>
                <a:cs typeface="+mn-cs"/>
              </a:rPr>
              <a:t>heuristics </a:t>
            </a:r>
            <a:r>
              <a:rPr lang="en-US" sz="1200" b="0" i="0" u="none" strike="noStrike" kern="1200" dirty="0" smtClean="0">
                <a:solidFill>
                  <a:schemeClr val="tx1"/>
                </a:solidFill>
                <a:latin typeface="+mn-lt"/>
                <a:ea typeface="+mn-ea"/>
                <a:cs typeface="+mn-cs"/>
              </a:rPr>
              <a:t>to arrive at a solution</a:t>
            </a:r>
            <a:r>
              <a:rPr lang="en-US" sz="1200" b="1" i="0" u="none" strike="noStrike"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less time consuming, but more error filled than algorithms</a:t>
            </a:r>
          </a:p>
          <a:p>
            <a:pPr rtl="0" fontAlgn="base">
              <a:buFont typeface="Arial" pitchFamily="34" charset="0"/>
              <a:buChar char="•"/>
            </a:pPr>
            <a:r>
              <a:rPr lang="en-US" sz="1200" b="0" i="0" u="none" strike="noStrike" kern="1200" dirty="0" smtClean="0">
                <a:solidFill>
                  <a:schemeClr val="tx1"/>
                </a:solidFill>
                <a:latin typeface="+mn-lt"/>
                <a:ea typeface="+mn-ea"/>
                <a:cs typeface="+mn-cs"/>
              </a:rPr>
              <a:t>Sometimes no problem-solving strategy seems to be working at all and we arrive at a solution to a problem with </a:t>
            </a:r>
            <a:r>
              <a:rPr lang="en-US" sz="1200" b="1" i="0" u="none" strike="noStrike" kern="1200" dirty="0" smtClean="0">
                <a:solidFill>
                  <a:schemeClr val="tx1"/>
                </a:solidFill>
                <a:latin typeface="+mn-lt"/>
                <a:ea typeface="+mn-ea"/>
                <a:cs typeface="+mn-cs"/>
              </a:rPr>
              <a:t>insight</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Humans and animals use insight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Jung-</a:t>
            </a:r>
            <a:r>
              <a:rPr lang="en-US" sz="1200" b="0" i="0" u="none" strike="noStrike" kern="1200" dirty="0" err="1" smtClean="0">
                <a:solidFill>
                  <a:schemeClr val="tx1"/>
                </a:solidFill>
                <a:latin typeface="+mn-lt"/>
                <a:ea typeface="+mn-ea"/>
                <a:cs typeface="+mn-cs"/>
              </a:rPr>
              <a:t>Beeman</a:t>
            </a:r>
            <a:r>
              <a:rPr lang="en-US" sz="1200" b="0" i="0" u="none" strike="noStrike" kern="1200" dirty="0" smtClean="0">
                <a:solidFill>
                  <a:schemeClr val="tx1"/>
                </a:solidFill>
                <a:latin typeface="+mn-lt"/>
                <a:ea typeface="+mn-ea"/>
                <a:cs typeface="+mn-cs"/>
              </a:rPr>
              <a:t> and others have identified brain activity associated with sudden flashes of insight about a word grouping or phrase.  The researchers mapped the problem solver’s brain activity, using </a:t>
            </a:r>
            <a:r>
              <a:rPr lang="en-US" sz="1200" b="0" i="0" u="none" strike="noStrike" kern="1200" dirty="0" err="1" smtClean="0">
                <a:solidFill>
                  <a:schemeClr val="tx1"/>
                </a:solidFill>
                <a:latin typeface="+mn-lt"/>
                <a:ea typeface="+mn-ea"/>
                <a:cs typeface="+mn-cs"/>
              </a:rPr>
              <a:t>fMRIs</a:t>
            </a:r>
            <a:r>
              <a:rPr lang="en-US" sz="1200" b="0" i="0" u="none" strike="noStrike" kern="1200" dirty="0" smtClean="0">
                <a:solidFill>
                  <a:schemeClr val="tx1"/>
                </a:solidFill>
                <a:latin typeface="+mn-lt"/>
                <a:ea typeface="+mn-ea"/>
                <a:cs typeface="+mn-cs"/>
              </a:rPr>
              <a:t> (functional MRIs) or EEGs.  Half of the solutions were by a sudden Aha! Insight, which typically was preceded by frontal lobe activity involved in focusing attention and was accompanied by a burst of activity in the right temporal lobe, just above the ear (see figure on slide)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There is more learning than conditioning with animal cognition</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kern="1200" dirty="0" smtClean="0">
                <a:solidFill>
                  <a:schemeClr val="tx1"/>
                </a:solidFill>
                <a:latin typeface="+mn-lt"/>
                <a:ea typeface="+mn-ea"/>
                <a:cs typeface="+mn-cs"/>
              </a:rPr>
              <a:t>Obstacles in Solving Problems: Confirmation Bias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We seek evidence verifying our ideas more eagerly than we seek evidence that might refute them = confirmation bias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Major obstacle to problem solving</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Peter </a:t>
            </a:r>
            <a:r>
              <a:rPr lang="en-US" sz="1200" b="0" i="0" u="none" strike="noStrike" kern="1200" dirty="0" err="1" smtClean="0">
                <a:solidFill>
                  <a:schemeClr val="tx1"/>
                </a:solidFill>
                <a:latin typeface="+mn-lt"/>
                <a:ea typeface="+mn-ea"/>
                <a:cs typeface="+mn-cs"/>
              </a:rPr>
              <a:t>Wason</a:t>
            </a:r>
            <a:r>
              <a:rPr lang="en-US" sz="1200" b="0" i="0" u="none" strike="noStrike" kern="1200" dirty="0" smtClean="0">
                <a:solidFill>
                  <a:schemeClr val="tx1"/>
                </a:solidFill>
                <a:latin typeface="+mn-lt"/>
                <a:ea typeface="+mn-ea"/>
                <a:cs typeface="+mn-cs"/>
              </a:rPr>
              <a:t> (1960) gave British university students a three number sequence 2-4-6 and were asked to guess the rule use to devise the series.  Once they felt they were certain they had the rule, they were to announce it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Most students formed the wrong idea and then searched only for evidence confirming the wrong rule</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We went to war against Iraq in 2003 on the assumption that Saddam Hussein possessed WMD that posed an immediate threat.  When the assumptions turned out to be false, confirmation bias was one of the flaws in the judgment process identified by the U.S. Senate Select Committee on Intelligence (2004)</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32</a:t>
            </a:fld>
            <a:endParaRPr lang="en-US"/>
          </a:p>
        </p:txBody>
      </p:sp>
    </p:spTree>
    <p:extLst>
      <p:ext uri="{BB962C8B-B14F-4D97-AF65-F5344CB8AC3E}">
        <p14:creationId xmlns:p14="http://schemas.microsoft.com/office/powerpoint/2010/main" val="2698097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9EBFB16-06FB-4F69-A783-5931F9273DB6}" type="slidenum">
              <a:rPr lang="en-US" altLang="en-US" sz="1200"/>
              <a:pPr eaLnBrk="1" hangingPunct="1"/>
              <a:t>33</a:t>
            </a:fld>
            <a:endParaRPr lang="en-US" altLang="en-US" sz="1200"/>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en-US" sz="1200" b="0" i="0" u="sng" kern="1200" dirty="0" smtClean="0">
                <a:solidFill>
                  <a:schemeClr val="tx1"/>
                </a:solidFill>
                <a:latin typeface="+mn-lt"/>
                <a:ea typeface="+mn-ea"/>
                <a:cs typeface="+mn-cs"/>
              </a:rPr>
              <a:t>Overconfidence</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A tendency to overestimate the accuracy of our knowledge and judgments (people overestimate what their performance is, will, be or was)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Ex: Lyndon Johnson was overconfident marching into North Vietnam, George Bush overconfident invading Iraq for WMD</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Ex: Stockbrokers who are overconfident about the market, students who are overconfident they can finish a project in an hour, takes multiple hours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Positives—the more a person error’s about their estimates allows them to more precisely estimate in the future</a:t>
            </a:r>
          </a:p>
          <a:p>
            <a:pPr eaLnBrk="1" hangingPunct="1">
              <a:spcBef>
                <a:spcPct val="0"/>
              </a:spcBef>
            </a:pPr>
            <a:endParaRPr lang="en-US" altLang="en-US" b="1" dirty="0" smtClean="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84179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FD7A9AF-75C7-4289-8DC0-BF13CB060B00}" type="slidenum">
              <a:rPr lang="en-US" altLang="en-US" sz="1200"/>
              <a:pPr eaLnBrk="1" hangingPunct="1"/>
              <a:t>34</a:t>
            </a:fld>
            <a:endParaRPr lang="en-US" altLang="en-US" sz="1200"/>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en-US" sz="1200" b="0" i="0" u="sng" kern="1200" dirty="0" smtClean="0">
                <a:solidFill>
                  <a:schemeClr val="tx1"/>
                </a:solidFill>
                <a:latin typeface="+mn-lt"/>
                <a:ea typeface="+mn-ea"/>
                <a:cs typeface="+mn-cs"/>
              </a:rPr>
              <a:t>Exaggerated Fear</a:t>
            </a:r>
            <a:endParaRPr lang="en-US" dirty="0" smtClean="0"/>
          </a:p>
          <a:p>
            <a:pPr rtl="0">
              <a:buFont typeface="Arial" pitchFamily="34" charset="0"/>
              <a:buChar char="•"/>
            </a:pPr>
            <a:r>
              <a:rPr lang="en-US" sz="1200" b="0" i="0" u="none" strike="noStrike" kern="1200" dirty="0" smtClean="0">
                <a:solidFill>
                  <a:schemeClr val="tx1"/>
                </a:solidFill>
                <a:latin typeface="+mn-lt"/>
                <a:ea typeface="+mn-ea"/>
                <a:cs typeface="+mn-cs"/>
              </a:rPr>
              <a:t>The opposite of having overconfidence is having an </a:t>
            </a:r>
            <a:r>
              <a:rPr lang="en-US" sz="1200" b="0" i="1" u="sng" kern="1200" dirty="0" smtClean="0">
                <a:solidFill>
                  <a:schemeClr val="tx1"/>
                </a:solidFill>
                <a:latin typeface="+mn-lt"/>
                <a:ea typeface="+mn-ea"/>
                <a:cs typeface="+mn-cs"/>
              </a:rPr>
              <a:t>exaggerated fear </a:t>
            </a:r>
            <a:r>
              <a:rPr lang="en-US" sz="1200" b="0" i="0" u="none" strike="noStrike" kern="1200" dirty="0" smtClean="0">
                <a:solidFill>
                  <a:schemeClr val="tx1"/>
                </a:solidFill>
                <a:latin typeface="+mn-lt"/>
                <a:ea typeface="+mn-ea"/>
                <a:cs typeface="+mn-cs"/>
              </a:rPr>
              <a:t>about what may happen. Such fears may be unfounded.</a:t>
            </a:r>
            <a:endParaRPr lang="en-US" dirty="0" smtClean="0"/>
          </a:p>
          <a:p>
            <a:pPr>
              <a:buFont typeface="Arial" pitchFamily="34" charset="0"/>
              <a:buChar char="•"/>
            </a:pPr>
            <a:r>
              <a:rPr lang="en-US" sz="1200" b="0" i="0" u="none" strike="noStrike" kern="1200" dirty="0" smtClean="0">
                <a:solidFill>
                  <a:schemeClr val="tx1"/>
                </a:solidFill>
                <a:latin typeface="+mn-lt"/>
                <a:ea typeface="+mn-ea"/>
                <a:cs typeface="+mn-cs"/>
              </a:rPr>
              <a:t>The 9/11 attacks led to a 20% decline in air travel due to fear and an increase in driving.  However, between 2003-2005, Americans were 230 times more likely to die in a car crash than plane crash.  </a:t>
            </a:r>
          </a:p>
          <a:p>
            <a:pPr eaLnBrk="1" hangingPunct="1">
              <a:spcBef>
                <a:spcPct val="0"/>
              </a:spcBef>
            </a:pPr>
            <a:endParaRPr lang="en-US" altLang="en-US" b="1" dirty="0" smtClean="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01830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Thinking</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Thinking, or </a:t>
            </a:r>
            <a:r>
              <a:rPr lang="en-US" sz="1200" b="1" i="0" u="none" strike="noStrike" kern="1200" dirty="0" smtClean="0">
                <a:solidFill>
                  <a:schemeClr val="tx1"/>
                </a:solidFill>
                <a:latin typeface="+mn-lt"/>
                <a:ea typeface="+mn-ea"/>
                <a:cs typeface="+mn-cs"/>
              </a:rPr>
              <a:t>cognition</a:t>
            </a:r>
            <a:r>
              <a:rPr lang="en-US" sz="1200" b="0" i="0" u="none" strike="noStrike" kern="1200" dirty="0" smtClean="0">
                <a:solidFill>
                  <a:schemeClr val="tx1"/>
                </a:solidFill>
                <a:latin typeface="+mn-lt"/>
                <a:ea typeface="+mn-ea"/>
                <a:cs typeface="+mn-cs"/>
              </a:rPr>
              <a:t>, refers to all the mental activities associated with thinking, knowing, remembering and communicating</a:t>
            </a:r>
          </a:p>
          <a:p>
            <a:pPr rtl="0" fontAlgn="base">
              <a:buFont typeface="Arial" pitchFamily="34" charset="0"/>
              <a:buChar char="•"/>
            </a:pPr>
            <a:r>
              <a:rPr lang="en-US" sz="1200" b="0" i="0" u="none" strike="noStrike" kern="1200" dirty="0" smtClean="0">
                <a:solidFill>
                  <a:schemeClr val="tx1"/>
                </a:solidFill>
                <a:latin typeface="+mn-lt"/>
                <a:ea typeface="+mn-ea"/>
                <a:cs typeface="+mn-cs"/>
              </a:rPr>
              <a:t>Cognitive psychologists study all of these activities above including the logical and sometimes illogical ways in which we created concepts, solve problems, make decisions and form judgments.</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kern="1200" dirty="0" smtClean="0">
                <a:solidFill>
                  <a:schemeClr val="tx1"/>
                </a:solidFill>
                <a:latin typeface="+mn-lt"/>
                <a:ea typeface="+mn-ea"/>
                <a:cs typeface="+mn-cs"/>
              </a:rPr>
              <a:t>Belief Perseverance Phenomenon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Our tendency to cling to our beliefs in the face of differing evidence (</a:t>
            </a:r>
            <a:r>
              <a:rPr lang="en-US" sz="1200" b="1" i="0" u="none" strike="noStrike" kern="1200" dirty="0" smtClean="0">
                <a:solidFill>
                  <a:schemeClr val="tx1"/>
                </a:solidFill>
                <a:latin typeface="+mn-lt"/>
                <a:ea typeface="+mn-ea"/>
                <a:cs typeface="+mn-cs"/>
              </a:rPr>
              <a:t>belief perseverance)</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Fuels social conflict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Always consider the opposite (often allows people to be much less biased in their evaluations of the evidence and situation)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Once the beliefs are formed and get justified, it takes more compelling evidence to change these beliefs than it did to create them</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Pygmalion effect (teachers who expect students to succeed, will succeed and vice versa)</a:t>
            </a:r>
          </a:p>
          <a:p>
            <a:pPr rtl="0" fontAlgn="base">
              <a:buFont typeface="Arial" pitchFamily="34" charset="0"/>
              <a:buChar char="•"/>
            </a:pPr>
            <a:r>
              <a:rPr lang="en-US" sz="1200" b="0" i="0" u="none" strike="noStrike" kern="1200" dirty="0" smtClean="0">
                <a:solidFill>
                  <a:schemeClr val="tx1"/>
                </a:solidFill>
                <a:latin typeface="+mn-lt"/>
                <a:ea typeface="+mn-ea"/>
                <a:cs typeface="+mn-cs"/>
              </a:rPr>
              <a:t>Belief Bias: The tendency of one’s preexisting beliefs to distort logical reasoning by making invalid conclusions.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Premise = Bias</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35</a:t>
            </a:fld>
            <a:endParaRPr lang="en-US"/>
          </a:p>
        </p:txBody>
      </p:sp>
    </p:spTree>
    <p:extLst>
      <p:ext uri="{BB962C8B-B14F-4D97-AF65-F5344CB8AC3E}">
        <p14:creationId xmlns:p14="http://schemas.microsoft.com/office/powerpoint/2010/main" val="2980601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rtl="0"/>
            <a:r>
              <a:rPr lang="en-US" sz="1200" b="0" i="0" u="sng" kern="1200" dirty="0" smtClean="0">
                <a:solidFill>
                  <a:schemeClr val="tx1"/>
                </a:solidFill>
                <a:latin typeface="+mn-lt"/>
                <a:ea typeface="+mn-ea"/>
                <a:cs typeface="+mn-cs"/>
              </a:rPr>
              <a:t>Fixation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Once we incorrectly represent a problem, it’s hard to restructure how we approach it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(hard to see the problem from a new perspective) = </a:t>
            </a:r>
            <a:r>
              <a:rPr lang="en-US" sz="1200" b="1" i="0" u="none" strike="noStrike" kern="1200" dirty="0" smtClean="0">
                <a:solidFill>
                  <a:schemeClr val="tx1"/>
                </a:solidFill>
                <a:latin typeface="+mn-lt"/>
                <a:ea typeface="+mn-ea"/>
                <a:cs typeface="+mn-cs"/>
              </a:rPr>
              <a:t>Fixation</a:t>
            </a:r>
            <a:endParaRPr lang="en-US" sz="1200" b="0" i="0" u="none" strike="noStrike" kern="1200" dirty="0" smtClean="0">
              <a:solidFill>
                <a:schemeClr val="tx1"/>
              </a:solidFill>
              <a:latin typeface="+mn-lt"/>
              <a:ea typeface="+mn-ea"/>
              <a:cs typeface="+mn-cs"/>
            </a:endParaRPr>
          </a:p>
          <a:p>
            <a:pPr lvl="2" rtl="0" fontAlgn="base">
              <a:buFont typeface="Arial" pitchFamily="34" charset="0"/>
              <a:buChar char="•"/>
            </a:pPr>
            <a:r>
              <a:rPr lang="en-US" sz="1200" b="1" i="0" u="none" strike="noStrike" kern="1200" dirty="0" smtClean="0">
                <a:solidFill>
                  <a:schemeClr val="tx1"/>
                </a:solidFill>
                <a:latin typeface="+mn-lt"/>
                <a:ea typeface="+mn-ea"/>
                <a:cs typeface="+mn-cs"/>
              </a:rPr>
              <a:t>Ex: </a:t>
            </a:r>
            <a:r>
              <a:rPr lang="en-US" sz="1200" b="0" i="0" u="none" strike="noStrike" kern="1200" dirty="0" smtClean="0">
                <a:solidFill>
                  <a:schemeClr val="tx1"/>
                </a:solidFill>
                <a:latin typeface="+mn-lt"/>
                <a:ea typeface="+mn-ea"/>
                <a:cs typeface="+mn-cs"/>
              </a:rPr>
              <a:t>The matchstick problem—To solve this problem , you must view it from a new perspective, breaking the fixation of limiting the solutions to two dimensions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Two examples of fixation</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Mental Set</a:t>
            </a:r>
            <a:r>
              <a:rPr lang="en-US" sz="1200" b="0" i="0" u="none" strike="noStrike" kern="1200" dirty="0" smtClean="0">
                <a:solidFill>
                  <a:schemeClr val="tx1"/>
                </a:solidFill>
                <a:latin typeface="+mn-lt"/>
                <a:ea typeface="+mn-ea"/>
                <a:cs typeface="+mn-cs"/>
              </a:rPr>
              <a:t>—predisposes how we think—tendencies to approach a problem with how we have solved it in the past</a:t>
            </a:r>
          </a:p>
          <a:p>
            <a:pPr lvl="2" rtl="0" fontAlgn="base">
              <a:buFont typeface="Arial" pitchFamily="34" charset="0"/>
              <a:buChar char="•"/>
            </a:pPr>
            <a:r>
              <a:rPr lang="en-US" sz="1200" b="1" i="0" u="none" strike="noStrike" kern="1200" dirty="0" smtClean="0">
                <a:solidFill>
                  <a:schemeClr val="tx1"/>
                </a:solidFill>
                <a:latin typeface="+mn-lt"/>
                <a:ea typeface="+mn-ea"/>
                <a:cs typeface="+mn-cs"/>
              </a:rPr>
              <a:t>Functional Fixedness</a:t>
            </a:r>
            <a:r>
              <a:rPr lang="en-US" sz="1200" b="0" i="0" u="none" strike="noStrike" kern="1200" dirty="0" smtClean="0">
                <a:solidFill>
                  <a:schemeClr val="tx1"/>
                </a:solidFill>
                <a:latin typeface="+mn-lt"/>
                <a:ea typeface="+mn-ea"/>
                <a:cs typeface="+mn-cs"/>
              </a:rPr>
              <a:t>—Our tendency to think of only the familiar functions for objects, without imagining alternative uses</a:t>
            </a:r>
          </a:p>
          <a:p>
            <a:pPr>
              <a:buFont typeface="Arial" pitchFamily="34" charset="0"/>
              <a:buChar char="•"/>
            </a:pPr>
            <a:r>
              <a:rPr lang="en-US" sz="1200" b="1" i="0" u="none" strike="noStrike" kern="1200" dirty="0" smtClean="0">
                <a:solidFill>
                  <a:schemeClr val="tx1"/>
                </a:solidFill>
                <a:latin typeface="+mn-lt"/>
                <a:ea typeface="+mn-ea"/>
                <a:cs typeface="+mn-cs"/>
              </a:rPr>
              <a:t>Ex</a:t>
            </a:r>
            <a:r>
              <a:rPr lang="en-US" sz="1200" b="0" i="0" u="none" strike="noStrike" kern="1200" dirty="0" smtClean="0">
                <a:solidFill>
                  <a:schemeClr val="tx1"/>
                </a:solidFill>
                <a:latin typeface="+mn-lt"/>
                <a:ea typeface="+mn-ea"/>
                <a:cs typeface="+mn-cs"/>
              </a:rPr>
              <a:t>: Candle mounting problem—Solving this problem requires recognizing that a matchbox can have other functions besides holding matches</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36</a:t>
            </a:fld>
            <a:endParaRPr lang="en-US"/>
          </a:p>
        </p:txBody>
      </p:sp>
    </p:spTree>
    <p:extLst>
      <p:ext uri="{BB962C8B-B14F-4D97-AF65-F5344CB8AC3E}">
        <p14:creationId xmlns:p14="http://schemas.microsoft.com/office/powerpoint/2010/main" val="1786747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Making Decisions and Forming Judgments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Each day we make hundreds of judgments and decisions, and we rarely take the time and effort to reason systematically.  We just follow our intuition.</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a:r>
              <a:rPr lang="en-US" sz="1200" b="0" i="0" u="sng" kern="1200" dirty="0" smtClean="0">
                <a:solidFill>
                  <a:schemeClr val="tx1"/>
                </a:solidFill>
                <a:latin typeface="+mn-lt"/>
                <a:ea typeface="+mn-ea"/>
                <a:cs typeface="+mn-cs"/>
              </a:rPr>
              <a:t>Using and Misusing Heuristics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Cognitive psychologists-Amos </a:t>
            </a:r>
            <a:r>
              <a:rPr lang="en-US" sz="1200" b="0" i="0" u="none" strike="noStrike" kern="1200" dirty="0" err="1" smtClean="0">
                <a:solidFill>
                  <a:schemeClr val="tx1"/>
                </a:solidFill>
                <a:latin typeface="+mn-lt"/>
                <a:ea typeface="+mn-ea"/>
                <a:cs typeface="+mn-cs"/>
              </a:rPr>
              <a:t>Tversky</a:t>
            </a:r>
            <a:r>
              <a:rPr lang="en-US" sz="1200" b="0" i="0" u="none" strike="noStrike" kern="1200" dirty="0" smtClean="0">
                <a:solidFill>
                  <a:schemeClr val="tx1"/>
                </a:solidFill>
                <a:latin typeface="+mn-lt"/>
                <a:ea typeface="+mn-ea"/>
                <a:cs typeface="+mn-cs"/>
              </a:rPr>
              <a:t> and Daniel </a:t>
            </a:r>
            <a:r>
              <a:rPr lang="en-US" sz="1200" b="0" i="0" u="none" strike="noStrike" kern="1200" dirty="0" err="1" smtClean="0">
                <a:solidFill>
                  <a:schemeClr val="tx1"/>
                </a:solidFill>
                <a:latin typeface="+mn-lt"/>
                <a:ea typeface="+mn-ea"/>
                <a:cs typeface="+mn-cs"/>
              </a:rPr>
              <a:t>Kahneman</a:t>
            </a:r>
            <a:r>
              <a:rPr lang="en-US" sz="1200" b="0" i="0" u="none" strike="noStrike" kern="1200" dirty="0" smtClean="0">
                <a:solidFill>
                  <a:schemeClr val="tx1"/>
                </a:solidFill>
                <a:latin typeface="+mn-lt"/>
                <a:ea typeface="+mn-ea"/>
                <a:cs typeface="+mn-cs"/>
              </a:rPr>
              <a:t> (1974) suggested </a:t>
            </a:r>
            <a:r>
              <a:rPr lang="en-US" sz="1200" b="0" i="1" u="none" strike="noStrike" kern="1200" dirty="0" smtClean="0">
                <a:solidFill>
                  <a:schemeClr val="tx1"/>
                </a:solidFill>
                <a:latin typeface="+mn-lt"/>
                <a:ea typeface="+mn-ea"/>
                <a:cs typeface="+mn-cs"/>
              </a:rPr>
              <a:t>representative and availability heuristics</a:t>
            </a:r>
            <a:r>
              <a:rPr lang="en-US" sz="1200" b="0" i="0" u="none" strike="noStrike" kern="1200" dirty="0" smtClean="0">
                <a:solidFill>
                  <a:schemeClr val="tx1"/>
                </a:solidFill>
                <a:latin typeface="+mn-lt"/>
                <a:ea typeface="+mn-ea"/>
                <a:cs typeface="+mn-cs"/>
              </a:rPr>
              <a:t> generally are helpful shortcuts, but can lead smart people to make poor decisions.</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Representative Heuristics</a:t>
            </a:r>
            <a:r>
              <a:rPr lang="en-US" sz="1200" b="0" i="0" u="none" strike="noStrike" kern="1200" dirty="0" smtClean="0">
                <a:solidFill>
                  <a:schemeClr val="tx1"/>
                </a:solidFill>
                <a:latin typeface="+mn-lt"/>
                <a:ea typeface="+mn-ea"/>
                <a:cs typeface="+mn-cs"/>
              </a:rPr>
              <a:t>—to judge the likelihood of things in terms of how well they represent particular prototypes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When describing a short, slim person who likes to read poetry –you would be likely to choose a professor at an Ivy League school over a truck driver (make a snap judgment)</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But there are higher odds that a person matches the description is a truck driver because there is more truck driver’s than Ivy League professors who like to read poetry (50-1 odds instead of 10 to 1)</a:t>
            </a:r>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38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The Perils and Powers of Intuition</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Intuition also feeds our gut feelings, fears and prejudices-often effortless, immediate, automatic feeling and reaction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If a stranger looks like someone who previously harmed or harassed us, we may—without consciousness—react warily</a:t>
            </a:r>
          </a:p>
          <a:p>
            <a:pPr rtl="0" fontAlgn="base">
              <a:buFont typeface="Arial" pitchFamily="34" charset="0"/>
              <a:buChar char="•"/>
            </a:pPr>
            <a:r>
              <a:rPr lang="en-US" sz="1200" b="0" i="0" u="none" strike="noStrike" kern="1200" dirty="0" smtClean="0">
                <a:solidFill>
                  <a:schemeClr val="tx1"/>
                </a:solidFill>
                <a:latin typeface="+mn-lt"/>
                <a:ea typeface="+mn-ea"/>
                <a:cs typeface="+mn-cs"/>
              </a:rPr>
              <a:t>Intuition is adaptive—it feeds our expertise, our creativity, our love and our spirituality—born of experience</a:t>
            </a:r>
          </a:p>
          <a:p>
            <a:pPr rtl="0" fontAlgn="base">
              <a:buFont typeface="Arial" pitchFamily="34" charset="0"/>
              <a:buChar char="•"/>
            </a:pPr>
            <a:r>
              <a:rPr lang="en-US" sz="1200" b="0" i="0" u="none" strike="noStrike" kern="1200" dirty="0" smtClean="0">
                <a:solidFill>
                  <a:schemeClr val="tx1"/>
                </a:solidFill>
                <a:latin typeface="+mn-lt"/>
                <a:ea typeface="+mn-ea"/>
                <a:cs typeface="+mn-cs"/>
              </a:rPr>
              <a:t>Nurses, firefighters, athletes size up a situation and react instantaneously </a:t>
            </a:r>
          </a:p>
          <a:p>
            <a:pPr rtl="0" fontAlgn="base">
              <a:buFont typeface="Arial" pitchFamily="34" charset="0"/>
              <a:buChar char="•"/>
            </a:pPr>
            <a:r>
              <a:rPr lang="en-US" sz="1200" b="0" i="0" u="none" strike="noStrike" kern="1200" dirty="0" smtClean="0">
                <a:solidFill>
                  <a:schemeClr val="tx1"/>
                </a:solidFill>
                <a:latin typeface="+mn-lt"/>
                <a:ea typeface="+mn-ea"/>
                <a:cs typeface="+mn-cs"/>
              </a:rPr>
              <a:t>Psychological science reminds us to check our intuition with reality—two track mind (parallel processing)</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See chart on page 310 in book (Intuition’s perils and powers)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40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sng" kern="1200" dirty="0" smtClean="0">
                <a:solidFill>
                  <a:schemeClr val="tx1"/>
                </a:solidFill>
                <a:latin typeface="+mn-lt"/>
                <a:ea typeface="+mn-ea"/>
                <a:cs typeface="+mn-cs"/>
              </a:rPr>
              <a:t>Effects of Framing</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The effects of framing (the way we present an issue) are sometimes surprising</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Merchants mark up their prices to appear to have a big sale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Ground beef describes as 75% lean is more appealing than 25% fat</a:t>
            </a:r>
          </a:p>
          <a:p>
            <a:pPr rtl="0" fontAlgn="base">
              <a:buFont typeface="Arial" pitchFamily="34" charset="0"/>
              <a:buChar char="•"/>
            </a:pPr>
            <a:r>
              <a:rPr lang="en-US" sz="1200" b="0" i="0" u="none" strike="noStrike" kern="1200" dirty="0" smtClean="0">
                <a:solidFill>
                  <a:schemeClr val="tx1"/>
                </a:solidFill>
                <a:latin typeface="+mn-lt"/>
                <a:ea typeface="+mn-ea"/>
                <a:cs typeface="+mn-cs"/>
              </a:rPr>
              <a:t>Those who understand the power of framing can use it to influence our decisions</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41</a:t>
            </a:fld>
            <a:endParaRPr lang="en-US"/>
          </a:p>
        </p:txBody>
      </p:sp>
    </p:spTree>
    <p:extLst>
      <p:ext uri="{BB962C8B-B14F-4D97-AF65-F5344CB8AC3E}">
        <p14:creationId xmlns:p14="http://schemas.microsoft.com/office/powerpoint/2010/main" val="1132185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Language</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Our spoken, written, or signed words and they ways we combine them as we think and communicate</a:t>
            </a:r>
          </a:p>
          <a:p>
            <a:pPr rtl="0" fontAlgn="base">
              <a:buFont typeface="Arial" pitchFamily="34" charset="0"/>
              <a:buChar char="•"/>
            </a:pPr>
            <a:r>
              <a:rPr lang="en-US" sz="1200" b="0" i="0" u="none" strike="noStrike" kern="1200" dirty="0" smtClean="0">
                <a:solidFill>
                  <a:schemeClr val="tx1"/>
                </a:solidFill>
                <a:latin typeface="+mn-lt"/>
                <a:ea typeface="+mn-ea"/>
                <a:cs typeface="+mn-cs"/>
              </a:rPr>
              <a:t>Linguist—Noam Chomsky—the qualities of the mind are unique to humans</a:t>
            </a:r>
          </a:p>
          <a:p>
            <a:pPr rtl="0" fontAlgn="base">
              <a:buFont typeface="Arial" pitchFamily="34" charset="0"/>
              <a:buChar char="•"/>
            </a:pPr>
            <a:r>
              <a:rPr lang="en-US" sz="1200" b="0" i="0" u="none" strike="noStrike" kern="1200" dirty="0" smtClean="0">
                <a:solidFill>
                  <a:schemeClr val="tx1"/>
                </a:solidFill>
                <a:latin typeface="+mn-lt"/>
                <a:ea typeface="+mn-ea"/>
                <a:cs typeface="+mn-cs"/>
              </a:rPr>
              <a:t>Language transmits culture</a:t>
            </a:r>
          </a:p>
          <a:p>
            <a:pPr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a:buFont typeface="Arial" pitchFamily="34" charset="0"/>
              <a:buChar char="•"/>
            </a:pPr>
            <a:r>
              <a:rPr lang="en-US" sz="1200" b="0" i="0" u="none" strike="noStrike" kern="1200" dirty="0" smtClean="0">
                <a:solidFill>
                  <a:schemeClr val="tx1"/>
                </a:solidFill>
                <a:latin typeface="+mn-lt"/>
                <a:ea typeface="+mn-ea"/>
                <a:cs typeface="+mn-cs"/>
              </a:rPr>
              <a:t>How do we go about inventing a language?</a:t>
            </a:r>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44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Language Structure</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Three building blocks: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Phonemes—basic sounds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Ex: B-A-T = 3 phonemes, CH-A-T has 3 phonemes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In 500 languages, there are 869 different phonemes in human speech—no one language uses all of them; English uses about 40 </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Consonant phonemes carry more information than do vowel phonemes (see ex on slide)</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Learning the phonemes of one culture makes it challenging to learn another culture (German English)</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p:spPr>
        <p:txBody>
          <a:bodyPr/>
          <a:lstStyle/>
          <a:p>
            <a:r>
              <a:rPr lang="en-US" altLang="en-US" b="1" smtClean="0">
                <a:latin typeface="Arial" panose="020B0604020202020204" pitchFamily="34" charset="0"/>
                <a:cs typeface="Arial" panose="020B0604020202020204" pitchFamily="34" charset="0"/>
              </a:rPr>
              <a:t>OBJECTIVE 11| Describe the basic structural units of language.</a:t>
            </a:r>
          </a:p>
        </p:txBody>
      </p:sp>
    </p:spTree>
    <p:extLst>
      <p:ext uri="{BB962C8B-B14F-4D97-AF65-F5344CB8AC3E}">
        <p14:creationId xmlns:p14="http://schemas.microsoft.com/office/powerpoint/2010/main" val="911001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xfrm>
            <a:off x="914400" y="4343400"/>
            <a:ext cx="5029200" cy="4114800"/>
          </a:xfrm>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256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p:spPr>
        <p:txBody>
          <a:bodyPr/>
          <a:lstStyle/>
          <a:p>
            <a:endParaRPr lang="en-US" altLang="en-US" b="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5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p:spPr>
        <p:txBody>
          <a:bodyPr/>
          <a:lstStyle/>
          <a:p>
            <a:r>
              <a:rPr lang="en-US" altLang="en-US" b="1" smtClean="0">
                <a:latin typeface="Arial" panose="020B0604020202020204" pitchFamily="34" charset="0"/>
                <a:cs typeface="Arial" panose="020B0604020202020204" pitchFamily="34" charset="0"/>
              </a:rPr>
              <a:t>OBJECTIVE 2| Describe the roles of categories, hierarchies, definitions, and prototypes in concept formation.</a:t>
            </a:r>
          </a:p>
        </p:txBody>
      </p:sp>
    </p:spTree>
    <p:extLst>
      <p:ext uri="{BB962C8B-B14F-4D97-AF65-F5344CB8AC3E}">
        <p14:creationId xmlns:p14="http://schemas.microsoft.com/office/powerpoint/2010/main" val="912508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rtl="0" fontAlgn="base"/>
            <a:r>
              <a:rPr lang="en-US" sz="1200" b="0" i="0" u="none" strike="noStrike" kern="1200" dirty="0" smtClean="0">
                <a:solidFill>
                  <a:schemeClr val="tx1"/>
                </a:solidFill>
                <a:latin typeface="+mn-lt"/>
                <a:ea typeface="+mn-ea"/>
                <a:cs typeface="+mn-cs"/>
              </a:rPr>
              <a:t>Morphemes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The smallest unit of language that carries meaning (about 100,000)</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Most are a combination of two or more phonemes, or prefixes/suffixes (pre in preview or </a:t>
            </a:r>
            <a:r>
              <a:rPr lang="en-US" sz="1200" b="0" i="0" u="none" strike="noStrike" kern="1200" dirty="0" err="1" smtClean="0">
                <a:solidFill>
                  <a:schemeClr val="tx1"/>
                </a:solidFill>
                <a:latin typeface="+mn-lt"/>
                <a:ea typeface="+mn-ea"/>
                <a:cs typeface="+mn-cs"/>
              </a:rPr>
              <a:t>ed</a:t>
            </a:r>
            <a:r>
              <a:rPr lang="en-US" sz="1200" b="0" i="0" u="none" strike="noStrike" kern="1200" dirty="0" smtClean="0">
                <a:solidFill>
                  <a:schemeClr val="tx1"/>
                </a:solidFill>
                <a:latin typeface="+mn-lt"/>
                <a:ea typeface="+mn-ea"/>
                <a:cs typeface="+mn-cs"/>
              </a:rPr>
              <a:t> in watched)</a:t>
            </a:r>
          </a:p>
          <a:p>
            <a:pPr lvl="3" rtl="0" fontAlgn="base">
              <a:buFont typeface="Arial" pitchFamily="34" charset="0"/>
              <a:buChar char="•"/>
            </a:pPr>
            <a:r>
              <a:rPr lang="en-US" sz="1200" b="0" i="0" u="none" strike="noStrike" kern="1200" dirty="0" smtClean="0">
                <a:solidFill>
                  <a:schemeClr val="tx1"/>
                </a:solidFill>
                <a:latin typeface="+mn-lt"/>
                <a:ea typeface="+mn-ea"/>
                <a:cs typeface="+mn-cs"/>
              </a:rPr>
              <a:t>Ex: Milk = Milk, Pumpkin = Pump-kin, Unforgettable = Un-For-Get-Table</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49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914400" y="4343400"/>
            <a:ext cx="5029200" cy="4114800"/>
          </a:xfrm>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859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xfrm>
            <a:off x="914400" y="4343400"/>
            <a:ext cx="5029200" cy="4114800"/>
          </a:xfrm>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8852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400" y="4343400"/>
            <a:ext cx="5029200" cy="4114800"/>
          </a:xfrm>
          <a:noFill/>
        </p:spPr>
        <p:txBody>
          <a:bodyPr/>
          <a:lstStyle/>
          <a:p>
            <a:pPr lvl="1" rtl="0" fontAlgn="base"/>
            <a:r>
              <a:rPr lang="en-US" sz="1200" b="0" i="0" u="none" strike="noStrike" kern="1200" dirty="0" smtClean="0">
                <a:solidFill>
                  <a:schemeClr val="tx1"/>
                </a:solidFill>
                <a:latin typeface="+mn-lt"/>
                <a:ea typeface="+mn-ea"/>
                <a:cs typeface="+mn-cs"/>
              </a:rPr>
              <a:t>Grammar</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A system of rules (semantics and syntax) in a given language that enables us to communicate with and understand others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Grammar is extremely complex in different societies with 6,000 other languages spoken</a:t>
            </a:r>
          </a:p>
          <a:p>
            <a:pPr lvl="3" rtl="0" fontAlgn="base">
              <a:buFont typeface="Arial" pitchFamily="34" charset="0"/>
              <a:buChar char="•"/>
            </a:pPr>
            <a:r>
              <a:rPr lang="en-US" sz="1200" b="1" i="0" u="none" strike="noStrike" kern="1200" dirty="0" smtClean="0">
                <a:solidFill>
                  <a:schemeClr val="tx1"/>
                </a:solidFill>
                <a:latin typeface="+mn-lt"/>
                <a:ea typeface="+mn-ea"/>
                <a:cs typeface="+mn-cs"/>
              </a:rPr>
              <a:t>Semantics</a:t>
            </a:r>
            <a:r>
              <a:rPr lang="en-US" sz="1200" b="0" i="0" u="none" strike="noStrike" kern="1200" dirty="0" smtClean="0">
                <a:solidFill>
                  <a:schemeClr val="tx1"/>
                </a:solidFill>
                <a:latin typeface="+mn-lt"/>
                <a:ea typeface="+mn-ea"/>
                <a:cs typeface="+mn-cs"/>
              </a:rPr>
              <a:t> is the set of rules we use to derive meaning from morphemes, words and even sentences</a:t>
            </a:r>
          </a:p>
          <a:p>
            <a:pPr lvl="4" rtl="0" fontAlgn="base">
              <a:buFont typeface="Arial" pitchFamily="34" charset="0"/>
              <a:buChar char="•"/>
            </a:pPr>
            <a:r>
              <a:rPr lang="en-US" sz="1200" b="0" i="0" u="none" strike="noStrike" kern="1200" dirty="0" smtClean="0">
                <a:solidFill>
                  <a:schemeClr val="tx1"/>
                </a:solidFill>
                <a:latin typeface="+mn-lt"/>
                <a:ea typeface="+mn-ea"/>
                <a:cs typeface="+mn-cs"/>
              </a:rPr>
              <a:t>Adding –</a:t>
            </a:r>
            <a:r>
              <a:rPr lang="en-US" sz="1200" b="0" i="0" u="none" strike="noStrike" kern="1200" dirty="0" err="1" smtClean="0">
                <a:solidFill>
                  <a:schemeClr val="tx1"/>
                </a:solidFill>
                <a:latin typeface="+mn-lt"/>
                <a:ea typeface="+mn-ea"/>
                <a:cs typeface="+mn-cs"/>
              </a:rPr>
              <a:t>ed</a:t>
            </a:r>
            <a:r>
              <a:rPr lang="en-US" sz="1200" b="0" i="0" u="none" strike="noStrike" kern="1200" dirty="0" smtClean="0">
                <a:solidFill>
                  <a:schemeClr val="tx1"/>
                </a:solidFill>
                <a:latin typeface="+mn-lt"/>
                <a:ea typeface="+mn-ea"/>
                <a:cs typeface="+mn-cs"/>
              </a:rPr>
              <a:t> to any word tells us that the action happened in the past</a:t>
            </a:r>
          </a:p>
          <a:p>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8974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14400" y="4343400"/>
            <a:ext cx="5029200" cy="4114800"/>
          </a:xfrm>
          <a:noFill/>
        </p:spPr>
        <p:txBody>
          <a:bodyPr/>
          <a:lstStyle/>
          <a:p>
            <a:pPr lvl="1" rtl="0" fontAlgn="base"/>
            <a:r>
              <a:rPr lang="en-US" sz="1200" b="0" i="0" u="none" strike="noStrike" kern="1200" dirty="0" smtClean="0">
                <a:solidFill>
                  <a:schemeClr val="tx1"/>
                </a:solidFill>
                <a:latin typeface="+mn-lt"/>
                <a:ea typeface="+mn-ea"/>
                <a:cs typeface="+mn-cs"/>
              </a:rPr>
              <a:t>Grammar</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A system of rules (semantics and syntax) in a given language that enables us to communicate with and understand others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Grammar is extremely complex in different societies with 6,000 other languages spoken</a:t>
            </a:r>
          </a:p>
          <a:p>
            <a:pPr lvl="3" rtl="0" fontAlgn="base">
              <a:buFont typeface="Arial" pitchFamily="34" charset="0"/>
              <a:buChar char="•"/>
            </a:pPr>
            <a:r>
              <a:rPr lang="en-US" sz="1200" b="1" i="0" u="none" strike="noStrike" kern="1200" dirty="0" smtClean="0">
                <a:solidFill>
                  <a:schemeClr val="tx1"/>
                </a:solidFill>
                <a:latin typeface="+mn-lt"/>
                <a:ea typeface="+mn-ea"/>
                <a:cs typeface="+mn-cs"/>
              </a:rPr>
              <a:t>Syntax</a:t>
            </a:r>
            <a:r>
              <a:rPr lang="en-US" sz="1200" b="0" i="0" u="none" strike="noStrike" kern="1200" dirty="0" smtClean="0">
                <a:solidFill>
                  <a:schemeClr val="tx1"/>
                </a:solidFill>
                <a:latin typeface="+mn-lt"/>
                <a:ea typeface="+mn-ea"/>
                <a:cs typeface="+mn-cs"/>
              </a:rPr>
              <a:t> refers to the rules we use to other words into sentences</a:t>
            </a:r>
          </a:p>
          <a:p>
            <a:pPr marL="1828800" marR="0" lvl="4"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dirty="0" smtClean="0"/>
              <a:t>Grammatical rules of language related to word ordering </a:t>
            </a:r>
            <a:endParaRPr lang="en-US" sz="1200" b="0" i="0" u="none" strike="noStrike" kern="1200" dirty="0" smtClean="0">
              <a:solidFill>
                <a:schemeClr val="tx1"/>
              </a:solidFill>
              <a:latin typeface="+mn-lt"/>
              <a:ea typeface="+mn-ea"/>
              <a:cs typeface="+mn-cs"/>
            </a:endParaRPr>
          </a:p>
          <a:p>
            <a:pPr lvl="4" rtl="0" fontAlgn="base">
              <a:buFont typeface="Arial" pitchFamily="34" charset="0"/>
              <a:buChar char="•"/>
            </a:pPr>
            <a:r>
              <a:rPr lang="en-US" sz="1200" b="0" i="0" u="none" strike="noStrike" kern="1200" dirty="0" smtClean="0">
                <a:solidFill>
                  <a:schemeClr val="tx1"/>
                </a:solidFill>
                <a:latin typeface="+mn-lt"/>
                <a:ea typeface="+mn-ea"/>
                <a:cs typeface="+mn-cs"/>
              </a:rPr>
              <a:t>Adjectives come before nouns (white house) in  English</a:t>
            </a:r>
          </a:p>
          <a:p>
            <a:pPr lvl="4" rtl="0" fontAlgn="base">
              <a:buFont typeface="Arial" pitchFamily="34" charset="0"/>
              <a:buChar char="•"/>
            </a:pPr>
            <a:r>
              <a:rPr lang="en-US" sz="1200" b="0" i="0" u="none" strike="noStrike" kern="1200" dirty="0" smtClean="0">
                <a:solidFill>
                  <a:schemeClr val="tx1"/>
                </a:solidFill>
                <a:latin typeface="+mn-lt"/>
                <a:ea typeface="+mn-ea"/>
                <a:cs typeface="+mn-cs"/>
              </a:rPr>
              <a:t>In Spanish adjectives come after (casa </a:t>
            </a:r>
            <a:r>
              <a:rPr lang="en-US" sz="1200" b="0" i="0" u="none" strike="noStrike" kern="1200" dirty="0" err="1" smtClean="0">
                <a:solidFill>
                  <a:schemeClr val="tx1"/>
                </a:solidFill>
                <a:latin typeface="+mn-lt"/>
                <a:ea typeface="+mn-ea"/>
                <a:cs typeface="+mn-cs"/>
              </a:rPr>
              <a:t>blanca</a:t>
            </a:r>
            <a:r>
              <a:rPr lang="en-US" sz="1200" b="0" i="0" u="none" strike="noStrike" kern="1200" dirty="0" smtClean="0">
                <a:solidFill>
                  <a:schemeClr val="tx1"/>
                </a:solidFill>
                <a:latin typeface="+mn-lt"/>
                <a:ea typeface="+mn-ea"/>
                <a:cs typeface="+mn-cs"/>
              </a:rPr>
              <a:t>)</a:t>
            </a:r>
          </a:p>
          <a:p>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32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dirty="0" smtClean="0">
                <a:solidFill>
                  <a:srgbClr val="00FFFF"/>
                </a:solidFill>
              </a:rPr>
              <a:t>beyond the words</a:t>
            </a:r>
            <a:r>
              <a:rPr lang="en-US" dirty="0" smtClean="0"/>
              <a:t>  </a:t>
            </a:r>
            <a:r>
              <a:rPr lang="en-US" dirty="0" smtClean="0">
                <a:sym typeface="Wingdings" pitchFamily="2" charset="2"/>
              </a:rPr>
              <a:t>  </a:t>
            </a:r>
            <a:r>
              <a:rPr lang="en-US" sz="1200" b="0" i="0" kern="1200" dirty="0" smtClean="0">
                <a:solidFill>
                  <a:schemeClr val="tx1"/>
                </a:solidFill>
                <a:latin typeface="+mn-lt"/>
                <a:ea typeface="+mn-ea"/>
                <a:cs typeface="+mn-cs"/>
              </a:rPr>
              <a:t>The tone of voice and/or facial expression we use when speaking can convey a more powerful message than our actual words</a:t>
            </a:r>
          </a:p>
          <a:p>
            <a:pPr>
              <a:lnSpc>
                <a:spcPct val="90000"/>
              </a:lnSpc>
            </a:pPr>
            <a:endParaRPr lang="en-US" dirty="0" smtClean="0">
              <a:sym typeface="Wingdings" pitchFamily="2" charset="2"/>
            </a:endParaRPr>
          </a:p>
          <a:p>
            <a:pPr>
              <a:lnSpc>
                <a:spcPct val="90000"/>
              </a:lnSpc>
            </a:pPr>
            <a:r>
              <a:rPr lang="en-US" dirty="0" smtClean="0">
                <a:sym typeface="Wingdings" pitchFamily="2" charset="2"/>
              </a:rPr>
              <a:t>helps us make sense of ambiguous statements or implied understandings</a:t>
            </a:r>
          </a:p>
          <a:p>
            <a:endParaRPr lang="en-US" dirty="0" smtClean="0"/>
          </a:p>
          <a:p>
            <a:r>
              <a:rPr lang="en-US" sz="1200" b="0" i="0" kern="1200" dirty="0" smtClean="0">
                <a:solidFill>
                  <a:schemeClr val="tx1"/>
                </a:solidFill>
                <a:latin typeface="+mn-lt"/>
                <a:ea typeface="+mn-ea"/>
                <a:cs typeface="+mn-cs"/>
              </a:rPr>
              <a:t>Failure to recognize this </a:t>
            </a:r>
            <a:r>
              <a:rPr lang="en-US" sz="1200" b="0" i="0" kern="1200" dirty="0" err="1" smtClean="0">
                <a:solidFill>
                  <a:schemeClr val="tx1"/>
                </a:solidFill>
                <a:latin typeface="+mn-lt"/>
                <a:ea typeface="+mn-ea"/>
                <a:cs typeface="+mn-cs"/>
              </a:rPr>
              <a:t>extralinguistic</a:t>
            </a:r>
            <a:r>
              <a:rPr lang="en-US" sz="1200" b="0" i="0" kern="1200" dirty="0" smtClean="0">
                <a:solidFill>
                  <a:schemeClr val="tx1"/>
                </a:solidFill>
                <a:latin typeface="+mn-lt"/>
                <a:ea typeface="+mn-ea"/>
                <a:cs typeface="+mn-cs"/>
              </a:rPr>
              <a:t> information can result in serious misunderstandings and bring about conflict</a:t>
            </a:r>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54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496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nSpc>
                <a:spcPct val="90000"/>
              </a:lnSpc>
            </a:pPr>
            <a:r>
              <a:rPr lang="en-US" altLang="en-US" sz="2400" b="1" u="none" dirty="0" smtClean="0">
                <a:latin typeface="Franklin Gothic Medium" panose="020B0603020102020204" pitchFamily="34" charset="0"/>
              </a:rPr>
              <a:t>Receptive language</a:t>
            </a:r>
            <a:r>
              <a:rPr lang="en-US" altLang="en-US" sz="2400" u="none" dirty="0" smtClean="0">
                <a:latin typeface="Franklin Gothic Medium" panose="020B0603020102020204" pitchFamily="34" charset="0"/>
              </a:rPr>
              <a:t> is the child’s ability to </a:t>
            </a:r>
            <a:r>
              <a:rPr lang="en-US" altLang="en-US" sz="2400" b="1" u="none" dirty="0" smtClean="0">
                <a:latin typeface="Franklin Gothic Medium" panose="020B0603020102020204" pitchFamily="34" charset="0"/>
              </a:rPr>
              <a:t>comprehend</a:t>
            </a:r>
            <a:r>
              <a:rPr lang="en-US" altLang="en-US" sz="2400" u="none" dirty="0" smtClean="0">
                <a:latin typeface="Franklin Gothic Medium" panose="020B0603020102020204" pitchFamily="34" charset="0"/>
              </a:rPr>
              <a:t> speech. Begins to mature before their </a:t>
            </a:r>
            <a:r>
              <a:rPr lang="en-US" altLang="en-US" sz="2400" b="1" u="none" dirty="0" smtClean="0">
                <a:latin typeface="Franklin Gothic Medium" panose="020B0603020102020204" pitchFamily="34" charset="0"/>
              </a:rPr>
              <a:t>productive</a:t>
            </a:r>
            <a:r>
              <a:rPr lang="en-US" altLang="en-US" sz="2400" u="none" dirty="0" smtClean="0">
                <a:latin typeface="Franklin Gothic Medium" panose="020B0603020102020204" pitchFamily="34" charset="0"/>
              </a:rPr>
              <a:t> language, which is their ability to </a:t>
            </a:r>
            <a:r>
              <a:rPr lang="en-US" altLang="en-US" sz="2400" b="1" u="none" dirty="0" smtClean="0">
                <a:latin typeface="Franklin Gothic Medium" panose="020B0603020102020204" pitchFamily="34" charset="0"/>
              </a:rPr>
              <a:t>produce</a:t>
            </a:r>
            <a:r>
              <a:rPr lang="en-US" altLang="en-US" sz="2400" u="none" dirty="0" smtClean="0">
                <a:latin typeface="Franklin Gothic Medium" panose="020B0603020102020204" pitchFamily="34" charset="0"/>
              </a:rPr>
              <a:t> words.</a:t>
            </a:r>
          </a:p>
          <a:p>
            <a:pPr>
              <a:lnSpc>
                <a:spcPct val="90000"/>
              </a:lnSpc>
            </a:pPr>
            <a:endParaRPr lang="en-US" altLang="en-US" sz="2400" b="1" u="none" dirty="0" smtClean="0">
              <a:latin typeface="Franklin Gothic Medium" panose="020B0603020102020204" pitchFamily="34" charset="0"/>
            </a:endParaRPr>
          </a:p>
          <a:p>
            <a:pPr>
              <a:lnSpc>
                <a:spcPct val="90000"/>
              </a:lnSpc>
            </a:pPr>
            <a:r>
              <a:rPr lang="en-US" altLang="en-US" sz="2400" b="1" u="none" dirty="0" smtClean="0">
                <a:latin typeface="Franklin Gothic Medium" panose="020B0603020102020204" pitchFamily="34" charset="0"/>
              </a:rPr>
              <a:t>Productive Language</a:t>
            </a:r>
            <a:r>
              <a:rPr lang="en-US" altLang="en-US" sz="2400" u="none" dirty="0" smtClean="0">
                <a:latin typeface="Franklin Gothic Medium" panose="020B0603020102020204" pitchFamily="34" charset="0"/>
              </a:rPr>
              <a:t> is a child’s ability to produce words. (improves with improvement of receptive language)</a:t>
            </a:r>
          </a:p>
          <a:p>
            <a:pPr lvl="1">
              <a:lnSpc>
                <a:spcPct val="90000"/>
              </a:lnSpc>
            </a:pPr>
            <a:r>
              <a:rPr lang="en-US" altLang="en-US" sz="2000" b="1" u="none" dirty="0" smtClean="0">
                <a:latin typeface="Franklin Gothic Medium" panose="020B0603020102020204" pitchFamily="34" charset="0"/>
              </a:rPr>
              <a:t>Babbling Stage</a:t>
            </a:r>
            <a:r>
              <a:rPr lang="en-US" altLang="en-US" sz="2000" u="none" dirty="0" smtClean="0">
                <a:latin typeface="Franklin Gothic Medium" panose="020B0603020102020204" pitchFamily="34" charset="0"/>
              </a:rPr>
              <a:t>: (3- 6months after birth) A stage in speech development where the infant utters </a:t>
            </a:r>
            <a:r>
              <a:rPr lang="en-US" altLang="en-US" sz="2000" b="1" u="none" dirty="0" smtClean="0">
                <a:latin typeface="Franklin Gothic Medium" panose="020B0603020102020204" pitchFamily="34" charset="0"/>
              </a:rPr>
              <a:t>sounds</a:t>
            </a:r>
            <a:r>
              <a:rPr lang="en-US" altLang="en-US" sz="2000" u="none" dirty="0" smtClean="0">
                <a:latin typeface="Franklin Gothic Medium" panose="020B0603020102020204" pitchFamily="34" charset="0"/>
              </a:rPr>
              <a:t> unlike the family language.</a:t>
            </a:r>
          </a:p>
          <a:p>
            <a:pPr lvl="1">
              <a:lnSpc>
                <a:spcPct val="90000"/>
              </a:lnSpc>
            </a:pPr>
            <a:r>
              <a:rPr lang="en-US" altLang="en-US" sz="2000" b="1" u="none" dirty="0" smtClean="0">
                <a:latin typeface="Franklin Gothic Medium" panose="020B0603020102020204" pitchFamily="34" charset="0"/>
              </a:rPr>
              <a:t>One-word </a:t>
            </a:r>
            <a:r>
              <a:rPr lang="en-US" altLang="en-US" sz="2000" u="none" dirty="0" smtClean="0">
                <a:latin typeface="Franklin Gothic Medium" panose="020B0603020102020204" pitchFamily="34" charset="0"/>
              </a:rPr>
              <a:t>stage: (1-2 years old) A stage in speech development where the infant speaks </a:t>
            </a:r>
            <a:r>
              <a:rPr lang="en-US" altLang="en-US" sz="2000" b="1" u="none" dirty="0" smtClean="0">
                <a:latin typeface="Franklin Gothic Medium" panose="020B0603020102020204" pitchFamily="34" charset="0"/>
              </a:rPr>
              <a:t>single </a:t>
            </a:r>
            <a:r>
              <a:rPr lang="en-US" altLang="en-US" sz="2000" u="none" dirty="0" smtClean="0">
                <a:latin typeface="Franklin Gothic Medium" panose="020B0603020102020204" pitchFamily="34" charset="0"/>
              </a:rPr>
              <a:t>words</a:t>
            </a:r>
          </a:p>
          <a:p>
            <a:pPr lvl="1">
              <a:lnSpc>
                <a:spcPct val="90000"/>
              </a:lnSpc>
            </a:pPr>
            <a:r>
              <a:rPr lang="en-US" altLang="en-US" sz="2000" b="1" u="none" dirty="0" smtClean="0">
                <a:latin typeface="Franklin Gothic Medium" panose="020B0603020102020204" pitchFamily="34" charset="0"/>
              </a:rPr>
              <a:t>Two-word</a:t>
            </a:r>
            <a:r>
              <a:rPr lang="en-US" altLang="en-US" sz="2000" u="none" dirty="0" smtClean="0">
                <a:latin typeface="Franklin Gothic Medium" panose="020B0603020102020204" pitchFamily="34" charset="0"/>
              </a:rPr>
              <a:t> stage: (2 years old) Infants speak in two-word phrases that resemble </a:t>
            </a:r>
            <a:r>
              <a:rPr lang="en-US" altLang="en-US" sz="2000" b="1" u="none" dirty="0" smtClean="0">
                <a:latin typeface="Franklin Gothic Medium" panose="020B0603020102020204" pitchFamily="34" charset="0"/>
              </a:rPr>
              <a:t>Telegraphic speech</a:t>
            </a:r>
            <a:r>
              <a:rPr lang="en-US" altLang="en-US" sz="2000" u="none" dirty="0" smtClean="0">
                <a:latin typeface="Franklin Gothic Medium" panose="020B0603020102020204" pitchFamily="34" charset="0"/>
              </a:rPr>
              <a:t> – speech like a “telegram” I.e. Want candy, me play, no eat…</a:t>
            </a:r>
            <a:r>
              <a:rPr lang="en-US" altLang="en-US" sz="2000" u="none" dirty="0" err="1" smtClean="0">
                <a:latin typeface="Franklin Gothic Medium" panose="020B0603020102020204" pitchFamily="34" charset="0"/>
              </a:rPr>
              <a:t>etc</a:t>
            </a:r>
            <a:endParaRPr lang="en-US" altLang="en-US" sz="2000" u="none" dirty="0" smtClean="0">
              <a:latin typeface="Franklin Gothic Medium" panose="020B06030201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57</a:t>
            </a:fld>
            <a:endParaRPr lang="en-US"/>
          </a:p>
        </p:txBody>
      </p:sp>
    </p:spTree>
    <p:extLst>
      <p:ext uri="{BB962C8B-B14F-4D97-AF65-F5344CB8AC3E}">
        <p14:creationId xmlns:p14="http://schemas.microsoft.com/office/powerpoint/2010/main" val="1603587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Language Development</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You have learned 60,000 words between your 1</a:t>
            </a:r>
            <a:r>
              <a:rPr lang="en-US" sz="1200" b="0" i="0" u="none" strike="noStrike" kern="1200" baseline="30000" dirty="0" smtClean="0">
                <a:solidFill>
                  <a:schemeClr val="tx1"/>
                </a:solidFill>
                <a:latin typeface="+mn-lt"/>
                <a:ea typeface="+mn-ea"/>
                <a:cs typeface="+mn-cs"/>
              </a:rPr>
              <a:t>st</a:t>
            </a:r>
            <a:r>
              <a:rPr lang="en-US" sz="1200" b="0" i="0" u="none" strike="noStrike" kern="1200" dirty="0" smtClean="0">
                <a:solidFill>
                  <a:schemeClr val="tx1"/>
                </a:solidFill>
                <a:latin typeface="+mn-lt"/>
                <a:ea typeface="+mn-ea"/>
                <a:cs typeface="+mn-cs"/>
              </a:rPr>
              <a:t> birthday and high school graduation (nearly 3,500 words per year, 10 words a day!)</a:t>
            </a:r>
          </a:p>
          <a:p>
            <a:pPr rtl="0" fontAlgn="base">
              <a:buFont typeface="Arial" pitchFamily="34" charset="0"/>
              <a:buChar char="•"/>
            </a:pPr>
            <a:r>
              <a:rPr lang="en-US" sz="1200" b="0" i="0" u="none" strike="noStrike" kern="1200" dirty="0" smtClean="0">
                <a:solidFill>
                  <a:schemeClr val="tx1"/>
                </a:solidFill>
                <a:latin typeface="+mn-lt"/>
                <a:ea typeface="+mn-ea"/>
                <a:cs typeface="+mn-cs"/>
              </a:rPr>
              <a:t>Before you were able to add 2 +2, you were creating your own grammatically correct sentences</a:t>
            </a:r>
          </a:p>
          <a:p>
            <a:pPr rtl="0" fontAlgn="base">
              <a:buFont typeface="Arial" pitchFamily="34" charset="0"/>
              <a:buChar char="•"/>
            </a:pPr>
            <a:r>
              <a:rPr lang="en-US" sz="1200" b="0" i="0" u="none" strike="noStrike" kern="1200" dirty="0" smtClean="0">
                <a:solidFill>
                  <a:schemeClr val="tx1"/>
                </a:solidFill>
                <a:latin typeface="+mn-lt"/>
                <a:ea typeface="+mn-ea"/>
                <a:cs typeface="+mn-cs"/>
              </a:rPr>
              <a:t>We selectively sample tens of thousands of words in memory, effortlessly assemble them with near-perfect syntax and spew them out at rate of 3 words per second.</a:t>
            </a:r>
          </a:p>
          <a:p>
            <a:pPr rtl="0" fontAlgn="base">
              <a:buFont typeface="Arial" pitchFamily="34" charset="0"/>
              <a:buChar char="•"/>
            </a:pPr>
            <a:r>
              <a:rPr lang="en-US" sz="1200" b="0" i="0" u="none" strike="noStrike" kern="1200" dirty="0" smtClean="0">
                <a:solidFill>
                  <a:schemeClr val="tx1"/>
                </a:solidFill>
                <a:latin typeface="+mn-lt"/>
                <a:ea typeface="+mn-ea"/>
                <a:cs typeface="+mn-cs"/>
              </a:rPr>
              <a:t>We also adapt our behavior to our social and cultural context, following rules for speaking and listening (How far apart should I stand? Is it OK to interrupt?</a:t>
            </a:r>
          </a:p>
          <a:p>
            <a:pPr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58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r>
              <a:rPr lang="en-US" altLang="en-US" b="1" dirty="0" smtClean="0">
                <a:latin typeface="Arial" panose="020B0604020202020204" pitchFamily="34" charset="0"/>
                <a:cs typeface="Arial" panose="020B0604020202020204" pitchFamily="34" charset="0"/>
              </a:rPr>
              <a:t>OBJECTIVE 12| Trace the course of language acquisition from the babbling stage through two-word stage.</a:t>
            </a:r>
          </a:p>
        </p:txBody>
      </p:sp>
    </p:spTree>
    <p:extLst>
      <p:ext uri="{BB962C8B-B14F-4D97-AF65-F5344CB8AC3E}">
        <p14:creationId xmlns:p14="http://schemas.microsoft.com/office/powerpoint/2010/main" val="69495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Concepts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To think about countless events, objects and people in our world, we form </a:t>
            </a:r>
            <a:r>
              <a:rPr lang="en-US" sz="1200" b="1" i="0" u="none" strike="noStrike" kern="1200" dirty="0" smtClean="0">
                <a:solidFill>
                  <a:schemeClr val="tx1"/>
                </a:solidFill>
                <a:latin typeface="+mn-lt"/>
                <a:ea typeface="+mn-ea"/>
                <a:cs typeface="+mn-cs"/>
              </a:rPr>
              <a:t>concepts</a:t>
            </a:r>
            <a:r>
              <a:rPr lang="en-US" sz="1200" b="0" i="0" u="none" strike="noStrike" kern="1200" dirty="0" smtClean="0">
                <a:solidFill>
                  <a:schemeClr val="tx1"/>
                </a:solidFill>
                <a:latin typeface="+mn-lt"/>
                <a:ea typeface="+mn-ea"/>
                <a:cs typeface="+mn-cs"/>
              </a:rPr>
              <a:t> (mental groupings of similar objects, events, ideas and people)—There are a variety of puppies, but their common features define the concept of a Puppy</a:t>
            </a:r>
          </a:p>
          <a:p>
            <a:pPr rtl="0" fontAlgn="base">
              <a:buFont typeface="Arial" pitchFamily="34" charset="0"/>
              <a:buChar char="•"/>
            </a:pPr>
            <a:r>
              <a:rPr lang="en-US" sz="1200" b="0" i="0" u="none" strike="noStrike" kern="1200" dirty="0" smtClean="0">
                <a:solidFill>
                  <a:schemeClr val="tx1"/>
                </a:solidFill>
                <a:latin typeface="+mn-lt"/>
                <a:ea typeface="+mn-ea"/>
                <a:cs typeface="+mn-cs"/>
              </a:rPr>
              <a:t>To simplify things, we organize concepts into </a:t>
            </a:r>
            <a:r>
              <a:rPr lang="en-US" sz="1200" b="1" i="0" u="none" strike="noStrike" kern="1200" dirty="0" smtClean="0">
                <a:solidFill>
                  <a:schemeClr val="tx1"/>
                </a:solidFill>
                <a:latin typeface="+mn-lt"/>
                <a:ea typeface="+mn-ea"/>
                <a:cs typeface="+mn-cs"/>
              </a:rPr>
              <a:t>category hierarchies</a:t>
            </a:r>
            <a:r>
              <a:rPr lang="en-US" sz="1200" b="0" i="0" u="none" strike="noStrike" kern="1200" dirty="0" smtClean="0">
                <a:solidFill>
                  <a:schemeClr val="tx1"/>
                </a:solidFill>
                <a:latin typeface="+mn-lt"/>
                <a:ea typeface="+mn-ea"/>
                <a:cs typeface="+mn-cs"/>
              </a:rPr>
              <a:t>—see chart on slide</a:t>
            </a:r>
          </a:p>
          <a:p>
            <a:pPr rtl="0" fontAlgn="base">
              <a:buFont typeface="Arial" pitchFamily="34" charset="0"/>
              <a:buChar char="•"/>
            </a:pPr>
            <a:r>
              <a:rPr lang="en-US" sz="1200" b="0" i="0" u="none" strike="noStrike" kern="1200" dirty="0" smtClean="0">
                <a:solidFill>
                  <a:schemeClr val="tx1"/>
                </a:solidFill>
                <a:latin typeface="+mn-lt"/>
                <a:ea typeface="+mn-ea"/>
                <a:cs typeface="+mn-cs"/>
              </a:rPr>
              <a:t>We form some concepts by definition by </a:t>
            </a:r>
            <a:r>
              <a:rPr lang="en-US" sz="1200" b="1" i="0" u="none" strike="noStrike" kern="1200" dirty="0" smtClean="0">
                <a:solidFill>
                  <a:schemeClr val="tx1"/>
                </a:solidFill>
                <a:latin typeface="+mn-lt"/>
                <a:ea typeface="+mn-ea"/>
                <a:cs typeface="+mn-cs"/>
              </a:rPr>
              <a:t>prototypes</a:t>
            </a:r>
            <a:r>
              <a:rPr lang="en-US" sz="1200" b="0" i="0" u="none" strike="noStrike" kern="1200" dirty="0" smtClean="0">
                <a:solidFill>
                  <a:schemeClr val="tx1"/>
                </a:solidFill>
                <a:latin typeface="+mn-lt"/>
                <a:ea typeface="+mn-ea"/>
                <a:cs typeface="+mn-cs"/>
              </a:rPr>
              <a:t> (a mental image or best example that incorporates all the features we associate with a category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 Triangle has three sides = definition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Robin and penguin = bird because both have two feet, wings and feathers and hatches from an egg, but a robin more closely resembles our bird prototype</a:t>
            </a:r>
          </a:p>
          <a:p>
            <a:pPr rtl="0" fontAlgn="base">
              <a:buFont typeface="Arial" pitchFamily="34" charset="0"/>
              <a:buChar char="•"/>
            </a:pPr>
            <a:r>
              <a:rPr lang="en-US" sz="1200" b="0" i="0" u="none" strike="noStrike" kern="1200" dirty="0" smtClean="0">
                <a:solidFill>
                  <a:schemeClr val="tx1"/>
                </a:solidFill>
                <a:latin typeface="+mn-lt"/>
                <a:ea typeface="+mn-ea"/>
                <a:cs typeface="+mn-cs"/>
              </a:rPr>
              <a:t>Once we put an item in a category, our memory of it later shifts toward the category prototype</a:t>
            </a:r>
          </a:p>
          <a:p>
            <a:pPr rtl="0"/>
            <a:endParaRPr lang="en-US" sz="1200" b="0" i="0" u="sng"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11</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rtl="0"/>
            <a:r>
              <a:rPr lang="en-US" sz="1200" b="0" i="0" u="sng" kern="1200" dirty="0" smtClean="0">
                <a:solidFill>
                  <a:schemeClr val="tx1"/>
                </a:solidFill>
                <a:latin typeface="+mn-lt"/>
                <a:ea typeface="+mn-ea"/>
                <a:cs typeface="+mn-cs"/>
              </a:rPr>
              <a:t>Language Development</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You have learned 60,000 words between your 1</a:t>
            </a:r>
            <a:r>
              <a:rPr lang="en-US" sz="1200" b="0" i="0" u="none" strike="noStrike" kern="1200" baseline="30000" dirty="0" smtClean="0">
                <a:solidFill>
                  <a:schemeClr val="tx1"/>
                </a:solidFill>
                <a:latin typeface="+mn-lt"/>
                <a:ea typeface="+mn-ea"/>
                <a:cs typeface="+mn-cs"/>
              </a:rPr>
              <a:t>st</a:t>
            </a:r>
            <a:r>
              <a:rPr lang="en-US" sz="1200" b="0" i="0" u="none" strike="noStrike" kern="1200" dirty="0" smtClean="0">
                <a:solidFill>
                  <a:schemeClr val="tx1"/>
                </a:solidFill>
                <a:latin typeface="+mn-lt"/>
                <a:ea typeface="+mn-ea"/>
                <a:cs typeface="+mn-cs"/>
              </a:rPr>
              <a:t> birthday and high school graduation (nearly 3,500 words per year, 10 words a day!)</a:t>
            </a:r>
          </a:p>
          <a:p>
            <a:pPr rtl="0" fontAlgn="base">
              <a:buFont typeface="Arial" pitchFamily="34" charset="0"/>
              <a:buChar char="•"/>
            </a:pPr>
            <a:r>
              <a:rPr lang="en-US" sz="1200" b="0" i="0" u="none" strike="noStrike" kern="1200" dirty="0" smtClean="0">
                <a:solidFill>
                  <a:schemeClr val="tx1"/>
                </a:solidFill>
                <a:latin typeface="+mn-lt"/>
                <a:ea typeface="+mn-ea"/>
                <a:cs typeface="+mn-cs"/>
              </a:rPr>
              <a:t>Before you were able to add 2 +2, you were creating your own grammatically correct sentences</a:t>
            </a:r>
          </a:p>
          <a:p>
            <a:pPr rtl="0" fontAlgn="base">
              <a:buFont typeface="Arial" pitchFamily="34" charset="0"/>
              <a:buChar char="•"/>
            </a:pPr>
            <a:r>
              <a:rPr lang="en-US" sz="1200" b="0" i="0" u="none" strike="noStrike" kern="1200" dirty="0" smtClean="0">
                <a:solidFill>
                  <a:schemeClr val="tx1"/>
                </a:solidFill>
                <a:latin typeface="+mn-lt"/>
                <a:ea typeface="+mn-ea"/>
                <a:cs typeface="+mn-cs"/>
              </a:rPr>
              <a:t>We selectively sample tens of thousands of words in memory, effortlessly assemble them with near-perfect syntax and spew them out at rate of 3 words per second.</a:t>
            </a:r>
          </a:p>
          <a:p>
            <a:pPr rtl="0" fontAlgn="base">
              <a:buFont typeface="Arial" pitchFamily="34" charset="0"/>
              <a:buChar char="•"/>
            </a:pPr>
            <a:r>
              <a:rPr lang="en-US" sz="1200" b="0" i="0" u="none" strike="noStrike" kern="1200" dirty="0" smtClean="0">
                <a:solidFill>
                  <a:schemeClr val="tx1"/>
                </a:solidFill>
                <a:latin typeface="+mn-lt"/>
                <a:ea typeface="+mn-ea"/>
                <a:cs typeface="+mn-cs"/>
              </a:rPr>
              <a:t>We also adapt our behavior to our social and cultural context, following rules for speaking and listening (How far apart should I stand? Is it OK to interrupt?</a:t>
            </a:r>
          </a:p>
          <a:p>
            <a:endParaRPr lang="en-US" altLang="en-U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438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rtl="0"/>
            <a:r>
              <a:rPr lang="en-US" sz="1200" b="0" i="0" u="sng" kern="1200" dirty="0" smtClean="0">
                <a:solidFill>
                  <a:schemeClr val="tx1"/>
                </a:solidFill>
                <a:latin typeface="+mn-lt"/>
                <a:ea typeface="+mn-ea"/>
                <a:cs typeface="+mn-cs"/>
              </a:rPr>
              <a:t>Language Development</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You have learned 60,000 words between your 1</a:t>
            </a:r>
            <a:r>
              <a:rPr lang="en-US" sz="1200" b="0" i="0" u="none" strike="noStrike" kern="1200" baseline="30000" dirty="0" smtClean="0">
                <a:solidFill>
                  <a:schemeClr val="tx1"/>
                </a:solidFill>
                <a:latin typeface="+mn-lt"/>
                <a:ea typeface="+mn-ea"/>
                <a:cs typeface="+mn-cs"/>
              </a:rPr>
              <a:t>st</a:t>
            </a:r>
            <a:r>
              <a:rPr lang="en-US" sz="1200" b="0" i="0" u="none" strike="noStrike" kern="1200" dirty="0" smtClean="0">
                <a:solidFill>
                  <a:schemeClr val="tx1"/>
                </a:solidFill>
                <a:latin typeface="+mn-lt"/>
                <a:ea typeface="+mn-ea"/>
                <a:cs typeface="+mn-cs"/>
              </a:rPr>
              <a:t> birthday and high school graduation (nearly 3,500 words per year, 10 words a day!)</a:t>
            </a:r>
          </a:p>
          <a:p>
            <a:pPr rtl="0" fontAlgn="base">
              <a:buFont typeface="Arial" pitchFamily="34" charset="0"/>
              <a:buChar char="•"/>
            </a:pPr>
            <a:r>
              <a:rPr lang="en-US" sz="1200" b="0" i="0" u="none" strike="noStrike" kern="1200" dirty="0" smtClean="0">
                <a:solidFill>
                  <a:schemeClr val="tx1"/>
                </a:solidFill>
                <a:latin typeface="+mn-lt"/>
                <a:ea typeface="+mn-ea"/>
                <a:cs typeface="+mn-cs"/>
              </a:rPr>
              <a:t>Before you were able to add 2 +2, you were creating your own grammatically correct sentences</a:t>
            </a:r>
          </a:p>
          <a:p>
            <a:pPr rtl="0" fontAlgn="base">
              <a:buFont typeface="Arial" pitchFamily="34" charset="0"/>
              <a:buChar char="•"/>
            </a:pPr>
            <a:r>
              <a:rPr lang="en-US" sz="1200" b="0" i="0" u="none" strike="noStrike" kern="1200" dirty="0" smtClean="0">
                <a:solidFill>
                  <a:schemeClr val="tx1"/>
                </a:solidFill>
                <a:latin typeface="+mn-lt"/>
                <a:ea typeface="+mn-ea"/>
                <a:cs typeface="+mn-cs"/>
              </a:rPr>
              <a:t>We selectively sample tens of thousands of words in memory, effortlessly assemble them with near-perfect syntax and spew them out at rate of 3 words per second.</a:t>
            </a:r>
          </a:p>
          <a:p>
            <a:pPr rtl="0" fontAlgn="base">
              <a:buFont typeface="Arial" pitchFamily="34" charset="0"/>
              <a:buChar char="•"/>
            </a:pPr>
            <a:r>
              <a:rPr lang="en-US" sz="1200" b="0" i="0" u="none" strike="noStrike" kern="1200" dirty="0" smtClean="0">
                <a:solidFill>
                  <a:schemeClr val="tx1"/>
                </a:solidFill>
                <a:latin typeface="+mn-lt"/>
                <a:ea typeface="+mn-ea"/>
                <a:cs typeface="+mn-cs"/>
              </a:rPr>
              <a:t>We also adapt our behavior to our social and cultural context, following rules for speaking and listening (How far apart should I stand? Is it OK to interrupt?</a:t>
            </a:r>
          </a:p>
          <a:p>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928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rtl="0"/>
            <a:r>
              <a:rPr lang="en-US" sz="1200" b="0" i="0" u="sng" kern="1200" dirty="0" smtClean="0">
                <a:solidFill>
                  <a:schemeClr val="tx1"/>
                </a:solidFill>
                <a:latin typeface="+mn-lt"/>
                <a:ea typeface="+mn-ea"/>
                <a:cs typeface="+mn-cs"/>
              </a:rPr>
              <a:t>Language Development</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You have learned 60,000 words between your 1</a:t>
            </a:r>
            <a:r>
              <a:rPr lang="en-US" sz="1200" b="0" i="0" u="none" strike="noStrike" kern="1200" baseline="30000" dirty="0" smtClean="0">
                <a:solidFill>
                  <a:schemeClr val="tx1"/>
                </a:solidFill>
                <a:latin typeface="+mn-lt"/>
                <a:ea typeface="+mn-ea"/>
                <a:cs typeface="+mn-cs"/>
              </a:rPr>
              <a:t>st</a:t>
            </a:r>
            <a:r>
              <a:rPr lang="en-US" sz="1200" b="0" i="0" u="none" strike="noStrike" kern="1200" dirty="0" smtClean="0">
                <a:solidFill>
                  <a:schemeClr val="tx1"/>
                </a:solidFill>
                <a:latin typeface="+mn-lt"/>
                <a:ea typeface="+mn-ea"/>
                <a:cs typeface="+mn-cs"/>
              </a:rPr>
              <a:t> birthday and high school graduation (nearly 3,500 words per year, 10 words a day!)</a:t>
            </a:r>
          </a:p>
          <a:p>
            <a:pPr rtl="0" fontAlgn="base">
              <a:buFont typeface="Arial" pitchFamily="34" charset="0"/>
              <a:buChar char="•"/>
            </a:pPr>
            <a:r>
              <a:rPr lang="en-US" sz="1200" b="0" i="0" u="none" strike="noStrike" kern="1200" dirty="0" smtClean="0">
                <a:solidFill>
                  <a:schemeClr val="tx1"/>
                </a:solidFill>
                <a:latin typeface="+mn-lt"/>
                <a:ea typeface="+mn-ea"/>
                <a:cs typeface="+mn-cs"/>
              </a:rPr>
              <a:t>Before you were able to add 2 +2, you were creating your own grammatically correct sentences</a:t>
            </a:r>
          </a:p>
          <a:p>
            <a:pPr rtl="0" fontAlgn="base">
              <a:buFont typeface="Arial" pitchFamily="34" charset="0"/>
              <a:buChar char="•"/>
            </a:pPr>
            <a:r>
              <a:rPr lang="en-US" sz="1200" b="0" i="0" u="none" strike="noStrike" kern="1200" dirty="0" smtClean="0">
                <a:solidFill>
                  <a:schemeClr val="tx1"/>
                </a:solidFill>
                <a:latin typeface="+mn-lt"/>
                <a:ea typeface="+mn-ea"/>
                <a:cs typeface="+mn-cs"/>
              </a:rPr>
              <a:t>We selectively sample tens of thousands of words in memory, effortlessly assemble them with near-perfect syntax and spew them out at rate of 3 words per second.</a:t>
            </a:r>
          </a:p>
          <a:p>
            <a:pPr rtl="0" fontAlgn="base">
              <a:buFont typeface="Arial" pitchFamily="34" charset="0"/>
              <a:buChar char="•"/>
            </a:pPr>
            <a:r>
              <a:rPr lang="en-US" sz="1200" b="0" i="0" u="none" strike="noStrike" kern="1200" dirty="0" smtClean="0">
                <a:solidFill>
                  <a:schemeClr val="tx1"/>
                </a:solidFill>
                <a:latin typeface="+mn-lt"/>
                <a:ea typeface="+mn-ea"/>
                <a:cs typeface="+mn-cs"/>
              </a:rPr>
              <a:t>We also adapt our behavior to our social and cultural context, following rules for speaking and listening (How far apart should I stand? Is it OK to interrupt?</a:t>
            </a:r>
          </a:p>
          <a:p>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2975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63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Infants start without language, but by 4 months of age, babies can discriminate speech sounds this marks the beginning of babies’ </a:t>
            </a:r>
            <a:r>
              <a:rPr lang="en-US" sz="1200" b="0" i="1" u="none" strike="noStrike" kern="1200" dirty="0" smtClean="0">
                <a:solidFill>
                  <a:schemeClr val="tx1"/>
                </a:solidFill>
                <a:latin typeface="+mn-lt"/>
                <a:ea typeface="+mn-ea"/>
                <a:cs typeface="+mn-cs"/>
              </a:rPr>
              <a:t>receptive language</a:t>
            </a:r>
            <a:r>
              <a:rPr lang="en-US" sz="1200" b="0" i="0" u="none" strike="noStrike" kern="1200" dirty="0" smtClean="0">
                <a:solidFill>
                  <a:schemeClr val="tx1"/>
                </a:solidFill>
                <a:latin typeface="+mn-lt"/>
                <a:ea typeface="+mn-ea"/>
                <a:cs typeface="+mn-cs"/>
              </a:rPr>
              <a:t> (their ability to comprehend speech)</a:t>
            </a:r>
          </a:p>
          <a:p>
            <a:pPr rtl="0" fontAlgn="base">
              <a:buFont typeface="Arial" pitchFamily="34" charset="0"/>
              <a:buChar char="•"/>
            </a:pPr>
            <a:r>
              <a:rPr lang="en-US" sz="1200" b="0" i="0" u="none" strike="noStrike" kern="1200" dirty="0" smtClean="0">
                <a:solidFill>
                  <a:schemeClr val="tx1"/>
                </a:solidFill>
                <a:latin typeface="+mn-lt"/>
                <a:ea typeface="+mn-ea"/>
                <a:cs typeface="+mn-cs"/>
              </a:rPr>
              <a:t>At 7 months and beyond, babies grow in their power to do what you and I find difficult when listening to an unfamiliar language</a:t>
            </a:r>
          </a:p>
          <a:p>
            <a:pPr rtl="0" fontAlgn="base">
              <a:buFont typeface="Arial" pitchFamily="34" charset="0"/>
              <a:buChar char="•"/>
            </a:pPr>
            <a:r>
              <a:rPr lang="en-US" sz="1200" b="0" i="0" u="none" strike="noStrike" kern="1200" dirty="0" smtClean="0">
                <a:solidFill>
                  <a:schemeClr val="tx1"/>
                </a:solidFill>
                <a:latin typeface="+mn-lt"/>
                <a:ea typeface="+mn-ea"/>
                <a:cs typeface="+mn-cs"/>
              </a:rPr>
              <a:t>Babies </a:t>
            </a:r>
            <a:r>
              <a:rPr lang="en-US" sz="1200" b="0" i="1" u="none" strike="noStrike" kern="1200" dirty="0" smtClean="0">
                <a:solidFill>
                  <a:schemeClr val="tx1"/>
                </a:solidFill>
                <a:latin typeface="+mn-lt"/>
                <a:ea typeface="+mn-ea"/>
                <a:cs typeface="+mn-cs"/>
              </a:rPr>
              <a:t>productive language</a:t>
            </a:r>
            <a:r>
              <a:rPr lang="en-US" sz="1200" b="0" i="0" u="none" strike="noStrike" kern="1200" dirty="0" smtClean="0">
                <a:solidFill>
                  <a:schemeClr val="tx1"/>
                </a:solidFill>
                <a:latin typeface="+mn-lt"/>
                <a:ea typeface="+mn-ea"/>
                <a:cs typeface="+mn-cs"/>
              </a:rPr>
              <a:t> (their ability to produce words) matures after their receptive language</a:t>
            </a:r>
          </a:p>
          <a:p>
            <a:pPr rtl="0" fontAlgn="base">
              <a:buFont typeface="Arial" pitchFamily="34" charset="0"/>
              <a:buChar char="•"/>
            </a:pPr>
            <a:r>
              <a:rPr lang="en-US" sz="1200" b="0" i="0" u="none" strike="noStrike" kern="1200" dirty="0" smtClean="0">
                <a:solidFill>
                  <a:schemeClr val="tx1"/>
                </a:solidFill>
                <a:latin typeface="+mn-lt"/>
                <a:ea typeface="+mn-ea"/>
                <a:cs typeface="+mn-cs"/>
              </a:rPr>
              <a:t>Around 4 months of age, babies enter the </a:t>
            </a:r>
            <a:r>
              <a:rPr lang="en-US" sz="1200" b="1" i="0" u="none" strike="noStrike" kern="1200" dirty="0" smtClean="0">
                <a:solidFill>
                  <a:schemeClr val="tx1"/>
                </a:solidFill>
                <a:latin typeface="+mn-lt"/>
                <a:ea typeface="+mn-ea"/>
                <a:cs typeface="+mn-cs"/>
              </a:rPr>
              <a:t>babbling stage</a:t>
            </a:r>
            <a:r>
              <a:rPr lang="en-US" sz="1200" b="0" i="0" u="none" strike="noStrike" kern="1200" dirty="0" smtClean="0">
                <a:solidFill>
                  <a:schemeClr val="tx1"/>
                </a:solidFill>
                <a:latin typeface="+mn-lt"/>
                <a:ea typeface="+mn-ea"/>
                <a:cs typeface="+mn-cs"/>
              </a:rPr>
              <a:t> (randomly utter a variety of sounds—ah-goo)</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Not an imitation of adult speech</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Many of these natural babbling sounds are consonant-vowel pairs formed by simply bunching the tongue in the front of the mouth (</a:t>
            </a:r>
            <a:r>
              <a:rPr lang="en-US" sz="1200" b="0" i="0" u="none" strike="noStrike" kern="1200" dirty="0" err="1" smtClean="0">
                <a:solidFill>
                  <a:schemeClr val="tx1"/>
                </a:solidFill>
                <a:latin typeface="+mn-lt"/>
                <a:ea typeface="+mn-ea"/>
                <a:cs typeface="+mn-cs"/>
              </a:rPr>
              <a:t>da-da</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na-na</a:t>
            </a:r>
            <a:r>
              <a:rPr lang="en-US" sz="1200" b="0" i="0" u="none" strike="noStrike" kern="1200" dirty="0" smtClean="0">
                <a:solidFill>
                  <a:schemeClr val="tx1"/>
                </a:solidFill>
                <a:latin typeface="+mn-lt"/>
                <a:ea typeface="+mn-ea"/>
                <a:cs typeface="+mn-cs"/>
              </a:rPr>
              <a:t>) or by opening and closing the lips (ma-ma)—both of which babies do naturally for feeding</a:t>
            </a:r>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64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By 10 months old, a trained ear can identify the language of the household</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Without exposure to other languages, babies become functionally deaf to speech sound outside their native language</a:t>
            </a:r>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65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Around their 1</a:t>
            </a:r>
            <a:r>
              <a:rPr lang="en-US" sz="1200" b="0" i="0" u="none" strike="noStrike" kern="1200" baseline="30000" dirty="0" smtClean="0">
                <a:solidFill>
                  <a:schemeClr val="tx1"/>
                </a:solidFill>
                <a:latin typeface="+mn-lt"/>
                <a:ea typeface="+mn-ea"/>
                <a:cs typeface="+mn-cs"/>
              </a:rPr>
              <a:t>st</a:t>
            </a:r>
            <a:r>
              <a:rPr lang="en-US" sz="1200" b="0" i="0" u="none" strike="noStrike" kern="1200" dirty="0" smtClean="0">
                <a:solidFill>
                  <a:schemeClr val="tx1"/>
                </a:solidFill>
                <a:latin typeface="+mn-lt"/>
                <a:ea typeface="+mn-ea"/>
                <a:cs typeface="+mn-cs"/>
              </a:rPr>
              <a:t> birthday (exact age varies from child to child) most children enter the </a:t>
            </a:r>
            <a:r>
              <a:rPr lang="en-US" sz="1200" b="1" i="0" u="none" strike="noStrike" kern="1200" dirty="0" smtClean="0">
                <a:solidFill>
                  <a:schemeClr val="tx1"/>
                </a:solidFill>
                <a:latin typeface="+mn-lt"/>
                <a:ea typeface="+mn-ea"/>
                <a:cs typeface="+mn-cs"/>
              </a:rPr>
              <a:t>one-word stage</a:t>
            </a:r>
            <a:r>
              <a:rPr lang="en-US" sz="1200" b="0" i="0" u="none" strike="noStrike" kern="1200" dirty="0" smtClean="0">
                <a:solidFill>
                  <a:schemeClr val="tx1"/>
                </a:solidFill>
                <a:latin typeface="+mn-lt"/>
                <a:ea typeface="+mn-ea"/>
                <a:cs typeface="+mn-cs"/>
              </a:rPr>
              <a:t>—they have learned that sounds carry meanings and if repeatedly trained to associate </a:t>
            </a:r>
            <a:r>
              <a:rPr lang="en-US" sz="1200" b="0" i="1" u="none" strike="noStrike" kern="1200" dirty="0" smtClean="0">
                <a:solidFill>
                  <a:schemeClr val="tx1"/>
                </a:solidFill>
                <a:latin typeface="+mn-lt"/>
                <a:ea typeface="+mn-ea"/>
                <a:cs typeface="+mn-cs"/>
              </a:rPr>
              <a:t>fish</a:t>
            </a:r>
            <a:r>
              <a:rPr lang="en-US" sz="1200" b="0" i="0" u="none" strike="noStrike" kern="1200" dirty="0" smtClean="0">
                <a:solidFill>
                  <a:schemeClr val="tx1"/>
                </a:solidFill>
                <a:latin typeface="+mn-lt"/>
                <a:ea typeface="+mn-ea"/>
                <a:cs typeface="+mn-cs"/>
              </a:rPr>
              <a:t> with a picture of a fish, so when they see a fish again, they will recognize it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Babies are able to make family members understand him. The word doggy may mean look at the dog out there.</a:t>
            </a:r>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66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About 18 months, children learn a word a week a word per day</a:t>
            </a:r>
          </a:p>
          <a:p>
            <a:pPr rtl="0" fontAlgn="base">
              <a:buFont typeface="Arial" pitchFamily="34" charset="0"/>
              <a:buChar char="•"/>
            </a:pPr>
            <a:r>
              <a:rPr lang="en-US" sz="1200" b="0" i="0" u="none" strike="noStrike" kern="1200" dirty="0" smtClean="0">
                <a:solidFill>
                  <a:schemeClr val="tx1"/>
                </a:solidFill>
                <a:latin typeface="+mn-lt"/>
                <a:ea typeface="+mn-ea"/>
                <a:cs typeface="+mn-cs"/>
              </a:rPr>
              <a:t>2</a:t>
            </a:r>
            <a:r>
              <a:rPr lang="en-US" sz="1200" b="0" i="0" u="none" strike="noStrike" kern="1200" baseline="30000" dirty="0" smtClean="0">
                <a:solidFill>
                  <a:schemeClr val="tx1"/>
                </a:solidFill>
                <a:latin typeface="+mn-lt"/>
                <a:ea typeface="+mn-ea"/>
                <a:cs typeface="+mn-cs"/>
              </a:rPr>
              <a:t>nd</a:t>
            </a:r>
            <a:r>
              <a:rPr lang="en-US" sz="1200" b="0" i="0" u="none" strike="noStrike" kern="1200" dirty="0" smtClean="0">
                <a:solidFill>
                  <a:schemeClr val="tx1"/>
                </a:solidFill>
                <a:latin typeface="+mn-lt"/>
                <a:ea typeface="+mn-ea"/>
                <a:cs typeface="+mn-cs"/>
              </a:rPr>
              <a:t> birthday = </a:t>
            </a:r>
            <a:r>
              <a:rPr lang="en-US" sz="1200" b="1" i="0" u="none" strike="noStrike" kern="1200" dirty="0" smtClean="0">
                <a:solidFill>
                  <a:schemeClr val="tx1"/>
                </a:solidFill>
                <a:latin typeface="+mn-lt"/>
                <a:ea typeface="+mn-ea"/>
                <a:cs typeface="+mn-cs"/>
              </a:rPr>
              <a:t>two-word stage</a:t>
            </a:r>
            <a:r>
              <a:rPr lang="en-US" sz="1200" b="0" i="0" u="none" strike="noStrike" kern="1200" dirty="0" smtClean="0">
                <a:solidFill>
                  <a:schemeClr val="tx1"/>
                </a:solidFill>
                <a:latin typeface="+mn-lt"/>
                <a:ea typeface="+mn-ea"/>
                <a:cs typeface="+mn-cs"/>
              </a:rPr>
              <a:t> they start uttering two-word sentences in </a:t>
            </a:r>
            <a:r>
              <a:rPr lang="en-US" sz="1200" b="1" i="0" u="none" strike="noStrike" kern="1200" dirty="0" smtClean="0">
                <a:solidFill>
                  <a:schemeClr val="tx1"/>
                </a:solidFill>
                <a:latin typeface="+mn-lt"/>
                <a:ea typeface="+mn-ea"/>
                <a:cs typeface="+mn-cs"/>
              </a:rPr>
              <a:t>telegraphic speech </a:t>
            </a:r>
            <a:r>
              <a:rPr lang="en-US" sz="1200" b="0" i="0" u="none" strike="noStrike" kern="1200" dirty="0" smtClean="0">
                <a:solidFill>
                  <a:schemeClr val="tx1"/>
                </a:solidFill>
                <a:latin typeface="+mn-lt"/>
                <a:ea typeface="+mn-ea"/>
                <a:cs typeface="+mn-cs"/>
              </a:rPr>
              <a:t>(speaking like a telegram—nouns and verbs—want juice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English speaking children place the adjectives before the noun (big doggie)</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67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After 2 years old—develop </a:t>
            </a:r>
            <a:r>
              <a:rPr lang="en-US" sz="1200" b="1" i="0" u="sng" strike="noStrike" kern="1200" dirty="0" smtClean="0">
                <a:solidFill>
                  <a:schemeClr val="tx1"/>
                </a:solidFill>
                <a:latin typeface="+mn-lt"/>
                <a:ea typeface="+mn-ea"/>
                <a:cs typeface="+mn-cs"/>
              </a:rPr>
              <a:t>Longer phrases</a:t>
            </a:r>
            <a:r>
              <a:rPr lang="en-US" sz="1200" b="0" i="0" u="none" strike="noStrike" kern="1200" dirty="0" smtClean="0">
                <a:solidFill>
                  <a:schemeClr val="tx1"/>
                </a:solidFill>
                <a:latin typeface="+mn-lt"/>
                <a:ea typeface="+mn-ea"/>
                <a:cs typeface="+mn-cs"/>
              </a:rPr>
              <a:t>:  After telegraphic speech, children begin uttering longer phrases (i.e. </a:t>
            </a:r>
            <a:r>
              <a:rPr lang="en-US" sz="1200" b="0" i="1" u="none" strike="noStrike" kern="1200" dirty="0" smtClean="0">
                <a:solidFill>
                  <a:schemeClr val="tx1"/>
                </a:solidFill>
                <a:latin typeface="+mn-lt"/>
                <a:ea typeface="+mn-ea"/>
                <a:cs typeface="+mn-cs"/>
              </a:rPr>
              <a:t>Mommy get ball</a:t>
            </a:r>
            <a:r>
              <a:rPr lang="en-US" sz="1200" b="0" i="0" u="none" strike="noStrike" kern="1200" dirty="0" smtClean="0">
                <a:solidFill>
                  <a:schemeClr val="tx1"/>
                </a:solidFill>
                <a:latin typeface="+mn-lt"/>
                <a:ea typeface="+mn-ea"/>
                <a:cs typeface="+mn-cs"/>
              </a:rPr>
              <a:t>) with syntactical sense, and by early elementary school they are employing humor.</a:t>
            </a:r>
          </a:p>
          <a:p>
            <a:pPr lvl="1" rtl="0" fontAlgn="base">
              <a:buFont typeface="Arial" pitchFamily="34" charset="0"/>
              <a:buChar char="•"/>
            </a:pPr>
            <a:r>
              <a:rPr lang="en-US" sz="1200" b="0" i="1" u="none" strike="noStrike" kern="1200" dirty="0" smtClean="0">
                <a:solidFill>
                  <a:schemeClr val="tx1"/>
                </a:solidFill>
                <a:latin typeface="+mn-lt"/>
                <a:ea typeface="+mn-ea"/>
                <a:cs typeface="+mn-cs"/>
              </a:rPr>
              <a:t>You never starve in the desert because of all the sand-which-is there.</a:t>
            </a: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a:buFont typeface="Arial" pitchFamily="34" charset="0"/>
              <a:buChar char="•"/>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68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Char char="•"/>
            </a:pPr>
            <a:r>
              <a:rPr lang="en-US" sz="1200" b="0" i="0" u="sng" kern="1200" dirty="0" smtClean="0">
                <a:solidFill>
                  <a:schemeClr val="tx1"/>
                </a:solidFill>
                <a:latin typeface="+mn-lt"/>
                <a:ea typeface="+mn-ea"/>
                <a:cs typeface="+mn-cs"/>
              </a:rPr>
              <a:t>Explaining Language Development</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Operant Learning: B.F. Skinner (Behaviorist)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Believed we can explain language development with familiar learning principles (association—of the sight of things with the sounds of words, imitation—of the words and syntax modeled by others, and reinforcement—with smiles and hugs when the child says something right)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Children learn words similar to how animals learn to peck keys and press bars for sounds/food/rewards</a:t>
            </a:r>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69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83B60FF-A00B-4FCE-8411-A69A3D3C19C8}" type="slidenum">
              <a:rPr lang="en-US" altLang="en-US" sz="1200"/>
              <a:pPr eaLnBrk="1" hangingPunct="1"/>
              <a:t>12</a:t>
            </a:fld>
            <a:endParaRPr lang="en-US" alt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en-US" sz="1200" b="0" i="0" u="sng" kern="1200" dirty="0" smtClean="0">
                <a:solidFill>
                  <a:schemeClr val="tx1"/>
                </a:solidFill>
                <a:latin typeface="+mn-lt"/>
                <a:ea typeface="+mn-ea"/>
                <a:cs typeface="+mn-cs"/>
              </a:rPr>
              <a:t>Concepts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To think about countless events, objects and people in our world, we form </a:t>
            </a:r>
            <a:r>
              <a:rPr lang="en-US" sz="1200" b="1" i="0" u="none" strike="noStrike" kern="1200" dirty="0" smtClean="0">
                <a:solidFill>
                  <a:schemeClr val="tx1"/>
                </a:solidFill>
                <a:latin typeface="+mn-lt"/>
                <a:ea typeface="+mn-ea"/>
                <a:cs typeface="+mn-cs"/>
              </a:rPr>
              <a:t>concepts</a:t>
            </a:r>
            <a:r>
              <a:rPr lang="en-US" sz="1200" b="0" i="0" u="none" strike="noStrike" kern="1200" dirty="0" smtClean="0">
                <a:solidFill>
                  <a:schemeClr val="tx1"/>
                </a:solidFill>
                <a:latin typeface="+mn-lt"/>
                <a:ea typeface="+mn-ea"/>
                <a:cs typeface="+mn-cs"/>
              </a:rPr>
              <a:t> (mental groupings of similar objects, events, ideas and people)—There are a variety of puppies, but their common features define the concept of a Puppy</a:t>
            </a:r>
          </a:p>
          <a:p>
            <a:pPr rtl="0" fontAlgn="base">
              <a:buFont typeface="Arial" pitchFamily="34" charset="0"/>
              <a:buChar char="•"/>
            </a:pPr>
            <a:r>
              <a:rPr lang="en-US" sz="1200" b="0" i="0" u="none" strike="noStrike" kern="1200" dirty="0" smtClean="0">
                <a:solidFill>
                  <a:schemeClr val="tx1"/>
                </a:solidFill>
                <a:latin typeface="+mn-lt"/>
                <a:ea typeface="+mn-ea"/>
                <a:cs typeface="+mn-cs"/>
              </a:rPr>
              <a:t>To simplify things, we organize concepts into </a:t>
            </a:r>
            <a:r>
              <a:rPr lang="en-US" sz="1200" b="1" i="0" u="none" strike="noStrike" kern="1200" dirty="0" smtClean="0">
                <a:solidFill>
                  <a:schemeClr val="tx1"/>
                </a:solidFill>
                <a:latin typeface="+mn-lt"/>
                <a:ea typeface="+mn-ea"/>
                <a:cs typeface="+mn-cs"/>
              </a:rPr>
              <a:t>category hierarchies</a:t>
            </a:r>
            <a:r>
              <a:rPr lang="en-US" sz="1200" b="0" i="0" u="none" strike="noStrike" kern="1200" dirty="0" smtClean="0">
                <a:solidFill>
                  <a:schemeClr val="tx1"/>
                </a:solidFill>
                <a:latin typeface="+mn-lt"/>
                <a:ea typeface="+mn-ea"/>
                <a:cs typeface="+mn-cs"/>
              </a:rPr>
              <a:t>—see chart on slide</a:t>
            </a:r>
          </a:p>
          <a:p>
            <a:pPr rtl="0" fontAlgn="base">
              <a:buFont typeface="Arial" pitchFamily="34" charset="0"/>
              <a:buChar char="•"/>
            </a:pPr>
            <a:r>
              <a:rPr lang="en-US" sz="1200" b="0" i="0" u="none" strike="noStrike" kern="1200" dirty="0" smtClean="0">
                <a:solidFill>
                  <a:schemeClr val="tx1"/>
                </a:solidFill>
                <a:latin typeface="+mn-lt"/>
                <a:ea typeface="+mn-ea"/>
                <a:cs typeface="+mn-cs"/>
              </a:rPr>
              <a:t>We form some concepts by definition by </a:t>
            </a:r>
            <a:r>
              <a:rPr lang="en-US" sz="1200" b="1" i="0" u="none" strike="noStrike" kern="1200" dirty="0" smtClean="0">
                <a:solidFill>
                  <a:schemeClr val="tx1"/>
                </a:solidFill>
                <a:latin typeface="+mn-lt"/>
                <a:ea typeface="+mn-ea"/>
                <a:cs typeface="+mn-cs"/>
              </a:rPr>
              <a:t>prototypes</a:t>
            </a:r>
            <a:r>
              <a:rPr lang="en-US" sz="1200" b="0" i="0" u="none" strike="noStrike" kern="1200" dirty="0" smtClean="0">
                <a:solidFill>
                  <a:schemeClr val="tx1"/>
                </a:solidFill>
                <a:latin typeface="+mn-lt"/>
                <a:ea typeface="+mn-ea"/>
                <a:cs typeface="+mn-cs"/>
              </a:rPr>
              <a:t> (a mental image or best example that incorporates all the features we associate with a category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 Triangle has three sides = definition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Robin and penguin = bird because both have two feet, wings and feathers and hatches from an egg, but a robin more closely resembles our bird prototype</a:t>
            </a:r>
          </a:p>
          <a:p>
            <a:pPr rtl="0" fontAlgn="base">
              <a:buFont typeface="Arial" pitchFamily="34" charset="0"/>
              <a:buChar char="•"/>
            </a:pPr>
            <a:r>
              <a:rPr lang="en-US" sz="1200" b="0" i="0" u="none" strike="noStrike" kern="1200" dirty="0" smtClean="0">
                <a:solidFill>
                  <a:schemeClr val="tx1"/>
                </a:solidFill>
                <a:latin typeface="+mn-lt"/>
                <a:ea typeface="+mn-ea"/>
                <a:cs typeface="+mn-cs"/>
              </a:rPr>
              <a:t>Once we put an item in a category, our memory of it later shifts toward the category prototype</a:t>
            </a:r>
          </a:p>
          <a:p>
            <a:pPr rtl="0"/>
            <a:endParaRPr lang="en-US" sz="1200" b="0" i="0" u="sng" kern="1200" dirty="0" smtClean="0">
              <a:solidFill>
                <a:schemeClr val="tx1"/>
              </a:solidFill>
              <a:latin typeface="+mn-lt"/>
              <a:ea typeface="+mn-ea"/>
              <a:cs typeface="+mn-cs"/>
            </a:endParaRPr>
          </a:p>
          <a:p>
            <a:endParaRPr lang="en-US" dirty="0" smtClean="0"/>
          </a:p>
          <a:p>
            <a:pPr eaLnBrk="1" hangingPunct="1">
              <a:spcBef>
                <a:spcPct val="0"/>
              </a:spcBef>
            </a:pPr>
            <a:endParaRPr lang="en-US" altLang="en-US" b="1" dirty="0" smtClean="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045978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438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Inborn Universal Grammar: Noam Chomsky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Opposed Skinner’s theory, said that children acquire untaught words and grammar at a rate too extraordinary to be explained solely by learning principles (most if it is inborn and developed on their own)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Some children add to many –</a:t>
            </a:r>
            <a:r>
              <a:rPr lang="en-US" sz="1200" b="0" i="0" u="none" strike="noStrike" kern="1200" dirty="0" err="1" smtClean="0">
                <a:solidFill>
                  <a:schemeClr val="tx1"/>
                </a:solidFill>
                <a:latin typeface="+mn-lt"/>
                <a:ea typeface="+mn-ea"/>
                <a:cs typeface="+mn-cs"/>
              </a:rPr>
              <a:t>eds</a:t>
            </a:r>
            <a:r>
              <a:rPr lang="en-US" sz="1200" b="0" i="0" u="none" strike="noStrike" kern="1200" dirty="0" smtClean="0">
                <a:solidFill>
                  <a:schemeClr val="tx1"/>
                </a:solidFill>
                <a:latin typeface="+mn-lt"/>
                <a:ea typeface="+mn-ea"/>
                <a:cs typeface="+mn-cs"/>
              </a:rPr>
              <a:t> to words (I </a:t>
            </a:r>
            <a:r>
              <a:rPr lang="en-US" sz="1200" b="0" i="0" u="none" strike="noStrike" kern="1200" dirty="0" err="1" smtClean="0">
                <a:solidFill>
                  <a:schemeClr val="tx1"/>
                </a:solidFill>
                <a:latin typeface="+mn-lt"/>
                <a:ea typeface="+mn-ea"/>
                <a:cs typeface="+mn-cs"/>
              </a:rPr>
              <a:t>holded</a:t>
            </a:r>
            <a:r>
              <a:rPr lang="en-US" sz="1200" b="0" i="0" u="none" strike="noStrike" kern="1200" dirty="0" smtClean="0">
                <a:solidFill>
                  <a:schemeClr val="tx1"/>
                </a:solidFill>
                <a:latin typeface="+mn-lt"/>
                <a:ea typeface="+mn-ea"/>
                <a:cs typeface="+mn-cs"/>
              </a:rPr>
              <a:t> my bunny rabbit)</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Given adequate nurturing, the language will grow—language acquisition, universal grammar (all languages have subject/verbs/nouns/questions, etc…)</a:t>
            </a:r>
          </a:p>
          <a:p>
            <a:pPr rtl="0" fontAlgn="base">
              <a:buFont typeface="Arial" pitchFamily="34" charset="0"/>
              <a:buChar char="•"/>
            </a:pPr>
            <a:r>
              <a:rPr lang="en-US" sz="1200" b="0" i="0" u="none" strike="noStrike" kern="1200" dirty="0" smtClean="0">
                <a:solidFill>
                  <a:schemeClr val="tx1"/>
                </a:solidFill>
                <a:latin typeface="+mn-lt"/>
                <a:ea typeface="+mn-ea"/>
                <a:cs typeface="+mn-cs"/>
              </a:rPr>
              <a:t>Most psychologists believe children benefit from a combination of Skinner’s and Chomsky’s theories</a:t>
            </a:r>
          </a:p>
          <a:p>
            <a:pPr>
              <a:buFont typeface="Arial"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71</a:t>
            </a:fld>
            <a:endParaRPr lang="en-US"/>
          </a:p>
        </p:txBody>
      </p:sp>
    </p:spTree>
    <p:extLst>
      <p:ext uri="{BB962C8B-B14F-4D97-AF65-F5344CB8AC3E}">
        <p14:creationId xmlns:p14="http://schemas.microsoft.com/office/powerpoint/2010/main" val="3814524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Inborn Universal Grammar: Noam Chomsky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Opposed Skinner’s theory, said that children acquire untaught words and grammar at a rate too extraordinary to be explained solely by learning principles (most if it is inborn and developed on their own)</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Some children add to many –</a:t>
            </a:r>
            <a:r>
              <a:rPr lang="en-US" sz="1200" b="0" i="0" u="none" strike="noStrike" kern="1200" dirty="0" err="1" smtClean="0">
                <a:solidFill>
                  <a:schemeClr val="tx1"/>
                </a:solidFill>
                <a:latin typeface="+mn-lt"/>
                <a:ea typeface="+mn-ea"/>
                <a:cs typeface="+mn-cs"/>
              </a:rPr>
              <a:t>eds</a:t>
            </a:r>
            <a:r>
              <a:rPr lang="en-US" sz="1200" b="0" i="0" u="none" strike="noStrike" kern="1200" dirty="0" smtClean="0">
                <a:solidFill>
                  <a:schemeClr val="tx1"/>
                </a:solidFill>
                <a:latin typeface="+mn-lt"/>
                <a:ea typeface="+mn-ea"/>
                <a:cs typeface="+mn-cs"/>
              </a:rPr>
              <a:t> to words (I </a:t>
            </a:r>
            <a:r>
              <a:rPr lang="en-US" sz="1200" b="0" i="0" u="none" strike="noStrike" kern="1200" dirty="0" err="1" smtClean="0">
                <a:solidFill>
                  <a:schemeClr val="tx1"/>
                </a:solidFill>
                <a:latin typeface="+mn-lt"/>
                <a:ea typeface="+mn-ea"/>
                <a:cs typeface="+mn-cs"/>
              </a:rPr>
              <a:t>holded</a:t>
            </a:r>
            <a:r>
              <a:rPr lang="en-US" sz="1200" b="0" i="0" u="none" strike="noStrike" kern="1200" dirty="0" smtClean="0">
                <a:solidFill>
                  <a:schemeClr val="tx1"/>
                </a:solidFill>
                <a:latin typeface="+mn-lt"/>
                <a:ea typeface="+mn-ea"/>
                <a:cs typeface="+mn-cs"/>
              </a:rPr>
              <a:t> my bunny rabbit)</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Given adequate nurturing, the language will grow—language acquisition, universal grammar (all languages have subject/verbs/nouns/questions, etc…)</a:t>
            </a:r>
          </a:p>
          <a:p>
            <a:pPr rtl="0" fontAlgn="base">
              <a:buFont typeface="Arial" pitchFamily="34" charset="0"/>
              <a:buChar char="•"/>
            </a:pPr>
            <a:r>
              <a:rPr lang="en-US" sz="1200" b="0" i="0" u="none" strike="noStrike" kern="1200" dirty="0" smtClean="0">
                <a:solidFill>
                  <a:schemeClr val="tx1"/>
                </a:solidFill>
                <a:latin typeface="+mn-lt"/>
                <a:ea typeface="+mn-ea"/>
                <a:cs typeface="+mn-cs"/>
              </a:rPr>
              <a:t>Most psychologists believe children benefit from a combination of Skinner’s and Chomsky’s theories</a:t>
            </a:r>
          </a:p>
          <a:p>
            <a:pPr>
              <a:buFont typeface="Arial" pitchFamily="34" charset="0"/>
              <a:buChar char="•"/>
            </a:pPr>
            <a:endParaRPr lang="en-US" dirty="0" smtClean="0"/>
          </a:p>
          <a:p>
            <a:endParaRPr lang="en-US" dirty="0" smtClean="0"/>
          </a:p>
          <a:p>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8906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Babies come with a built-in readiness to learn grammatical rules--Genes design the mechanisms for a language, and experience modifies the brain.</a:t>
            </a:r>
          </a:p>
          <a:p>
            <a:pPr rtl="0" fontAlgn="base">
              <a:buFont typeface="Arial" pitchFamily="34" charset="0"/>
              <a:buChar char="•"/>
            </a:pPr>
            <a:r>
              <a:rPr lang="en-US" sz="1200" b="0" i="0" u="none" strike="noStrike" kern="1200" dirty="0" smtClean="0">
                <a:solidFill>
                  <a:schemeClr val="tx1"/>
                </a:solidFill>
                <a:latin typeface="+mn-lt"/>
                <a:ea typeface="+mn-ea"/>
                <a:cs typeface="+mn-cs"/>
              </a:rPr>
              <a:t>Childhood represents a critical period for mastering certain aspects of language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Children who have not been spoken to or signed language during the first 7 years of life gradually lose their ability to master any language (Genie/feral children)</a:t>
            </a:r>
          </a:p>
          <a:p>
            <a:pPr rtl="0" fontAlgn="base">
              <a:buFont typeface="Arial" pitchFamily="34" charset="0"/>
              <a:buChar char="•"/>
            </a:pPr>
            <a:r>
              <a:rPr lang="en-US" sz="1200" b="0" i="0" u="none" strike="noStrike" kern="1200" dirty="0" smtClean="0">
                <a:solidFill>
                  <a:schemeClr val="tx1"/>
                </a:solidFill>
                <a:latin typeface="+mn-lt"/>
                <a:ea typeface="+mn-ea"/>
                <a:cs typeface="+mn-cs"/>
              </a:rPr>
              <a:t>People who learn a second language as an adult usually speak it with their accent of their first language (learning a second language early is better than later)</a:t>
            </a: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75</a:t>
            </a:fld>
            <a:endParaRPr lang="en-US"/>
          </a:p>
        </p:txBody>
      </p:sp>
    </p:spTree>
    <p:extLst>
      <p:ext uri="{BB962C8B-B14F-4D97-AF65-F5344CB8AC3E}">
        <p14:creationId xmlns:p14="http://schemas.microsoft.com/office/powerpoint/2010/main" val="3517981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Genie Wiley </a:t>
            </a:r>
          </a:p>
          <a:p>
            <a:pPr marL="171450" indent="-171450">
              <a:buFont typeface="Arial" panose="020B0604020202020204" pitchFamily="34" charset="0"/>
              <a:buChar char="•"/>
            </a:pPr>
            <a:r>
              <a:rPr lang="en-US" dirty="0" smtClean="0"/>
              <a:t>Not</a:t>
            </a:r>
            <a:r>
              <a:rPr lang="en-US" baseline="0" dirty="0" smtClean="0"/>
              <a:t> discovered until age 13 – Los Angeles, November 1970</a:t>
            </a:r>
          </a:p>
          <a:p>
            <a:pPr marL="171450" indent="-171450">
              <a:buFont typeface="Arial" panose="020B0604020202020204" pitchFamily="34" charset="0"/>
              <a:buChar char="•"/>
            </a:pPr>
            <a:r>
              <a:rPr lang="en-US" baseline="0" dirty="0" smtClean="0"/>
              <a:t>Extreme neglect and deprivation – father would not permit anyone to leave/enter except son (with multiple verifications) and would sit in living room with a shotgun to discourage any disobedience </a:t>
            </a:r>
          </a:p>
          <a:p>
            <a:pPr marL="171450" indent="-171450">
              <a:buFont typeface="Arial" panose="020B0604020202020204" pitchFamily="34" charset="0"/>
              <a:buChar char="•"/>
            </a:pPr>
            <a:r>
              <a:rPr lang="en-US" baseline="0" dirty="0" smtClean="0"/>
              <a:t>Physical abuse</a:t>
            </a:r>
          </a:p>
          <a:p>
            <a:pPr marL="171450" indent="-171450">
              <a:buFont typeface="Arial" panose="020B0604020202020204" pitchFamily="34" charset="0"/>
              <a:buChar char="•"/>
            </a:pPr>
            <a:r>
              <a:rPr lang="en-US" baseline="0" dirty="0" smtClean="0"/>
              <a:t>Chained to a </a:t>
            </a:r>
            <a:r>
              <a:rPr lang="en-US" baseline="0" dirty="0" err="1" smtClean="0"/>
              <a:t>potty</a:t>
            </a:r>
            <a:r>
              <a:rPr lang="en-US" baseline="0" dirty="0" smtClean="0"/>
              <a:t> chair during the day, caged off crib at night</a:t>
            </a:r>
          </a:p>
          <a:p>
            <a:pPr marL="171450" indent="-171450">
              <a:buFont typeface="Arial" panose="020B0604020202020204" pitchFamily="34" charset="0"/>
              <a:buChar char="•"/>
            </a:pPr>
            <a:r>
              <a:rPr lang="en-US" baseline="0" dirty="0" smtClean="0"/>
              <a:t>Language never developed</a:t>
            </a:r>
          </a:p>
          <a:p>
            <a:pPr marL="171450" indent="-171450">
              <a:buFont typeface="Arial" panose="020B0604020202020204" pitchFamily="34" charset="0"/>
              <a:buChar char="•"/>
            </a:pPr>
            <a:r>
              <a:rPr lang="en-US" baseline="0" dirty="0" smtClean="0"/>
              <a:t>Became ward of the state – mother sued for custody when Genie turned 18</a:t>
            </a:r>
          </a:p>
          <a:p>
            <a:pPr marL="628650" lvl="1" indent="-171450">
              <a:buFont typeface="Arial" panose="020B0604020202020204" pitchFamily="34" charset="0"/>
              <a:buChar char="•"/>
            </a:pPr>
            <a:r>
              <a:rPr lang="en-US" baseline="0" dirty="0" smtClean="0"/>
              <a:t>Underwent extensive testing – found to be extremely right-hemisphere skewed</a:t>
            </a:r>
          </a:p>
          <a:p>
            <a:pPr marL="628650" lvl="1" indent="-171450">
              <a:buFont typeface="Arial" panose="020B0604020202020204" pitchFamily="34" charset="0"/>
              <a:buChar char="•"/>
            </a:pPr>
            <a:r>
              <a:rPr lang="en-US" baseline="0" dirty="0" smtClean="0"/>
              <a:t>No linguistic exposure – stimulation only visual and tactile</a:t>
            </a:r>
          </a:p>
          <a:p>
            <a:pPr marL="628650" lvl="1" indent="-171450">
              <a:buFont typeface="Arial" panose="020B0604020202020204" pitchFamily="34" charset="0"/>
              <a:buChar char="•"/>
            </a:pPr>
            <a:r>
              <a:rPr lang="en-US" baseline="0" dirty="0" smtClean="0"/>
              <a:t>Mental age between 5 and 8 years old</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Oksana</a:t>
            </a:r>
          </a:p>
          <a:p>
            <a:pPr marL="171450" indent="-171450">
              <a:buFont typeface="Arial" panose="020B0604020202020204" pitchFamily="34" charset="0"/>
              <a:buChar char="•"/>
            </a:pPr>
            <a:r>
              <a:rPr lang="en-US" baseline="0" dirty="0" smtClean="0"/>
              <a:t>Born in 1983 Soviet Ukraine</a:t>
            </a:r>
          </a:p>
          <a:p>
            <a:pPr marL="171450" indent="-171450">
              <a:buFont typeface="Arial" panose="020B0604020202020204" pitchFamily="34" charset="0"/>
              <a:buChar char="•"/>
            </a:pPr>
            <a:r>
              <a:rPr lang="en-US" baseline="0" dirty="0" smtClean="0"/>
              <a:t>Normal child at birth – neglected by alcoholic parents</a:t>
            </a:r>
          </a:p>
          <a:p>
            <a:pPr marL="171450" indent="-171450">
              <a:buFont typeface="Arial" panose="020B0604020202020204" pitchFamily="34" charset="0"/>
              <a:buChar char="•"/>
            </a:pPr>
            <a:r>
              <a:rPr lang="en-US" baseline="0" dirty="0" smtClean="0"/>
              <a:t>Lived surrounded by dogs</a:t>
            </a:r>
          </a:p>
          <a:p>
            <a:pPr marL="171450" indent="-171450">
              <a:buFont typeface="Arial" panose="020B0604020202020204" pitchFamily="34" charset="0"/>
              <a:buChar char="•"/>
            </a:pPr>
            <a:r>
              <a:rPr lang="en-US" baseline="0" dirty="0" smtClean="0"/>
              <a:t>Found at age 7 ½ </a:t>
            </a:r>
          </a:p>
          <a:p>
            <a:pPr marL="628650" lvl="1" indent="-171450">
              <a:buFont typeface="Arial" panose="020B0604020202020204" pitchFamily="34" charset="0"/>
              <a:buChar char="•"/>
            </a:pPr>
            <a:r>
              <a:rPr lang="en-US" baseline="0" dirty="0" smtClean="0"/>
              <a:t>Could not talk</a:t>
            </a:r>
          </a:p>
          <a:p>
            <a:pPr marL="628650" lvl="1" indent="-171450">
              <a:buFont typeface="Arial" panose="020B0604020202020204" pitchFamily="34" charset="0"/>
              <a:buChar char="•"/>
            </a:pPr>
            <a:r>
              <a:rPr lang="en-US" baseline="0" dirty="0" smtClean="0"/>
              <a:t>Lacked many basic skills</a:t>
            </a:r>
          </a:p>
          <a:p>
            <a:pPr marL="628650" lvl="1" indent="-171450">
              <a:buFont typeface="Arial" panose="020B0604020202020204" pitchFamily="34" charset="0"/>
              <a:buChar char="•"/>
            </a:pPr>
            <a:r>
              <a:rPr lang="en-US" baseline="0" dirty="0" smtClean="0"/>
              <a:t>Behaved like a dog</a:t>
            </a:r>
          </a:p>
          <a:p>
            <a:pPr marL="1085850" lvl="2" indent="-171450">
              <a:buFont typeface="Arial" panose="020B0604020202020204" pitchFamily="34" charset="0"/>
              <a:buChar char="•"/>
            </a:pPr>
            <a:r>
              <a:rPr lang="en-US" baseline="0" dirty="0" smtClean="0"/>
              <a:t>Barking, running like a dog</a:t>
            </a:r>
          </a:p>
          <a:p>
            <a:pPr marL="1085850" lvl="2" indent="-171450">
              <a:buFont typeface="Arial" panose="020B0604020202020204" pitchFamily="34" charset="0"/>
              <a:buChar char="•"/>
            </a:pPr>
            <a:r>
              <a:rPr lang="en-US" baseline="0" dirty="0" smtClean="0"/>
              <a:t>Slept on floor with the pack</a:t>
            </a:r>
          </a:p>
          <a:p>
            <a:pPr marL="1085850" lvl="2" indent="-171450">
              <a:buFont typeface="Arial" panose="020B0604020202020204" pitchFamily="34" charset="0"/>
              <a:buChar char="•"/>
            </a:pPr>
            <a:r>
              <a:rPr lang="en-US" baseline="0" dirty="0" smtClean="0"/>
              <a:t>Ate, and hygiene like a dog</a:t>
            </a:r>
          </a:p>
          <a:p>
            <a:pPr marL="171450" lvl="0" indent="-171450">
              <a:buFont typeface="Arial" panose="020B0604020202020204" pitchFamily="34" charset="0"/>
              <a:buChar char="•"/>
            </a:pPr>
            <a:r>
              <a:rPr lang="en-US" baseline="0" dirty="0" smtClean="0"/>
              <a:t>Put in foster home for intellectually impaired children, underwent extensive therapy to address cognitive, emotional and social development issues</a:t>
            </a:r>
          </a:p>
          <a:p>
            <a:pPr marL="171450" lvl="0" indent="-171450">
              <a:buFont typeface="Arial" panose="020B0604020202020204" pitchFamily="34" charset="0"/>
              <a:buChar char="•"/>
            </a:pPr>
            <a:r>
              <a:rPr lang="en-US" baseline="0" dirty="0" smtClean="0"/>
              <a:t>Learned to speak fluently, intelligently</a:t>
            </a:r>
          </a:p>
          <a:p>
            <a:pPr marL="171450" lvl="0" indent="-171450">
              <a:buFont typeface="Arial" panose="020B0604020202020204" pitchFamily="34" charset="0"/>
              <a:buChar char="•"/>
            </a:pPr>
            <a:r>
              <a:rPr lang="en-US" baseline="0" dirty="0" smtClean="0"/>
              <a:t>Works on a farm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76</a:t>
            </a:fld>
            <a:endParaRPr lang="en-US"/>
          </a:p>
        </p:txBody>
      </p:sp>
    </p:spTree>
    <p:extLst>
      <p:ext uri="{BB962C8B-B14F-4D97-AF65-F5344CB8AC3E}">
        <p14:creationId xmlns:p14="http://schemas.microsoft.com/office/powerpoint/2010/main" val="3427529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sng" kern="1200" dirty="0" smtClean="0">
                <a:solidFill>
                  <a:schemeClr val="tx1"/>
                </a:solidFill>
                <a:latin typeface="+mn-lt"/>
                <a:ea typeface="+mn-ea"/>
                <a:cs typeface="+mn-cs"/>
              </a:rPr>
              <a:t>Thinking &amp; Language</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Thinking &amp; Language intricately intertwine…language determines the way we think (think before your speak)</a:t>
            </a:r>
          </a:p>
          <a:p>
            <a:pPr rtl="0" fontAlgn="base">
              <a:buFont typeface="Arial" pitchFamily="34" charset="0"/>
              <a:buChar char="•"/>
            </a:pPr>
            <a:r>
              <a:rPr lang="en-US" sz="1200" b="0" i="0" u="none" strike="noStrike" kern="1200" dirty="0" smtClean="0">
                <a:solidFill>
                  <a:schemeClr val="tx1"/>
                </a:solidFill>
                <a:latin typeface="+mn-lt"/>
                <a:ea typeface="+mn-ea"/>
                <a:cs typeface="+mn-cs"/>
              </a:rPr>
              <a:t>Linguist Benjamin Lee Whorf believed this (1956)</a:t>
            </a:r>
          </a:p>
          <a:p>
            <a:pPr lvl="1" rtl="0" fontAlgn="base">
              <a:buFont typeface="Arial" pitchFamily="34" charset="0"/>
              <a:buChar char="•"/>
            </a:pPr>
            <a:r>
              <a:rPr lang="en-US" sz="1200" b="1" i="0" u="none" strike="noStrike" kern="1200" dirty="0" smtClean="0">
                <a:solidFill>
                  <a:schemeClr val="tx1"/>
                </a:solidFill>
                <a:latin typeface="+mn-lt"/>
                <a:ea typeface="+mn-ea"/>
                <a:cs typeface="+mn-cs"/>
              </a:rPr>
              <a:t>Linguistic determinism</a:t>
            </a:r>
            <a:r>
              <a:rPr lang="en-US" sz="1200" b="0" i="0" u="none" strike="noStrike" kern="1200" dirty="0" smtClean="0">
                <a:solidFill>
                  <a:schemeClr val="tx1"/>
                </a:solidFill>
                <a:latin typeface="+mn-lt"/>
                <a:ea typeface="+mn-ea"/>
                <a:cs typeface="+mn-cs"/>
              </a:rPr>
              <a:t> hypothesis: different languages impose different conceptions of reality: “Language itself shapes a man’s basic ideas.”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For example, he noted that the Hopi people do not have the past tense for verbs. Therefore, the Hopi cannot think readily about the past.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You may think different if you speak different languages (ex: words may influence our thinking with English vs. Japanese based on the cultural communicative values with each, different concepts of self with each language)</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77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BEB51678-AE33-45DB-9A52-69BF59C64EA4}" type="slidenum">
              <a:rPr lang="en-US" altLang="en-US">
                <a:latin typeface="Arial" panose="020B0604020202020204" pitchFamily="34" charset="0"/>
              </a:rPr>
              <a:pPr eaLnBrk="1" hangingPunct="1">
                <a:spcBef>
                  <a:spcPct val="0"/>
                </a:spcBef>
              </a:pPr>
              <a:t>79</a:t>
            </a:fld>
            <a:endParaRPr lang="en-US" altLang="en-US">
              <a:latin typeface="Arial" panose="020B060402020202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t>Need to know whether</a:t>
            </a:r>
            <a:r>
              <a:rPr lang="en-US" altLang="en-US" sz="1200" baseline="0" dirty="0" smtClean="0"/>
              <a:t> ice is safe to walk on, ice filled with holes, ice that lasts year after year, etc.</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sz="1200" b="1" dirty="0" smtClean="0"/>
          </a:p>
          <a:p>
            <a:pPr eaLnBrk="1" hangingPunct="1">
              <a:spcBef>
                <a:spcPct val="0"/>
              </a:spcBef>
            </a:pPr>
            <a:endParaRPr lang="en-US" altLang="en-US" b="1" dirty="0" smtClean="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37348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t>Hopi Tribe? </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t>Whorf argued that Hopi has "no words, grammatical forms, construction or expressions that refer directly to what we call 'time'", and concluded that the Hopi had "no general notion or intuition of time as a smooth flowing continuum in which everything in the universe proceeds at equal rate, out of a future, through the present, into a past".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t>Whorf used the Hopi concept of time as a primary example of his concept of linguistic relativity, </a:t>
            </a:r>
            <a:r>
              <a:rPr lang="en-US" altLang="en-US" sz="1200" b="1" dirty="0" smtClean="0"/>
              <a:t>which posits that the way in which individual languages encode information about the world, influences and correlates with the cultural world view of the speakers. </a:t>
            </a:r>
          </a:p>
          <a:p>
            <a:pPr eaLnBrk="1" hangingPunct="1">
              <a:spcBef>
                <a:spcPct val="0"/>
              </a:spcBef>
            </a:pPr>
            <a:endParaRPr lang="en-US" altLang="en-US" b="1" dirty="0" smtClean="0">
              <a:ea typeface="ＭＳ Ｐゴシック" panose="020B0600070205080204" pitchFamily="34" charset="-128"/>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80</a:t>
            </a:fld>
            <a:endParaRPr lang="en-US"/>
          </a:p>
        </p:txBody>
      </p:sp>
    </p:spTree>
    <p:extLst>
      <p:ext uri="{BB962C8B-B14F-4D97-AF65-F5344CB8AC3E}">
        <p14:creationId xmlns:p14="http://schemas.microsoft.com/office/powerpoint/2010/main" val="5552775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FC7C6B57-E0D8-452C-A01F-E5A7406D79ED}" type="slidenum">
              <a:rPr lang="en-US" altLang="en-US">
                <a:latin typeface="Arial" panose="020B0604020202020204" pitchFamily="34" charset="0"/>
              </a:rPr>
              <a:pPr eaLnBrk="1" hangingPunct="1">
                <a:spcBef>
                  <a:spcPct val="0"/>
                </a:spcBef>
              </a:pPr>
              <a:t>81</a:t>
            </a:fld>
            <a:endParaRPr lang="en-US" altLang="en-US">
              <a:latin typeface="Arial" panose="020B060402020202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smtClean="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80999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Bilinguals have less vocabulary in ONE language than a monolingual,</a:t>
            </a:r>
            <a:r>
              <a:rPr lang="en-US" baseline="0" dirty="0" smtClean="0"/>
              <a:t> but more vocabulary overall</a:t>
            </a:r>
          </a:p>
          <a:p>
            <a:endParaRPr lang="en-US" baseline="0" dirty="0" smtClean="0"/>
          </a:p>
          <a:p>
            <a:r>
              <a:rPr lang="en-US" baseline="0" dirty="0" smtClean="0"/>
              <a:t>Also showed better results in cognitive tasks requiring executive functions:</a:t>
            </a:r>
          </a:p>
          <a:p>
            <a:pPr marL="171450" indent="-171450">
              <a:buFont typeface="Arial" panose="020B0604020202020204" pitchFamily="34" charset="0"/>
              <a:buChar char="•"/>
            </a:pPr>
            <a:r>
              <a:rPr lang="en-US" baseline="0" dirty="0" smtClean="0"/>
              <a:t>Mental flexibility</a:t>
            </a:r>
          </a:p>
          <a:p>
            <a:pPr marL="171450" indent="-171450">
              <a:buFont typeface="Arial" panose="020B0604020202020204" pitchFamily="34" charset="0"/>
              <a:buChar char="•"/>
            </a:pPr>
            <a:r>
              <a:rPr lang="en-US" baseline="0" dirty="0" smtClean="0"/>
              <a:t>Problem solving</a:t>
            </a:r>
          </a:p>
          <a:p>
            <a:pPr marL="171450" indent="-171450">
              <a:buFont typeface="Arial" panose="020B0604020202020204" pitchFamily="34" charset="0"/>
              <a:buChar char="•"/>
            </a:pPr>
            <a:r>
              <a:rPr lang="en-US" baseline="0" dirty="0" smtClean="0"/>
              <a:t>Attentional control</a:t>
            </a:r>
          </a:p>
          <a:p>
            <a:pPr marL="171450" indent="-171450">
              <a:buFont typeface="Arial" panose="020B0604020202020204" pitchFamily="34" charset="0"/>
              <a:buChar char="•"/>
            </a:pPr>
            <a:r>
              <a:rPr lang="en-US" baseline="0" dirty="0" smtClean="0"/>
              <a:t>Inhibitory control</a:t>
            </a:r>
          </a:p>
          <a:p>
            <a:pPr marL="171450" indent="-171450">
              <a:buFont typeface="Arial" panose="020B0604020202020204" pitchFamily="34" charset="0"/>
              <a:buChar char="•"/>
            </a:pPr>
            <a:r>
              <a:rPr lang="en-US" baseline="0" dirty="0" smtClean="0"/>
              <a:t>Task switching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Less cognitive decline when older </a:t>
            </a:r>
            <a:endParaRPr lang="en-US" dirty="0"/>
          </a:p>
        </p:txBody>
      </p:sp>
      <p:sp>
        <p:nvSpPr>
          <p:cNvPr id="4" name="Slide Number Placeholder 3"/>
          <p:cNvSpPr>
            <a:spLocks noGrp="1"/>
          </p:cNvSpPr>
          <p:nvPr>
            <p:ph type="sldNum" sz="quarter" idx="10"/>
          </p:nvPr>
        </p:nvSpPr>
        <p:spPr/>
        <p:txBody>
          <a:bodyPr/>
          <a:lstStyle/>
          <a:p>
            <a:pPr>
              <a:defRPr/>
            </a:pPr>
            <a:fld id="{F907412D-4E73-4738-8D9F-AC55B1271B9E}" type="slidenum">
              <a:rPr lang="en-US" smtClean="0"/>
              <a:pPr>
                <a:defRPr/>
              </a:pPr>
              <a:t>83</a:t>
            </a:fld>
            <a:endParaRPr lang="en-US"/>
          </a:p>
        </p:txBody>
      </p:sp>
    </p:spTree>
    <p:extLst>
      <p:ext uri="{BB962C8B-B14F-4D97-AF65-F5344CB8AC3E}">
        <p14:creationId xmlns:p14="http://schemas.microsoft.com/office/powerpoint/2010/main" val="3967667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rtl="0"/>
            <a:r>
              <a:rPr lang="en-US" sz="1200" b="0" i="0" u="sng" kern="1200" dirty="0" smtClean="0">
                <a:solidFill>
                  <a:schemeClr val="tx1"/>
                </a:solidFill>
                <a:latin typeface="+mn-lt"/>
                <a:ea typeface="+mn-ea"/>
                <a:cs typeface="+mn-cs"/>
              </a:rPr>
              <a:t>Concepts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To think about countless events, objects and people in our world, we form </a:t>
            </a:r>
            <a:r>
              <a:rPr lang="en-US" sz="1200" b="1" i="0" u="none" strike="noStrike" kern="1200" dirty="0" smtClean="0">
                <a:solidFill>
                  <a:schemeClr val="tx1"/>
                </a:solidFill>
                <a:latin typeface="+mn-lt"/>
                <a:ea typeface="+mn-ea"/>
                <a:cs typeface="+mn-cs"/>
              </a:rPr>
              <a:t>concepts</a:t>
            </a:r>
            <a:r>
              <a:rPr lang="en-US" sz="1200" b="0" i="0" u="none" strike="noStrike" kern="1200" dirty="0" smtClean="0">
                <a:solidFill>
                  <a:schemeClr val="tx1"/>
                </a:solidFill>
                <a:latin typeface="+mn-lt"/>
                <a:ea typeface="+mn-ea"/>
                <a:cs typeface="+mn-cs"/>
              </a:rPr>
              <a:t> (mental groupings of similar objects, events, ideas and people)—There are a variety of puppies, but their common features define the concept of a Puppy</a:t>
            </a:r>
          </a:p>
          <a:p>
            <a:pPr rtl="0" fontAlgn="base">
              <a:buFont typeface="Arial" pitchFamily="34" charset="0"/>
              <a:buChar char="•"/>
            </a:pPr>
            <a:r>
              <a:rPr lang="en-US" sz="1200" b="0" i="0" u="none" strike="noStrike" kern="1200" dirty="0" smtClean="0">
                <a:solidFill>
                  <a:schemeClr val="tx1"/>
                </a:solidFill>
                <a:latin typeface="+mn-lt"/>
                <a:ea typeface="+mn-ea"/>
                <a:cs typeface="+mn-cs"/>
              </a:rPr>
              <a:t>To simplify things, we organize concepts into </a:t>
            </a:r>
            <a:r>
              <a:rPr lang="en-US" sz="1200" b="1" i="0" u="none" strike="noStrike" kern="1200" dirty="0" smtClean="0">
                <a:solidFill>
                  <a:schemeClr val="tx1"/>
                </a:solidFill>
                <a:latin typeface="+mn-lt"/>
                <a:ea typeface="+mn-ea"/>
                <a:cs typeface="+mn-cs"/>
              </a:rPr>
              <a:t>category hierarchies</a:t>
            </a:r>
            <a:r>
              <a:rPr lang="en-US" sz="1200" b="0" i="0" u="none" strike="noStrike" kern="1200" dirty="0" smtClean="0">
                <a:solidFill>
                  <a:schemeClr val="tx1"/>
                </a:solidFill>
                <a:latin typeface="+mn-lt"/>
                <a:ea typeface="+mn-ea"/>
                <a:cs typeface="+mn-cs"/>
              </a:rPr>
              <a:t>—see chart on slide</a:t>
            </a:r>
          </a:p>
          <a:p>
            <a:pPr rtl="0" fontAlgn="base">
              <a:buFont typeface="Arial" pitchFamily="34" charset="0"/>
              <a:buChar char="•"/>
            </a:pPr>
            <a:r>
              <a:rPr lang="en-US" sz="1200" b="0" i="0" u="none" strike="noStrike" kern="1200" dirty="0" smtClean="0">
                <a:solidFill>
                  <a:schemeClr val="tx1"/>
                </a:solidFill>
                <a:latin typeface="+mn-lt"/>
                <a:ea typeface="+mn-ea"/>
                <a:cs typeface="+mn-cs"/>
              </a:rPr>
              <a:t>We form some concepts by definition by </a:t>
            </a:r>
            <a:r>
              <a:rPr lang="en-US" sz="1200" b="1" i="0" u="none" strike="noStrike" kern="1200" dirty="0" smtClean="0">
                <a:solidFill>
                  <a:schemeClr val="tx1"/>
                </a:solidFill>
                <a:latin typeface="+mn-lt"/>
                <a:ea typeface="+mn-ea"/>
                <a:cs typeface="+mn-cs"/>
              </a:rPr>
              <a:t>prototypes</a:t>
            </a:r>
            <a:r>
              <a:rPr lang="en-US" sz="1200" b="0" i="0" u="none" strike="noStrike" kern="1200" dirty="0" smtClean="0">
                <a:solidFill>
                  <a:schemeClr val="tx1"/>
                </a:solidFill>
                <a:latin typeface="+mn-lt"/>
                <a:ea typeface="+mn-ea"/>
                <a:cs typeface="+mn-cs"/>
              </a:rPr>
              <a:t> (a mental image or best example that incorporates all the features we associate with a category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 Triangle has three sides = definition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Robin and penguin = bird because both have two feet, wings and feathers and hatches from an egg, but a robin more closely resembles our bird prototype</a:t>
            </a:r>
          </a:p>
          <a:p>
            <a:pPr rtl="0" fontAlgn="base">
              <a:buFont typeface="Arial" pitchFamily="34" charset="0"/>
              <a:buChar char="•"/>
            </a:pPr>
            <a:r>
              <a:rPr lang="en-US" sz="1200" b="0" i="0" u="none" strike="noStrike" kern="1200" dirty="0" smtClean="0">
                <a:solidFill>
                  <a:schemeClr val="tx1"/>
                </a:solidFill>
                <a:latin typeface="+mn-lt"/>
                <a:ea typeface="+mn-ea"/>
                <a:cs typeface="+mn-cs"/>
              </a:rPr>
              <a:t>Once we put an item in a category, our memory of it later shifts toward the category prototype</a:t>
            </a:r>
          </a:p>
          <a:p>
            <a:endParaRPr lang="en-US" altLang="en-U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2544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p:spPr>
        <p:txBody>
          <a:bodyPr/>
          <a:lstStyle/>
          <a:p>
            <a:r>
              <a:rPr lang="en-US" altLang="en-US" b="1" dirty="0" smtClean="0">
                <a:latin typeface="Arial" panose="020B0604020202020204" pitchFamily="34" charset="0"/>
                <a:cs typeface="Arial" panose="020B0604020202020204" pitchFamily="34" charset="0"/>
              </a:rPr>
              <a:t>OBJECTIVE 15| Discuss the value of thinking in images.</a:t>
            </a:r>
          </a:p>
          <a:p>
            <a:pPr rtl="0"/>
            <a:r>
              <a:rPr lang="en-US" sz="1200" b="0" i="0" u="sng" kern="1200" dirty="0" smtClean="0">
                <a:solidFill>
                  <a:schemeClr val="tx1"/>
                </a:solidFill>
                <a:latin typeface="+mn-lt"/>
                <a:ea typeface="+mn-ea"/>
                <a:cs typeface="+mn-cs"/>
              </a:rPr>
              <a:t>Thinking in Images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Implicit memory (</a:t>
            </a:r>
            <a:r>
              <a:rPr lang="en-US" sz="1200" b="0" i="0" u="none" strike="noStrike" kern="1200" dirty="0" err="1" smtClean="0">
                <a:solidFill>
                  <a:schemeClr val="tx1"/>
                </a:solidFill>
                <a:latin typeface="+mn-lt"/>
                <a:ea typeface="+mn-ea"/>
                <a:cs typeface="+mn-cs"/>
              </a:rPr>
              <a:t>nondeclarative</a:t>
            </a:r>
            <a:r>
              <a:rPr lang="en-US" sz="1200" b="0" i="0" u="none" strike="noStrike" kern="1200" dirty="0" smtClean="0">
                <a:solidFill>
                  <a:schemeClr val="tx1"/>
                </a:solidFill>
                <a:latin typeface="+mn-lt"/>
                <a:ea typeface="+mn-ea"/>
                <a:cs typeface="+mn-cs"/>
              </a:rPr>
              <a:t>, procedural memory)—a mental picture of how you do something</a:t>
            </a:r>
          </a:p>
          <a:p>
            <a:pPr rtl="0" fontAlgn="base">
              <a:buFont typeface="Arial" pitchFamily="34" charset="0"/>
              <a:buChar char="•"/>
            </a:pPr>
            <a:r>
              <a:rPr lang="en-US" sz="1200" b="0" i="0" u="none" strike="noStrike" kern="1200" dirty="0" smtClean="0">
                <a:solidFill>
                  <a:schemeClr val="tx1"/>
                </a:solidFill>
                <a:latin typeface="+mn-lt"/>
                <a:ea typeface="+mn-ea"/>
                <a:cs typeface="+mn-cs"/>
              </a:rPr>
              <a:t>When we are alone, we may talk to ourselves, but we often think in images</a:t>
            </a:r>
          </a:p>
          <a:p>
            <a:pPr rtl="0" fontAlgn="base">
              <a:buFont typeface="Arial" pitchFamily="34" charset="0"/>
              <a:buChar char="•"/>
            </a:pPr>
            <a:r>
              <a:rPr lang="en-US" sz="1200" b="0" i="0" u="none" strike="noStrike" kern="1200" dirty="0" smtClean="0">
                <a:solidFill>
                  <a:schemeClr val="tx1"/>
                </a:solidFill>
                <a:latin typeface="+mn-lt"/>
                <a:ea typeface="+mn-ea"/>
                <a:cs typeface="+mn-cs"/>
              </a:rPr>
              <a:t>For someone who has learned a skill, even watching the activity will activate the brain’s internal simulation of it—noted a British research team after collecting fMRIs as people watched videos, this also applies if a person is imagining an activity or a painful memory (see visual on slides of fMRI)</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Mental practice of a sport/skill is a part of the training sessions for Olympic athletes or any athlete/musician/dancer, etc…</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It is best to imagine planning how to accomplish something/get somewhere than to dwell on a certain score or the imagined destination      **Thinking affects our language which then affects our thoughts.</a:t>
            </a:r>
          </a:p>
          <a:p>
            <a:endParaRPr lang="en-US" altLang="en-U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0095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rtl="0"/>
            <a:r>
              <a:rPr lang="en-US" sz="1200" b="0" i="0" u="sng" kern="1200" dirty="0" smtClean="0">
                <a:solidFill>
                  <a:schemeClr val="tx1"/>
                </a:solidFill>
                <a:latin typeface="+mn-lt"/>
                <a:ea typeface="+mn-ea"/>
                <a:cs typeface="+mn-cs"/>
              </a:rPr>
              <a:t>Thinking in Images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Implicit memory (</a:t>
            </a:r>
            <a:r>
              <a:rPr lang="en-US" sz="1200" b="0" i="0" u="none" strike="noStrike" kern="1200" dirty="0" err="1" smtClean="0">
                <a:solidFill>
                  <a:schemeClr val="tx1"/>
                </a:solidFill>
                <a:latin typeface="+mn-lt"/>
                <a:ea typeface="+mn-ea"/>
                <a:cs typeface="+mn-cs"/>
              </a:rPr>
              <a:t>nondeclarative</a:t>
            </a:r>
            <a:r>
              <a:rPr lang="en-US" sz="1200" b="0" i="0" u="none" strike="noStrike" kern="1200" dirty="0" smtClean="0">
                <a:solidFill>
                  <a:schemeClr val="tx1"/>
                </a:solidFill>
                <a:latin typeface="+mn-lt"/>
                <a:ea typeface="+mn-ea"/>
                <a:cs typeface="+mn-cs"/>
              </a:rPr>
              <a:t>, procedural memory)—a mental picture of how you do something</a:t>
            </a:r>
          </a:p>
          <a:p>
            <a:pPr rtl="0" fontAlgn="base">
              <a:buFont typeface="Arial" pitchFamily="34" charset="0"/>
              <a:buChar char="•"/>
            </a:pPr>
            <a:r>
              <a:rPr lang="en-US" sz="1200" b="0" i="0" u="none" strike="noStrike" kern="1200" dirty="0" smtClean="0">
                <a:solidFill>
                  <a:schemeClr val="tx1"/>
                </a:solidFill>
                <a:latin typeface="+mn-lt"/>
                <a:ea typeface="+mn-ea"/>
                <a:cs typeface="+mn-cs"/>
              </a:rPr>
              <a:t>When we are alone, we may talk to ourselves, but we often think in images</a:t>
            </a:r>
          </a:p>
          <a:p>
            <a:pPr rtl="0" fontAlgn="base">
              <a:buFont typeface="Arial" pitchFamily="34" charset="0"/>
              <a:buChar char="•"/>
            </a:pPr>
            <a:r>
              <a:rPr lang="en-US" sz="1200" b="0" i="0" u="none" strike="noStrike" kern="1200" dirty="0" smtClean="0">
                <a:solidFill>
                  <a:schemeClr val="tx1"/>
                </a:solidFill>
                <a:latin typeface="+mn-lt"/>
                <a:ea typeface="+mn-ea"/>
                <a:cs typeface="+mn-cs"/>
              </a:rPr>
              <a:t>For someone who has learned a skill, even watching the activity will activate the brain’s internal simulation of it—noted a British research team after collecting fMRIs as people watched videos, this also applies if a person is imagining an activity or a painful memory (see visual on slides of fMRI)</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Mental practice of a sport/skill is a part of the training sessions for Olympic athletes or any athlete/musician/dancer, etc…</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It is best to imagine planning how to accomplish something/get somewhere than to dwell on a certain score or the imagined destination      **Thinking affects our language which then affects our thoughts.</a:t>
            </a:r>
          </a:p>
          <a:p>
            <a:pPr>
              <a:buFont typeface="Arial" pitchFamily="34" charset="0"/>
              <a:buChar char="•"/>
            </a:pPr>
            <a:endParaRPr lang="en-US" dirty="0" smtClean="0"/>
          </a:p>
          <a:p>
            <a:endParaRPr lang="en-US" altLang="en-U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1350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endParaRPr lang="en-US" altLang="en-US" b="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15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endParaRPr lang="en-US" altLang="en-US" b="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25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159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pPr>
              <a:defRPr/>
            </a:pPr>
            <a:fld id="{FA0A3430-8155-4534-BD97-8D72C1E52B5A}" type="datetimeFigureOut">
              <a:rPr lang="en-US" smtClean="0"/>
              <a:pPr>
                <a:defRPr/>
              </a:pPr>
              <a:t>1/31/2017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0DDA80-EED6-4D48-A5EF-CC52B3D177EB}" type="slidenum">
              <a:rPr lang="en-US" smtClean="0"/>
              <a:pPr>
                <a:defRPr/>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6AE39F2-14E3-4F13-A9FA-F808889DB661}" type="datetimeFigureOut">
              <a:rPr lang="en-US" smtClean="0"/>
              <a:pPr>
                <a:defRPr/>
              </a:pPr>
              <a:t>1/31/2017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9CF528-F2D9-4144-B026-962578728276}"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F5EA73DD-2516-4367-B40D-A63AB154406A}" type="datetimeFigureOut">
              <a:rPr lang="en-US" smtClean="0"/>
              <a:pPr>
                <a:defRPr/>
              </a:pPr>
              <a:t>1/31/2017</a:t>
            </a:fld>
            <a:endParaRPr lang="en-US"/>
          </a:p>
        </p:txBody>
      </p:sp>
      <p:sp>
        <p:nvSpPr>
          <p:cNvPr id="5" name="Footer Placeholder 4"/>
          <p:cNvSpPr>
            <a:spLocks noGrp="1"/>
          </p:cNvSpPr>
          <p:nvPr>
            <p:ph type="ftr" sz="quarter" idx="11"/>
          </p:nvPr>
        </p:nvSpPr>
        <p:spPr>
          <a:xfrm>
            <a:off x="2640597" y="6377459"/>
            <a:ext cx="3836404" cy="365125"/>
          </a:xfr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2F4C36-7D6B-443C-9FC7-F915F28183EF}"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1295400"/>
          </a:xfrm>
        </p:spPr>
        <p:txBody>
          <a:bodyPr/>
          <a:lstStyle/>
          <a:p>
            <a:r>
              <a:rPr lang="en-US"/>
              <a:t>Click to edit Master title style</a:t>
            </a:r>
          </a:p>
        </p:txBody>
      </p:sp>
      <p:sp>
        <p:nvSpPr>
          <p:cNvPr id="3" name="Text Placeholder 2"/>
          <p:cNvSpPr>
            <a:spLocks noGrp="1"/>
          </p:cNvSpPr>
          <p:nvPr>
            <p:ph type="body" sz="half" idx="1"/>
          </p:nvPr>
        </p:nvSpPr>
        <p:spPr>
          <a:xfrm>
            <a:off x="1295400" y="1600200"/>
            <a:ext cx="38481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600200"/>
            <a:ext cx="38481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ltLang="en-US"/>
              <a:t>ET </a:t>
            </a:r>
            <a:fld id="{16332C4C-218A-4B0C-BCFF-9DD1D15E92D1}" type="slidenum">
              <a:rPr lang="en-US" altLang="en-US" smtClean="0"/>
              <a:pPr>
                <a:defRPr/>
              </a:pPr>
              <a:t>‹#›</a:t>
            </a:fld>
            <a:endParaRPr lang="en-US" altLang="en-US"/>
          </a:p>
        </p:txBody>
      </p:sp>
    </p:spTree>
    <p:extLst>
      <p:ext uri="{BB962C8B-B14F-4D97-AF65-F5344CB8AC3E}">
        <p14:creationId xmlns:p14="http://schemas.microsoft.com/office/powerpoint/2010/main" val="1659517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95400" y="1600200"/>
            <a:ext cx="7848600" cy="4724400"/>
          </a:xfrm>
        </p:spPr>
        <p:txBody>
          <a:bodyPr/>
          <a:lstStyle/>
          <a:p>
            <a:endParaRPr lang="en-US"/>
          </a:p>
        </p:txBody>
      </p:sp>
      <p:sp>
        <p:nvSpPr>
          <p:cNvPr id="4" name="Slide Number Placeholder 3"/>
          <p:cNvSpPr>
            <a:spLocks noGrp="1"/>
          </p:cNvSpPr>
          <p:nvPr>
            <p:ph type="sldNum" sz="quarter" idx="10"/>
          </p:nvPr>
        </p:nvSpPr>
        <p:spPr>
          <a:xfrm>
            <a:off x="7010400" y="6381750"/>
            <a:ext cx="2133600" cy="476250"/>
          </a:xfrm>
        </p:spPr>
        <p:txBody>
          <a:bodyPr/>
          <a:lstStyle>
            <a:lvl1pPr>
              <a:defRPr/>
            </a:lvl1pPr>
          </a:lstStyle>
          <a:p>
            <a:r>
              <a:rPr lang="en-US" altLang="en-US"/>
              <a:t>ET </a:t>
            </a:r>
            <a:fld id="{F3512054-57D3-4C23-8FBD-87B74A30A958}" type="slidenum">
              <a:rPr lang="en-US" altLang="en-US"/>
              <a:pPr/>
              <a:t>‹#›</a:t>
            </a:fld>
            <a:endParaRPr lang="en-US" altLang="en-US"/>
          </a:p>
        </p:txBody>
      </p:sp>
    </p:spTree>
    <p:extLst>
      <p:ext uri="{BB962C8B-B14F-4D97-AF65-F5344CB8AC3E}">
        <p14:creationId xmlns:p14="http://schemas.microsoft.com/office/powerpoint/2010/main" val="21107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5BAB3C05-120A-42CB-BD43-29438457C339}" type="datetimeFigureOut">
              <a:rPr lang="en-US" smtClean="0"/>
              <a:pPr>
                <a:defRPr/>
              </a:pPr>
              <a:t>1/31/2017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8CB27E-613A-474D-8911-3831BECF213C}"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E9E8D94B-B540-4188-9F00-97662245017F}" type="datetimeFigureOut">
              <a:rPr lang="en-US" smtClean="0"/>
              <a:pPr>
                <a:defRPr/>
              </a:pPr>
              <a:t>1/31/2017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4D17D53-35EF-4F86-9063-3C5235377ACB}"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76B13599-4D61-4878-A574-F48008A6659B}" type="datetimeFigureOut">
              <a:rPr lang="en-US" smtClean="0"/>
              <a:pPr>
                <a:defRPr/>
              </a:pPr>
              <a:t>1/31/2017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427D0FC-DC1C-4E25-8779-FB1C8990DEEF}"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5BE8216C-377E-430C-9C2A-F8DD1636F39D}" type="datetimeFigureOut">
              <a:rPr lang="en-US" smtClean="0"/>
              <a:pPr>
                <a:defRPr/>
              </a:pPr>
              <a:t>1/31/2017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0ABDE64-C3FA-455C-A9BB-7D32377817CD}"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DB0FF09E-0D8E-4648-93D7-1F9C4F5CDCF4}" type="datetimeFigureOut">
              <a:rPr lang="en-US" smtClean="0"/>
              <a:pPr>
                <a:defRPr/>
              </a:pPr>
              <a:t>1/31/2017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8815AF5-11DC-4CF7-8A13-BB17E9C153A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B3D6E69-9556-44F9-96E6-38916D11BBB0}" type="datetimeFigureOut">
              <a:rPr lang="en-US" smtClean="0"/>
              <a:pPr>
                <a:defRPr/>
              </a:pPr>
              <a:t>1/31/2017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42624A7-1CCE-483E-A433-55E2197E6F9F}"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EFC14800-96FB-4A59-8872-E90917602CE6}" type="datetimeFigureOut">
              <a:rPr lang="en-US" smtClean="0"/>
              <a:pPr>
                <a:defRPr/>
              </a:pPr>
              <a:t>1/31/2017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FE2D629-0BA2-4DE8-B167-26F25B18B465}" type="slidenum">
              <a:rPr lang="en-US" smtClean="0"/>
              <a:pPr>
                <a:defRPr/>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a:defRPr/>
            </a:pPr>
            <a:fld id="{38C74D06-6888-439D-A60D-D8790CB7797E}" type="datetimeFigureOut">
              <a:rPr lang="en-US" smtClean="0"/>
              <a:pPr>
                <a:defRPr/>
              </a:pPr>
              <a:t>1/31/2017</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endParaRPr lang="en-US"/>
          </a:p>
        </p:txBody>
      </p:sp>
      <p:sp>
        <p:nvSpPr>
          <p:cNvPr id="7" name="Slide Number Placeholder 6"/>
          <p:cNvSpPr>
            <a:spLocks noGrp="1"/>
          </p:cNvSpPr>
          <p:nvPr>
            <p:ph type="sldNum" sz="quarter" idx="12"/>
          </p:nvPr>
        </p:nvSpPr>
        <p:spPr>
          <a:xfrm>
            <a:off x="8339328" y="1170432"/>
            <a:ext cx="733864" cy="201168"/>
          </a:xfrm>
        </p:spPr>
        <p:txBody>
          <a:bodyPr/>
          <a:lstStyle/>
          <a:p>
            <a:pPr>
              <a:defRPr/>
            </a:pPr>
            <a:fld id="{FC538DDA-887F-4707-B5BC-5248888EA663}"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fld id="{451BD278-37A0-4665-AFE9-95BAFC3015F2}" type="datetimeFigureOut">
              <a:rPr lang="en-US" smtClean="0"/>
              <a:pPr>
                <a:defRPr/>
              </a:pPr>
              <a:t>1/31/2017</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093551C1-36E0-4D07-A23C-381312D58BDE}"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7.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slide" Target="slide7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www.socialpsychology.org/teach/wason.htm" TargetMode="Externa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gaI7N6J3rAc"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gif"/></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images.google.com/imgres?imgurl=http://imagecache2.allposters.com/images/pic/ADVG/406~Hobbit-Group-Lord-of-the-Rings-Over-Sized-Posters.jpg&amp;imgrefurl=http://www.allposters.com/-sp/Hobbit-Group-Lord-of-the-Rings-Over-Sized-Posters_i1117159_.htm&amp;h=371&amp;w=350&amp;sz=30&amp;hl=en&amp;start=11&amp;tbnid=O7TPG7DhD0lIBM:&amp;tbnh=122&amp;tbnw=115&amp;prev=/images?q%3Dhobbit%26svnum%3D10%26hl%3Den%26lr%3D"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s://www.youtube.com/watch?v=s9shPouRWCs&amp;index=16&amp;list=PL8dPuuaLjXtOPRKzVLY0jJY-uHOH9KVU6"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s://www.youtube.com/watch?v=cymZq1VblU0" TargetMode="External"/><Relationship Id="rId4" Type="http://schemas.openxmlformats.org/officeDocument/2006/relationships/hyperlink" Target="https://vimeo.com/65190917"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gif"/><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Tuhs2GWrnXc"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jpeg"/></Relationships>
</file>

<file path=ppt/slides/_rels/slide85.xml.rels><?xml version="1.0" encoding="UTF-8" standalone="yes"?>
<Relationships xmlns="http://schemas.openxmlformats.org/package/2006/relationships"><Relationship Id="rId2" Type="http://schemas.openxmlformats.org/officeDocument/2006/relationships/hyperlink" Target="https://www.youtube.com/watch?v=3gQwY5Np4FA"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hyperlink" Target="http://www.sixdifferentways.com/gallery/becg/ball_chair_blue_005?full=1"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4"/>
          <p:cNvSpPr>
            <a:spLocks noGrp="1"/>
          </p:cNvSpPr>
          <p:nvPr>
            <p:ph type="ctrTitle"/>
          </p:nvPr>
        </p:nvSpPr>
        <p:spPr>
          <a:xfrm>
            <a:off x="457200" y="914400"/>
            <a:ext cx="8077200" cy="1673352"/>
          </a:xfrm>
        </p:spPr>
        <p:txBody>
          <a:bodyPr>
            <a:normAutofit fontScale="90000"/>
          </a:bodyPr>
          <a:lstStyle/>
          <a:p>
            <a:pPr eaLnBrk="1" hangingPunct="1"/>
            <a:r>
              <a:rPr lang="en-US" sz="4800" b="1" dirty="0" smtClean="0">
                <a:latin typeface="Franklin Gothic Medium" pitchFamily="34" charset="0"/>
                <a:cs typeface="Arial" charset="0"/>
              </a:rPr>
              <a:t>COGNITION: THINKING, PROBLEM SOLVING, CREATIVITY AND LANGUAGE</a:t>
            </a:r>
          </a:p>
        </p:txBody>
      </p:sp>
      <p:sp>
        <p:nvSpPr>
          <p:cNvPr id="4" name="Subtitle 3"/>
          <p:cNvSpPr>
            <a:spLocks noGrp="1"/>
          </p:cNvSpPr>
          <p:nvPr>
            <p:ph type="subTitle" idx="1"/>
          </p:nvPr>
        </p:nvSpPr>
        <p:spPr>
          <a:xfrm>
            <a:off x="609600" y="2514600"/>
            <a:ext cx="8077200" cy="1499616"/>
          </a:xfrm>
        </p:spPr>
        <p:txBody>
          <a:bodyPr>
            <a:normAutofit/>
          </a:bodyPr>
          <a:lstStyle/>
          <a:p>
            <a:r>
              <a:rPr lang="en-US" sz="3200" dirty="0" smtClean="0">
                <a:latin typeface="Franklin Gothic Medium" pitchFamily="34" charset="0"/>
              </a:rPr>
              <a:t>UNIT 7B</a:t>
            </a:r>
            <a:endParaRPr lang="en-US" sz="3200" dirty="0">
              <a:latin typeface="Franklin Gothic Medium"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155448"/>
            <a:ext cx="8991600" cy="1252728"/>
          </a:xfrm>
        </p:spPr>
        <p:txBody>
          <a:bodyPr>
            <a:normAutofit/>
          </a:bodyPr>
          <a:lstStyle/>
          <a:p>
            <a:r>
              <a:rPr lang="en-US" altLang="en-US" dirty="0" smtClean="0">
                <a:latin typeface="Franklin Gothic Medium" panose="020B0603020102020204" pitchFamily="34" charset="0"/>
              </a:rPr>
              <a:t>CHAIR SCHEMA CHARACTERISTICS</a:t>
            </a:r>
          </a:p>
        </p:txBody>
      </p:sp>
      <p:sp>
        <p:nvSpPr>
          <p:cNvPr id="14339" name="Rectangle 3"/>
          <p:cNvSpPr>
            <a:spLocks noGrp="1" noChangeArrowheads="1"/>
          </p:cNvSpPr>
          <p:nvPr>
            <p:ph type="body" idx="1"/>
          </p:nvPr>
        </p:nvSpPr>
        <p:spPr/>
        <p:txBody>
          <a:bodyPr/>
          <a:lstStyle/>
          <a:p>
            <a:r>
              <a:rPr lang="en-US" altLang="en-US" sz="3200" dirty="0" smtClean="0">
                <a:latin typeface="Franklin Gothic Medium" panose="020B0603020102020204" pitchFamily="34" charset="0"/>
              </a:rPr>
              <a:t>Furniture</a:t>
            </a:r>
          </a:p>
          <a:p>
            <a:r>
              <a:rPr lang="en-US" altLang="en-US" sz="3200" dirty="0" smtClean="0">
                <a:latin typeface="Franklin Gothic Medium" panose="020B0603020102020204" pitchFamily="34" charset="0"/>
              </a:rPr>
              <a:t>Seat</a:t>
            </a:r>
          </a:p>
          <a:p>
            <a:r>
              <a:rPr lang="en-US" altLang="en-US" sz="3200" dirty="0" smtClean="0">
                <a:latin typeface="Franklin Gothic Medium" panose="020B0603020102020204" pitchFamily="34" charset="0"/>
              </a:rPr>
              <a:t>Four Legs</a:t>
            </a:r>
          </a:p>
          <a:p>
            <a:r>
              <a:rPr lang="en-US" altLang="en-US" sz="3200" dirty="0" smtClean="0">
                <a:latin typeface="Franklin Gothic Medium" panose="020B0603020102020204" pitchFamily="34" charset="0"/>
              </a:rPr>
              <a:t>Back</a:t>
            </a:r>
          </a:p>
          <a:p>
            <a:r>
              <a:rPr lang="en-US" altLang="en-US" sz="3200" dirty="0" smtClean="0">
                <a:latin typeface="Franklin Gothic Medium" panose="020B0603020102020204" pitchFamily="34" charset="0"/>
              </a:rPr>
              <a:t>Arms</a:t>
            </a:r>
          </a:p>
          <a:p>
            <a:r>
              <a:rPr lang="en-US" altLang="en-US" sz="3200" dirty="0" smtClean="0">
                <a:latin typeface="Franklin Gothic Medium" panose="020B0603020102020204" pitchFamily="34" charset="0"/>
              </a:rPr>
              <a:t>Sits one person</a:t>
            </a:r>
          </a:p>
          <a:p>
            <a:r>
              <a:rPr lang="en-US" altLang="en-US" sz="3200" dirty="0" smtClean="0">
                <a:latin typeface="Franklin Gothic Medium" panose="020B0603020102020204" pitchFamily="34" charset="0"/>
              </a:rPr>
              <a:t>Cushioned</a:t>
            </a:r>
          </a:p>
          <a:p>
            <a:r>
              <a:rPr lang="en-US" altLang="en-US" sz="3200" dirty="0" smtClean="0">
                <a:latin typeface="Franklin Gothic Medium" panose="020B0603020102020204" pitchFamily="34" charset="0"/>
              </a:rPr>
              <a:t>Made of wood</a:t>
            </a:r>
          </a:p>
          <a:p>
            <a:endParaRPr lang="en-US" altLang="en-US" sz="3200" dirty="0" smtClean="0">
              <a:latin typeface="Franklin Gothic Medium" panose="020B0603020102020204" pitchFamily="34" charset="0"/>
            </a:endParaRPr>
          </a:p>
        </p:txBody>
      </p:sp>
    </p:spTree>
    <p:extLst>
      <p:ext uri="{BB962C8B-B14F-4D97-AF65-F5344CB8AC3E}">
        <p14:creationId xmlns:p14="http://schemas.microsoft.com/office/powerpoint/2010/main" val="219217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charset="0"/>
              </a:rPr>
              <a:t>CONCEPTS</a:t>
            </a:r>
            <a:endParaRPr lang="en-US" sz="4000" i="1" dirty="0" smtClean="0">
              <a:latin typeface="Franklin Gothic Medium" pitchFamily="34" charset="0"/>
              <a:cs typeface="Arial" charset="0"/>
            </a:endParaRPr>
          </a:p>
        </p:txBody>
      </p:sp>
      <p:sp>
        <p:nvSpPr>
          <p:cNvPr id="7171" name="Content Placeholder 2"/>
          <p:cNvSpPr>
            <a:spLocks noGrp="1"/>
          </p:cNvSpPr>
          <p:nvPr>
            <p:ph idx="1"/>
          </p:nvPr>
        </p:nvSpPr>
        <p:spPr/>
        <p:txBody>
          <a:bodyPr/>
          <a:lstStyle/>
          <a:p>
            <a:pPr eaLnBrk="1" hangingPunct="1"/>
            <a:r>
              <a:rPr lang="en-US" sz="4000" smtClean="0">
                <a:latin typeface="Franklin Gothic Medium" pitchFamily="34" charset="0"/>
                <a:cs typeface="Arial" charset="0"/>
                <a:hlinkClick r:id="" action="ppaction://noaction"/>
              </a:rPr>
              <a:t>Concepts</a:t>
            </a:r>
            <a:endParaRPr lang="en-US" sz="4000" smtClean="0">
              <a:latin typeface="Franklin Gothic Medium" pitchFamily="34" charset="0"/>
              <a:cs typeface="Arial" charset="0"/>
            </a:endParaRPr>
          </a:p>
          <a:p>
            <a:pPr lvl="1" eaLnBrk="1" hangingPunct="1"/>
            <a:r>
              <a:rPr lang="en-US" sz="3600" smtClean="0">
                <a:latin typeface="Franklin Gothic Medium" pitchFamily="34" charset="0"/>
                <a:cs typeface="Arial" charset="0"/>
              </a:rPr>
              <a:t>Category hierarchies</a:t>
            </a:r>
          </a:p>
          <a:p>
            <a:pPr lvl="1" eaLnBrk="1" hangingPunct="1"/>
            <a:r>
              <a:rPr lang="en-US" sz="3600" smtClean="0">
                <a:latin typeface="Franklin Gothic Medium" pitchFamily="34" charset="0"/>
                <a:cs typeface="Arial" charset="0"/>
                <a:hlinkClick r:id="" action="ppaction://noaction"/>
              </a:rPr>
              <a:t>prototype</a:t>
            </a:r>
            <a:endParaRPr lang="en-US" smtClean="0">
              <a:latin typeface="Franklin Gothic Medium" pitchFamily="34" charset="0"/>
              <a:cs typeface="Arial" charset="0"/>
            </a:endParaRPr>
          </a:p>
        </p:txBody>
      </p:sp>
      <p:pic>
        <p:nvPicPr>
          <p:cNvPr id="7172" name="Picture 3" descr="MyAP1e_7bUN02a.jpg"/>
          <p:cNvPicPr>
            <a:picLocks noChangeAspect="1"/>
          </p:cNvPicPr>
          <p:nvPr/>
        </p:nvPicPr>
        <p:blipFill>
          <a:blip r:embed="rId3" cstate="print"/>
          <a:srcRect/>
          <a:stretch>
            <a:fillRect/>
          </a:stretch>
        </p:blipFill>
        <p:spPr bwMode="auto">
          <a:xfrm>
            <a:off x="3657600" y="3124200"/>
            <a:ext cx="2362200" cy="3530600"/>
          </a:xfrm>
          <a:prstGeom prst="rect">
            <a:avLst/>
          </a:prstGeom>
          <a:noFill/>
          <a:ln w="9525">
            <a:noFill/>
            <a:miter lim="800000"/>
            <a:headEnd/>
            <a:tailEnd/>
          </a:ln>
        </p:spPr>
      </p:pic>
      <p:pic>
        <p:nvPicPr>
          <p:cNvPr id="7174" name="Picture 6" descr="https://lh6.googleusercontent.com/FcAb695fh2r1oulr4GdMlkly9BWXHLC99L58_u9KgdWOxhXpENQiAcCYYOreM9GLmK1No9iuq83Aq1icSZttxSDjA8UshrJV6Pk5RDiSu8UtkGSZRkY"/>
          <p:cNvPicPr>
            <a:picLocks noChangeAspect="1" noChangeArrowheads="1"/>
          </p:cNvPicPr>
          <p:nvPr/>
        </p:nvPicPr>
        <p:blipFill>
          <a:blip r:embed="rId4" cstate="print"/>
          <a:srcRect/>
          <a:stretch>
            <a:fillRect/>
          </a:stretch>
        </p:blipFill>
        <p:spPr bwMode="auto">
          <a:xfrm>
            <a:off x="6400800" y="1828800"/>
            <a:ext cx="2352675" cy="35052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AADEFEA-21A6-4795-A80E-009F85204524}" type="slidenum">
              <a:rPr lang="en-US" altLang="en-US" sz="1200">
                <a:solidFill>
                  <a:srgbClr val="898989"/>
                </a:solidFill>
                <a:latin typeface="Franklin Gothic Medium" panose="020B0603020102020204" pitchFamily="34" charset="0"/>
              </a:rPr>
              <a:pPr eaLnBrk="1" hangingPunct="1"/>
              <a:t>12</a:t>
            </a:fld>
            <a:endParaRPr lang="en-US" altLang="en-US" sz="1200">
              <a:solidFill>
                <a:srgbClr val="898989"/>
              </a:solidFill>
              <a:latin typeface="Franklin Gothic Medium" panose="020B0603020102020204" pitchFamily="34" charset="0"/>
            </a:endParaRPr>
          </a:p>
        </p:txBody>
      </p:sp>
      <p:sp>
        <p:nvSpPr>
          <p:cNvPr id="22530" name="Rectangle 2050"/>
          <p:cNvSpPr>
            <a:spLocks noGrp="1" noChangeArrowheads="1"/>
          </p:cNvSpPr>
          <p:nvPr>
            <p:ph type="title"/>
          </p:nvPr>
        </p:nvSpPr>
        <p:spPr>
          <a:xfrm>
            <a:off x="151527" y="120645"/>
            <a:ext cx="7772400" cy="1143000"/>
          </a:xfrm>
        </p:spPr>
        <p:txBody>
          <a:bodyPr>
            <a:normAutofit/>
          </a:bodyPr>
          <a:lstStyle/>
          <a:p>
            <a:pPr eaLnBrk="1" hangingPunct="1"/>
            <a:r>
              <a:rPr lang="en-US" altLang="en-US" sz="4400" dirty="0" smtClean="0">
                <a:latin typeface="Franklin Gothic Medium" panose="020B0603020102020204" pitchFamily="34" charset="0"/>
                <a:ea typeface="ＭＳ Ｐゴシック" panose="020B0600070205080204" pitchFamily="34" charset="-128"/>
              </a:rPr>
              <a:t>DEVELOPMENT OF CONCEPTS</a:t>
            </a:r>
          </a:p>
        </p:txBody>
      </p:sp>
      <p:sp>
        <p:nvSpPr>
          <p:cNvPr id="22531" name="Rectangle 2052"/>
          <p:cNvSpPr>
            <a:spLocks noChangeArrowheads="1"/>
          </p:cNvSpPr>
          <p:nvPr/>
        </p:nvSpPr>
        <p:spPr bwMode="auto">
          <a:xfrm>
            <a:off x="381000" y="1529288"/>
            <a:ext cx="8229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Font typeface="Wingdings" panose="05000000000000000000" pitchFamily="2" charset="2"/>
              <a:buNone/>
            </a:pPr>
            <a:r>
              <a:rPr lang="en-US" altLang="en-US" dirty="0">
                <a:latin typeface="Franklin Gothic Medium" panose="020B0603020102020204" pitchFamily="34" charset="0"/>
              </a:rPr>
              <a:t>We form some concepts with definitions. For example, a triangle has three sides. Mostly, we form concepts with mental images or typical examples (</a:t>
            </a:r>
            <a:r>
              <a:rPr lang="en-US" altLang="en-US" dirty="0">
                <a:solidFill>
                  <a:srgbClr val="0000FF"/>
                </a:solidFill>
                <a:latin typeface="Franklin Gothic Medium" panose="020B0603020102020204" pitchFamily="34" charset="0"/>
              </a:rPr>
              <a:t>prototypes</a:t>
            </a:r>
            <a:r>
              <a:rPr lang="en-US" altLang="en-US" dirty="0">
                <a:latin typeface="Franklin Gothic Medium" panose="020B0603020102020204" pitchFamily="34" charset="0"/>
              </a:rPr>
              <a:t>). For example, a robin is a prototype of a bird, but a penguin is not.</a:t>
            </a:r>
          </a:p>
        </p:txBody>
      </p:sp>
      <p:pic>
        <p:nvPicPr>
          <p:cNvPr id="22532" name="Picture 2054" descr="12673_MyersPsy8E_10UN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3733800"/>
            <a:ext cx="38576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AutoShape 2055"/>
          <p:cNvSpPr>
            <a:spLocks noChangeAspect="1" noChangeArrowheads="1"/>
          </p:cNvSpPr>
          <p:nvPr/>
        </p:nvSpPr>
        <p:spPr bwMode="auto">
          <a:xfrm>
            <a:off x="838200" y="4346575"/>
            <a:ext cx="2230438" cy="1825625"/>
          </a:xfrm>
          <a:prstGeom prst="triangle">
            <a:avLst>
              <a:gd name="adj" fmla="val 50000"/>
            </a:avLst>
          </a:prstGeom>
          <a:solidFill>
            <a:schemeClr val="hlink"/>
          </a:solidFill>
          <a:ln w="285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2534" name="Text Box 2056"/>
          <p:cNvSpPr txBox="1">
            <a:spLocks noChangeArrowheads="1"/>
          </p:cNvSpPr>
          <p:nvPr/>
        </p:nvSpPr>
        <p:spPr bwMode="auto">
          <a:xfrm>
            <a:off x="715963" y="6172200"/>
            <a:ext cx="23037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Franklin Gothic Medium" panose="020B0603020102020204" pitchFamily="34" charset="0"/>
              </a:rPr>
              <a:t>Triangle (definition)</a:t>
            </a:r>
          </a:p>
        </p:txBody>
      </p:sp>
      <p:sp>
        <p:nvSpPr>
          <p:cNvPr id="22535" name="Text Box 2057"/>
          <p:cNvSpPr txBox="1">
            <a:spLocks noChangeArrowheads="1"/>
          </p:cNvSpPr>
          <p:nvPr/>
        </p:nvSpPr>
        <p:spPr bwMode="auto">
          <a:xfrm>
            <a:off x="4843463" y="6237288"/>
            <a:ext cx="243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Franklin Gothic Medium" panose="020B0603020102020204" pitchFamily="34" charset="0"/>
              </a:rPr>
              <a:t>Bird (mental image)</a:t>
            </a:r>
          </a:p>
        </p:txBody>
      </p:sp>
      <p:sp>
        <p:nvSpPr>
          <p:cNvPr id="22536" name="Text Box 2058"/>
          <p:cNvSpPr txBox="1">
            <a:spLocks noChangeArrowheads="1"/>
          </p:cNvSpPr>
          <p:nvPr/>
        </p:nvSpPr>
        <p:spPr bwMode="auto">
          <a:xfrm rot="5400000">
            <a:off x="5141489" y="5339477"/>
            <a:ext cx="1696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latin typeface="Franklin Gothic Medium" panose="020B0603020102020204" pitchFamily="34" charset="0"/>
              </a:rPr>
              <a:t>Daniel J. Cox/ Getty Images</a:t>
            </a:r>
          </a:p>
        </p:txBody>
      </p:sp>
      <p:sp>
        <p:nvSpPr>
          <p:cNvPr id="22537" name="Text Box 2059"/>
          <p:cNvSpPr txBox="1">
            <a:spLocks noChangeArrowheads="1"/>
          </p:cNvSpPr>
          <p:nvPr/>
        </p:nvSpPr>
        <p:spPr bwMode="auto">
          <a:xfrm rot="5400000">
            <a:off x="6968858" y="5156121"/>
            <a:ext cx="21563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latin typeface="Franklin Gothic Medium" panose="020B0603020102020204" pitchFamily="34" charset="0"/>
              </a:rPr>
              <a:t>J. Messerschmidt/ The Picture Cube</a:t>
            </a:r>
          </a:p>
        </p:txBody>
      </p:sp>
    </p:spTree>
    <p:extLst>
      <p:ext uri="{BB962C8B-B14F-4D97-AF65-F5344CB8AC3E}">
        <p14:creationId xmlns:p14="http://schemas.microsoft.com/office/powerpoint/2010/main" val="119940247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12673_MyersPsy8e_fi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20855"/>
          <a:stretch/>
        </p:blipFill>
        <p:spPr>
          <a:xfrm>
            <a:off x="609600" y="1786731"/>
            <a:ext cx="7810500" cy="39282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Rectangle 2"/>
          <p:cNvSpPr>
            <a:spLocks noGrp="1" noChangeArrowheads="1"/>
          </p:cNvSpPr>
          <p:nvPr>
            <p:ph type="title"/>
          </p:nvPr>
        </p:nvSpPr>
        <p:spPr>
          <a:xfrm>
            <a:off x="23812" y="228600"/>
            <a:ext cx="7412037" cy="1295400"/>
          </a:xfrm>
        </p:spPr>
        <p:txBody>
          <a:bodyPr>
            <a:normAutofit/>
          </a:bodyPr>
          <a:lstStyle/>
          <a:p>
            <a:r>
              <a:rPr lang="en-US" altLang="en-US" sz="4400" dirty="0" smtClean="0">
                <a:latin typeface="Franklin Gothic Medium" panose="020B0603020102020204" pitchFamily="34" charset="0"/>
              </a:rPr>
              <a:t>CATEGORY HIERARCHIES</a:t>
            </a:r>
          </a:p>
        </p:txBody>
      </p:sp>
      <p:sp>
        <p:nvSpPr>
          <p:cNvPr id="15363" name="Rectangle 3"/>
          <p:cNvSpPr>
            <a:spLocks noGrp="1" noChangeArrowheads="1"/>
          </p:cNvSpPr>
          <p:nvPr>
            <p:ph type="body" sz="half" idx="1"/>
          </p:nvPr>
        </p:nvSpPr>
        <p:spPr>
          <a:xfrm>
            <a:off x="23812" y="1524793"/>
            <a:ext cx="2514600" cy="1813719"/>
          </a:xfrm>
        </p:spPr>
        <p:txBody>
          <a:bodyPr>
            <a:normAutofit fontScale="92500" lnSpcReduction="10000"/>
          </a:bodyPr>
          <a:lstStyle/>
          <a:p>
            <a:pPr marL="0" indent="0" algn="ctr">
              <a:buFont typeface="Wingdings" panose="05000000000000000000" pitchFamily="2" charset="2"/>
              <a:buNone/>
            </a:pPr>
            <a:r>
              <a:rPr lang="en-US" altLang="en-US" sz="3200" dirty="0" smtClean="0">
                <a:latin typeface="Franklin Gothic Medium" panose="020B0603020102020204" pitchFamily="34" charset="0"/>
              </a:rPr>
              <a:t>We organize concepts into category hierarchies.</a:t>
            </a:r>
          </a:p>
        </p:txBody>
      </p:sp>
      <p:sp>
        <p:nvSpPr>
          <p:cNvPr id="15365" name="Text Box 5"/>
          <p:cNvSpPr txBox="1">
            <a:spLocks noChangeArrowheads="1"/>
          </p:cNvSpPr>
          <p:nvPr/>
        </p:nvSpPr>
        <p:spPr bwMode="auto">
          <a:xfrm rot="5400000">
            <a:off x="7195703" y="5651972"/>
            <a:ext cx="153439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a:latin typeface="Franklin Gothic Medium" panose="020B0603020102020204" pitchFamily="34" charset="0"/>
              </a:rPr>
              <a:t>Courtesy of Christine Brune</a:t>
            </a:r>
          </a:p>
        </p:txBody>
      </p:sp>
      <p:sp>
        <p:nvSpPr>
          <p:cNvPr id="3" name="Rectangle 2"/>
          <p:cNvSpPr/>
          <p:nvPr/>
        </p:nvSpPr>
        <p:spPr>
          <a:xfrm>
            <a:off x="5715000" y="4724400"/>
            <a:ext cx="31242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555" t="16293" r="28889" b="17417"/>
          <a:stretch/>
        </p:blipFill>
        <p:spPr>
          <a:xfrm>
            <a:off x="6362700" y="3849726"/>
            <a:ext cx="2057400" cy="2960649"/>
          </a:xfrm>
          <a:prstGeom prst="rect">
            <a:avLst/>
          </a:prstGeom>
        </p:spPr>
      </p:pic>
      <p:cxnSp>
        <p:nvCxnSpPr>
          <p:cNvPr id="5" name="Straight Arrow Connector 4"/>
          <p:cNvCxnSpPr/>
          <p:nvPr/>
        </p:nvCxnSpPr>
        <p:spPr>
          <a:xfrm>
            <a:off x="2895600" y="5715000"/>
            <a:ext cx="0" cy="304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133600" y="6019800"/>
            <a:ext cx="1524000" cy="646331"/>
          </a:xfrm>
          <a:prstGeom prst="rect">
            <a:avLst/>
          </a:prstGeom>
          <a:solidFill>
            <a:schemeClr val="accent5">
              <a:lumMod val="60000"/>
              <a:lumOff val="40000"/>
            </a:schemeClr>
          </a:solidFill>
        </p:spPr>
        <p:txBody>
          <a:bodyPr wrap="square" rtlCol="0">
            <a:spAutoFit/>
          </a:bodyPr>
          <a:lstStyle/>
          <a:p>
            <a:pPr algn="ctr"/>
            <a:r>
              <a:rPr lang="en-US" b="1" dirty="0" smtClean="0">
                <a:latin typeface="Aparajita" panose="020B0604020202020204" pitchFamily="34" charset="0"/>
                <a:cs typeface="Aparajita" panose="020B0604020202020204" pitchFamily="34" charset="0"/>
              </a:rPr>
              <a:t>Silver Lab named BILL!!!</a:t>
            </a:r>
            <a:endParaRPr lang="en-US" b="1"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47637297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74012"/>
            <a:ext cx="7412037" cy="1295400"/>
          </a:xfrm>
        </p:spPr>
        <p:txBody>
          <a:bodyPr>
            <a:normAutofit/>
          </a:bodyPr>
          <a:lstStyle/>
          <a:p>
            <a:r>
              <a:rPr lang="en-US" altLang="en-US" sz="4400" dirty="0" smtClean="0">
                <a:latin typeface="Franklin Gothic Medium" panose="020B0603020102020204" pitchFamily="34" charset="0"/>
              </a:rPr>
              <a:t>PROTOTYPES</a:t>
            </a:r>
          </a:p>
        </p:txBody>
      </p:sp>
      <p:sp>
        <p:nvSpPr>
          <p:cNvPr id="23555" name="Rectangle 3"/>
          <p:cNvSpPr>
            <a:spLocks noChangeArrowheads="1"/>
          </p:cNvSpPr>
          <p:nvPr/>
        </p:nvSpPr>
        <p:spPr bwMode="auto">
          <a:xfrm>
            <a:off x="0" y="1503362"/>
            <a:ext cx="8763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214438" indent="-533400">
              <a:spcBef>
                <a:spcPct val="20000"/>
              </a:spcBef>
              <a:buChar char="–"/>
              <a:defRPr sz="3200">
                <a:solidFill>
                  <a:schemeClr val="tx1"/>
                </a:solidFill>
                <a:latin typeface="Calibri" panose="020F0502020204030204" pitchFamily="34" charset="0"/>
                <a:cs typeface="Arial" panose="020B0604020202020204" pitchFamily="34" charset="0"/>
              </a:defRPr>
            </a:lvl2pPr>
            <a:lvl3pPr marL="1785938" indent="-457200">
              <a:spcBef>
                <a:spcPct val="20000"/>
              </a:spcBef>
              <a:buChar char="•"/>
              <a:defRPr sz="2400">
                <a:solidFill>
                  <a:schemeClr val="tx1"/>
                </a:solidFill>
                <a:latin typeface="Calibri" panose="020F0502020204030204" pitchFamily="34" charset="0"/>
                <a:cs typeface="Arial" panose="020B0604020202020204" pitchFamily="34" charset="0"/>
              </a:defRPr>
            </a:lvl3pPr>
            <a:lvl4pPr marL="2281238" indent="-381000">
              <a:spcBef>
                <a:spcPct val="20000"/>
              </a:spcBef>
              <a:buChar char="–"/>
              <a:defRPr sz="2000">
                <a:solidFill>
                  <a:schemeClr val="tx1"/>
                </a:solidFill>
                <a:latin typeface="Arial" panose="020B0604020202020204" pitchFamily="34" charset="0"/>
                <a:cs typeface="Arial" panose="020B0604020202020204" pitchFamily="34" charset="0"/>
              </a:defRPr>
            </a:lvl4pPr>
            <a:lvl5pPr marL="2776538" indent="-381000">
              <a:spcBef>
                <a:spcPct val="20000"/>
              </a:spcBef>
              <a:buChar char="»"/>
              <a:defRPr sz="2000">
                <a:solidFill>
                  <a:schemeClr val="tx1"/>
                </a:solidFill>
                <a:latin typeface="Arial" panose="020B0604020202020204" pitchFamily="34" charset="0"/>
                <a:cs typeface="Arial" panose="020B0604020202020204" pitchFamily="34" charset="0"/>
              </a:defRPr>
            </a:lvl5pPr>
            <a:lvl6pPr marL="32337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6909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41481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6053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dirty="0">
                <a:latin typeface="Franklin Gothic Medium" panose="020B0603020102020204" pitchFamily="34" charset="0"/>
              </a:rPr>
              <a:t>A prototype is the </a:t>
            </a:r>
            <a:r>
              <a:rPr lang="en-US" altLang="en-US" b="1" dirty="0">
                <a:solidFill>
                  <a:srgbClr val="2C8842"/>
                </a:solidFill>
                <a:latin typeface="Franklin Gothic Medium" panose="020B0603020102020204" pitchFamily="34" charset="0"/>
              </a:rPr>
              <a:t>BEST</a:t>
            </a:r>
            <a:r>
              <a:rPr lang="en-US" altLang="en-US" dirty="0">
                <a:latin typeface="Franklin Gothic Medium" panose="020B0603020102020204" pitchFamily="34" charset="0"/>
              </a:rPr>
              <a:t> example or cognitive representation of something within a certain schema or concept.</a:t>
            </a:r>
            <a:br>
              <a:rPr lang="en-US" altLang="en-US" dirty="0">
                <a:latin typeface="Franklin Gothic Medium" panose="020B0603020102020204" pitchFamily="34" charset="0"/>
              </a:rPr>
            </a:br>
            <a:r>
              <a:rPr lang="en-US" altLang="en-US" dirty="0">
                <a:latin typeface="Franklin Gothic Medium" panose="020B0603020102020204" pitchFamily="34" charset="0"/>
              </a:rPr>
              <a:t/>
            </a:r>
            <a:br>
              <a:rPr lang="en-US" altLang="en-US" dirty="0">
                <a:latin typeface="Franklin Gothic Medium" panose="020B0603020102020204" pitchFamily="34" charset="0"/>
              </a:rPr>
            </a:br>
            <a:endParaRPr lang="en-US" altLang="en-US" dirty="0">
              <a:latin typeface="Franklin Gothic Medium" panose="020B0603020102020204" pitchFamily="34" charset="0"/>
            </a:endParaRPr>
          </a:p>
        </p:txBody>
      </p:sp>
      <p:sp>
        <p:nvSpPr>
          <p:cNvPr id="23556" name="Text Box 8"/>
          <p:cNvSpPr txBox="1">
            <a:spLocks noChangeArrowheads="1"/>
          </p:cNvSpPr>
          <p:nvPr/>
        </p:nvSpPr>
        <p:spPr bwMode="auto">
          <a:xfrm>
            <a:off x="1290637" y="4077929"/>
            <a:ext cx="2667000" cy="1631216"/>
          </a:xfrm>
          <a:prstGeom prst="rect">
            <a:avLst/>
          </a:prstGeom>
          <a:solidFill>
            <a:schemeClr val="bg1"/>
          </a:solidFill>
          <a:ln w="635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latin typeface="Franklin Gothic Medium" panose="020B0603020102020204" pitchFamily="34" charset="0"/>
              </a:rPr>
              <a:t>Schema</a:t>
            </a:r>
          </a:p>
          <a:p>
            <a:pPr eaLnBrk="1" hangingPunct="1"/>
            <a:r>
              <a:rPr lang="en-US" altLang="en-US" sz="2000" dirty="0">
                <a:latin typeface="Franklin Gothic Medium" panose="020B0603020102020204" pitchFamily="34" charset="0"/>
              </a:rPr>
              <a:t>List characteristics that make a place a college or university.</a:t>
            </a:r>
          </a:p>
          <a:p>
            <a:pPr eaLnBrk="1" hangingPunct="1"/>
            <a:endParaRPr lang="en-US" altLang="en-US" sz="2000" dirty="0">
              <a:latin typeface="Franklin Gothic Medium" panose="020B0603020102020204" pitchFamily="34" charset="0"/>
            </a:endParaRPr>
          </a:p>
        </p:txBody>
      </p:sp>
      <p:sp>
        <p:nvSpPr>
          <p:cNvPr id="23557" name="Text Box 9"/>
          <p:cNvSpPr txBox="1">
            <a:spLocks noChangeArrowheads="1"/>
          </p:cNvSpPr>
          <p:nvPr/>
        </p:nvSpPr>
        <p:spPr bwMode="auto">
          <a:xfrm>
            <a:off x="4872037" y="4154873"/>
            <a:ext cx="2514600" cy="1477328"/>
          </a:xfrm>
          <a:prstGeom prst="rect">
            <a:avLst/>
          </a:prstGeom>
          <a:solidFill>
            <a:schemeClr val="bg1"/>
          </a:solidFill>
          <a:ln w="635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Franklin Gothic Medium" panose="020B0603020102020204" pitchFamily="34" charset="0"/>
              </a:rPr>
              <a:t>Prototype</a:t>
            </a:r>
          </a:p>
          <a:p>
            <a:pPr eaLnBrk="1" hangingPunct="1"/>
            <a:r>
              <a:rPr lang="en-US" altLang="en-US" dirty="0">
                <a:latin typeface="Franklin Gothic Medium" panose="020B0603020102020204" pitchFamily="34" charset="0"/>
              </a:rPr>
              <a:t>Now list a specific college that BEST represents or embodies those characteristics</a:t>
            </a:r>
            <a:r>
              <a:rPr lang="en-US" altLang="en-US" dirty="0" smtClean="0">
                <a:latin typeface="Franklin Gothic Medium" panose="020B0603020102020204" pitchFamily="34" charset="0"/>
              </a:rPr>
              <a:t>.</a:t>
            </a:r>
            <a:endParaRPr lang="en-US" altLang="en-US" dirty="0">
              <a:latin typeface="Franklin Gothic Medium" panose="020B0603020102020204" pitchFamily="34" charset="0"/>
            </a:endParaRPr>
          </a:p>
        </p:txBody>
      </p:sp>
      <p:sp>
        <p:nvSpPr>
          <p:cNvPr id="23558" name="AutoShape 10"/>
          <p:cNvSpPr>
            <a:spLocks noChangeArrowheads="1"/>
          </p:cNvSpPr>
          <p:nvPr/>
        </p:nvSpPr>
        <p:spPr bwMode="auto">
          <a:xfrm>
            <a:off x="3986212" y="4422774"/>
            <a:ext cx="914400" cy="10668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Franklin Gothic Medium" panose="020B0603020102020204" pitchFamily="34" charset="0"/>
            </a:endParaRPr>
          </a:p>
        </p:txBody>
      </p:sp>
    </p:spTree>
    <p:extLst>
      <p:ext uri="{BB962C8B-B14F-4D97-AF65-F5344CB8AC3E}">
        <p14:creationId xmlns:p14="http://schemas.microsoft.com/office/powerpoint/2010/main" val="159374986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95678"/>
            <a:ext cx="7412037" cy="1295400"/>
          </a:xfrm>
        </p:spPr>
        <p:txBody>
          <a:bodyPr>
            <a:normAutofit/>
          </a:bodyPr>
          <a:lstStyle/>
          <a:p>
            <a:r>
              <a:rPr lang="en-US" altLang="en-US" sz="4400" dirty="0" smtClean="0">
                <a:latin typeface="Franklin Gothic Medium" panose="020B0603020102020204" pitchFamily="34" charset="0"/>
              </a:rPr>
              <a:t>CATEGORIES</a:t>
            </a:r>
          </a:p>
        </p:txBody>
      </p:sp>
      <p:sp>
        <p:nvSpPr>
          <p:cNvPr id="25603" name="Rectangle 3"/>
          <p:cNvSpPr>
            <a:spLocks noChangeArrowheads="1"/>
          </p:cNvSpPr>
          <p:nvPr/>
        </p:nvSpPr>
        <p:spPr bwMode="auto">
          <a:xfrm>
            <a:off x="524327" y="1582738"/>
            <a:ext cx="7924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1214438" indent="-533400">
              <a:spcBef>
                <a:spcPct val="20000"/>
              </a:spcBef>
              <a:buChar char="–"/>
              <a:defRPr sz="3200">
                <a:solidFill>
                  <a:schemeClr val="tx1"/>
                </a:solidFill>
                <a:latin typeface="Calibri" panose="020F0502020204030204" pitchFamily="34" charset="0"/>
                <a:cs typeface="Arial" panose="020B0604020202020204" pitchFamily="34" charset="0"/>
              </a:defRPr>
            </a:lvl2pPr>
            <a:lvl3pPr marL="1785938" indent="-457200">
              <a:spcBef>
                <a:spcPct val="20000"/>
              </a:spcBef>
              <a:buChar char="•"/>
              <a:defRPr sz="2400">
                <a:solidFill>
                  <a:schemeClr val="tx1"/>
                </a:solidFill>
                <a:latin typeface="Calibri" panose="020F0502020204030204" pitchFamily="34" charset="0"/>
                <a:cs typeface="Arial" panose="020B0604020202020204" pitchFamily="34" charset="0"/>
              </a:defRPr>
            </a:lvl3pPr>
            <a:lvl4pPr marL="2281238" indent="-381000">
              <a:spcBef>
                <a:spcPct val="20000"/>
              </a:spcBef>
              <a:buChar char="–"/>
              <a:defRPr sz="2000">
                <a:solidFill>
                  <a:schemeClr val="tx1"/>
                </a:solidFill>
                <a:latin typeface="Arial" panose="020B0604020202020204" pitchFamily="34" charset="0"/>
                <a:cs typeface="Arial" panose="020B0604020202020204" pitchFamily="34" charset="0"/>
              </a:defRPr>
            </a:lvl4pPr>
            <a:lvl5pPr marL="2776538" indent="-381000">
              <a:spcBef>
                <a:spcPct val="20000"/>
              </a:spcBef>
              <a:buChar char="»"/>
              <a:defRPr sz="2000">
                <a:solidFill>
                  <a:schemeClr val="tx1"/>
                </a:solidFill>
                <a:latin typeface="Arial" panose="020B0604020202020204" pitchFamily="34" charset="0"/>
                <a:cs typeface="Arial" panose="020B0604020202020204" pitchFamily="34" charset="0"/>
              </a:defRPr>
            </a:lvl5pPr>
            <a:lvl6pPr marL="32337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6909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41481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605338"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3200" dirty="0">
                <a:latin typeface="Franklin Gothic Medium" panose="020B0603020102020204" pitchFamily="34" charset="0"/>
              </a:rPr>
              <a:t>Once we place an item in a category, our memory shifts toward the category prototype.</a:t>
            </a:r>
          </a:p>
        </p:txBody>
      </p:sp>
      <p:sp>
        <p:nvSpPr>
          <p:cNvPr id="30724" name="Text Box 4"/>
          <p:cNvSpPr txBox="1">
            <a:spLocks noChangeArrowheads="1"/>
          </p:cNvSpPr>
          <p:nvPr/>
        </p:nvSpPr>
        <p:spPr bwMode="auto">
          <a:xfrm>
            <a:off x="1415597" y="5257800"/>
            <a:ext cx="65414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dirty="0">
                <a:latin typeface="Franklin Gothic Medium" panose="020B0603020102020204" pitchFamily="34" charset="0"/>
              </a:rPr>
              <a:t>A computer generated face that was 70 percent</a:t>
            </a:r>
          </a:p>
          <a:p>
            <a:pPr algn="ctr" eaLnBrk="1" hangingPunct="1"/>
            <a:r>
              <a:rPr lang="en-US" altLang="en-US" sz="2400" dirty="0">
                <a:latin typeface="Franklin Gothic Medium" panose="020B0603020102020204" pitchFamily="34" charset="0"/>
              </a:rPr>
              <a:t>Caucasian led people to classify it as Caucasian.</a:t>
            </a:r>
          </a:p>
        </p:txBody>
      </p:sp>
      <p:sp>
        <p:nvSpPr>
          <p:cNvPr id="25605" name="Text Box 5"/>
          <p:cNvSpPr txBox="1">
            <a:spLocks noChangeArrowheads="1"/>
          </p:cNvSpPr>
          <p:nvPr/>
        </p:nvSpPr>
        <p:spPr bwMode="auto">
          <a:xfrm rot="5400000">
            <a:off x="8117316" y="3985097"/>
            <a:ext cx="151996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900">
                <a:latin typeface="Franklin Gothic Medium" panose="020B0603020102020204" pitchFamily="34" charset="0"/>
              </a:rPr>
              <a:t>Courtesy of Oliver Corneille</a:t>
            </a:r>
          </a:p>
        </p:txBody>
      </p:sp>
      <p:pic>
        <p:nvPicPr>
          <p:cNvPr id="25606" name="Picture 6" descr="12673_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40529"/>
            <a:ext cx="78486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088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blinds(horizontal)">
                                      <p:cBhvr>
                                        <p:cTn id="7"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SCHEMATA CAN GET FUZZY…</a:t>
            </a:r>
          </a:p>
        </p:txBody>
      </p:sp>
      <p:sp>
        <p:nvSpPr>
          <p:cNvPr id="17411" name="Rectangle 3"/>
          <p:cNvSpPr>
            <a:spLocks noGrp="1" noChangeArrowheads="1"/>
          </p:cNvSpPr>
          <p:nvPr>
            <p:ph type="body" idx="1"/>
          </p:nvPr>
        </p:nvSpPr>
        <p:spPr>
          <a:xfrm>
            <a:off x="457200" y="1775191"/>
            <a:ext cx="5334000" cy="4625609"/>
          </a:xfrm>
        </p:spPr>
        <p:txBody>
          <a:bodyPr>
            <a:normAutofit lnSpcReduction="10000"/>
          </a:bodyPr>
          <a:lstStyle/>
          <a:p>
            <a:r>
              <a:rPr lang="en-US" altLang="en-US" dirty="0" smtClean="0">
                <a:latin typeface="Franklin Gothic Medium" panose="020B0603020102020204" pitchFamily="34" charset="0"/>
              </a:rPr>
              <a:t>Is a whale a mammal?</a:t>
            </a:r>
          </a:p>
          <a:p>
            <a:r>
              <a:rPr lang="en-US" altLang="en-US" dirty="0" smtClean="0">
                <a:latin typeface="Franklin Gothic Medium" panose="020B0603020102020204" pitchFamily="34" charset="0"/>
              </a:rPr>
              <a:t>Are penguins and kiwis birds?</a:t>
            </a:r>
          </a:p>
          <a:p>
            <a:r>
              <a:rPr lang="en-US" altLang="en-US" dirty="0" smtClean="0">
                <a:latin typeface="Franklin Gothic Medium" panose="020B0603020102020204" pitchFamily="34" charset="0"/>
              </a:rPr>
              <a:t>Are 17 year old people children or adults</a:t>
            </a:r>
          </a:p>
          <a:p>
            <a:r>
              <a:rPr lang="en-US" altLang="en-US" dirty="0" smtClean="0">
                <a:latin typeface="Franklin Gothic Medium" panose="020B0603020102020204" pitchFamily="34" charset="0"/>
              </a:rPr>
              <a:t>People more easily detect male prejudice against females than female against males or female against female</a:t>
            </a:r>
          </a:p>
        </p:txBody>
      </p:sp>
      <p:pic>
        <p:nvPicPr>
          <p:cNvPr id="2050" name="Picture 2" descr="Image result for get fuzzy buc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76806"/>
            <a:ext cx="3505200" cy="502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50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718043" y="806404"/>
            <a:ext cx="2819400" cy="1752600"/>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1931845" y="2399904"/>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718043" y="1942261"/>
            <a:ext cx="990600" cy="609600"/>
          </a:xfrm>
          <a:prstGeom prst="wedgeRoundRectCallout">
            <a:avLst>
              <a:gd name="adj1" fmla="val 81088"/>
              <a:gd name="adj2" fmla="val 85940"/>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1729082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146844" y="33338"/>
            <a:ext cx="1718396" cy="876300"/>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185667" y="1037129"/>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1141946" y="708026"/>
            <a:ext cx="990600" cy="609600"/>
          </a:xfrm>
          <a:prstGeom prst="wedgeRoundRectCallout">
            <a:avLst>
              <a:gd name="adj1" fmla="val -67470"/>
              <a:gd name="adj2" fmla="val 121096"/>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3387569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195263"/>
            <a:ext cx="7162800" cy="1143000"/>
          </a:xfrm>
        </p:spPr>
        <p:txBody>
          <a:bodyPr>
            <a:normAutofit/>
          </a:bodyPr>
          <a:lstStyle/>
          <a:p>
            <a:r>
              <a:rPr lang="en-US" altLang="en-US" sz="4400" dirty="0" smtClean="0">
                <a:latin typeface="Franklin Gothic Medium" panose="020B0603020102020204" pitchFamily="34" charset="0"/>
              </a:rPr>
              <a:t>ALGORITHMS</a:t>
            </a:r>
          </a:p>
        </p:txBody>
      </p:sp>
      <p:sp>
        <p:nvSpPr>
          <p:cNvPr id="12291" name="Rectangle 3"/>
          <p:cNvSpPr>
            <a:spLocks noGrp="1" noChangeArrowheads="1"/>
          </p:cNvSpPr>
          <p:nvPr>
            <p:ph type="body" idx="1"/>
          </p:nvPr>
        </p:nvSpPr>
        <p:spPr>
          <a:xfrm>
            <a:off x="533400" y="1752600"/>
            <a:ext cx="7848600" cy="1390650"/>
          </a:xfrm>
        </p:spPr>
        <p:txBody>
          <a:bodyPr>
            <a:normAutofit lnSpcReduction="10000"/>
          </a:bodyPr>
          <a:lstStyle/>
          <a:p>
            <a:pPr marL="0" indent="0" algn="ctr">
              <a:buFont typeface="Wingdings" panose="05000000000000000000" pitchFamily="2" charset="2"/>
              <a:buNone/>
            </a:pPr>
            <a:r>
              <a:rPr lang="en-US" altLang="en-US" sz="2800" smtClean="0">
                <a:latin typeface="Franklin Gothic Medium" panose="020B0603020102020204" pitchFamily="34" charset="0"/>
              </a:rPr>
              <a:t>Algorithms, which are very time consuming, exhaust all possibilities before arriving at a solution. Computers use algorithms.</a:t>
            </a:r>
          </a:p>
        </p:txBody>
      </p:sp>
      <p:sp>
        <p:nvSpPr>
          <p:cNvPr id="12292" name="Rectangle 4"/>
          <p:cNvSpPr>
            <a:spLocks noChangeArrowheads="1"/>
          </p:cNvSpPr>
          <p:nvPr/>
        </p:nvSpPr>
        <p:spPr bwMode="auto">
          <a:xfrm>
            <a:off x="609600" y="3600450"/>
            <a:ext cx="754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en-US" altLang="en-US" sz="5400" b="1">
                <a:solidFill>
                  <a:srgbClr val="0000FF"/>
                </a:solidFill>
                <a:latin typeface="Franklin Gothic Medium" panose="020B0603020102020204" pitchFamily="34" charset="0"/>
              </a:rPr>
              <a:t>S P L O Y O C H Y G</a:t>
            </a:r>
            <a:endParaRPr lang="en-US" altLang="en-US" sz="2400">
              <a:solidFill>
                <a:srgbClr val="0000FF"/>
              </a:solidFill>
              <a:latin typeface="Franklin Gothic Medium" panose="020B0603020102020204" pitchFamily="34" charset="0"/>
            </a:endParaRPr>
          </a:p>
        </p:txBody>
      </p:sp>
      <p:sp>
        <p:nvSpPr>
          <p:cNvPr id="12293" name="Rectangle 5"/>
          <p:cNvSpPr>
            <a:spLocks noChangeArrowheads="1"/>
          </p:cNvSpPr>
          <p:nvPr/>
        </p:nvSpPr>
        <p:spPr bwMode="auto">
          <a:xfrm>
            <a:off x="687388" y="5091113"/>
            <a:ext cx="7466012"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5000"/>
              </a:lnSpc>
              <a:buFont typeface="Wingdings" panose="05000000000000000000" pitchFamily="2" charset="2"/>
              <a:buNone/>
            </a:pPr>
            <a:r>
              <a:rPr lang="en-US" altLang="en-US" sz="2400">
                <a:latin typeface="Franklin Gothic Medium" panose="020B0603020102020204" pitchFamily="34" charset="0"/>
              </a:rPr>
              <a:t>If we were to unscramble these letters to form a word </a:t>
            </a:r>
          </a:p>
          <a:p>
            <a:pPr algn="ctr" eaLnBrk="1" hangingPunct="1">
              <a:lnSpc>
                <a:spcPct val="85000"/>
              </a:lnSpc>
              <a:buFont typeface="Wingdings" panose="05000000000000000000" pitchFamily="2" charset="2"/>
              <a:buNone/>
            </a:pPr>
            <a:r>
              <a:rPr lang="en-US" altLang="en-US" sz="2400">
                <a:latin typeface="Franklin Gothic Medium" panose="020B0603020102020204" pitchFamily="34" charset="0"/>
              </a:rPr>
              <a:t>using an algorithmic approach, we would face </a:t>
            </a:r>
          </a:p>
          <a:p>
            <a:pPr algn="ctr" eaLnBrk="1" hangingPunct="1">
              <a:lnSpc>
                <a:spcPct val="85000"/>
              </a:lnSpc>
              <a:buFont typeface="Wingdings" panose="05000000000000000000" pitchFamily="2" charset="2"/>
              <a:buNone/>
            </a:pPr>
            <a:r>
              <a:rPr lang="en-US" altLang="en-US" sz="2400">
                <a:latin typeface="Franklin Gothic Medium" panose="020B0603020102020204" pitchFamily="34" charset="0"/>
              </a:rPr>
              <a:t>907,208 possibilities.</a:t>
            </a:r>
          </a:p>
        </p:txBody>
      </p:sp>
    </p:spTree>
    <p:extLst>
      <p:ext uri="{BB962C8B-B14F-4D97-AF65-F5344CB8AC3E}">
        <p14:creationId xmlns:p14="http://schemas.microsoft.com/office/powerpoint/2010/main" val="270654860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2971800" y="1905000"/>
            <a:ext cx="2819400" cy="1752600"/>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9" name="AutoShape 55"/>
          <p:cNvSpPr>
            <a:spLocks noChangeArrowheads="1"/>
          </p:cNvSpPr>
          <p:nvPr/>
        </p:nvSpPr>
        <p:spPr bwMode="auto">
          <a:xfrm>
            <a:off x="3200400" y="838200"/>
            <a:ext cx="990600" cy="609600"/>
          </a:xfrm>
          <a:prstGeom prst="wedgeRoundRectCallout">
            <a:avLst>
              <a:gd name="adj1" fmla="val 81088"/>
              <a:gd name="adj2" fmla="val 85940"/>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a:latin typeface="Franklin Gothic Medium" pitchFamily="34" charset="0"/>
              </a:rPr>
              <a:t>We are here</a:t>
            </a:r>
          </a:p>
        </p:txBody>
      </p:sp>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4186167" y="1212455"/>
            <a:ext cx="963825" cy="986441"/>
          </a:xfrm>
          <a:prstGeom prst="ellipse">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2093840" y="4763"/>
            <a:ext cx="1718396" cy="876300"/>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4056066" y="907653"/>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3242472" y="750888"/>
            <a:ext cx="990600" cy="609600"/>
          </a:xfrm>
          <a:prstGeom prst="wedgeRoundRectCallout">
            <a:avLst>
              <a:gd name="adj1" fmla="val 50799"/>
              <a:gd name="adj2" fmla="val 78908"/>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3285364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latin typeface="Franklin Gothic Medium" panose="020B0603020102020204" pitchFamily="34" charset="0"/>
              </a:rPr>
              <a:t>HEURISTICS</a:t>
            </a:r>
          </a:p>
        </p:txBody>
      </p:sp>
      <p:sp>
        <p:nvSpPr>
          <p:cNvPr id="14339" name="Content Placeholder 2"/>
          <p:cNvSpPr>
            <a:spLocks noGrp="1"/>
          </p:cNvSpPr>
          <p:nvPr>
            <p:ph idx="1"/>
          </p:nvPr>
        </p:nvSpPr>
        <p:spPr/>
        <p:txBody>
          <a:bodyPr/>
          <a:lstStyle/>
          <a:p>
            <a:r>
              <a:rPr lang="en-US" altLang="en-US" smtClean="0">
                <a:latin typeface="Franklin Gothic Medium" panose="020B0603020102020204" pitchFamily="34" charset="0"/>
              </a:rPr>
              <a:t>In psychology, heuristics are simple, efficient rules, learned from experience, that people use to make decisions, come to </a:t>
            </a:r>
            <a:r>
              <a:rPr lang="en-US" altLang="en-US" b="1" smtClean="0">
                <a:latin typeface="Franklin Gothic Medium" panose="020B0603020102020204" pitchFamily="34" charset="0"/>
              </a:rPr>
              <a:t>judgments</a:t>
            </a:r>
            <a:r>
              <a:rPr lang="en-US" altLang="en-US" smtClean="0">
                <a:latin typeface="Franklin Gothic Medium" panose="020B0603020102020204" pitchFamily="34" charset="0"/>
              </a:rPr>
              <a:t>, and solve problems typically when facing complex problems or incomplete information.</a:t>
            </a:r>
          </a:p>
          <a:p>
            <a:endParaRPr lang="en-US" altLang="en-US" smtClean="0">
              <a:latin typeface="Franklin Gothic Medium" panose="020B0603020102020204" pitchFamily="34" charset="0"/>
            </a:endParaRPr>
          </a:p>
        </p:txBody>
      </p:sp>
    </p:spTree>
    <p:extLst>
      <p:ext uri="{BB962C8B-B14F-4D97-AF65-F5344CB8AC3E}">
        <p14:creationId xmlns:p14="http://schemas.microsoft.com/office/powerpoint/2010/main" val="324481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52450" y="266700"/>
            <a:ext cx="7010400" cy="1143000"/>
          </a:xfrm>
        </p:spPr>
        <p:txBody>
          <a:bodyPr>
            <a:normAutofit/>
          </a:bodyPr>
          <a:lstStyle/>
          <a:p>
            <a:r>
              <a:rPr lang="en-US" altLang="en-US" sz="4400" dirty="0" smtClean="0">
                <a:latin typeface="Franklin Gothic Medium" panose="020B0603020102020204" pitchFamily="34" charset="0"/>
              </a:rPr>
              <a:t>HEURISTICS</a:t>
            </a:r>
          </a:p>
        </p:txBody>
      </p:sp>
      <p:sp>
        <p:nvSpPr>
          <p:cNvPr id="15363" name="Rectangle 3"/>
          <p:cNvSpPr>
            <a:spLocks noGrp="1" noChangeArrowheads="1"/>
          </p:cNvSpPr>
          <p:nvPr>
            <p:ph type="body" idx="1"/>
          </p:nvPr>
        </p:nvSpPr>
        <p:spPr>
          <a:xfrm>
            <a:off x="914400" y="1828800"/>
            <a:ext cx="6996113" cy="1066800"/>
          </a:xfrm>
        </p:spPr>
        <p:txBody>
          <a:bodyPr>
            <a:normAutofit/>
          </a:bodyPr>
          <a:lstStyle/>
          <a:p>
            <a:pPr marL="0" indent="0" algn="ctr">
              <a:buFont typeface="Wingdings" panose="05000000000000000000" pitchFamily="2" charset="2"/>
              <a:buNone/>
            </a:pPr>
            <a:r>
              <a:rPr lang="en-US" altLang="en-US" sz="2800" dirty="0" smtClean="0">
                <a:latin typeface="Franklin Gothic Medium" panose="020B0603020102020204" pitchFamily="34" charset="0"/>
              </a:rPr>
              <a:t>Heuristics make it easier for us to use simple principles to arrive at solutions to problems. </a:t>
            </a:r>
          </a:p>
        </p:txBody>
      </p:sp>
      <p:sp>
        <p:nvSpPr>
          <p:cNvPr id="15364" name="Rectangle 4"/>
          <p:cNvSpPr>
            <a:spLocks noChangeArrowheads="1"/>
          </p:cNvSpPr>
          <p:nvPr/>
        </p:nvSpPr>
        <p:spPr bwMode="auto">
          <a:xfrm>
            <a:off x="533400" y="3352800"/>
            <a:ext cx="7543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en-US" altLang="en-US" sz="5400" b="1" dirty="0">
                <a:solidFill>
                  <a:srgbClr val="0000FF"/>
                </a:solidFill>
                <a:latin typeface="Franklin Gothic Medium" panose="020B0603020102020204" pitchFamily="34" charset="0"/>
              </a:rPr>
              <a:t>S P L O Y O C H Y G</a:t>
            </a:r>
          </a:p>
        </p:txBody>
      </p:sp>
      <p:sp>
        <p:nvSpPr>
          <p:cNvPr id="36869" name="Rectangle 5"/>
          <p:cNvSpPr>
            <a:spLocks noChangeArrowheads="1"/>
          </p:cNvSpPr>
          <p:nvPr/>
        </p:nvSpPr>
        <p:spPr bwMode="auto">
          <a:xfrm>
            <a:off x="1423988" y="4191000"/>
            <a:ext cx="583525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b="1">
                <a:solidFill>
                  <a:srgbClr val="FF0000"/>
                </a:solidFill>
                <a:latin typeface="Franklin Gothic Medium" panose="020B0603020102020204" pitchFamily="34" charset="0"/>
              </a:rPr>
              <a:t>S P L O Y O C H G Y</a:t>
            </a:r>
          </a:p>
        </p:txBody>
      </p:sp>
      <p:sp>
        <p:nvSpPr>
          <p:cNvPr id="36870" name="Rectangle 6"/>
          <p:cNvSpPr>
            <a:spLocks noChangeArrowheads="1"/>
          </p:cNvSpPr>
          <p:nvPr/>
        </p:nvSpPr>
        <p:spPr bwMode="auto">
          <a:xfrm>
            <a:off x="1368425" y="4191000"/>
            <a:ext cx="583525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b="1" dirty="0">
                <a:solidFill>
                  <a:srgbClr val="FF0000"/>
                </a:solidFill>
                <a:latin typeface="Franklin Gothic Medium" panose="020B0603020102020204" pitchFamily="34" charset="0"/>
              </a:rPr>
              <a:t>P S L O Y O C H G Y</a:t>
            </a:r>
          </a:p>
        </p:txBody>
      </p:sp>
      <p:sp>
        <p:nvSpPr>
          <p:cNvPr id="36871" name="Rectangle 7"/>
          <p:cNvSpPr>
            <a:spLocks noChangeArrowheads="1"/>
          </p:cNvSpPr>
          <p:nvPr/>
        </p:nvSpPr>
        <p:spPr bwMode="auto">
          <a:xfrm>
            <a:off x="1452563" y="4191000"/>
            <a:ext cx="583525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b="1" dirty="0">
                <a:solidFill>
                  <a:srgbClr val="FF0000"/>
                </a:solidFill>
                <a:latin typeface="Franklin Gothic Medium" panose="020B0603020102020204" pitchFamily="34" charset="0"/>
              </a:rPr>
              <a:t>P S Y C H O L O G Y</a:t>
            </a:r>
          </a:p>
        </p:txBody>
      </p:sp>
      <p:sp>
        <p:nvSpPr>
          <p:cNvPr id="36872" name="Rectangle 8"/>
          <p:cNvSpPr>
            <a:spLocks noChangeArrowheads="1"/>
          </p:cNvSpPr>
          <p:nvPr/>
        </p:nvSpPr>
        <p:spPr bwMode="auto">
          <a:xfrm>
            <a:off x="1101271" y="5576888"/>
            <a:ext cx="72113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en-US" altLang="en-US" sz="2400">
                <a:latin typeface="Franklin Gothic Medium" panose="020B0603020102020204" pitchFamily="34" charset="0"/>
              </a:rPr>
              <a:t>Heuristic at work:  Y’s usually go at the end of a word.</a:t>
            </a:r>
          </a:p>
        </p:txBody>
      </p:sp>
    </p:spTree>
    <p:extLst>
      <p:ext uri="{BB962C8B-B14F-4D97-AF65-F5344CB8AC3E}">
        <p14:creationId xmlns:p14="http://schemas.microsoft.com/office/powerpoint/2010/main" val="2282114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animEffect transition="in" filter="dissolve">
                                      <p:cBhvr>
                                        <p:cTn id="7" dur="500"/>
                                        <p:tgtEl>
                                          <p:spTgt spid="368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dissolve">
                                      <p:cBhvr>
                                        <p:cTn id="12" dur="500"/>
                                        <p:tgtEl>
                                          <p:spTgt spid="36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36869"/>
                                        </p:tgtEl>
                                      </p:cBhvr>
                                    </p:animEffect>
                                    <p:set>
                                      <p:cBhvr>
                                        <p:cTn id="17" dur="1" fill="hold">
                                          <p:stCondLst>
                                            <p:cond delay="499"/>
                                          </p:stCondLst>
                                        </p:cTn>
                                        <p:tgtEl>
                                          <p:spTgt spid="36869"/>
                                        </p:tgtEl>
                                        <p:attrNameLst>
                                          <p:attrName>style.visibility</p:attrName>
                                        </p:attrNameLst>
                                      </p:cBhvr>
                                      <p:to>
                                        <p:strVal val="hidden"/>
                                      </p:to>
                                    </p:se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6870"/>
                                        </p:tgtEl>
                                        <p:attrNameLst>
                                          <p:attrName>style.visibility</p:attrName>
                                        </p:attrNameLst>
                                      </p:cBhvr>
                                      <p:to>
                                        <p:strVal val="visible"/>
                                      </p:to>
                                    </p:set>
                                    <p:animEffect transition="in" filter="dissolve">
                                      <p:cBhvr>
                                        <p:cTn id="21" dur="500"/>
                                        <p:tgtEl>
                                          <p:spTgt spid="3687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grpId="1" nodeType="clickEffect">
                                  <p:stCondLst>
                                    <p:cond delay="0"/>
                                  </p:stCondLst>
                                  <p:childTnLst>
                                    <p:animEffect transition="out" filter="dissolve">
                                      <p:cBhvr>
                                        <p:cTn id="25" dur="500"/>
                                        <p:tgtEl>
                                          <p:spTgt spid="36870"/>
                                        </p:tgtEl>
                                      </p:cBhvr>
                                    </p:animEffect>
                                    <p:set>
                                      <p:cBhvr>
                                        <p:cTn id="26" dur="1" fill="hold">
                                          <p:stCondLst>
                                            <p:cond delay="499"/>
                                          </p:stCondLst>
                                        </p:cTn>
                                        <p:tgtEl>
                                          <p:spTgt spid="36870"/>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36871"/>
                                        </p:tgtEl>
                                        <p:attrNameLst>
                                          <p:attrName>style.visibility</p:attrName>
                                        </p:attrNameLst>
                                      </p:cBhvr>
                                      <p:to>
                                        <p:strVal val="visible"/>
                                      </p:to>
                                    </p:set>
                                    <p:animEffect transition="in" filter="dissolve">
                                      <p:cBhvr>
                                        <p:cTn id="30"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P spid="36869" grpId="1"/>
      <p:bldP spid="36870" grpId="0"/>
      <p:bldP spid="36870" grpId="1"/>
      <p:bldP spid="36871" grpId="0"/>
      <p:bldP spid="368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HEURISTICS</a:t>
            </a:r>
          </a:p>
        </p:txBody>
      </p:sp>
      <p:sp>
        <p:nvSpPr>
          <p:cNvPr id="3" name="Content Placeholder 2"/>
          <p:cNvSpPr>
            <a:spLocks noGrp="1"/>
          </p:cNvSpPr>
          <p:nvPr>
            <p:ph sz="half" idx="1"/>
          </p:nvPr>
        </p:nvSpPr>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A rule of thumb that generally, but not always, can be used to make a judgment to solve a problem.</a:t>
            </a:r>
          </a:p>
          <a:p>
            <a:pPr eaLnBrk="1" hangingPunct="1"/>
            <a:r>
              <a:rPr lang="en-US" altLang="en-US" dirty="0" smtClean="0">
                <a:latin typeface="Franklin Gothic Medium" panose="020B0603020102020204" pitchFamily="34" charset="0"/>
                <a:ea typeface="ＭＳ Ｐゴシック" panose="020B0600070205080204" pitchFamily="34" charset="-128"/>
              </a:rPr>
              <a:t>It is fast, but is prone to errors</a:t>
            </a:r>
          </a:p>
          <a:p>
            <a:pPr eaLnBrk="1" hangingPunct="1"/>
            <a:endParaRPr lang="en-US" altLang="en-US" dirty="0" smtClean="0">
              <a:latin typeface="Franklin Gothic Medium" panose="020B0603020102020204" pitchFamily="34" charset="0"/>
              <a:ea typeface="ＭＳ Ｐゴシック" panose="020B0600070205080204" pitchFamily="34" charset="-128"/>
            </a:endParaRPr>
          </a:p>
        </p:txBody>
      </p:sp>
      <p:pic>
        <p:nvPicPr>
          <p:cNvPr id="5" name="Content Placeholder 4" descr="maze.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32300" y="2477706"/>
            <a:ext cx="4283075" cy="3216275"/>
          </a:xfrm>
        </p:spPr>
      </p:pic>
    </p:spTree>
    <p:extLst>
      <p:ext uri="{BB962C8B-B14F-4D97-AF65-F5344CB8AC3E}">
        <p14:creationId xmlns:p14="http://schemas.microsoft.com/office/powerpoint/2010/main" val="2848985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7427913" y="36864"/>
            <a:ext cx="1718396" cy="2641249"/>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8216721" y="710105"/>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7003304" y="851274"/>
            <a:ext cx="990600" cy="609600"/>
          </a:xfrm>
          <a:prstGeom prst="wedgeRoundRectCallout">
            <a:avLst>
              <a:gd name="adj1" fmla="val 104165"/>
              <a:gd name="adj2" fmla="val 46096"/>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3030338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Title 1"/>
          <p:cNvSpPr>
            <a:spLocks noGrp="1"/>
          </p:cNvSpPr>
          <p:nvPr>
            <p:ph type="title"/>
          </p:nvPr>
        </p:nvSpPr>
        <p:spPr>
          <a:xfrm>
            <a:off x="80962" y="199509"/>
            <a:ext cx="8229600" cy="1143000"/>
          </a:xfrm>
        </p:spPr>
        <p:txBody>
          <a:bodyPr>
            <a:normAutofit fontScale="90000"/>
          </a:bodyPr>
          <a:lstStyle/>
          <a:p>
            <a:pPr eaLnBrk="1" hangingPunct="1"/>
            <a:r>
              <a:rPr lang="en-US" altLang="en-US" dirty="0" smtClean="0">
                <a:latin typeface="Franklin Gothic Medium" panose="020B0603020102020204" pitchFamily="34" charset="0"/>
                <a:ea typeface="ＭＳ Ｐゴシック" panose="020B0600070205080204" pitchFamily="34" charset="-128"/>
              </a:rPr>
              <a:t>REPRESENTATIVENESS HEURISTIC</a:t>
            </a:r>
          </a:p>
        </p:txBody>
      </p:sp>
      <p:pic>
        <p:nvPicPr>
          <p:cNvPr id="5" name="Content Placeholder 4" descr="183314_1227252_300x430.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61938" y="2306488"/>
            <a:ext cx="1844245" cy="2642731"/>
          </a:xfrm>
        </p:spPr>
      </p:pic>
      <p:sp>
        <p:nvSpPr>
          <p:cNvPr id="4" name="Content Placeholder 3"/>
          <p:cNvSpPr>
            <a:spLocks noGrp="1"/>
          </p:cNvSpPr>
          <p:nvPr>
            <p:ph sz="half" idx="2"/>
          </p:nvPr>
        </p:nvSpPr>
        <p:spPr>
          <a:xfrm>
            <a:off x="5105400" y="2695575"/>
            <a:ext cx="4038600" cy="4525963"/>
          </a:xfrm>
        </p:spPr>
        <p:txBody>
          <a:bodyPr/>
          <a:lstStyle/>
          <a:p>
            <a:pPr eaLnBrk="1" hangingPunct="1">
              <a:lnSpc>
                <a:spcPct val="90000"/>
              </a:lnSpc>
            </a:pPr>
            <a:r>
              <a:rPr lang="en-US" altLang="en-US" sz="2600" dirty="0" smtClean="0">
                <a:latin typeface="Franklin Gothic Medium" panose="020B0603020102020204" pitchFamily="34" charset="0"/>
                <a:ea typeface="ＭＳ Ｐゴシック" panose="020B0600070205080204" pitchFamily="34" charset="-128"/>
              </a:rPr>
              <a:t>Judging a situation based on how similar the aspects are to the prototypes the person holds in their mind. </a:t>
            </a:r>
          </a:p>
          <a:p>
            <a:pPr eaLnBrk="1" hangingPunct="1">
              <a:lnSpc>
                <a:spcPct val="90000"/>
              </a:lnSpc>
            </a:pPr>
            <a:r>
              <a:rPr lang="en-US" altLang="en-US" sz="2600" dirty="0" smtClean="0">
                <a:latin typeface="Franklin Gothic Medium" panose="020B0603020102020204" pitchFamily="34" charset="0"/>
                <a:ea typeface="ＭＳ Ｐゴシック" panose="020B0600070205080204" pitchFamily="34" charset="-128"/>
              </a:rPr>
              <a:t>Like thinking </a:t>
            </a:r>
            <a:r>
              <a:rPr lang="en-US" altLang="ja-JP" sz="2600" dirty="0" smtClean="0">
                <a:latin typeface="Franklin Gothic Medium" panose="020B0603020102020204" pitchFamily="34" charset="0"/>
                <a:ea typeface="ＭＳ Ｐゴシック" panose="020B0600070205080204" pitchFamily="34" charset="-128"/>
              </a:rPr>
              <a:t>someone with glasses is nerdy, or a blonde is not smart.</a:t>
            </a:r>
            <a:endParaRPr lang="en-US" altLang="en-US" sz="2600" dirty="0" smtClean="0">
              <a:latin typeface="Franklin Gothic Medium" panose="020B0603020102020204" pitchFamily="34" charset="0"/>
              <a:ea typeface="ＭＳ Ｐゴシック" panose="020B0600070205080204" pitchFamily="34" charset="-128"/>
            </a:endParaRPr>
          </a:p>
        </p:txBody>
      </p:sp>
      <p:sp>
        <p:nvSpPr>
          <p:cNvPr id="6" name="TextBox 5"/>
          <p:cNvSpPr txBox="1">
            <a:spLocks noChangeArrowheads="1"/>
          </p:cNvSpPr>
          <p:nvPr/>
        </p:nvSpPr>
        <p:spPr bwMode="auto">
          <a:xfrm>
            <a:off x="80962" y="5009427"/>
            <a:ext cx="50244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dirty="0">
                <a:latin typeface="Franklin Gothic Medium" panose="020B0603020102020204" pitchFamily="34" charset="0"/>
              </a:rPr>
              <a:t>Sonia Dara is a Sports Illustrated swimsuit model, you would make certain quick judgments (heuristics) about her…like about her interests or intelligence.</a:t>
            </a:r>
          </a:p>
          <a:p>
            <a:pPr eaLnBrk="1" hangingPunct="1">
              <a:buFont typeface="Arial" panose="020B0604020202020204" pitchFamily="34" charset="0"/>
              <a:buChar char="•"/>
            </a:pPr>
            <a:r>
              <a:rPr lang="en-US" altLang="en-US" sz="1800" dirty="0">
                <a:latin typeface="Franklin Gothic Medium" panose="020B0603020102020204" pitchFamily="34" charset="0"/>
              </a:rPr>
              <a:t>She is an economics major at Harvard University.</a:t>
            </a:r>
          </a:p>
          <a:p>
            <a:pPr eaLnBrk="1" hangingPunct="1"/>
            <a:r>
              <a:rPr lang="en-US" altLang="en-US" sz="1800" dirty="0">
                <a:latin typeface="Franklin Gothic Medium" panose="020B0603020102020204" pitchFamily="34" charset="0"/>
              </a:rPr>
              <a:t> </a:t>
            </a:r>
          </a:p>
        </p:txBody>
      </p:sp>
      <p:sp>
        <p:nvSpPr>
          <p:cNvPr id="8" name="TextBox 7"/>
          <p:cNvSpPr txBox="1">
            <a:spLocks noChangeArrowheads="1"/>
          </p:cNvSpPr>
          <p:nvPr/>
        </p:nvSpPr>
        <p:spPr bwMode="auto">
          <a:xfrm>
            <a:off x="80962" y="1708551"/>
            <a:ext cx="2376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Franklin Gothic Medium" panose="020B0603020102020204" pitchFamily="34" charset="0"/>
              </a:rPr>
              <a:t>Who went to Harvard?</a:t>
            </a:r>
          </a:p>
        </p:txBody>
      </p:sp>
      <p:pic>
        <p:nvPicPr>
          <p:cNvPr id="15362" name="Picture 2" descr="Image result for college stud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1124" y="2190689"/>
            <a:ext cx="1842658" cy="27639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2457318" y="1439800"/>
            <a:ext cx="2667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smtClean="0">
                <a:latin typeface="Franklin Gothic Medium" panose="020B0603020102020204" pitchFamily="34" charset="0"/>
              </a:rPr>
              <a:t>Flo </a:t>
            </a:r>
            <a:r>
              <a:rPr lang="en-US" altLang="en-US" sz="1800" dirty="0">
                <a:latin typeface="Franklin Gothic Medium" panose="020B0603020102020204" pitchFamily="34" charset="0"/>
              </a:rPr>
              <a:t>is a smart </a:t>
            </a:r>
            <a:r>
              <a:rPr lang="en-US" altLang="en-US" sz="1800" dirty="0" smtClean="0">
                <a:latin typeface="Franklin Gothic Medium" panose="020B0603020102020204" pitchFamily="34" charset="0"/>
              </a:rPr>
              <a:t>gal, </a:t>
            </a:r>
            <a:r>
              <a:rPr lang="en-US" altLang="en-US" sz="1800" dirty="0">
                <a:latin typeface="Franklin Gothic Medium" panose="020B0603020102020204" pitchFamily="34" charset="0"/>
              </a:rPr>
              <a:t>but did not go to Harvard (but </a:t>
            </a:r>
            <a:r>
              <a:rPr lang="en-US" altLang="en-US" sz="1800" dirty="0" smtClean="0">
                <a:latin typeface="Franklin Gothic Medium" panose="020B0603020102020204" pitchFamily="34" charset="0"/>
              </a:rPr>
              <a:t>she </a:t>
            </a:r>
            <a:r>
              <a:rPr lang="en-US" altLang="en-US" sz="1800" dirty="0">
                <a:latin typeface="Franklin Gothic Medium" panose="020B0603020102020204" pitchFamily="34" charset="0"/>
              </a:rPr>
              <a:t>looks like </a:t>
            </a:r>
            <a:r>
              <a:rPr lang="en-US" altLang="en-US" sz="1800" dirty="0" smtClean="0">
                <a:latin typeface="Franklin Gothic Medium" panose="020B0603020102020204" pitchFamily="34" charset="0"/>
              </a:rPr>
              <a:t>she might have).</a:t>
            </a:r>
            <a:endParaRPr lang="en-US" altLang="en-US" sz="1800" dirty="0">
              <a:latin typeface="Franklin Gothic Medium" panose="020B0603020102020204" pitchFamily="34" charset="0"/>
            </a:endParaRPr>
          </a:p>
        </p:txBody>
      </p:sp>
    </p:spTree>
    <p:extLst>
      <p:ext uri="{BB962C8B-B14F-4D97-AF65-F5344CB8AC3E}">
        <p14:creationId xmlns:p14="http://schemas.microsoft.com/office/powerpoint/2010/main" val="187507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8" grpId="0" autoUpdateAnimBg="0"/>
      <p:bldP spid="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40" name="Picture 4" descr="Image result for st louis ghet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775" y="4203653"/>
            <a:ext cx="3502025" cy="265434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result for oakland ca ghet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2102673"/>
            <a:ext cx="4474987" cy="2088327"/>
          </a:xfrm>
          <a:prstGeom prst="rect">
            <a:avLst/>
          </a:prstGeom>
          <a:noFill/>
          <a:extLst>
            <a:ext uri="{909E8E84-426E-40DD-AFC4-6F175D3DCCD1}">
              <a14:hiddenFill xmlns:a14="http://schemas.microsoft.com/office/drawing/2010/main">
                <a:solidFill>
                  <a:srgbClr val="FFFFFF"/>
                </a:solidFill>
              </a14:hiddenFill>
            </a:ext>
          </a:extLst>
        </p:spPr>
      </p:pic>
      <p:sp>
        <p:nvSpPr>
          <p:cNvPr id="28673" name="Title 1"/>
          <p:cNvSpPr>
            <a:spLocks noGrp="1"/>
          </p:cNvSpPr>
          <p:nvPr>
            <p:ph type="title"/>
          </p:nvPr>
        </p:nvSpPr>
        <p:spPr>
          <a:xfrm>
            <a:off x="457200" y="152400"/>
            <a:ext cx="8229600" cy="1143000"/>
          </a:xfrm>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AVAILABILITY HEURISTIC</a:t>
            </a:r>
          </a:p>
        </p:txBody>
      </p:sp>
      <p:sp>
        <p:nvSpPr>
          <p:cNvPr id="3" name="Content Placeholder 2"/>
          <p:cNvSpPr>
            <a:spLocks noGrp="1"/>
          </p:cNvSpPr>
          <p:nvPr>
            <p:ph sz="half" idx="1"/>
          </p:nvPr>
        </p:nvSpPr>
        <p:spPr>
          <a:xfrm>
            <a:off x="162895" y="1592549"/>
            <a:ext cx="4038600" cy="4623816"/>
          </a:xfrm>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Judging a situation based on examples of similar situations that initially come to mind.</a:t>
            </a:r>
          </a:p>
          <a:p>
            <a:pPr eaLnBrk="1" hangingPunct="1"/>
            <a:r>
              <a:rPr lang="en-US" altLang="en-US" dirty="0" smtClean="0">
                <a:latin typeface="Franklin Gothic Medium" panose="020B0603020102020204" pitchFamily="34" charset="0"/>
                <a:ea typeface="ＭＳ Ｐゴシック" panose="020B0600070205080204" pitchFamily="34" charset="-128"/>
              </a:rPr>
              <a:t>Vivid examples in the news often cause an availability heuristic.</a:t>
            </a:r>
          </a:p>
          <a:p>
            <a:pPr eaLnBrk="1" hangingPunct="1"/>
            <a:endParaRPr lang="en-US" altLang="en-US" dirty="0" smtClean="0">
              <a:latin typeface="Franklin Gothic Medium" panose="020B0603020102020204" pitchFamily="34" charset="0"/>
              <a:ea typeface="ＭＳ Ｐゴシック" panose="020B0600070205080204" pitchFamily="34" charset="-128"/>
            </a:endParaRPr>
          </a:p>
        </p:txBody>
      </p:sp>
      <p:sp>
        <p:nvSpPr>
          <p:cNvPr id="7" name="TextBox 6"/>
          <p:cNvSpPr txBox="1">
            <a:spLocks noChangeArrowheads="1"/>
          </p:cNvSpPr>
          <p:nvPr/>
        </p:nvSpPr>
        <p:spPr bwMode="auto">
          <a:xfrm>
            <a:off x="4801570" y="1437331"/>
            <a:ext cx="449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Franklin Gothic Medium" panose="020B0603020102020204" pitchFamily="34" charset="0"/>
              </a:rPr>
              <a:t>Which place would you be more scared of getting mugged or even murdered?</a:t>
            </a:r>
          </a:p>
        </p:txBody>
      </p:sp>
      <p:sp>
        <p:nvSpPr>
          <p:cNvPr id="8" name="TextBox 7"/>
          <p:cNvSpPr txBox="1">
            <a:spLocks noChangeArrowheads="1"/>
          </p:cNvSpPr>
          <p:nvPr/>
        </p:nvSpPr>
        <p:spPr bwMode="auto">
          <a:xfrm>
            <a:off x="5650882" y="3814550"/>
            <a:ext cx="1398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chemeClr val="bg1"/>
                </a:solidFill>
                <a:latin typeface="Franklin Gothic Medium" panose="020B0603020102020204" pitchFamily="34" charset="0"/>
              </a:rPr>
              <a:t>Oakland, CA</a:t>
            </a:r>
          </a:p>
        </p:txBody>
      </p:sp>
      <p:sp>
        <p:nvSpPr>
          <p:cNvPr id="9" name="TextBox 8"/>
          <p:cNvSpPr txBox="1">
            <a:spLocks noChangeArrowheads="1"/>
          </p:cNvSpPr>
          <p:nvPr/>
        </p:nvSpPr>
        <p:spPr bwMode="auto">
          <a:xfrm>
            <a:off x="7180879" y="5161494"/>
            <a:ext cx="14725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smtClean="0">
                <a:solidFill>
                  <a:schemeClr val="bg1"/>
                </a:solidFill>
                <a:latin typeface="Franklin Gothic Medium" panose="020B0603020102020204" pitchFamily="34" charset="0"/>
              </a:rPr>
              <a:t>St. Louis, MO</a:t>
            </a:r>
            <a:endParaRPr lang="en-US" altLang="en-US" sz="1800" dirty="0">
              <a:solidFill>
                <a:schemeClr val="bg1"/>
              </a:solidFill>
              <a:latin typeface="Franklin Gothic Medium" panose="020B0603020102020204" pitchFamily="34" charset="0"/>
            </a:endParaRPr>
          </a:p>
        </p:txBody>
      </p:sp>
      <p:sp>
        <p:nvSpPr>
          <p:cNvPr id="10" name="TextBox 9"/>
          <p:cNvSpPr txBox="1">
            <a:spLocks noChangeArrowheads="1"/>
          </p:cNvSpPr>
          <p:nvPr/>
        </p:nvSpPr>
        <p:spPr bwMode="auto">
          <a:xfrm>
            <a:off x="162895" y="5035265"/>
            <a:ext cx="464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Franklin Gothic Medium" panose="020B0603020102020204" pitchFamily="34" charset="0"/>
              </a:rPr>
              <a:t>The crime rate of St. Louis, Missouri is MUCH higher than Oakland.  But when you think of crime, which town comes to mind?</a:t>
            </a:r>
          </a:p>
        </p:txBody>
      </p:sp>
    </p:spTree>
    <p:extLst>
      <p:ext uri="{BB962C8B-B14F-4D97-AF65-F5344CB8AC3E}">
        <p14:creationId xmlns:p14="http://schemas.microsoft.com/office/powerpoint/2010/main" val="311730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8" grpId="0" autoUpdateAnimBg="0"/>
      <p:bldP spid="9" grpId="0" autoUpdateAnimBg="0"/>
      <p:bldP spid="1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274638"/>
            <a:ext cx="9144000" cy="1143000"/>
          </a:xfrm>
        </p:spPr>
        <p:txBody>
          <a:bodyPr>
            <a:normAutofit fontScale="90000"/>
          </a:bodyPr>
          <a:lstStyle/>
          <a:p>
            <a:r>
              <a:rPr lang="en-US" sz="3700" dirty="0" smtClean="0">
                <a:latin typeface="Franklin Gothic Medium" pitchFamily="34" charset="0"/>
                <a:cs typeface="Arial" charset="0"/>
              </a:rPr>
              <a:t>MAKING DECISIONS AND FORMING JUDGMENTS: </a:t>
            </a:r>
            <a:r>
              <a:rPr lang="en-US" sz="3700" i="1" dirty="0" smtClean="0">
                <a:latin typeface="Franklin Gothic Medium" pitchFamily="34" charset="0"/>
                <a:cs typeface="Arial" charset="0"/>
              </a:rPr>
              <a:t>USING AND MISUSING HEURISTICS</a:t>
            </a:r>
            <a:endParaRPr lang="en-US" sz="4000" i="1" dirty="0" smtClean="0">
              <a:latin typeface="Franklin Gothic Medium" pitchFamily="34" charset="0"/>
              <a:cs typeface="Arial" charset="0"/>
            </a:endParaRPr>
          </a:p>
        </p:txBody>
      </p:sp>
      <p:sp>
        <p:nvSpPr>
          <p:cNvPr id="13315" name="Content Placeholder 2"/>
          <p:cNvSpPr>
            <a:spLocks noGrp="1"/>
          </p:cNvSpPr>
          <p:nvPr>
            <p:ph idx="1"/>
          </p:nvPr>
        </p:nvSpPr>
        <p:spPr/>
        <p:txBody>
          <a:bodyPr/>
          <a:lstStyle/>
          <a:p>
            <a:pPr eaLnBrk="1" hangingPunct="1"/>
            <a:r>
              <a:rPr lang="en-US" sz="4000" smtClean="0">
                <a:latin typeface="Franklin Gothic Medium" pitchFamily="34" charset="0"/>
                <a:cs typeface="Arial" charset="0"/>
                <a:hlinkClick r:id="" action="ppaction://noaction"/>
              </a:rPr>
              <a:t>The Availability Heuristic</a:t>
            </a:r>
            <a:endParaRPr lang="en-US" smtClean="0">
              <a:latin typeface="Franklin Gothic Medium" pitchFamily="34" charset="0"/>
              <a:cs typeface="Arial" charset="0"/>
            </a:endParaRPr>
          </a:p>
        </p:txBody>
      </p:sp>
      <p:pic>
        <p:nvPicPr>
          <p:cNvPr id="13316" name="Picture 3" descr="MyAP1e_fig_7b_07.jpg"/>
          <p:cNvPicPr>
            <a:picLocks noChangeAspect="1"/>
          </p:cNvPicPr>
          <p:nvPr/>
        </p:nvPicPr>
        <p:blipFill>
          <a:blip r:embed="rId3" cstate="print"/>
          <a:srcRect/>
          <a:stretch>
            <a:fillRect/>
          </a:stretch>
        </p:blipFill>
        <p:spPr bwMode="auto">
          <a:xfrm>
            <a:off x="1905000" y="2422503"/>
            <a:ext cx="5410200" cy="4281510"/>
          </a:xfrm>
          <a:prstGeom prst="rect">
            <a:avLst/>
          </a:prstGeom>
          <a:noFill/>
          <a:ln w="9525">
            <a:noFill/>
            <a:miter lim="800000"/>
            <a:headEnd/>
            <a:tailEnd/>
          </a:ln>
        </p:spPr>
      </p:pic>
    </p:spTree>
    <p:extLst>
      <p:ext uri="{BB962C8B-B14F-4D97-AF65-F5344CB8AC3E}">
        <p14:creationId xmlns:p14="http://schemas.microsoft.com/office/powerpoint/2010/main" val="39849459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charset="0"/>
              </a:rPr>
              <a:t>SOLVING PROBLEMS: </a:t>
            </a:r>
            <a:r>
              <a:rPr lang="en-US" i="1" dirty="0" smtClean="0">
                <a:latin typeface="Franklin Gothic Medium" pitchFamily="34" charset="0"/>
                <a:cs typeface="Arial" charset="0"/>
              </a:rPr>
              <a:t>STRATEGIES</a:t>
            </a:r>
            <a:endParaRPr lang="en-US" sz="4000" i="1" dirty="0" smtClean="0">
              <a:latin typeface="Franklin Gothic Medium" pitchFamily="34" charset="0"/>
              <a:cs typeface="Arial" charset="0"/>
            </a:endParaRPr>
          </a:p>
        </p:txBody>
      </p:sp>
      <p:sp>
        <p:nvSpPr>
          <p:cNvPr id="8195" name="Content Placeholder 2"/>
          <p:cNvSpPr>
            <a:spLocks noGrp="1"/>
          </p:cNvSpPr>
          <p:nvPr>
            <p:ph idx="1"/>
          </p:nvPr>
        </p:nvSpPr>
        <p:spPr/>
        <p:txBody>
          <a:bodyPr/>
          <a:lstStyle/>
          <a:p>
            <a:pPr eaLnBrk="1" hangingPunct="1"/>
            <a:r>
              <a:rPr lang="en-US" sz="4000" smtClean="0">
                <a:latin typeface="Franklin Gothic Medium" pitchFamily="34" charset="0"/>
                <a:cs typeface="Arial" charset="0"/>
                <a:hlinkClick r:id="" action="ppaction://noaction"/>
              </a:rPr>
              <a:t>Algorithms</a:t>
            </a:r>
            <a:endParaRPr lang="en-US" sz="4000" smtClean="0">
              <a:latin typeface="Franklin Gothic Medium" pitchFamily="34" charset="0"/>
              <a:cs typeface="Arial" charset="0"/>
            </a:endParaRPr>
          </a:p>
          <a:p>
            <a:pPr lvl="1" eaLnBrk="1" hangingPunct="1"/>
            <a:r>
              <a:rPr lang="en-US" sz="3600" smtClean="0">
                <a:latin typeface="Franklin Gothic Medium" pitchFamily="34" charset="0"/>
                <a:cs typeface="Arial" charset="0"/>
              </a:rPr>
              <a:t>Step-by-step</a:t>
            </a:r>
          </a:p>
          <a:p>
            <a:pPr eaLnBrk="1" hangingPunct="1"/>
            <a:r>
              <a:rPr lang="en-US" sz="4000" smtClean="0">
                <a:latin typeface="Franklin Gothic Medium" pitchFamily="34" charset="0"/>
                <a:cs typeface="Arial" charset="0"/>
                <a:hlinkClick r:id="" action="ppaction://noaction"/>
              </a:rPr>
              <a:t>Heuristic</a:t>
            </a:r>
            <a:endParaRPr lang="en-US" sz="4000" smtClean="0">
              <a:latin typeface="Franklin Gothic Medium" pitchFamily="34" charset="0"/>
              <a:cs typeface="Arial" charset="0"/>
            </a:endParaRPr>
          </a:p>
          <a:p>
            <a:pPr eaLnBrk="1" hangingPunct="1"/>
            <a:r>
              <a:rPr lang="en-US" sz="4000" smtClean="0">
                <a:latin typeface="Franklin Gothic Medium" pitchFamily="34" charset="0"/>
                <a:cs typeface="Arial" charset="0"/>
                <a:hlinkClick r:id="" action="ppaction://noaction"/>
              </a:rPr>
              <a:t>Insight</a:t>
            </a:r>
            <a:endParaRPr lang="en-US" sz="4000" smtClean="0">
              <a:latin typeface="Franklin Gothic Medium" pitchFamily="34" charset="0"/>
              <a:cs typeface="Arial" charset="0"/>
            </a:endParaRPr>
          </a:p>
        </p:txBody>
      </p:sp>
      <p:pic>
        <p:nvPicPr>
          <p:cNvPr id="8196" name="Picture 5"/>
          <p:cNvPicPr>
            <a:picLocks noChangeAspect="1" noChangeArrowheads="1"/>
          </p:cNvPicPr>
          <p:nvPr/>
        </p:nvPicPr>
        <p:blipFill>
          <a:blip r:embed="rId3" cstate="print"/>
          <a:srcRect/>
          <a:stretch>
            <a:fillRect/>
          </a:stretch>
        </p:blipFill>
        <p:spPr bwMode="auto">
          <a:xfrm>
            <a:off x="3124200" y="3429000"/>
            <a:ext cx="2319338" cy="2819400"/>
          </a:xfrm>
          <a:prstGeom prst="rect">
            <a:avLst/>
          </a:prstGeom>
          <a:noFill/>
          <a:ln w="9525">
            <a:noFill/>
            <a:miter lim="800000"/>
            <a:headEnd/>
            <a:tailEnd/>
          </a:ln>
        </p:spPr>
      </p:pic>
      <p:sp>
        <p:nvSpPr>
          <p:cNvPr id="8198" name="AutoShape 6" descr="https://lh5.googleusercontent.com/Jsmyi3KBonToOJzmNiadqVgBIQTRG14ydUQ1L0HR_oR-2EyDT_u_SvpbtqBDGMuRn8gE1qji6maz-T5L1yrpfZ2fYgHTzNBfON0Ifd0QjVTMFyQa1zw"/>
          <p:cNvSpPr>
            <a:spLocks noChangeAspect="1" noChangeArrowheads="1"/>
          </p:cNvSpPr>
          <p:nvPr/>
        </p:nvSpPr>
        <p:spPr bwMode="auto">
          <a:xfrm>
            <a:off x="155575" y="-2408238"/>
            <a:ext cx="3333750" cy="50292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4" name="Picture 2" descr="https://lh5.googleusercontent.com/Jsmyi3KBonToOJzmNiadqVgBIQTRG14ydUQ1L0HR_oR-2EyDT_u_SvpbtqBDGMuRn8gE1qji6maz-T5L1yrpfZ2fYgHTzNBfON0Ifd0QjVTMFyQa1zw"/>
          <p:cNvPicPr>
            <a:picLocks noChangeAspect="1" noChangeArrowheads="1"/>
          </p:cNvPicPr>
          <p:nvPr/>
        </p:nvPicPr>
        <p:blipFill>
          <a:blip r:embed="rId4" cstate="print"/>
          <a:srcRect/>
          <a:stretch>
            <a:fillRect/>
          </a:stretch>
        </p:blipFill>
        <p:spPr bwMode="auto">
          <a:xfrm>
            <a:off x="5562600" y="1524000"/>
            <a:ext cx="3333750" cy="502920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52400" y="214312"/>
            <a:ext cx="6400800" cy="1143000"/>
          </a:xfrm>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CREATIVITY</a:t>
            </a:r>
          </a:p>
        </p:txBody>
      </p:sp>
      <p:sp>
        <p:nvSpPr>
          <p:cNvPr id="3" name="Content Placeholder 2"/>
          <p:cNvSpPr>
            <a:spLocks noGrp="1"/>
          </p:cNvSpPr>
          <p:nvPr>
            <p:ph sz="half" idx="1"/>
          </p:nvPr>
        </p:nvSpPr>
        <p:spPr>
          <a:xfrm>
            <a:off x="0" y="1875997"/>
            <a:ext cx="4038600" cy="4623816"/>
          </a:xfrm>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Almost impossible to define.</a:t>
            </a:r>
          </a:p>
          <a:p>
            <a:pPr eaLnBrk="1" hangingPunct="1"/>
            <a:r>
              <a:rPr lang="en-US" altLang="en-US" dirty="0" smtClean="0">
                <a:latin typeface="Franklin Gothic Medium" panose="020B0603020102020204" pitchFamily="34" charset="0"/>
                <a:ea typeface="ＭＳ Ｐゴシック" panose="020B0600070205080204" pitchFamily="34" charset="-128"/>
              </a:rPr>
              <a:t>Little correlation between creativity and intelligence.</a:t>
            </a:r>
          </a:p>
          <a:p>
            <a:pPr eaLnBrk="1" hangingPunct="1"/>
            <a:r>
              <a:rPr lang="en-US" altLang="en-US" b="1" dirty="0" smtClean="0">
                <a:latin typeface="Franklin Gothic Medium" panose="020B0603020102020204" pitchFamily="34" charset="0"/>
                <a:ea typeface="ＭＳ Ｐゴシック" panose="020B0600070205080204" pitchFamily="34" charset="-128"/>
              </a:rPr>
              <a:t>Convergent Thinking</a:t>
            </a:r>
            <a:r>
              <a:rPr lang="en-US" altLang="en-US" dirty="0" smtClean="0">
                <a:latin typeface="Franklin Gothic Medium" panose="020B0603020102020204" pitchFamily="34" charset="0"/>
                <a:ea typeface="ＭＳ Ｐゴシック" panose="020B0600070205080204" pitchFamily="34" charset="-128"/>
              </a:rPr>
              <a:t> versus </a:t>
            </a:r>
            <a:r>
              <a:rPr lang="en-US" altLang="en-US" b="1" dirty="0" smtClean="0">
                <a:latin typeface="Franklin Gothic Medium" panose="020B0603020102020204" pitchFamily="34" charset="0"/>
                <a:ea typeface="ＭＳ Ｐゴシック" panose="020B0600070205080204" pitchFamily="34" charset="-128"/>
              </a:rPr>
              <a:t>Divergent Thinking</a:t>
            </a:r>
          </a:p>
        </p:txBody>
      </p:sp>
      <p:pic>
        <p:nvPicPr>
          <p:cNvPr id="7" name="Picture 6" descr="creativity_504x42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133600"/>
            <a:ext cx="5140325" cy="436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92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4"/>
          <p:cNvSpPr>
            <a:spLocks noGrp="1"/>
          </p:cNvSpPr>
          <p:nvPr>
            <p:ph type="title"/>
          </p:nvPr>
        </p:nvSpPr>
        <p:spPr/>
        <p:txBody>
          <a:bodyPr/>
          <a:lstStyle/>
          <a:p>
            <a:pPr eaLnBrk="1" hangingPunct="1"/>
            <a:r>
              <a:rPr lang="en-US" sz="4800" b="1" dirty="0" smtClean="0">
                <a:latin typeface="Franklin Gothic Medium" pitchFamily="34" charset="0"/>
                <a:cs typeface="Arial" charset="0"/>
              </a:rPr>
              <a:t>UNIT OVERIVEW</a:t>
            </a:r>
          </a:p>
        </p:txBody>
      </p:sp>
      <p:sp>
        <p:nvSpPr>
          <p:cNvPr id="4099" name="Content Placeholder 3"/>
          <p:cNvSpPr>
            <a:spLocks noGrp="1"/>
          </p:cNvSpPr>
          <p:nvPr>
            <p:ph sz="half" idx="1"/>
          </p:nvPr>
        </p:nvSpPr>
        <p:spPr>
          <a:xfrm>
            <a:off x="457200" y="1600200"/>
            <a:ext cx="8458200" cy="4525963"/>
          </a:xfrm>
        </p:spPr>
        <p:txBody>
          <a:bodyPr/>
          <a:lstStyle/>
          <a:p>
            <a:r>
              <a:rPr lang="en-US" sz="3200" smtClean="0">
                <a:latin typeface="Franklin Gothic Medium" pitchFamily="34" charset="0"/>
                <a:cs typeface="Arial" charset="0"/>
                <a:hlinkClick r:id="rId2" action="ppaction://hlinksldjump"/>
              </a:rPr>
              <a:t>Thinking</a:t>
            </a:r>
            <a:endParaRPr lang="en-US" sz="3200" smtClean="0">
              <a:latin typeface="Franklin Gothic Medium" pitchFamily="34" charset="0"/>
              <a:cs typeface="Arial" charset="0"/>
            </a:endParaRPr>
          </a:p>
          <a:p>
            <a:r>
              <a:rPr lang="en-US" sz="3200" smtClean="0">
                <a:latin typeface="Franklin Gothic Medium" pitchFamily="34" charset="0"/>
                <a:cs typeface="Arial" charset="0"/>
                <a:hlinkClick r:id="rId3" action="ppaction://hlinksldjump"/>
              </a:rPr>
              <a:t>Language</a:t>
            </a:r>
            <a:endParaRPr lang="en-US" sz="3200" smtClean="0">
              <a:latin typeface="Franklin Gothic Medium" pitchFamily="34" charset="0"/>
              <a:cs typeface="Arial" charset="0"/>
            </a:endParaRPr>
          </a:p>
          <a:p>
            <a:r>
              <a:rPr lang="en-US" sz="3200" smtClean="0">
                <a:latin typeface="Franklin Gothic Medium" pitchFamily="34" charset="0"/>
                <a:cs typeface="Arial" charset="0"/>
                <a:hlinkClick r:id="rId4" action="ppaction://hlinksldjump"/>
              </a:rPr>
              <a:t>Thinking and Language</a:t>
            </a:r>
            <a:endParaRPr lang="en-US" sz="3200" smtClean="0">
              <a:latin typeface="Franklin Gothic Medium" pitchFamily="34" charset="0"/>
              <a:cs typeface="Arial" charset="0"/>
            </a:endParaRPr>
          </a:p>
        </p:txBody>
      </p:sp>
      <p:pic>
        <p:nvPicPr>
          <p:cNvPr id="4100" name="Picture 4" descr="MyAP1e_CO7.jpg"/>
          <p:cNvPicPr>
            <a:picLocks noChangeAspect="1"/>
          </p:cNvPicPr>
          <p:nvPr/>
        </p:nvPicPr>
        <p:blipFill>
          <a:blip r:embed="rId5" cstate="print"/>
          <a:srcRect/>
          <a:stretch>
            <a:fillRect/>
          </a:stretch>
        </p:blipFill>
        <p:spPr bwMode="auto">
          <a:xfrm>
            <a:off x="6781800" y="2362200"/>
            <a:ext cx="2073275"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charset="0"/>
              </a:rPr>
              <a:t>SOLVING PROBLEMS: </a:t>
            </a:r>
            <a:r>
              <a:rPr lang="en-US" i="1" dirty="0" smtClean="0">
                <a:latin typeface="Franklin Gothic Medium" pitchFamily="34" charset="0"/>
                <a:cs typeface="Arial" charset="0"/>
              </a:rPr>
              <a:t>CREATIVITY</a:t>
            </a:r>
            <a:endParaRPr lang="en-US" sz="4000" i="1" dirty="0" smtClean="0">
              <a:latin typeface="Franklin Gothic Medium" pitchFamily="34" charset="0"/>
              <a:cs typeface="Arial" charset="0"/>
            </a:endParaRPr>
          </a:p>
        </p:txBody>
      </p:sp>
      <p:sp>
        <p:nvSpPr>
          <p:cNvPr id="9219" name="Content Placeholder 2"/>
          <p:cNvSpPr>
            <a:spLocks noGrp="1"/>
          </p:cNvSpPr>
          <p:nvPr>
            <p:ph idx="1"/>
          </p:nvPr>
        </p:nvSpPr>
        <p:spPr>
          <a:xfrm>
            <a:off x="152400" y="1493838"/>
            <a:ext cx="8229600" cy="4525962"/>
          </a:xfrm>
        </p:spPr>
        <p:txBody>
          <a:bodyPr>
            <a:normAutofit lnSpcReduction="10000"/>
          </a:bodyPr>
          <a:lstStyle/>
          <a:p>
            <a:pPr eaLnBrk="1" hangingPunct="1"/>
            <a:r>
              <a:rPr lang="en-US" sz="4000" smtClean="0">
                <a:latin typeface="Franklin Gothic Medium" pitchFamily="34" charset="0"/>
                <a:cs typeface="Arial" charset="0"/>
                <a:hlinkClick r:id="" action="ppaction://noaction"/>
              </a:rPr>
              <a:t>Creativity</a:t>
            </a:r>
            <a:endParaRPr lang="en-US" sz="4000" smtClean="0">
              <a:latin typeface="Franklin Gothic Medium" pitchFamily="34" charset="0"/>
              <a:cs typeface="Arial" charset="0"/>
            </a:endParaRPr>
          </a:p>
          <a:p>
            <a:pPr eaLnBrk="1" hangingPunct="1"/>
            <a:r>
              <a:rPr lang="en-US" sz="4000" smtClean="0">
                <a:latin typeface="Franklin Gothic Medium" pitchFamily="34" charset="0"/>
                <a:cs typeface="Arial" charset="0"/>
              </a:rPr>
              <a:t>Strernberg’s five components</a:t>
            </a:r>
          </a:p>
          <a:p>
            <a:pPr lvl="1" eaLnBrk="1" hangingPunct="1"/>
            <a:r>
              <a:rPr lang="en-US" sz="3600" smtClean="0">
                <a:latin typeface="Franklin Gothic Medium" pitchFamily="34" charset="0"/>
                <a:cs typeface="Arial" charset="0"/>
              </a:rPr>
              <a:t>Expertise</a:t>
            </a:r>
          </a:p>
          <a:p>
            <a:pPr lvl="1" eaLnBrk="1" hangingPunct="1"/>
            <a:r>
              <a:rPr lang="en-US" sz="3600" smtClean="0">
                <a:latin typeface="Franklin Gothic Medium" pitchFamily="34" charset="0"/>
                <a:cs typeface="Arial" charset="0"/>
              </a:rPr>
              <a:t>Imaginative thinking skills</a:t>
            </a:r>
          </a:p>
          <a:p>
            <a:pPr lvl="1" eaLnBrk="1" hangingPunct="1"/>
            <a:r>
              <a:rPr lang="en-US" sz="3600" smtClean="0">
                <a:latin typeface="Franklin Gothic Medium" pitchFamily="34" charset="0"/>
                <a:cs typeface="Arial" charset="0"/>
              </a:rPr>
              <a:t>A venturesome personality</a:t>
            </a:r>
          </a:p>
          <a:p>
            <a:pPr lvl="1" eaLnBrk="1" hangingPunct="1"/>
            <a:r>
              <a:rPr lang="en-US" sz="3600" smtClean="0">
                <a:latin typeface="Franklin Gothic Medium" pitchFamily="34" charset="0"/>
                <a:cs typeface="Arial" charset="0"/>
              </a:rPr>
              <a:t>Intrinsic motivation</a:t>
            </a:r>
          </a:p>
          <a:p>
            <a:pPr lvl="1" eaLnBrk="1" hangingPunct="1"/>
            <a:r>
              <a:rPr lang="en-US" sz="3600" smtClean="0">
                <a:latin typeface="Franklin Gothic Medium" pitchFamily="34" charset="0"/>
                <a:cs typeface="Arial" charset="0"/>
              </a:rPr>
              <a:t>A creative environment</a:t>
            </a:r>
            <a:endParaRPr lang="en-US" smtClean="0">
              <a:latin typeface="Franklin Gothic Medium" pitchFamily="34" charset="0"/>
              <a:cs typeface="Arial" charset="0"/>
            </a:endParaRPr>
          </a:p>
        </p:txBody>
      </p:sp>
      <p:pic>
        <p:nvPicPr>
          <p:cNvPr id="27650" name="Picture 2" descr="https://lh5.googleusercontent.com/_OwgjobUJtn0cKaEp9JIKXltn32WtjtEsXewkcUm5JOBaLMRbZlVP8v2O0l9uba1IhEOC6Mh24hGDppmLrp0dxP-4FJr3WV2qxnM3SITcyhzHlXi4vM"/>
          <p:cNvPicPr>
            <a:picLocks noChangeAspect="1" noChangeArrowheads="1"/>
          </p:cNvPicPr>
          <p:nvPr/>
        </p:nvPicPr>
        <p:blipFill>
          <a:blip r:embed="rId3" cstate="print"/>
          <a:srcRect/>
          <a:stretch>
            <a:fillRect/>
          </a:stretch>
        </p:blipFill>
        <p:spPr bwMode="auto">
          <a:xfrm>
            <a:off x="6248400" y="3124200"/>
            <a:ext cx="2895600" cy="31813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169502" y="2471738"/>
            <a:ext cx="1718396" cy="1195036"/>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1670231" y="2696955"/>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2474438" y="2248704"/>
            <a:ext cx="990600" cy="609600"/>
          </a:xfrm>
          <a:prstGeom prst="wedgeRoundRectCallout">
            <a:avLst>
              <a:gd name="adj1" fmla="val -55931"/>
              <a:gd name="adj2" fmla="val 135158"/>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3814329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CONFIRMATION BIAS</a:t>
            </a:r>
          </a:p>
        </p:txBody>
      </p:sp>
      <p:sp>
        <p:nvSpPr>
          <p:cNvPr id="3" name="Content Placeholder 2"/>
          <p:cNvSpPr>
            <a:spLocks noGrp="1"/>
          </p:cNvSpPr>
          <p:nvPr>
            <p:ph sz="half" idx="1"/>
          </p:nvPr>
        </p:nvSpPr>
        <p:spPr>
          <a:xfrm>
            <a:off x="152400" y="1981200"/>
            <a:ext cx="4038600" cy="4623816"/>
          </a:xfrm>
        </p:spPr>
        <p:txBody>
          <a:bodyPr/>
          <a:lstStyle/>
          <a:p>
            <a:pPr eaLnBrk="1" hangingPunct="1"/>
            <a:r>
              <a:rPr lang="en-US" altLang="en-US" sz="2400" dirty="0" smtClean="0">
                <a:latin typeface="Franklin Gothic Medium" panose="020B0603020102020204" pitchFamily="34" charset="0"/>
                <a:ea typeface="ＭＳ Ｐゴシック" panose="020B0600070205080204" pitchFamily="34" charset="-128"/>
              </a:rPr>
              <a:t>We look for evidence to confirm our beliefs and ignore evidence that contradicts them.</a:t>
            </a:r>
          </a:p>
          <a:p>
            <a:pPr eaLnBrk="1" hangingPunct="1"/>
            <a:r>
              <a:rPr lang="en-US" altLang="en-US" sz="2400" dirty="0" smtClean="0">
                <a:latin typeface="Franklin Gothic Medium" panose="020B0603020102020204" pitchFamily="34" charset="0"/>
                <a:ea typeface="ＭＳ Ｐゴシック" panose="020B0600070205080204" pitchFamily="34" charset="-128"/>
              </a:rPr>
              <a:t>For example, if one believes that everyone in LA is rich and beautiful and then turns on the E! Network and sees the Kardashians</a:t>
            </a:r>
          </a:p>
        </p:txBody>
      </p:sp>
      <p:sp>
        <p:nvSpPr>
          <p:cNvPr id="6" name="TextBox 5"/>
          <p:cNvSpPr txBox="1">
            <a:spLocks noChangeArrowheads="1"/>
          </p:cNvSpPr>
          <p:nvPr/>
        </p:nvSpPr>
        <p:spPr bwMode="auto">
          <a:xfrm>
            <a:off x="4419600" y="3627155"/>
            <a:ext cx="426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Franklin Gothic Medium" panose="020B0603020102020204" pitchFamily="34" charset="0"/>
              </a:rPr>
              <a:t>Look…I knew it was true!!!</a:t>
            </a:r>
          </a:p>
          <a:p>
            <a:pPr eaLnBrk="1" hangingPunct="1"/>
            <a:r>
              <a:rPr lang="en-US" altLang="en-US" sz="1800" dirty="0">
                <a:latin typeface="Franklin Gothic Medium" panose="020B0603020102020204" pitchFamily="34" charset="0"/>
              </a:rPr>
              <a:t>But is it really?</a:t>
            </a:r>
          </a:p>
        </p:txBody>
      </p:sp>
      <p:pic>
        <p:nvPicPr>
          <p:cNvPr id="9" name="Picture 8" descr="Kardashia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03363"/>
            <a:ext cx="39624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omele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7363" y="4303597"/>
            <a:ext cx="3405187" cy="255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5725" y="6550223"/>
            <a:ext cx="6400800" cy="307777"/>
          </a:xfrm>
          <a:prstGeom prst="rect">
            <a:avLst/>
          </a:prstGeom>
        </p:spPr>
        <p:txBody>
          <a:bodyPr wrap="square">
            <a:spAutoFit/>
          </a:bodyPr>
          <a:lstStyle/>
          <a:p>
            <a:r>
              <a:rPr lang="en-US" sz="1400" dirty="0">
                <a:latin typeface="Franklin Gothic Medium" pitchFamily="34" charset="0"/>
                <a:cs typeface="Arial" charset="0"/>
                <a:hlinkClick r:id="rId5"/>
              </a:rPr>
              <a:t>http://www.socialpsychology.org/teach/wason.htm</a:t>
            </a:r>
            <a:endParaRPr lang="en-US" sz="4000" dirty="0">
              <a:latin typeface="Franklin Gothic Medium" pitchFamily="34" charset="0"/>
              <a:cs typeface="Arial" charset="0"/>
            </a:endParaRPr>
          </a:p>
        </p:txBody>
      </p:sp>
    </p:spTree>
    <p:extLst>
      <p:ext uri="{BB962C8B-B14F-4D97-AF65-F5344CB8AC3E}">
        <p14:creationId xmlns:p14="http://schemas.microsoft.com/office/powerpoint/2010/main" val="2272524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6"/>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dirty="0">
              <a:solidFill>
                <a:srgbClr val="898989"/>
              </a:solidFill>
              <a:latin typeface="Franklin Gothic Medium" panose="020B0603020102020204" pitchFamily="34" charset="0"/>
            </a:endParaRPr>
          </a:p>
        </p:txBody>
      </p:sp>
      <p:sp>
        <p:nvSpPr>
          <p:cNvPr id="29698" name="Rectangle 1026"/>
          <p:cNvSpPr>
            <a:spLocks noGrp="1" noChangeArrowheads="1"/>
          </p:cNvSpPr>
          <p:nvPr>
            <p:ph type="title"/>
          </p:nvPr>
        </p:nvSpPr>
        <p:spPr>
          <a:xfrm>
            <a:off x="228600" y="264908"/>
            <a:ext cx="7772400" cy="1143000"/>
          </a:xfrm>
        </p:spPr>
        <p:txBody>
          <a:bodyPr/>
          <a:lstStyle/>
          <a:p>
            <a:pPr eaLnBrk="1" hangingPunct="1"/>
            <a:r>
              <a:rPr lang="en-US" altLang="en-US" sz="4000" dirty="0" smtClean="0">
                <a:latin typeface="Franklin Gothic Medium" panose="020B0603020102020204" pitchFamily="34" charset="0"/>
                <a:ea typeface="ＭＳ Ｐゴシック" panose="020B0600070205080204" pitchFamily="34" charset="-128"/>
              </a:rPr>
              <a:t>OVERCONFIDENCE </a:t>
            </a:r>
          </a:p>
        </p:txBody>
      </p:sp>
      <p:sp>
        <p:nvSpPr>
          <p:cNvPr id="29699" name="Rectangle 1027"/>
          <p:cNvSpPr>
            <a:spLocks noGrp="1" noChangeArrowheads="1"/>
          </p:cNvSpPr>
          <p:nvPr>
            <p:ph type="body" sz="half" idx="1"/>
          </p:nvPr>
        </p:nvSpPr>
        <p:spPr>
          <a:xfrm>
            <a:off x="557212" y="1524000"/>
            <a:ext cx="8434387" cy="2133600"/>
          </a:xfrm>
        </p:spPr>
        <p:txBody>
          <a:bodyPr/>
          <a:lstStyle/>
          <a:p>
            <a:pPr marL="0" indent="0" algn="ctr" eaLnBrk="1" hangingPunct="1">
              <a:lnSpc>
                <a:spcPct val="90000"/>
              </a:lnSpc>
              <a:buFont typeface="Wingdings" panose="05000000000000000000" pitchFamily="2" charset="2"/>
              <a:buNone/>
            </a:pPr>
            <a:r>
              <a:rPr lang="en-US" altLang="en-US" sz="2800" dirty="0" smtClean="0">
                <a:latin typeface="Franklin Gothic Medium" panose="020B0603020102020204" pitchFamily="34" charset="0"/>
                <a:ea typeface="ＭＳ Ｐゴシック" panose="020B0600070205080204" pitchFamily="34" charset="-128"/>
              </a:rPr>
              <a:t>Heuristics, confirmation of beliefs, and the inclination to explain failures increase our </a:t>
            </a:r>
            <a:r>
              <a:rPr lang="en-US" altLang="en-US" sz="2800" dirty="0" smtClean="0">
                <a:solidFill>
                  <a:srgbClr val="0000FF"/>
                </a:solidFill>
                <a:latin typeface="Franklin Gothic Medium" panose="020B0603020102020204" pitchFamily="34" charset="0"/>
                <a:ea typeface="ＭＳ Ｐゴシック" panose="020B0600070205080204" pitchFamily="34" charset="-128"/>
              </a:rPr>
              <a:t>overconfidence.</a:t>
            </a:r>
            <a:r>
              <a:rPr lang="en-US" altLang="en-US" sz="2800" dirty="0" smtClean="0">
                <a:latin typeface="Franklin Gothic Medium" panose="020B0603020102020204" pitchFamily="34" charset="0"/>
                <a:ea typeface="ＭＳ Ｐゴシック" panose="020B0600070205080204" pitchFamily="34" charset="-128"/>
              </a:rPr>
              <a:t> Overconfidence is a tendency to overestimate the accuracy of our beliefs and judgments.</a:t>
            </a:r>
          </a:p>
        </p:txBody>
      </p:sp>
      <p:grpSp>
        <p:nvGrpSpPr>
          <p:cNvPr id="29700" name="Group 1031"/>
          <p:cNvGrpSpPr>
            <a:grpSpLocks noChangeAspect="1"/>
          </p:cNvGrpSpPr>
          <p:nvPr/>
        </p:nvGrpSpPr>
        <p:grpSpPr bwMode="auto">
          <a:xfrm>
            <a:off x="5334000" y="3381464"/>
            <a:ext cx="2667000" cy="2667000"/>
            <a:chOff x="3552" y="1968"/>
            <a:chExt cx="1151" cy="1151"/>
          </a:xfrm>
        </p:grpSpPr>
        <p:sp>
          <p:nvSpPr>
            <p:cNvPr id="29702" name="AutoShape 1030"/>
            <p:cNvSpPr>
              <a:spLocks noChangeAspect="1" noChangeArrowheads="1" noTextEdit="1"/>
            </p:cNvSpPr>
            <p:nvPr/>
          </p:nvSpPr>
          <p:spPr bwMode="auto">
            <a:xfrm>
              <a:off x="3552" y="1968"/>
              <a:ext cx="1151"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Franklin Gothic Medium" panose="020B0603020102020204" pitchFamily="34" charset="0"/>
              </a:endParaRPr>
            </a:p>
          </p:txBody>
        </p:sp>
        <p:sp>
          <p:nvSpPr>
            <p:cNvPr id="29703" name="Rectangle 1032"/>
            <p:cNvSpPr>
              <a:spLocks noChangeArrowheads="1"/>
            </p:cNvSpPr>
            <p:nvPr/>
          </p:nvSpPr>
          <p:spPr bwMode="auto">
            <a:xfrm>
              <a:off x="3552" y="1968"/>
              <a:ext cx="1151" cy="11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04" name="Rectangle 1033"/>
            <p:cNvSpPr>
              <a:spLocks noChangeArrowheads="1"/>
            </p:cNvSpPr>
            <p:nvPr/>
          </p:nvSpPr>
          <p:spPr bwMode="auto">
            <a:xfrm>
              <a:off x="3580" y="2980"/>
              <a:ext cx="1094" cy="1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05" name="Freeform 1034"/>
            <p:cNvSpPr>
              <a:spLocks/>
            </p:cNvSpPr>
            <p:nvPr/>
          </p:nvSpPr>
          <p:spPr bwMode="auto">
            <a:xfrm>
              <a:off x="3580" y="1997"/>
              <a:ext cx="1094" cy="514"/>
            </a:xfrm>
            <a:custGeom>
              <a:avLst/>
              <a:gdLst>
                <a:gd name="T0" fmla="*/ 1 w 2187"/>
                <a:gd name="T1" fmla="*/ 3 h 1028"/>
                <a:gd name="T2" fmla="*/ 2 w 2187"/>
                <a:gd name="T3" fmla="*/ 1 h 1028"/>
                <a:gd name="T4" fmla="*/ 2 w 2187"/>
                <a:gd name="T5" fmla="*/ 3 h 1028"/>
                <a:gd name="T6" fmla="*/ 2 w 2187"/>
                <a:gd name="T7" fmla="*/ 3 h 1028"/>
                <a:gd name="T8" fmla="*/ 2 w 2187"/>
                <a:gd name="T9" fmla="*/ 3 h 1028"/>
                <a:gd name="T10" fmla="*/ 2 w 2187"/>
                <a:gd name="T11" fmla="*/ 3 h 1028"/>
                <a:gd name="T12" fmla="*/ 2 w 2187"/>
                <a:gd name="T13" fmla="*/ 3 h 1028"/>
                <a:gd name="T14" fmla="*/ 3 w 2187"/>
                <a:gd name="T15" fmla="*/ 3 h 1028"/>
                <a:gd name="T16" fmla="*/ 3 w 2187"/>
                <a:gd name="T17" fmla="*/ 1 h 1028"/>
                <a:gd name="T18" fmla="*/ 3 w 2187"/>
                <a:gd name="T19" fmla="*/ 1 h 1028"/>
                <a:gd name="T20" fmla="*/ 3 w 2187"/>
                <a:gd name="T21" fmla="*/ 1 h 1028"/>
                <a:gd name="T22" fmla="*/ 4 w 2187"/>
                <a:gd name="T23" fmla="*/ 1 h 1028"/>
                <a:gd name="T24" fmla="*/ 4 w 2187"/>
                <a:gd name="T25" fmla="*/ 2 h 1028"/>
                <a:gd name="T26" fmla="*/ 4 w 2187"/>
                <a:gd name="T27" fmla="*/ 2 h 1028"/>
                <a:gd name="T28" fmla="*/ 4 w 2187"/>
                <a:gd name="T29" fmla="*/ 4 h 1028"/>
                <a:gd name="T30" fmla="*/ 4 w 2187"/>
                <a:gd name="T31" fmla="*/ 4 h 1028"/>
                <a:gd name="T32" fmla="*/ 4 w 2187"/>
                <a:gd name="T33" fmla="*/ 2 h 1028"/>
                <a:gd name="T34" fmla="*/ 5 w 2187"/>
                <a:gd name="T35" fmla="*/ 2 h 1028"/>
                <a:gd name="T36" fmla="*/ 5 w 2187"/>
                <a:gd name="T37" fmla="*/ 4 h 1028"/>
                <a:gd name="T38" fmla="*/ 5 w 2187"/>
                <a:gd name="T39" fmla="*/ 4 h 1028"/>
                <a:gd name="T40" fmla="*/ 5 w 2187"/>
                <a:gd name="T41" fmla="*/ 1 h 1028"/>
                <a:gd name="T42" fmla="*/ 5 w 2187"/>
                <a:gd name="T43" fmla="*/ 1 h 1028"/>
                <a:gd name="T44" fmla="*/ 5 w 2187"/>
                <a:gd name="T45" fmla="*/ 1 h 1028"/>
                <a:gd name="T46" fmla="*/ 6 w 2187"/>
                <a:gd name="T47" fmla="*/ 1 h 1028"/>
                <a:gd name="T48" fmla="*/ 6 w 2187"/>
                <a:gd name="T49" fmla="*/ 1 h 1028"/>
                <a:gd name="T50" fmla="*/ 6 w 2187"/>
                <a:gd name="T51" fmla="*/ 1 h 1028"/>
                <a:gd name="T52" fmla="*/ 6 w 2187"/>
                <a:gd name="T53" fmla="*/ 5 h 1028"/>
                <a:gd name="T54" fmla="*/ 7 w 2187"/>
                <a:gd name="T55" fmla="*/ 5 h 1028"/>
                <a:gd name="T56" fmla="*/ 7 w 2187"/>
                <a:gd name="T57" fmla="*/ 2 h 1028"/>
                <a:gd name="T58" fmla="*/ 8 w 2187"/>
                <a:gd name="T59" fmla="*/ 2 h 1028"/>
                <a:gd name="T60" fmla="*/ 8 w 2187"/>
                <a:gd name="T61" fmla="*/ 2 h 1028"/>
                <a:gd name="T62" fmla="*/ 8 w 2187"/>
                <a:gd name="T63" fmla="*/ 2 h 1028"/>
                <a:gd name="T64" fmla="*/ 8 w 2187"/>
                <a:gd name="T65" fmla="*/ 3 h 1028"/>
                <a:gd name="T66" fmla="*/ 8 w 2187"/>
                <a:gd name="T67" fmla="*/ 3 h 1028"/>
                <a:gd name="T68" fmla="*/ 8 w 2187"/>
                <a:gd name="T69" fmla="*/ 1 h 1028"/>
                <a:gd name="T70" fmla="*/ 9 w 2187"/>
                <a:gd name="T71" fmla="*/ 1 h 1028"/>
                <a:gd name="T72" fmla="*/ 9 w 2187"/>
                <a:gd name="T73" fmla="*/ 1 h 1028"/>
                <a:gd name="T74" fmla="*/ 9 w 2187"/>
                <a:gd name="T75" fmla="*/ 0 h 1028"/>
                <a:gd name="T76" fmla="*/ 0 w 2187"/>
                <a:gd name="T77" fmla="*/ 0 h 1028"/>
                <a:gd name="T78" fmla="*/ 0 w 2187"/>
                <a:gd name="T79" fmla="*/ 4 h 1028"/>
                <a:gd name="T80" fmla="*/ 1 w 2187"/>
                <a:gd name="T81" fmla="*/ 4 h 1028"/>
                <a:gd name="T82" fmla="*/ 1 w 2187"/>
                <a:gd name="T83" fmla="*/ 3 h 10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87"/>
                <a:gd name="T127" fmla="*/ 0 h 1028"/>
                <a:gd name="T128" fmla="*/ 2187 w 2187"/>
                <a:gd name="T129" fmla="*/ 1028 h 10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87" h="1028">
                  <a:moveTo>
                    <a:pt x="132" y="632"/>
                  </a:moveTo>
                  <a:lnTo>
                    <a:pt x="257" y="193"/>
                  </a:lnTo>
                  <a:lnTo>
                    <a:pt x="361" y="562"/>
                  </a:lnTo>
                  <a:lnTo>
                    <a:pt x="361" y="557"/>
                  </a:lnTo>
                  <a:lnTo>
                    <a:pt x="385" y="644"/>
                  </a:lnTo>
                  <a:lnTo>
                    <a:pt x="482" y="644"/>
                  </a:lnTo>
                  <a:lnTo>
                    <a:pt x="482" y="564"/>
                  </a:lnTo>
                  <a:lnTo>
                    <a:pt x="559" y="564"/>
                  </a:lnTo>
                  <a:lnTo>
                    <a:pt x="559" y="112"/>
                  </a:lnTo>
                  <a:lnTo>
                    <a:pt x="757" y="112"/>
                  </a:lnTo>
                  <a:lnTo>
                    <a:pt x="757" y="188"/>
                  </a:lnTo>
                  <a:lnTo>
                    <a:pt x="793" y="188"/>
                  </a:lnTo>
                  <a:lnTo>
                    <a:pt x="793" y="312"/>
                  </a:lnTo>
                  <a:lnTo>
                    <a:pt x="957" y="312"/>
                  </a:lnTo>
                  <a:lnTo>
                    <a:pt x="957" y="855"/>
                  </a:lnTo>
                  <a:lnTo>
                    <a:pt x="1013" y="856"/>
                  </a:lnTo>
                  <a:lnTo>
                    <a:pt x="1013" y="278"/>
                  </a:lnTo>
                  <a:lnTo>
                    <a:pt x="1158" y="278"/>
                  </a:lnTo>
                  <a:lnTo>
                    <a:pt x="1158" y="858"/>
                  </a:lnTo>
                  <a:lnTo>
                    <a:pt x="1205" y="858"/>
                  </a:lnTo>
                  <a:lnTo>
                    <a:pt x="1205" y="193"/>
                  </a:lnTo>
                  <a:lnTo>
                    <a:pt x="1202" y="193"/>
                  </a:lnTo>
                  <a:lnTo>
                    <a:pt x="1202" y="8"/>
                  </a:lnTo>
                  <a:lnTo>
                    <a:pt x="1535" y="8"/>
                  </a:lnTo>
                  <a:lnTo>
                    <a:pt x="1535" y="193"/>
                  </a:lnTo>
                  <a:lnTo>
                    <a:pt x="1534" y="193"/>
                  </a:lnTo>
                  <a:lnTo>
                    <a:pt x="1534" y="1028"/>
                  </a:lnTo>
                  <a:lnTo>
                    <a:pt x="1632" y="1028"/>
                  </a:lnTo>
                  <a:lnTo>
                    <a:pt x="1632" y="312"/>
                  </a:lnTo>
                  <a:lnTo>
                    <a:pt x="1820" y="312"/>
                  </a:lnTo>
                  <a:lnTo>
                    <a:pt x="1861" y="312"/>
                  </a:lnTo>
                  <a:lnTo>
                    <a:pt x="1863" y="312"/>
                  </a:lnTo>
                  <a:lnTo>
                    <a:pt x="1863" y="765"/>
                  </a:lnTo>
                  <a:lnTo>
                    <a:pt x="1930" y="767"/>
                  </a:lnTo>
                  <a:lnTo>
                    <a:pt x="1930" y="79"/>
                  </a:lnTo>
                  <a:lnTo>
                    <a:pt x="2085" y="23"/>
                  </a:lnTo>
                  <a:lnTo>
                    <a:pt x="2187" y="47"/>
                  </a:lnTo>
                  <a:lnTo>
                    <a:pt x="2187" y="0"/>
                  </a:lnTo>
                  <a:lnTo>
                    <a:pt x="0" y="0"/>
                  </a:lnTo>
                  <a:lnTo>
                    <a:pt x="0" y="853"/>
                  </a:lnTo>
                  <a:lnTo>
                    <a:pt x="132" y="853"/>
                  </a:lnTo>
                  <a:lnTo>
                    <a:pt x="132" y="632"/>
                  </a:lnTo>
                  <a:close/>
                </a:path>
              </a:pathLst>
            </a:custGeom>
            <a:solidFill>
              <a:srgbClr val="BFD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06" name="Freeform 1035"/>
            <p:cNvSpPr>
              <a:spLocks/>
            </p:cNvSpPr>
            <p:nvPr/>
          </p:nvSpPr>
          <p:spPr bwMode="auto">
            <a:xfrm>
              <a:off x="4673" y="2020"/>
              <a:ext cx="2" cy="960"/>
            </a:xfrm>
            <a:custGeom>
              <a:avLst/>
              <a:gdLst>
                <a:gd name="T0" fmla="*/ 1 w 4"/>
                <a:gd name="T1" fmla="*/ 0 h 1919"/>
                <a:gd name="T2" fmla="*/ 1 w 4"/>
                <a:gd name="T3" fmla="*/ 8 h 1919"/>
                <a:gd name="T4" fmla="*/ 1 w 4"/>
                <a:gd name="T5" fmla="*/ 8 h 1919"/>
                <a:gd name="T6" fmla="*/ 1 w 4"/>
                <a:gd name="T7" fmla="*/ 7 h 1919"/>
                <a:gd name="T8" fmla="*/ 0 w 4"/>
                <a:gd name="T9" fmla="*/ 4 h 1919"/>
                <a:gd name="T10" fmla="*/ 1 w 4"/>
                <a:gd name="T11" fmla="*/ 1 h 1919"/>
                <a:gd name="T12" fmla="*/ 1 w 4"/>
                <a:gd name="T13" fmla="*/ 0 h 1919"/>
                <a:gd name="T14" fmla="*/ 0 60000 65536"/>
                <a:gd name="T15" fmla="*/ 0 60000 65536"/>
                <a:gd name="T16" fmla="*/ 0 60000 65536"/>
                <a:gd name="T17" fmla="*/ 0 60000 65536"/>
                <a:gd name="T18" fmla="*/ 0 60000 65536"/>
                <a:gd name="T19" fmla="*/ 0 60000 65536"/>
                <a:gd name="T20" fmla="*/ 0 60000 65536"/>
                <a:gd name="T21" fmla="*/ 0 w 4"/>
                <a:gd name="T22" fmla="*/ 0 h 1919"/>
                <a:gd name="T23" fmla="*/ 4 w 4"/>
                <a:gd name="T24" fmla="*/ 1919 h 19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919">
                  <a:moveTo>
                    <a:pt x="1" y="0"/>
                  </a:moveTo>
                  <a:lnTo>
                    <a:pt x="1" y="1919"/>
                  </a:lnTo>
                  <a:lnTo>
                    <a:pt x="2" y="1917"/>
                  </a:lnTo>
                  <a:lnTo>
                    <a:pt x="4" y="1750"/>
                  </a:lnTo>
                  <a:lnTo>
                    <a:pt x="0" y="987"/>
                  </a:lnTo>
                  <a:lnTo>
                    <a:pt x="2" y="2"/>
                  </a:lnTo>
                  <a:lnTo>
                    <a:pt x="1" y="0"/>
                  </a:lnTo>
                  <a:close/>
                </a:path>
              </a:pathLst>
            </a:custGeom>
            <a:solidFill>
              <a:srgbClr val="A544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07" name="Freeform 1036"/>
            <p:cNvSpPr>
              <a:spLocks/>
            </p:cNvSpPr>
            <p:nvPr/>
          </p:nvSpPr>
          <p:spPr bwMode="auto">
            <a:xfrm>
              <a:off x="3580" y="2423"/>
              <a:ext cx="1" cy="557"/>
            </a:xfrm>
            <a:custGeom>
              <a:avLst/>
              <a:gdLst>
                <a:gd name="T0" fmla="*/ 0 w 1"/>
                <a:gd name="T1" fmla="*/ 0 h 1113"/>
                <a:gd name="T2" fmla="*/ 0 w 1"/>
                <a:gd name="T3" fmla="*/ 2 h 1113"/>
                <a:gd name="T4" fmla="*/ 0 w 1"/>
                <a:gd name="T5" fmla="*/ 5 h 1113"/>
                <a:gd name="T6" fmla="*/ 0 w 1"/>
                <a:gd name="T7" fmla="*/ 5 h 1113"/>
                <a:gd name="T8" fmla="*/ 0 w 1"/>
                <a:gd name="T9" fmla="*/ 0 h 1113"/>
                <a:gd name="T10" fmla="*/ 0 w 1"/>
                <a:gd name="T11" fmla="*/ 0 h 1113"/>
                <a:gd name="T12" fmla="*/ 0 60000 65536"/>
                <a:gd name="T13" fmla="*/ 0 60000 65536"/>
                <a:gd name="T14" fmla="*/ 0 60000 65536"/>
                <a:gd name="T15" fmla="*/ 0 60000 65536"/>
                <a:gd name="T16" fmla="*/ 0 60000 65536"/>
                <a:gd name="T17" fmla="*/ 0 60000 65536"/>
                <a:gd name="T18" fmla="*/ 0 w 1"/>
                <a:gd name="T19" fmla="*/ 0 h 1113"/>
                <a:gd name="T20" fmla="*/ 1 w 1"/>
                <a:gd name="T21" fmla="*/ 1113 h 1113"/>
              </a:gdLst>
              <a:ahLst/>
              <a:cxnLst>
                <a:cxn ang="T12">
                  <a:pos x="T0" y="T1"/>
                </a:cxn>
                <a:cxn ang="T13">
                  <a:pos x="T2" y="T3"/>
                </a:cxn>
                <a:cxn ang="T14">
                  <a:pos x="T4" y="T5"/>
                </a:cxn>
                <a:cxn ang="T15">
                  <a:pos x="T6" y="T7"/>
                </a:cxn>
                <a:cxn ang="T16">
                  <a:pos x="T8" y="T9"/>
                </a:cxn>
                <a:cxn ang="T17">
                  <a:pos x="T10" y="T11"/>
                </a:cxn>
              </a:cxnLst>
              <a:rect l="T18" t="T19" r="T20" b="T21"/>
              <a:pathLst>
                <a:path w="1" h="1113">
                  <a:moveTo>
                    <a:pt x="0" y="0"/>
                  </a:moveTo>
                  <a:lnTo>
                    <a:pt x="0" y="402"/>
                  </a:lnTo>
                  <a:lnTo>
                    <a:pt x="0" y="1113"/>
                  </a:lnTo>
                  <a:lnTo>
                    <a:pt x="0" y="0"/>
                  </a:lnTo>
                  <a:close/>
                </a:path>
              </a:pathLst>
            </a:custGeom>
            <a:solidFill>
              <a:srgbClr val="A544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08" name="Freeform 1037"/>
            <p:cNvSpPr>
              <a:spLocks/>
            </p:cNvSpPr>
            <p:nvPr/>
          </p:nvSpPr>
          <p:spPr bwMode="auto">
            <a:xfrm>
              <a:off x="3580" y="1997"/>
              <a:ext cx="1094" cy="983"/>
            </a:xfrm>
            <a:custGeom>
              <a:avLst/>
              <a:gdLst>
                <a:gd name="T0" fmla="*/ 9 w 2187"/>
                <a:gd name="T1" fmla="*/ 1 h 1966"/>
                <a:gd name="T2" fmla="*/ 8 w 2187"/>
                <a:gd name="T3" fmla="*/ 1 h 1966"/>
                <a:gd name="T4" fmla="*/ 8 w 2187"/>
                <a:gd name="T5" fmla="*/ 3 h 1966"/>
                <a:gd name="T6" fmla="*/ 8 w 2187"/>
                <a:gd name="T7" fmla="*/ 3 h 1966"/>
                <a:gd name="T8" fmla="*/ 8 w 2187"/>
                <a:gd name="T9" fmla="*/ 2 h 1966"/>
                <a:gd name="T10" fmla="*/ 8 w 2187"/>
                <a:gd name="T11" fmla="*/ 2 h 1966"/>
                <a:gd name="T12" fmla="*/ 8 w 2187"/>
                <a:gd name="T13" fmla="*/ 2 h 1966"/>
                <a:gd name="T14" fmla="*/ 7 w 2187"/>
                <a:gd name="T15" fmla="*/ 2 h 1966"/>
                <a:gd name="T16" fmla="*/ 7 w 2187"/>
                <a:gd name="T17" fmla="*/ 5 h 1966"/>
                <a:gd name="T18" fmla="*/ 6 w 2187"/>
                <a:gd name="T19" fmla="*/ 5 h 1966"/>
                <a:gd name="T20" fmla="*/ 6 w 2187"/>
                <a:gd name="T21" fmla="*/ 1 h 1966"/>
                <a:gd name="T22" fmla="*/ 6 w 2187"/>
                <a:gd name="T23" fmla="*/ 1 h 1966"/>
                <a:gd name="T24" fmla="*/ 6 w 2187"/>
                <a:gd name="T25" fmla="*/ 0 h 1966"/>
                <a:gd name="T26" fmla="*/ 5 w 2187"/>
                <a:gd name="T27" fmla="*/ 0 h 1966"/>
                <a:gd name="T28" fmla="*/ 5 w 2187"/>
                <a:gd name="T29" fmla="*/ 1 h 1966"/>
                <a:gd name="T30" fmla="*/ 5 w 2187"/>
                <a:gd name="T31" fmla="*/ 1 h 1966"/>
                <a:gd name="T32" fmla="*/ 5 w 2187"/>
                <a:gd name="T33" fmla="*/ 4 h 1966"/>
                <a:gd name="T34" fmla="*/ 5 w 2187"/>
                <a:gd name="T35" fmla="*/ 4 h 1966"/>
                <a:gd name="T36" fmla="*/ 5 w 2187"/>
                <a:gd name="T37" fmla="*/ 2 h 1966"/>
                <a:gd name="T38" fmla="*/ 4 w 2187"/>
                <a:gd name="T39" fmla="*/ 2 h 1966"/>
                <a:gd name="T40" fmla="*/ 4 w 2187"/>
                <a:gd name="T41" fmla="*/ 4 h 1966"/>
                <a:gd name="T42" fmla="*/ 4 w 2187"/>
                <a:gd name="T43" fmla="*/ 4 h 1966"/>
                <a:gd name="T44" fmla="*/ 4 w 2187"/>
                <a:gd name="T45" fmla="*/ 2 h 1966"/>
                <a:gd name="T46" fmla="*/ 4 w 2187"/>
                <a:gd name="T47" fmla="*/ 2 h 1966"/>
                <a:gd name="T48" fmla="*/ 4 w 2187"/>
                <a:gd name="T49" fmla="*/ 1 h 1966"/>
                <a:gd name="T50" fmla="*/ 3 w 2187"/>
                <a:gd name="T51" fmla="*/ 1 h 1966"/>
                <a:gd name="T52" fmla="*/ 3 w 2187"/>
                <a:gd name="T53" fmla="*/ 1 h 1966"/>
                <a:gd name="T54" fmla="*/ 3 w 2187"/>
                <a:gd name="T55" fmla="*/ 1 h 1966"/>
                <a:gd name="T56" fmla="*/ 3 w 2187"/>
                <a:gd name="T57" fmla="*/ 3 h 1966"/>
                <a:gd name="T58" fmla="*/ 2 w 2187"/>
                <a:gd name="T59" fmla="*/ 3 h 1966"/>
                <a:gd name="T60" fmla="*/ 2 w 2187"/>
                <a:gd name="T61" fmla="*/ 3 h 1966"/>
                <a:gd name="T62" fmla="*/ 2 w 2187"/>
                <a:gd name="T63" fmla="*/ 3 h 1966"/>
                <a:gd name="T64" fmla="*/ 2 w 2187"/>
                <a:gd name="T65" fmla="*/ 3 h 1966"/>
                <a:gd name="T66" fmla="*/ 2 w 2187"/>
                <a:gd name="T67" fmla="*/ 3 h 1966"/>
                <a:gd name="T68" fmla="*/ 2 w 2187"/>
                <a:gd name="T69" fmla="*/ 1 h 1966"/>
                <a:gd name="T70" fmla="*/ 1 w 2187"/>
                <a:gd name="T71" fmla="*/ 3 h 1966"/>
                <a:gd name="T72" fmla="*/ 1 w 2187"/>
                <a:gd name="T73" fmla="*/ 4 h 1966"/>
                <a:gd name="T74" fmla="*/ 0 w 2187"/>
                <a:gd name="T75" fmla="*/ 4 h 1966"/>
                <a:gd name="T76" fmla="*/ 0 w 2187"/>
                <a:gd name="T77" fmla="*/ 8 h 1966"/>
                <a:gd name="T78" fmla="*/ 9 w 2187"/>
                <a:gd name="T79" fmla="*/ 8 h 1966"/>
                <a:gd name="T80" fmla="*/ 9 w 2187"/>
                <a:gd name="T81" fmla="*/ 1 h 1966"/>
                <a:gd name="T82" fmla="*/ 9 w 2187"/>
                <a:gd name="T83" fmla="*/ 1 h 19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87"/>
                <a:gd name="T127" fmla="*/ 0 h 1966"/>
                <a:gd name="T128" fmla="*/ 2187 w 2187"/>
                <a:gd name="T129" fmla="*/ 1966 h 19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87" h="1966">
                  <a:moveTo>
                    <a:pt x="2085" y="23"/>
                  </a:moveTo>
                  <a:lnTo>
                    <a:pt x="1930" y="79"/>
                  </a:lnTo>
                  <a:lnTo>
                    <a:pt x="1930" y="767"/>
                  </a:lnTo>
                  <a:lnTo>
                    <a:pt x="1863" y="765"/>
                  </a:lnTo>
                  <a:lnTo>
                    <a:pt x="1863" y="312"/>
                  </a:lnTo>
                  <a:lnTo>
                    <a:pt x="1861" y="312"/>
                  </a:lnTo>
                  <a:lnTo>
                    <a:pt x="1820" y="312"/>
                  </a:lnTo>
                  <a:lnTo>
                    <a:pt x="1632" y="312"/>
                  </a:lnTo>
                  <a:lnTo>
                    <a:pt x="1632" y="1028"/>
                  </a:lnTo>
                  <a:lnTo>
                    <a:pt x="1534" y="1028"/>
                  </a:lnTo>
                  <a:lnTo>
                    <a:pt x="1534" y="193"/>
                  </a:lnTo>
                  <a:lnTo>
                    <a:pt x="1535" y="193"/>
                  </a:lnTo>
                  <a:lnTo>
                    <a:pt x="1535" y="0"/>
                  </a:lnTo>
                  <a:lnTo>
                    <a:pt x="1202" y="0"/>
                  </a:lnTo>
                  <a:lnTo>
                    <a:pt x="1202" y="193"/>
                  </a:lnTo>
                  <a:lnTo>
                    <a:pt x="1205" y="193"/>
                  </a:lnTo>
                  <a:lnTo>
                    <a:pt x="1205" y="858"/>
                  </a:lnTo>
                  <a:lnTo>
                    <a:pt x="1158" y="858"/>
                  </a:lnTo>
                  <a:lnTo>
                    <a:pt x="1158" y="278"/>
                  </a:lnTo>
                  <a:lnTo>
                    <a:pt x="1013" y="278"/>
                  </a:lnTo>
                  <a:lnTo>
                    <a:pt x="1013" y="856"/>
                  </a:lnTo>
                  <a:lnTo>
                    <a:pt x="957" y="855"/>
                  </a:lnTo>
                  <a:lnTo>
                    <a:pt x="957" y="312"/>
                  </a:lnTo>
                  <a:lnTo>
                    <a:pt x="793" y="312"/>
                  </a:lnTo>
                  <a:lnTo>
                    <a:pt x="793" y="188"/>
                  </a:lnTo>
                  <a:lnTo>
                    <a:pt x="757" y="188"/>
                  </a:lnTo>
                  <a:lnTo>
                    <a:pt x="757" y="112"/>
                  </a:lnTo>
                  <a:lnTo>
                    <a:pt x="559" y="112"/>
                  </a:lnTo>
                  <a:lnTo>
                    <a:pt x="559" y="564"/>
                  </a:lnTo>
                  <a:lnTo>
                    <a:pt x="482" y="564"/>
                  </a:lnTo>
                  <a:lnTo>
                    <a:pt x="482" y="644"/>
                  </a:lnTo>
                  <a:lnTo>
                    <a:pt x="385" y="644"/>
                  </a:lnTo>
                  <a:lnTo>
                    <a:pt x="361" y="557"/>
                  </a:lnTo>
                  <a:lnTo>
                    <a:pt x="361" y="562"/>
                  </a:lnTo>
                  <a:lnTo>
                    <a:pt x="257" y="193"/>
                  </a:lnTo>
                  <a:lnTo>
                    <a:pt x="132" y="632"/>
                  </a:lnTo>
                  <a:lnTo>
                    <a:pt x="132" y="853"/>
                  </a:lnTo>
                  <a:lnTo>
                    <a:pt x="0" y="853"/>
                  </a:lnTo>
                  <a:lnTo>
                    <a:pt x="0" y="1966"/>
                  </a:lnTo>
                  <a:lnTo>
                    <a:pt x="2187" y="1966"/>
                  </a:lnTo>
                  <a:lnTo>
                    <a:pt x="2187" y="47"/>
                  </a:lnTo>
                  <a:lnTo>
                    <a:pt x="2085" y="23"/>
                  </a:lnTo>
                  <a:close/>
                </a:path>
              </a:pathLst>
            </a:custGeom>
            <a:solidFill>
              <a:srgbClr val="0F77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09" name="Rectangle 1038"/>
            <p:cNvSpPr>
              <a:spLocks noChangeArrowheads="1"/>
            </p:cNvSpPr>
            <p:nvPr/>
          </p:nvSpPr>
          <p:spPr bwMode="auto">
            <a:xfrm>
              <a:off x="3692" y="2256"/>
              <a:ext cx="16" cy="40"/>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0" name="Rectangle 1039"/>
            <p:cNvSpPr>
              <a:spLocks noChangeArrowheads="1"/>
            </p:cNvSpPr>
            <p:nvPr/>
          </p:nvSpPr>
          <p:spPr bwMode="auto">
            <a:xfrm>
              <a:off x="3698" y="2482"/>
              <a:ext cx="15" cy="39"/>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1" name="Rectangle 1040"/>
            <p:cNvSpPr>
              <a:spLocks noChangeArrowheads="1"/>
            </p:cNvSpPr>
            <p:nvPr/>
          </p:nvSpPr>
          <p:spPr bwMode="auto">
            <a:xfrm>
              <a:off x="3602" y="2479"/>
              <a:ext cx="15" cy="40"/>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2" name="Rectangle 1041"/>
            <p:cNvSpPr>
              <a:spLocks noChangeArrowheads="1"/>
            </p:cNvSpPr>
            <p:nvPr/>
          </p:nvSpPr>
          <p:spPr bwMode="auto">
            <a:xfrm>
              <a:off x="3876" y="2287"/>
              <a:ext cx="15" cy="40"/>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3" name="Rectangle 1042"/>
            <p:cNvSpPr>
              <a:spLocks noChangeArrowheads="1"/>
            </p:cNvSpPr>
            <p:nvPr/>
          </p:nvSpPr>
          <p:spPr bwMode="auto">
            <a:xfrm>
              <a:off x="4295" y="2219"/>
              <a:ext cx="15" cy="41"/>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4" name="Rectangle 1043"/>
            <p:cNvSpPr>
              <a:spLocks noChangeArrowheads="1"/>
            </p:cNvSpPr>
            <p:nvPr/>
          </p:nvSpPr>
          <p:spPr bwMode="auto">
            <a:xfrm>
              <a:off x="4280" y="2049"/>
              <a:ext cx="15" cy="40"/>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5" name="Rectangle 1044"/>
            <p:cNvSpPr>
              <a:spLocks noChangeArrowheads="1"/>
            </p:cNvSpPr>
            <p:nvPr/>
          </p:nvSpPr>
          <p:spPr bwMode="auto">
            <a:xfrm>
              <a:off x="4229" y="2007"/>
              <a:ext cx="16" cy="40"/>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6" name="Rectangle 1045"/>
            <p:cNvSpPr>
              <a:spLocks noChangeArrowheads="1"/>
            </p:cNvSpPr>
            <p:nvPr/>
          </p:nvSpPr>
          <p:spPr bwMode="auto">
            <a:xfrm>
              <a:off x="3997" y="2186"/>
              <a:ext cx="15" cy="41"/>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7" name="Rectangle 1046"/>
            <p:cNvSpPr>
              <a:spLocks noChangeArrowheads="1"/>
            </p:cNvSpPr>
            <p:nvPr/>
          </p:nvSpPr>
          <p:spPr bwMode="auto">
            <a:xfrm>
              <a:off x="4285" y="2698"/>
              <a:ext cx="16" cy="40"/>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8" name="Rectangle 1047"/>
            <p:cNvSpPr>
              <a:spLocks noChangeArrowheads="1"/>
            </p:cNvSpPr>
            <p:nvPr/>
          </p:nvSpPr>
          <p:spPr bwMode="auto">
            <a:xfrm>
              <a:off x="3896" y="2594"/>
              <a:ext cx="15" cy="40"/>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19" name="Rectangle 1048"/>
            <p:cNvSpPr>
              <a:spLocks noChangeArrowheads="1"/>
            </p:cNvSpPr>
            <p:nvPr/>
          </p:nvSpPr>
          <p:spPr bwMode="auto">
            <a:xfrm>
              <a:off x="4561" y="2395"/>
              <a:ext cx="15" cy="40"/>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0" name="Rectangle 1049"/>
            <p:cNvSpPr>
              <a:spLocks noChangeArrowheads="1"/>
            </p:cNvSpPr>
            <p:nvPr/>
          </p:nvSpPr>
          <p:spPr bwMode="auto">
            <a:xfrm>
              <a:off x="4579" y="2170"/>
              <a:ext cx="15" cy="40"/>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1" name="Rectangle 1050"/>
            <p:cNvSpPr>
              <a:spLocks noChangeArrowheads="1"/>
            </p:cNvSpPr>
            <p:nvPr/>
          </p:nvSpPr>
          <p:spPr bwMode="auto">
            <a:xfrm>
              <a:off x="4113" y="2269"/>
              <a:ext cx="7" cy="22"/>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2" name="Rectangle 1051"/>
            <p:cNvSpPr>
              <a:spLocks noChangeArrowheads="1"/>
            </p:cNvSpPr>
            <p:nvPr/>
          </p:nvSpPr>
          <p:spPr bwMode="auto">
            <a:xfrm>
              <a:off x="3827" y="2587"/>
              <a:ext cx="8" cy="22"/>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3" name="Rectangle 1052"/>
            <p:cNvSpPr>
              <a:spLocks noChangeArrowheads="1"/>
            </p:cNvSpPr>
            <p:nvPr/>
          </p:nvSpPr>
          <p:spPr bwMode="auto">
            <a:xfrm>
              <a:off x="3698" y="2607"/>
              <a:ext cx="7" cy="23"/>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4" name="Rectangle 1053"/>
            <p:cNvSpPr>
              <a:spLocks noChangeArrowheads="1"/>
            </p:cNvSpPr>
            <p:nvPr/>
          </p:nvSpPr>
          <p:spPr bwMode="auto">
            <a:xfrm>
              <a:off x="4643" y="2331"/>
              <a:ext cx="8" cy="23"/>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5" name="Rectangle 1054"/>
            <p:cNvSpPr>
              <a:spLocks noChangeArrowheads="1"/>
            </p:cNvSpPr>
            <p:nvPr/>
          </p:nvSpPr>
          <p:spPr bwMode="auto">
            <a:xfrm>
              <a:off x="4573" y="2079"/>
              <a:ext cx="8" cy="22"/>
            </a:xfrm>
            <a:prstGeom prst="rect">
              <a:avLst/>
            </a:prstGeom>
            <a:solidFill>
              <a:srgbClr val="0026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6" name="Rectangle 1055"/>
            <p:cNvSpPr>
              <a:spLocks noChangeArrowheads="1"/>
            </p:cNvSpPr>
            <p:nvPr/>
          </p:nvSpPr>
          <p:spPr bwMode="auto">
            <a:xfrm>
              <a:off x="3580" y="2088"/>
              <a:ext cx="1094" cy="6"/>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7" name="Rectangle 1056"/>
            <p:cNvSpPr>
              <a:spLocks noChangeArrowheads="1"/>
            </p:cNvSpPr>
            <p:nvPr/>
          </p:nvSpPr>
          <p:spPr bwMode="auto">
            <a:xfrm>
              <a:off x="4617" y="1996"/>
              <a:ext cx="6" cy="730"/>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8" name="Rectangle 1057"/>
            <p:cNvSpPr>
              <a:spLocks noChangeArrowheads="1"/>
            </p:cNvSpPr>
            <p:nvPr/>
          </p:nvSpPr>
          <p:spPr bwMode="auto">
            <a:xfrm>
              <a:off x="4481" y="1996"/>
              <a:ext cx="6" cy="730"/>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29" name="Rectangle 1058"/>
            <p:cNvSpPr>
              <a:spLocks noChangeArrowheads="1"/>
            </p:cNvSpPr>
            <p:nvPr/>
          </p:nvSpPr>
          <p:spPr bwMode="auto">
            <a:xfrm>
              <a:off x="4345" y="1996"/>
              <a:ext cx="6" cy="730"/>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0" name="Rectangle 1059"/>
            <p:cNvSpPr>
              <a:spLocks noChangeArrowheads="1"/>
            </p:cNvSpPr>
            <p:nvPr/>
          </p:nvSpPr>
          <p:spPr bwMode="auto">
            <a:xfrm>
              <a:off x="4209" y="1996"/>
              <a:ext cx="6" cy="730"/>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1" name="Rectangle 1060"/>
            <p:cNvSpPr>
              <a:spLocks noChangeArrowheads="1"/>
            </p:cNvSpPr>
            <p:nvPr/>
          </p:nvSpPr>
          <p:spPr bwMode="auto">
            <a:xfrm>
              <a:off x="4074" y="1996"/>
              <a:ext cx="6" cy="730"/>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2" name="Rectangle 1061"/>
            <p:cNvSpPr>
              <a:spLocks noChangeArrowheads="1"/>
            </p:cNvSpPr>
            <p:nvPr/>
          </p:nvSpPr>
          <p:spPr bwMode="auto">
            <a:xfrm>
              <a:off x="3938" y="1996"/>
              <a:ext cx="6" cy="730"/>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3" name="Rectangle 1062"/>
            <p:cNvSpPr>
              <a:spLocks noChangeArrowheads="1"/>
            </p:cNvSpPr>
            <p:nvPr/>
          </p:nvSpPr>
          <p:spPr bwMode="auto">
            <a:xfrm>
              <a:off x="3802" y="1996"/>
              <a:ext cx="6" cy="730"/>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4" name="Rectangle 1063"/>
            <p:cNvSpPr>
              <a:spLocks noChangeArrowheads="1"/>
            </p:cNvSpPr>
            <p:nvPr/>
          </p:nvSpPr>
          <p:spPr bwMode="auto">
            <a:xfrm>
              <a:off x="3667" y="1996"/>
              <a:ext cx="6" cy="730"/>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5" name="Rectangle 1064"/>
            <p:cNvSpPr>
              <a:spLocks noChangeArrowheads="1"/>
            </p:cNvSpPr>
            <p:nvPr/>
          </p:nvSpPr>
          <p:spPr bwMode="auto">
            <a:xfrm>
              <a:off x="3580" y="2190"/>
              <a:ext cx="1094" cy="6"/>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6" name="Rectangle 1065"/>
            <p:cNvSpPr>
              <a:spLocks noChangeArrowheads="1"/>
            </p:cNvSpPr>
            <p:nvPr/>
          </p:nvSpPr>
          <p:spPr bwMode="auto">
            <a:xfrm>
              <a:off x="3581" y="2293"/>
              <a:ext cx="1091" cy="6"/>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7" name="Rectangle 1066"/>
            <p:cNvSpPr>
              <a:spLocks noChangeArrowheads="1"/>
            </p:cNvSpPr>
            <p:nvPr/>
          </p:nvSpPr>
          <p:spPr bwMode="auto">
            <a:xfrm>
              <a:off x="3580" y="2395"/>
              <a:ext cx="1093" cy="6"/>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8" name="Rectangle 1067"/>
            <p:cNvSpPr>
              <a:spLocks noChangeArrowheads="1"/>
            </p:cNvSpPr>
            <p:nvPr/>
          </p:nvSpPr>
          <p:spPr bwMode="auto">
            <a:xfrm>
              <a:off x="3580" y="2497"/>
              <a:ext cx="1093" cy="6"/>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39" name="Rectangle 1068"/>
            <p:cNvSpPr>
              <a:spLocks noChangeArrowheads="1"/>
            </p:cNvSpPr>
            <p:nvPr/>
          </p:nvSpPr>
          <p:spPr bwMode="auto">
            <a:xfrm>
              <a:off x="3580" y="2600"/>
              <a:ext cx="1094" cy="5"/>
            </a:xfrm>
            <a:prstGeom prst="rect">
              <a:avLst/>
            </a:prstGeom>
            <a:solidFill>
              <a:srgbClr val="002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Franklin Gothic Medium" panose="020B0603020102020204" pitchFamily="34" charset="0"/>
              </a:endParaRPr>
            </a:p>
          </p:txBody>
        </p:sp>
        <p:sp>
          <p:nvSpPr>
            <p:cNvPr id="29740" name="Freeform 1069"/>
            <p:cNvSpPr>
              <a:spLocks/>
            </p:cNvSpPr>
            <p:nvPr/>
          </p:nvSpPr>
          <p:spPr bwMode="auto">
            <a:xfrm>
              <a:off x="4189" y="2252"/>
              <a:ext cx="105" cy="160"/>
            </a:xfrm>
            <a:custGeom>
              <a:avLst/>
              <a:gdLst>
                <a:gd name="T0" fmla="*/ 1 w 210"/>
                <a:gd name="T1" fmla="*/ 1 h 320"/>
                <a:gd name="T2" fmla="*/ 1 w 210"/>
                <a:gd name="T3" fmla="*/ 1 h 320"/>
                <a:gd name="T4" fmla="*/ 1 w 210"/>
                <a:gd name="T5" fmla="*/ 1 h 320"/>
                <a:gd name="T6" fmla="*/ 1 w 210"/>
                <a:gd name="T7" fmla="*/ 1 h 320"/>
                <a:gd name="T8" fmla="*/ 1 w 210"/>
                <a:gd name="T9" fmla="*/ 1 h 320"/>
                <a:gd name="T10" fmla="*/ 1 w 210"/>
                <a:gd name="T11" fmla="*/ 1 h 320"/>
                <a:gd name="T12" fmla="*/ 1 w 210"/>
                <a:gd name="T13" fmla="*/ 1 h 320"/>
                <a:gd name="T14" fmla="*/ 1 w 210"/>
                <a:gd name="T15" fmla="*/ 1 h 320"/>
                <a:gd name="T16" fmla="*/ 1 w 210"/>
                <a:gd name="T17" fmla="*/ 1 h 320"/>
                <a:gd name="T18" fmla="*/ 1 w 210"/>
                <a:gd name="T19" fmla="*/ 1 h 320"/>
                <a:gd name="T20" fmla="*/ 1 w 210"/>
                <a:gd name="T21" fmla="*/ 1 h 320"/>
                <a:gd name="T22" fmla="*/ 1 w 210"/>
                <a:gd name="T23" fmla="*/ 1 h 320"/>
                <a:gd name="T24" fmla="*/ 1 w 210"/>
                <a:gd name="T25" fmla="*/ 1 h 320"/>
                <a:gd name="T26" fmla="*/ 1 w 210"/>
                <a:gd name="T27" fmla="*/ 1 h 320"/>
                <a:gd name="T28" fmla="*/ 1 w 210"/>
                <a:gd name="T29" fmla="*/ 1 h 320"/>
                <a:gd name="T30" fmla="*/ 1 w 210"/>
                <a:gd name="T31" fmla="*/ 1 h 320"/>
                <a:gd name="T32" fmla="*/ 1 w 210"/>
                <a:gd name="T33" fmla="*/ 1 h 320"/>
                <a:gd name="T34" fmla="*/ 1 w 210"/>
                <a:gd name="T35" fmla="*/ 1 h 320"/>
                <a:gd name="T36" fmla="*/ 1 w 210"/>
                <a:gd name="T37" fmla="*/ 1 h 320"/>
                <a:gd name="T38" fmla="*/ 1 w 210"/>
                <a:gd name="T39" fmla="*/ 1 h 320"/>
                <a:gd name="T40" fmla="*/ 1 w 210"/>
                <a:gd name="T41" fmla="*/ 1 h 320"/>
                <a:gd name="T42" fmla="*/ 1 w 210"/>
                <a:gd name="T43" fmla="*/ 2 h 320"/>
                <a:gd name="T44" fmla="*/ 1 w 210"/>
                <a:gd name="T45" fmla="*/ 2 h 320"/>
                <a:gd name="T46" fmla="*/ 1 w 210"/>
                <a:gd name="T47" fmla="*/ 2 h 320"/>
                <a:gd name="T48" fmla="*/ 1 w 210"/>
                <a:gd name="T49" fmla="*/ 2 h 320"/>
                <a:gd name="T50" fmla="*/ 1 w 210"/>
                <a:gd name="T51" fmla="*/ 2 h 320"/>
                <a:gd name="T52" fmla="*/ 1 w 210"/>
                <a:gd name="T53" fmla="*/ 2 h 320"/>
                <a:gd name="T54" fmla="*/ 1 w 210"/>
                <a:gd name="T55" fmla="*/ 1 h 320"/>
                <a:gd name="T56" fmla="*/ 1 w 210"/>
                <a:gd name="T57" fmla="*/ 1 h 320"/>
                <a:gd name="T58" fmla="*/ 1 w 210"/>
                <a:gd name="T59" fmla="*/ 1 h 320"/>
                <a:gd name="T60" fmla="*/ 1 w 210"/>
                <a:gd name="T61" fmla="*/ 1 h 320"/>
                <a:gd name="T62" fmla="*/ 1 w 210"/>
                <a:gd name="T63" fmla="*/ 1 h 320"/>
                <a:gd name="T64" fmla="*/ 1 w 210"/>
                <a:gd name="T65" fmla="*/ 1 h 320"/>
                <a:gd name="T66" fmla="*/ 1 w 210"/>
                <a:gd name="T67" fmla="*/ 1 h 320"/>
                <a:gd name="T68" fmla="*/ 1 w 210"/>
                <a:gd name="T69" fmla="*/ 1 h 320"/>
                <a:gd name="T70" fmla="*/ 1 w 210"/>
                <a:gd name="T71" fmla="*/ 1 h 320"/>
                <a:gd name="T72" fmla="*/ 1 w 210"/>
                <a:gd name="T73" fmla="*/ 1 h 320"/>
                <a:gd name="T74" fmla="*/ 1 w 210"/>
                <a:gd name="T75" fmla="*/ 1 h 320"/>
                <a:gd name="T76" fmla="*/ 1 w 210"/>
                <a:gd name="T77" fmla="*/ 1 h 320"/>
                <a:gd name="T78" fmla="*/ 1 w 210"/>
                <a:gd name="T79" fmla="*/ 1 h 320"/>
                <a:gd name="T80" fmla="*/ 1 w 210"/>
                <a:gd name="T81" fmla="*/ 1 h 320"/>
                <a:gd name="T82" fmla="*/ 1 w 210"/>
                <a:gd name="T83" fmla="*/ 1 h 320"/>
                <a:gd name="T84" fmla="*/ 1 w 210"/>
                <a:gd name="T85" fmla="*/ 1 h 320"/>
                <a:gd name="T86" fmla="*/ 1 w 210"/>
                <a:gd name="T87" fmla="*/ 1 h 320"/>
                <a:gd name="T88" fmla="*/ 1 w 210"/>
                <a:gd name="T89" fmla="*/ 1 h 320"/>
                <a:gd name="T90" fmla="*/ 1 w 210"/>
                <a:gd name="T91" fmla="*/ 1 h 320"/>
                <a:gd name="T92" fmla="*/ 1 w 210"/>
                <a:gd name="T93" fmla="*/ 1 h 320"/>
                <a:gd name="T94" fmla="*/ 1 w 210"/>
                <a:gd name="T95" fmla="*/ 1 h 320"/>
                <a:gd name="T96" fmla="*/ 1 w 210"/>
                <a:gd name="T97" fmla="*/ 1 h 320"/>
                <a:gd name="T98" fmla="*/ 1 w 210"/>
                <a:gd name="T99" fmla="*/ 1 h 320"/>
                <a:gd name="T100" fmla="*/ 0 w 210"/>
                <a:gd name="T101" fmla="*/ 1 h 320"/>
                <a:gd name="T102" fmla="*/ 1 w 210"/>
                <a:gd name="T103" fmla="*/ 1 h 320"/>
                <a:gd name="T104" fmla="*/ 1 w 210"/>
                <a:gd name="T105" fmla="*/ 1 h 3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320"/>
                <a:gd name="T161" fmla="*/ 210 w 210"/>
                <a:gd name="T162" fmla="*/ 320 h 3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320">
                  <a:moveTo>
                    <a:pt x="25" y="69"/>
                  </a:moveTo>
                  <a:lnTo>
                    <a:pt x="33" y="71"/>
                  </a:lnTo>
                  <a:lnTo>
                    <a:pt x="41" y="72"/>
                  </a:lnTo>
                  <a:lnTo>
                    <a:pt x="48" y="73"/>
                  </a:lnTo>
                  <a:lnTo>
                    <a:pt x="55" y="76"/>
                  </a:lnTo>
                  <a:lnTo>
                    <a:pt x="60" y="78"/>
                  </a:lnTo>
                  <a:lnTo>
                    <a:pt x="62" y="81"/>
                  </a:lnTo>
                  <a:lnTo>
                    <a:pt x="63" y="86"/>
                  </a:lnTo>
                  <a:lnTo>
                    <a:pt x="62" y="93"/>
                  </a:lnTo>
                  <a:lnTo>
                    <a:pt x="60" y="102"/>
                  </a:lnTo>
                  <a:lnTo>
                    <a:pt x="61" y="110"/>
                  </a:lnTo>
                  <a:lnTo>
                    <a:pt x="64" y="115"/>
                  </a:lnTo>
                  <a:lnTo>
                    <a:pt x="69" y="118"/>
                  </a:lnTo>
                  <a:lnTo>
                    <a:pt x="74" y="122"/>
                  </a:lnTo>
                  <a:lnTo>
                    <a:pt x="81" y="123"/>
                  </a:lnTo>
                  <a:lnTo>
                    <a:pt x="88" y="125"/>
                  </a:lnTo>
                  <a:lnTo>
                    <a:pt x="94" y="126"/>
                  </a:lnTo>
                  <a:lnTo>
                    <a:pt x="108" y="132"/>
                  </a:lnTo>
                  <a:lnTo>
                    <a:pt x="115" y="140"/>
                  </a:lnTo>
                  <a:lnTo>
                    <a:pt x="118" y="151"/>
                  </a:lnTo>
                  <a:lnTo>
                    <a:pt x="118" y="162"/>
                  </a:lnTo>
                  <a:lnTo>
                    <a:pt x="114" y="176"/>
                  </a:lnTo>
                  <a:lnTo>
                    <a:pt x="104" y="189"/>
                  </a:lnTo>
                  <a:lnTo>
                    <a:pt x="95" y="199"/>
                  </a:lnTo>
                  <a:lnTo>
                    <a:pt x="92" y="202"/>
                  </a:lnTo>
                  <a:lnTo>
                    <a:pt x="100" y="212"/>
                  </a:lnTo>
                  <a:lnTo>
                    <a:pt x="103" y="210"/>
                  </a:lnTo>
                  <a:lnTo>
                    <a:pt x="110" y="206"/>
                  </a:lnTo>
                  <a:lnTo>
                    <a:pt x="121" y="201"/>
                  </a:lnTo>
                  <a:lnTo>
                    <a:pt x="130" y="197"/>
                  </a:lnTo>
                  <a:lnTo>
                    <a:pt x="140" y="194"/>
                  </a:lnTo>
                  <a:lnTo>
                    <a:pt x="146" y="199"/>
                  </a:lnTo>
                  <a:lnTo>
                    <a:pt x="148" y="208"/>
                  </a:lnTo>
                  <a:lnTo>
                    <a:pt x="145" y="219"/>
                  </a:lnTo>
                  <a:lnTo>
                    <a:pt x="140" y="225"/>
                  </a:lnTo>
                  <a:lnTo>
                    <a:pt x="133" y="232"/>
                  </a:lnTo>
                  <a:lnTo>
                    <a:pt x="127" y="238"/>
                  </a:lnTo>
                  <a:lnTo>
                    <a:pt x="121" y="243"/>
                  </a:lnTo>
                  <a:lnTo>
                    <a:pt x="115" y="247"/>
                  </a:lnTo>
                  <a:lnTo>
                    <a:pt x="110" y="251"/>
                  </a:lnTo>
                  <a:lnTo>
                    <a:pt x="107" y="252"/>
                  </a:lnTo>
                  <a:lnTo>
                    <a:pt x="106" y="253"/>
                  </a:lnTo>
                  <a:lnTo>
                    <a:pt x="103" y="261"/>
                  </a:lnTo>
                  <a:lnTo>
                    <a:pt x="99" y="281"/>
                  </a:lnTo>
                  <a:lnTo>
                    <a:pt x="95" y="303"/>
                  </a:lnTo>
                  <a:lnTo>
                    <a:pt x="94" y="320"/>
                  </a:lnTo>
                  <a:lnTo>
                    <a:pt x="95" y="314"/>
                  </a:lnTo>
                  <a:lnTo>
                    <a:pt x="96" y="308"/>
                  </a:lnTo>
                  <a:lnTo>
                    <a:pt x="99" y="303"/>
                  </a:lnTo>
                  <a:lnTo>
                    <a:pt x="101" y="297"/>
                  </a:lnTo>
                  <a:lnTo>
                    <a:pt x="106" y="289"/>
                  </a:lnTo>
                  <a:lnTo>
                    <a:pt x="110" y="282"/>
                  </a:lnTo>
                  <a:lnTo>
                    <a:pt x="116" y="275"/>
                  </a:lnTo>
                  <a:lnTo>
                    <a:pt x="122" y="269"/>
                  </a:lnTo>
                  <a:lnTo>
                    <a:pt x="129" y="262"/>
                  </a:lnTo>
                  <a:lnTo>
                    <a:pt x="136" y="255"/>
                  </a:lnTo>
                  <a:lnTo>
                    <a:pt x="142" y="247"/>
                  </a:lnTo>
                  <a:lnTo>
                    <a:pt x="149" y="238"/>
                  </a:lnTo>
                  <a:lnTo>
                    <a:pt x="157" y="230"/>
                  </a:lnTo>
                  <a:lnTo>
                    <a:pt x="165" y="221"/>
                  </a:lnTo>
                  <a:lnTo>
                    <a:pt x="172" y="213"/>
                  </a:lnTo>
                  <a:lnTo>
                    <a:pt x="180" y="205"/>
                  </a:lnTo>
                  <a:lnTo>
                    <a:pt x="186" y="198"/>
                  </a:lnTo>
                  <a:lnTo>
                    <a:pt x="192" y="191"/>
                  </a:lnTo>
                  <a:lnTo>
                    <a:pt x="195" y="184"/>
                  </a:lnTo>
                  <a:lnTo>
                    <a:pt x="198" y="179"/>
                  </a:lnTo>
                  <a:lnTo>
                    <a:pt x="205" y="161"/>
                  </a:lnTo>
                  <a:lnTo>
                    <a:pt x="209" y="140"/>
                  </a:lnTo>
                  <a:lnTo>
                    <a:pt x="210" y="119"/>
                  </a:lnTo>
                  <a:lnTo>
                    <a:pt x="203" y="103"/>
                  </a:lnTo>
                  <a:lnTo>
                    <a:pt x="194" y="92"/>
                  </a:lnTo>
                  <a:lnTo>
                    <a:pt x="189" y="83"/>
                  </a:lnTo>
                  <a:lnTo>
                    <a:pt x="185" y="73"/>
                  </a:lnTo>
                  <a:lnTo>
                    <a:pt x="183" y="61"/>
                  </a:lnTo>
                  <a:lnTo>
                    <a:pt x="182" y="54"/>
                  </a:lnTo>
                  <a:lnTo>
                    <a:pt x="177" y="47"/>
                  </a:lnTo>
                  <a:lnTo>
                    <a:pt x="171" y="40"/>
                  </a:lnTo>
                  <a:lnTo>
                    <a:pt x="164" y="33"/>
                  </a:lnTo>
                  <a:lnTo>
                    <a:pt x="155" y="27"/>
                  </a:lnTo>
                  <a:lnTo>
                    <a:pt x="146" y="23"/>
                  </a:lnTo>
                  <a:lnTo>
                    <a:pt x="137" y="20"/>
                  </a:lnTo>
                  <a:lnTo>
                    <a:pt x="126" y="19"/>
                  </a:lnTo>
                  <a:lnTo>
                    <a:pt x="118" y="19"/>
                  </a:lnTo>
                  <a:lnTo>
                    <a:pt x="111" y="19"/>
                  </a:lnTo>
                  <a:lnTo>
                    <a:pt x="107" y="18"/>
                  </a:lnTo>
                  <a:lnTo>
                    <a:pt x="102" y="18"/>
                  </a:lnTo>
                  <a:lnTo>
                    <a:pt x="99" y="17"/>
                  </a:lnTo>
                  <a:lnTo>
                    <a:pt x="95" y="15"/>
                  </a:lnTo>
                  <a:lnTo>
                    <a:pt x="91" y="11"/>
                  </a:lnTo>
                  <a:lnTo>
                    <a:pt x="84" y="8"/>
                  </a:lnTo>
                  <a:lnTo>
                    <a:pt x="77" y="4"/>
                  </a:lnTo>
                  <a:lnTo>
                    <a:pt x="70" y="2"/>
                  </a:lnTo>
                  <a:lnTo>
                    <a:pt x="63" y="0"/>
                  </a:lnTo>
                  <a:lnTo>
                    <a:pt x="55" y="1"/>
                  </a:lnTo>
                  <a:lnTo>
                    <a:pt x="48" y="2"/>
                  </a:lnTo>
                  <a:lnTo>
                    <a:pt x="40" y="7"/>
                  </a:lnTo>
                  <a:lnTo>
                    <a:pt x="33" y="11"/>
                  </a:lnTo>
                  <a:lnTo>
                    <a:pt x="25" y="19"/>
                  </a:lnTo>
                  <a:lnTo>
                    <a:pt x="17" y="32"/>
                  </a:lnTo>
                  <a:lnTo>
                    <a:pt x="10" y="46"/>
                  </a:lnTo>
                  <a:lnTo>
                    <a:pt x="4" y="61"/>
                  </a:lnTo>
                  <a:lnTo>
                    <a:pt x="0" y="73"/>
                  </a:lnTo>
                  <a:lnTo>
                    <a:pt x="5" y="70"/>
                  </a:lnTo>
                  <a:lnTo>
                    <a:pt x="12" y="69"/>
                  </a:lnTo>
                  <a:lnTo>
                    <a:pt x="19" y="68"/>
                  </a:lnTo>
                  <a:lnTo>
                    <a:pt x="25"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41" name="Freeform 1070"/>
            <p:cNvSpPr>
              <a:spLocks/>
            </p:cNvSpPr>
            <p:nvPr/>
          </p:nvSpPr>
          <p:spPr bwMode="auto">
            <a:xfrm>
              <a:off x="4168" y="2286"/>
              <a:ext cx="95" cy="163"/>
            </a:xfrm>
            <a:custGeom>
              <a:avLst/>
              <a:gdLst>
                <a:gd name="T0" fmla="*/ 0 w 191"/>
                <a:gd name="T1" fmla="*/ 0 h 327"/>
                <a:gd name="T2" fmla="*/ 0 w 191"/>
                <a:gd name="T3" fmla="*/ 0 h 327"/>
                <a:gd name="T4" fmla="*/ 0 w 191"/>
                <a:gd name="T5" fmla="*/ 0 h 327"/>
                <a:gd name="T6" fmla="*/ 0 w 191"/>
                <a:gd name="T7" fmla="*/ 0 h 327"/>
                <a:gd name="T8" fmla="*/ 0 w 191"/>
                <a:gd name="T9" fmla="*/ 0 h 327"/>
                <a:gd name="T10" fmla="*/ 0 w 191"/>
                <a:gd name="T11" fmla="*/ 0 h 327"/>
                <a:gd name="T12" fmla="*/ 0 w 191"/>
                <a:gd name="T13" fmla="*/ 0 h 327"/>
                <a:gd name="T14" fmla="*/ 0 w 191"/>
                <a:gd name="T15" fmla="*/ 0 h 327"/>
                <a:gd name="T16" fmla="*/ 0 w 191"/>
                <a:gd name="T17" fmla="*/ 0 h 327"/>
                <a:gd name="T18" fmla="*/ 0 w 191"/>
                <a:gd name="T19" fmla="*/ 0 h 327"/>
                <a:gd name="T20" fmla="*/ 0 w 191"/>
                <a:gd name="T21" fmla="*/ 0 h 327"/>
                <a:gd name="T22" fmla="*/ 0 w 191"/>
                <a:gd name="T23" fmla="*/ 0 h 327"/>
                <a:gd name="T24" fmla="*/ 0 w 191"/>
                <a:gd name="T25" fmla="*/ 0 h 327"/>
                <a:gd name="T26" fmla="*/ 0 w 191"/>
                <a:gd name="T27" fmla="*/ 0 h 327"/>
                <a:gd name="T28" fmla="*/ 0 w 191"/>
                <a:gd name="T29" fmla="*/ 0 h 327"/>
                <a:gd name="T30" fmla="*/ 0 w 191"/>
                <a:gd name="T31" fmla="*/ 0 h 327"/>
                <a:gd name="T32" fmla="*/ 0 w 191"/>
                <a:gd name="T33" fmla="*/ 0 h 327"/>
                <a:gd name="T34" fmla="*/ 0 w 191"/>
                <a:gd name="T35" fmla="*/ 0 h 327"/>
                <a:gd name="T36" fmla="*/ 0 w 191"/>
                <a:gd name="T37" fmla="*/ 0 h 327"/>
                <a:gd name="T38" fmla="*/ 0 w 191"/>
                <a:gd name="T39" fmla="*/ 0 h 327"/>
                <a:gd name="T40" fmla="*/ 0 w 191"/>
                <a:gd name="T41" fmla="*/ 0 h 327"/>
                <a:gd name="T42" fmla="*/ 0 w 191"/>
                <a:gd name="T43" fmla="*/ 0 h 327"/>
                <a:gd name="T44" fmla="*/ 0 w 191"/>
                <a:gd name="T45" fmla="*/ 0 h 327"/>
                <a:gd name="T46" fmla="*/ 0 w 191"/>
                <a:gd name="T47" fmla="*/ 0 h 327"/>
                <a:gd name="T48" fmla="*/ 0 w 191"/>
                <a:gd name="T49" fmla="*/ 0 h 327"/>
                <a:gd name="T50" fmla="*/ 0 w 191"/>
                <a:gd name="T51" fmla="*/ 0 h 327"/>
                <a:gd name="T52" fmla="*/ 0 w 191"/>
                <a:gd name="T53" fmla="*/ 0 h 327"/>
                <a:gd name="T54" fmla="*/ 0 w 191"/>
                <a:gd name="T55" fmla="*/ 0 h 327"/>
                <a:gd name="T56" fmla="*/ 0 w 191"/>
                <a:gd name="T57" fmla="*/ 0 h 327"/>
                <a:gd name="T58" fmla="*/ 0 w 191"/>
                <a:gd name="T59" fmla="*/ 1 h 327"/>
                <a:gd name="T60" fmla="*/ 0 w 191"/>
                <a:gd name="T61" fmla="*/ 1 h 327"/>
                <a:gd name="T62" fmla="*/ 0 w 191"/>
                <a:gd name="T63" fmla="*/ 0 h 327"/>
                <a:gd name="T64" fmla="*/ 0 w 191"/>
                <a:gd name="T65" fmla="*/ 0 h 327"/>
                <a:gd name="T66" fmla="*/ 0 w 191"/>
                <a:gd name="T67" fmla="*/ 0 h 327"/>
                <a:gd name="T68" fmla="*/ 0 w 191"/>
                <a:gd name="T69" fmla="*/ 0 h 327"/>
                <a:gd name="T70" fmla="*/ 0 w 191"/>
                <a:gd name="T71" fmla="*/ 0 h 327"/>
                <a:gd name="T72" fmla="*/ 0 w 191"/>
                <a:gd name="T73" fmla="*/ 0 h 327"/>
                <a:gd name="T74" fmla="*/ 0 w 191"/>
                <a:gd name="T75" fmla="*/ 0 h 327"/>
                <a:gd name="T76" fmla="*/ 0 w 191"/>
                <a:gd name="T77" fmla="*/ 0 h 327"/>
                <a:gd name="T78" fmla="*/ 0 w 191"/>
                <a:gd name="T79" fmla="*/ 0 h 3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
                <a:gd name="T121" fmla="*/ 0 h 327"/>
                <a:gd name="T122" fmla="*/ 191 w 191"/>
                <a:gd name="T123" fmla="*/ 327 h 3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 h="327">
                  <a:moveTo>
                    <a:pt x="173" y="129"/>
                  </a:moveTo>
                  <a:lnTo>
                    <a:pt x="164" y="133"/>
                  </a:lnTo>
                  <a:lnTo>
                    <a:pt x="153" y="138"/>
                  </a:lnTo>
                  <a:lnTo>
                    <a:pt x="146" y="142"/>
                  </a:lnTo>
                  <a:lnTo>
                    <a:pt x="143" y="144"/>
                  </a:lnTo>
                  <a:lnTo>
                    <a:pt x="135" y="134"/>
                  </a:lnTo>
                  <a:lnTo>
                    <a:pt x="138" y="131"/>
                  </a:lnTo>
                  <a:lnTo>
                    <a:pt x="147" y="121"/>
                  </a:lnTo>
                  <a:lnTo>
                    <a:pt x="157" y="108"/>
                  </a:lnTo>
                  <a:lnTo>
                    <a:pt x="161" y="94"/>
                  </a:lnTo>
                  <a:lnTo>
                    <a:pt x="161" y="83"/>
                  </a:lnTo>
                  <a:lnTo>
                    <a:pt x="158" y="72"/>
                  </a:lnTo>
                  <a:lnTo>
                    <a:pt x="151" y="64"/>
                  </a:lnTo>
                  <a:lnTo>
                    <a:pt x="137" y="58"/>
                  </a:lnTo>
                  <a:lnTo>
                    <a:pt x="131" y="57"/>
                  </a:lnTo>
                  <a:lnTo>
                    <a:pt x="124" y="55"/>
                  </a:lnTo>
                  <a:lnTo>
                    <a:pt x="117" y="54"/>
                  </a:lnTo>
                  <a:lnTo>
                    <a:pt x="112" y="50"/>
                  </a:lnTo>
                  <a:lnTo>
                    <a:pt x="107" y="47"/>
                  </a:lnTo>
                  <a:lnTo>
                    <a:pt x="104" y="42"/>
                  </a:lnTo>
                  <a:lnTo>
                    <a:pt x="103" y="34"/>
                  </a:lnTo>
                  <a:lnTo>
                    <a:pt x="105" y="25"/>
                  </a:lnTo>
                  <a:lnTo>
                    <a:pt x="106" y="18"/>
                  </a:lnTo>
                  <a:lnTo>
                    <a:pt x="105" y="13"/>
                  </a:lnTo>
                  <a:lnTo>
                    <a:pt x="103" y="10"/>
                  </a:lnTo>
                  <a:lnTo>
                    <a:pt x="98" y="8"/>
                  </a:lnTo>
                  <a:lnTo>
                    <a:pt x="91" y="5"/>
                  </a:lnTo>
                  <a:lnTo>
                    <a:pt x="84" y="4"/>
                  </a:lnTo>
                  <a:lnTo>
                    <a:pt x="76" y="3"/>
                  </a:lnTo>
                  <a:lnTo>
                    <a:pt x="68" y="1"/>
                  </a:lnTo>
                  <a:lnTo>
                    <a:pt x="62" y="0"/>
                  </a:lnTo>
                  <a:lnTo>
                    <a:pt x="55" y="1"/>
                  </a:lnTo>
                  <a:lnTo>
                    <a:pt x="48" y="2"/>
                  </a:lnTo>
                  <a:lnTo>
                    <a:pt x="43" y="5"/>
                  </a:lnTo>
                  <a:lnTo>
                    <a:pt x="41" y="9"/>
                  </a:lnTo>
                  <a:lnTo>
                    <a:pt x="41" y="10"/>
                  </a:lnTo>
                  <a:lnTo>
                    <a:pt x="40" y="12"/>
                  </a:lnTo>
                  <a:lnTo>
                    <a:pt x="39" y="15"/>
                  </a:lnTo>
                  <a:lnTo>
                    <a:pt x="35" y="20"/>
                  </a:lnTo>
                  <a:lnTo>
                    <a:pt x="29" y="28"/>
                  </a:lnTo>
                  <a:lnTo>
                    <a:pt x="22" y="39"/>
                  </a:lnTo>
                  <a:lnTo>
                    <a:pt x="47" y="63"/>
                  </a:lnTo>
                  <a:lnTo>
                    <a:pt x="7" y="109"/>
                  </a:lnTo>
                  <a:lnTo>
                    <a:pt x="25" y="126"/>
                  </a:lnTo>
                  <a:lnTo>
                    <a:pt x="0" y="189"/>
                  </a:lnTo>
                  <a:lnTo>
                    <a:pt x="0" y="191"/>
                  </a:lnTo>
                  <a:lnTo>
                    <a:pt x="1" y="195"/>
                  </a:lnTo>
                  <a:lnTo>
                    <a:pt x="3" y="201"/>
                  </a:lnTo>
                  <a:lnTo>
                    <a:pt x="9" y="208"/>
                  </a:lnTo>
                  <a:lnTo>
                    <a:pt x="14" y="210"/>
                  </a:lnTo>
                  <a:lnTo>
                    <a:pt x="18" y="213"/>
                  </a:lnTo>
                  <a:lnTo>
                    <a:pt x="24" y="214"/>
                  </a:lnTo>
                  <a:lnTo>
                    <a:pt x="31" y="216"/>
                  </a:lnTo>
                  <a:lnTo>
                    <a:pt x="36" y="217"/>
                  </a:lnTo>
                  <a:lnTo>
                    <a:pt x="40" y="217"/>
                  </a:lnTo>
                  <a:lnTo>
                    <a:pt x="44" y="218"/>
                  </a:lnTo>
                  <a:lnTo>
                    <a:pt x="45" y="218"/>
                  </a:lnTo>
                  <a:lnTo>
                    <a:pt x="33" y="327"/>
                  </a:lnTo>
                  <a:lnTo>
                    <a:pt x="135" y="268"/>
                  </a:lnTo>
                  <a:lnTo>
                    <a:pt x="135" y="265"/>
                  </a:lnTo>
                  <a:lnTo>
                    <a:pt x="135" y="260"/>
                  </a:lnTo>
                  <a:lnTo>
                    <a:pt x="136" y="256"/>
                  </a:lnTo>
                  <a:lnTo>
                    <a:pt x="137" y="252"/>
                  </a:lnTo>
                  <a:lnTo>
                    <a:pt x="138" y="235"/>
                  </a:lnTo>
                  <a:lnTo>
                    <a:pt x="142" y="213"/>
                  </a:lnTo>
                  <a:lnTo>
                    <a:pt x="146" y="193"/>
                  </a:lnTo>
                  <a:lnTo>
                    <a:pt x="149" y="185"/>
                  </a:lnTo>
                  <a:lnTo>
                    <a:pt x="150" y="184"/>
                  </a:lnTo>
                  <a:lnTo>
                    <a:pt x="153" y="183"/>
                  </a:lnTo>
                  <a:lnTo>
                    <a:pt x="158" y="179"/>
                  </a:lnTo>
                  <a:lnTo>
                    <a:pt x="164" y="175"/>
                  </a:lnTo>
                  <a:lnTo>
                    <a:pt x="170" y="170"/>
                  </a:lnTo>
                  <a:lnTo>
                    <a:pt x="176" y="164"/>
                  </a:lnTo>
                  <a:lnTo>
                    <a:pt x="183" y="157"/>
                  </a:lnTo>
                  <a:lnTo>
                    <a:pt x="188" y="151"/>
                  </a:lnTo>
                  <a:lnTo>
                    <a:pt x="191" y="140"/>
                  </a:lnTo>
                  <a:lnTo>
                    <a:pt x="189" y="131"/>
                  </a:lnTo>
                  <a:lnTo>
                    <a:pt x="183" y="126"/>
                  </a:lnTo>
                  <a:lnTo>
                    <a:pt x="173" y="129"/>
                  </a:lnTo>
                  <a:close/>
                </a:path>
              </a:pathLst>
            </a:custGeom>
            <a:solidFill>
              <a:srgbClr val="AA7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42" name="Freeform 1071"/>
            <p:cNvSpPr>
              <a:spLocks/>
            </p:cNvSpPr>
            <p:nvPr/>
          </p:nvSpPr>
          <p:spPr bwMode="auto">
            <a:xfrm>
              <a:off x="4203" y="2333"/>
              <a:ext cx="16" cy="9"/>
            </a:xfrm>
            <a:custGeom>
              <a:avLst/>
              <a:gdLst>
                <a:gd name="T0" fmla="*/ 0 w 33"/>
                <a:gd name="T1" fmla="*/ 0 h 19"/>
                <a:gd name="T2" fmla="*/ 0 w 33"/>
                <a:gd name="T3" fmla="*/ 0 h 19"/>
                <a:gd name="T4" fmla="*/ 0 w 33"/>
                <a:gd name="T5" fmla="*/ 0 h 19"/>
                <a:gd name="T6" fmla="*/ 0 w 33"/>
                <a:gd name="T7" fmla="*/ 0 h 19"/>
                <a:gd name="T8" fmla="*/ 0 w 33"/>
                <a:gd name="T9" fmla="*/ 0 h 19"/>
                <a:gd name="T10" fmla="*/ 0 w 33"/>
                <a:gd name="T11" fmla="*/ 0 h 19"/>
                <a:gd name="T12" fmla="*/ 0 w 33"/>
                <a:gd name="T13" fmla="*/ 0 h 19"/>
                <a:gd name="T14" fmla="*/ 0 w 33"/>
                <a:gd name="T15" fmla="*/ 0 h 19"/>
                <a:gd name="T16" fmla="*/ 0 w 33"/>
                <a:gd name="T17" fmla="*/ 0 h 19"/>
                <a:gd name="T18" fmla="*/ 0 w 33"/>
                <a:gd name="T19" fmla="*/ 0 h 19"/>
                <a:gd name="T20" fmla="*/ 0 w 33"/>
                <a:gd name="T21" fmla="*/ 0 h 19"/>
                <a:gd name="T22" fmla="*/ 0 w 33"/>
                <a:gd name="T23" fmla="*/ 0 h 19"/>
                <a:gd name="T24" fmla="*/ 0 w 33"/>
                <a:gd name="T25" fmla="*/ 0 h 19"/>
                <a:gd name="T26" fmla="*/ 0 w 33"/>
                <a:gd name="T27" fmla="*/ 0 h 19"/>
                <a:gd name="T28" fmla="*/ 0 w 33"/>
                <a:gd name="T29" fmla="*/ 0 h 19"/>
                <a:gd name="T30" fmla="*/ 0 w 33"/>
                <a:gd name="T31" fmla="*/ 0 h 19"/>
                <a:gd name="T32" fmla="*/ 0 w 33"/>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19"/>
                <a:gd name="T53" fmla="*/ 33 w 3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19">
                  <a:moveTo>
                    <a:pt x="14" y="16"/>
                  </a:moveTo>
                  <a:lnTo>
                    <a:pt x="20" y="19"/>
                  </a:lnTo>
                  <a:lnTo>
                    <a:pt x="26" y="19"/>
                  </a:lnTo>
                  <a:lnTo>
                    <a:pt x="30" y="17"/>
                  </a:lnTo>
                  <a:lnTo>
                    <a:pt x="33" y="15"/>
                  </a:lnTo>
                  <a:lnTo>
                    <a:pt x="33" y="12"/>
                  </a:lnTo>
                  <a:lnTo>
                    <a:pt x="29" y="8"/>
                  </a:lnTo>
                  <a:lnTo>
                    <a:pt x="25" y="6"/>
                  </a:lnTo>
                  <a:lnTo>
                    <a:pt x="19" y="2"/>
                  </a:lnTo>
                  <a:lnTo>
                    <a:pt x="12" y="0"/>
                  </a:lnTo>
                  <a:lnTo>
                    <a:pt x="6" y="0"/>
                  </a:lnTo>
                  <a:lnTo>
                    <a:pt x="3" y="1"/>
                  </a:lnTo>
                  <a:lnTo>
                    <a:pt x="0" y="4"/>
                  </a:lnTo>
                  <a:lnTo>
                    <a:pt x="0" y="7"/>
                  </a:lnTo>
                  <a:lnTo>
                    <a:pt x="4" y="9"/>
                  </a:lnTo>
                  <a:lnTo>
                    <a:pt x="8" y="13"/>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43" name="Freeform 1072"/>
            <p:cNvSpPr>
              <a:spLocks/>
            </p:cNvSpPr>
            <p:nvPr/>
          </p:nvSpPr>
          <p:spPr bwMode="auto">
            <a:xfrm>
              <a:off x="4157" y="2305"/>
              <a:ext cx="69" cy="159"/>
            </a:xfrm>
            <a:custGeom>
              <a:avLst/>
              <a:gdLst>
                <a:gd name="T0" fmla="*/ 1 w 137"/>
                <a:gd name="T1" fmla="*/ 1 h 317"/>
                <a:gd name="T2" fmla="*/ 1 w 137"/>
                <a:gd name="T3" fmla="*/ 1 h 317"/>
                <a:gd name="T4" fmla="*/ 1 w 137"/>
                <a:gd name="T5" fmla="*/ 1 h 317"/>
                <a:gd name="T6" fmla="*/ 1 w 137"/>
                <a:gd name="T7" fmla="*/ 1 h 317"/>
                <a:gd name="T8" fmla="*/ 1 w 137"/>
                <a:gd name="T9" fmla="*/ 1 h 317"/>
                <a:gd name="T10" fmla="*/ 1 w 137"/>
                <a:gd name="T11" fmla="*/ 1 h 317"/>
                <a:gd name="T12" fmla="*/ 1 w 137"/>
                <a:gd name="T13" fmla="*/ 1 h 317"/>
                <a:gd name="T14" fmla="*/ 1 w 137"/>
                <a:gd name="T15" fmla="*/ 1 h 317"/>
                <a:gd name="T16" fmla="*/ 1 w 137"/>
                <a:gd name="T17" fmla="*/ 1 h 317"/>
                <a:gd name="T18" fmla="*/ 1 w 137"/>
                <a:gd name="T19" fmla="*/ 1 h 317"/>
                <a:gd name="T20" fmla="*/ 1 w 137"/>
                <a:gd name="T21" fmla="*/ 1 h 317"/>
                <a:gd name="T22" fmla="*/ 1 w 137"/>
                <a:gd name="T23" fmla="*/ 1 h 317"/>
                <a:gd name="T24" fmla="*/ 1 w 137"/>
                <a:gd name="T25" fmla="*/ 1 h 317"/>
                <a:gd name="T26" fmla="*/ 1 w 137"/>
                <a:gd name="T27" fmla="*/ 1 h 317"/>
                <a:gd name="T28" fmla="*/ 1 w 137"/>
                <a:gd name="T29" fmla="*/ 1 h 317"/>
                <a:gd name="T30" fmla="*/ 1 w 137"/>
                <a:gd name="T31" fmla="*/ 1 h 317"/>
                <a:gd name="T32" fmla="*/ 1 w 137"/>
                <a:gd name="T33" fmla="*/ 1 h 317"/>
                <a:gd name="T34" fmla="*/ 1 w 137"/>
                <a:gd name="T35" fmla="*/ 1 h 317"/>
                <a:gd name="T36" fmla="*/ 1 w 137"/>
                <a:gd name="T37" fmla="*/ 1 h 317"/>
                <a:gd name="T38" fmla="*/ 1 w 137"/>
                <a:gd name="T39" fmla="*/ 1 h 317"/>
                <a:gd name="T40" fmla="*/ 1 w 137"/>
                <a:gd name="T41" fmla="*/ 1 h 317"/>
                <a:gd name="T42" fmla="*/ 1 w 137"/>
                <a:gd name="T43" fmla="*/ 1 h 317"/>
                <a:gd name="T44" fmla="*/ 1 w 137"/>
                <a:gd name="T45" fmla="*/ 1 h 317"/>
                <a:gd name="T46" fmla="*/ 1 w 137"/>
                <a:gd name="T47" fmla="*/ 1 h 317"/>
                <a:gd name="T48" fmla="*/ 1 w 137"/>
                <a:gd name="T49" fmla="*/ 1 h 317"/>
                <a:gd name="T50" fmla="*/ 1 w 137"/>
                <a:gd name="T51" fmla="*/ 1 h 317"/>
                <a:gd name="T52" fmla="*/ 1 w 137"/>
                <a:gd name="T53" fmla="*/ 0 h 317"/>
                <a:gd name="T54" fmla="*/ 1 w 137"/>
                <a:gd name="T55" fmla="*/ 1 h 317"/>
                <a:gd name="T56" fmla="*/ 1 w 137"/>
                <a:gd name="T57" fmla="*/ 1 h 317"/>
                <a:gd name="T58" fmla="*/ 1 w 137"/>
                <a:gd name="T59" fmla="*/ 1 h 317"/>
                <a:gd name="T60" fmla="*/ 1 w 137"/>
                <a:gd name="T61" fmla="*/ 1 h 317"/>
                <a:gd name="T62" fmla="*/ 1 w 137"/>
                <a:gd name="T63" fmla="*/ 1 h 317"/>
                <a:gd name="T64" fmla="*/ 1 w 137"/>
                <a:gd name="T65" fmla="*/ 1 h 317"/>
                <a:gd name="T66" fmla="*/ 1 w 137"/>
                <a:gd name="T67" fmla="*/ 1 h 317"/>
                <a:gd name="T68" fmla="*/ 0 w 137"/>
                <a:gd name="T69" fmla="*/ 1 h 317"/>
                <a:gd name="T70" fmla="*/ 1 w 137"/>
                <a:gd name="T71" fmla="*/ 1 h 317"/>
                <a:gd name="T72" fmla="*/ 1 w 137"/>
                <a:gd name="T73" fmla="*/ 1 h 317"/>
                <a:gd name="T74" fmla="*/ 1 w 137"/>
                <a:gd name="T75" fmla="*/ 1 h 317"/>
                <a:gd name="T76" fmla="*/ 1 w 137"/>
                <a:gd name="T77" fmla="*/ 1 h 317"/>
                <a:gd name="T78" fmla="*/ 1 w 137"/>
                <a:gd name="T79" fmla="*/ 1 h 317"/>
                <a:gd name="T80" fmla="*/ 1 w 137"/>
                <a:gd name="T81" fmla="*/ 1 h 317"/>
                <a:gd name="T82" fmla="*/ 1 w 137"/>
                <a:gd name="T83" fmla="*/ 1 h 317"/>
                <a:gd name="T84" fmla="*/ 1 w 137"/>
                <a:gd name="T85" fmla="*/ 1 h 317"/>
                <a:gd name="T86" fmla="*/ 1 w 137"/>
                <a:gd name="T87" fmla="*/ 1 h 317"/>
                <a:gd name="T88" fmla="*/ 1 w 137"/>
                <a:gd name="T89" fmla="*/ 2 h 317"/>
                <a:gd name="T90" fmla="*/ 1 w 137"/>
                <a:gd name="T91" fmla="*/ 2 h 317"/>
                <a:gd name="T92" fmla="*/ 1 w 137"/>
                <a:gd name="T93" fmla="*/ 1 h 317"/>
                <a:gd name="T94" fmla="*/ 1 w 137"/>
                <a:gd name="T95" fmla="*/ 1 h 317"/>
                <a:gd name="T96" fmla="*/ 1 w 137"/>
                <a:gd name="T97" fmla="*/ 1 h 317"/>
                <a:gd name="T98" fmla="*/ 1 w 137"/>
                <a:gd name="T99" fmla="*/ 1 h 317"/>
                <a:gd name="T100" fmla="*/ 1 w 137"/>
                <a:gd name="T101" fmla="*/ 1 h 317"/>
                <a:gd name="T102" fmla="*/ 1 w 137"/>
                <a:gd name="T103" fmla="*/ 1 h 317"/>
                <a:gd name="T104" fmla="*/ 1 w 137"/>
                <a:gd name="T105" fmla="*/ 1 h 317"/>
                <a:gd name="T106" fmla="*/ 1 w 137"/>
                <a:gd name="T107" fmla="*/ 1 h 317"/>
                <a:gd name="T108" fmla="*/ 1 w 137"/>
                <a:gd name="T109" fmla="*/ 1 h 317"/>
                <a:gd name="T110" fmla="*/ 1 w 137"/>
                <a:gd name="T111" fmla="*/ 1 h 317"/>
                <a:gd name="T112" fmla="*/ 1 w 137"/>
                <a:gd name="T113" fmla="*/ 1 h 317"/>
                <a:gd name="T114" fmla="*/ 1 w 137"/>
                <a:gd name="T115" fmla="*/ 1 h 317"/>
                <a:gd name="T116" fmla="*/ 1 w 137"/>
                <a:gd name="T117" fmla="*/ 1 h 317"/>
                <a:gd name="T118" fmla="*/ 1 w 137"/>
                <a:gd name="T119" fmla="*/ 1 h 3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7"/>
                <a:gd name="T181" fmla="*/ 0 h 317"/>
                <a:gd name="T182" fmla="*/ 137 w 137"/>
                <a:gd name="T183" fmla="*/ 317 h 3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7" h="317">
                  <a:moveTo>
                    <a:pt x="126" y="161"/>
                  </a:moveTo>
                  <a:lnTo>
                    <a:pt x="126" y="161"/>
                  </a:lnTo>
                  <a:lnTo>
                    <a:pt x="124" y="163"/>
                  </a:lnTo>
                  <a:lnTo>
                    <a:pt x="118" y="167"/>
                  </a:lnTo>
                  <a:lnTo>
                    <a:pt x="107" y="173"/>
                  </a:lnTo>
                  <a:lnTo>
                    <a:pt x="92" y="177"/>
                  </a:lnTo>
                  <a:lnTo>
                    <a:pt x="84" y="178"/>
                  </a:lnTo>
                  <a:lnTo>
                    <a:pt x="77" y="178"/>
                  </a:lnTo>
                  <a:lnTo>
                    <a:pt x="72" y="179"/>
                  </a:lnTo>
                  <a:lnTo>
                    <a:pt x="66" y="179"/>
                  </a:lnTo>
                  <a:lnTo>
                    <a:pt x="65" y="179"/>
                  </a:lnTo>
                  <a:lnTo>
                    <a:pt x="61" y="178"/>
                  </a:lnTo>
                  <a:lnTo>
                    <a:pt x="57" y="178"/>
                  </a:lnTo>
                  <a:lnTo>
                    <a:pt x="52" y="177"/>
                  </a:lnTo>
                  <a:lnTo>
                    <a:pt x="45" y="175"/>
                  </a:lnTo>
                  <a:lnTo>
                    <a:pt x="39" y="174"/>
                  </a:lnTo>
                  <a:lnTo>
                    <a:pt x="35" y="171"/>
                  </a:lnTo>
                  <a:lnTo>
                    <a:pt x="30" y="169"/>
                  </a:lnTo>
                  <a:lnTo>
                    <a:pt x="24" y="162"/>
                  </a:lnTo>
                  <a:lnTo>
                    <a:pt x="22" y="156"/>
                  </a:lnTo>
                  <a:lnTo>
                    <a:pt x="21" y="152"/>
                  </a:lnTo>
                  <a:lnTo>
                    <a:pt x="21" y="150"/>
                  </a:lnTo>
                  <a:lnTo>
                    <a:pt x="46" y="87"/>
                  </a:lnTo>
                  <a:lnTo>
                    <a:pt x="28" y="70"/>
                  </a:lnTo>
                  <a:lnTo>
                    <a:pt x="68" y="24"/>
                  </a:lnTo>
                  <a:lnTo>
                    <a:pt x="43" y="0"/>
                  </a:lnTo>
                  <a:lnTo>
                    <a:pt x="38" y="7"/>
                  </a:lnTo>
                  <a:lnTo>
                    <a:pt x="33" y="14"/>
                  </a:lnTo>
                  <a:lnTo>
                    <a:pt x="28" y="22"/>
                  </a:lnTo>
                  <a:lnTo>
                    <a:pt x="24" y="29"/>
                  </a:lnTo>
                  <a:lnTo>
                    <a:pt x="13" y="50"/>
                  </a:lnTo>
                  <a:lnTo>
                    <a:pt x="6" y="71"/>
                  </a:lnTo>
                  <a:lnTo>
                    <a:pt x="1" y="91"/>
                  </a:lnTo>
                  <a:lnTo>
                    <a:pt x="0" y="108"/>
                  </a:lnTo>
                  <a:lnTo>
                    <a:pt x="1" y="125"/>
                  </a:lnTo>
                  <a:lnTo>
                    <a:pt x="5" y="141"/>
                  </a:lnTo>
                  <a:lnTo>
                    <a:pt x="11" y="156"/>
                  </a:lnTo>
                  <a:lnTo>
                    <a:pt x="16" y="171"/>
                  </a:lnTo>
                  <a:lnTo>
                    <a:pt x="15" y="196"/>
                  </a:lnTo>
                  <a:lnTo>
                    <a:pt x="14" y="196"/>
                  </a:lnTo>
                  <a:lnTo>
                    <a:pt x="14" y="194"/>
                  </a:lnTo>
                  <a:lnTo>
                    <a:pt x="13" y="194"/>
                  </a:lnTo>
                  <a:lnTo>
                    <a:pt x="6" y="317"/>
                  </a:lnTo>
                  <a:lnTo>
                    <a:pt x="54" y="288"/>
                  </a:lnTo>
                  <a:lnTo>
                    <a:pt x="65" y="194"/>
                  </a:lnTo>
                  <a:lnTo>
                    <a:pt x="72" y="194"/>
                  </a:lnTo>
                  <a:lnTo>
                    <a:pt x="79" y="193"/>
                  </a:lnTo>
                  <a:lnTo>
                    <a:pt x="87" y="193"/>
                  </a:lnTo>
                  <a:lnTo>
                    <a:pt x="95" y="192"/>
                  </a:lnTo>
                  <a:lnTo>
                    <a:pt x="104" y="190"/>
                  </a:lnTo>
                  <a:lnTo>
                    <a:pt x="113" y="186"/>
                  </a:lnTo>
                  <a:lnTo>
                    <a:pt x="120" y="183"/>
                  </a:lnTo>
                  <a:lnTo>
                    <a:pt x="126" y="179"/>
                  </a:lnTo>
                  <a:lnTo>
                    <a:pt x="130" y="177"/>
                  </a:lnTo>
                  <a:lnTo>
                    <a:pt x="134" y="175"/>
                  </a:lnTo>
                  <a:lnTo>
                    <a:pt x="136" y="173"/>
                  </a:lnTo>
                  <a:lnTo>
                    <a:pt x="137" y="171"/>
                  </a:lnTo>
                  <a:lnTo>
                    <a:pt x="126" y="161"/>
                  </a:lnTo>
                  <a:close/>
                </a:path>
              </a:pathLst>
            </a:custGeom>
            <a:solidFill>
              <a:srgbClr val="703D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44" name="Freeform 1073"/>
            <p:cNvSpPr>
              <a:spLocks/>
            </p:cNvSpPr>
            <p:nvPr/>
          </p:nvSpPr>
          <p:spPr bwMode="auto">
            <a:xfrm>
              <a:off x="4462" y="2183"/>
              <a:ext cx="29" cy="24"/>
            </a:xfrm>
            <a:custGeom>
              <a:avLst/>
              <a:gdLst>
                <a:gd name="T0" fmla="*/ 1 w 57"/>
                <a:gd name="T1" fmla="*/ 0 h 48"/>
                <a:gd name="T2" fmla="*/ 1 w 57"/>
                <a:gd name="T3" fmla="*/ 1 h 48"/>
                <a:gd name="T4" fmla="*/ 1 w 57"/>
                <a:gd name="T5" fmla="*/ 1 h 48"/>
                <a:gd name="T6" fmla="*/ 1 w 57"/>
                <a:gd name="T7" fmla="*/ 1 h 48"/>
                <a:gd name="T8" fmla="*/ 0 w 57"/>
                <a:gd name="T9" fmla="*/ 1 h 48"/>
                <a:gd name="T10" fmla="*/ 1 w 57"/>
                <a:gd name="T11" fmla="*/ 1 h 48"/>
                <a:gd name="T12" fmla="*/ 1 w 57"/>
                <a:gd name="T13" fmla="*/ 1 h 48"/>
                <a:gd name="T14" fmla="*/ 1 w 57"/>
                <a:gd name="T15" fmla="*/ 1 h 48"/>
                <a:gd name="T16" fmla="*/ 1 w 57"/>
                <a:gd name="T17" fmla="*/ 1 h 48"/>
                <a:gd name="T18" fmla="*/ 1 w 57"/>
                <a:gd name="T19" fmla="*/ 1 h 48"/>
                <a:gd name="T20" fmla="*/ 1 w 57"/>
                <a:gd name="T21" fmla="*/ 1 h 48"/>
                <a:gd name="T22" fmla="*/ 1 w 57"/>
                <a:gd name="T23" fmla="*/ 1 h 48"/>
                <a:gd name="T24" fmla="*/ 1 w 57"/>
                <a:gd name="T25" fmla="*/ 1 h 48"/>
                <a:gd name="T26" fmla="*/ 1 w 57"/>
                <a:gd name="T27" fmla="*/ 1 h 48"/>
                <a:gd name="T28" fmla="*/ 1 w 57"/>
                <a:gd name="T29" fmla="*/ 0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
                <a:gd name="T46" fmla="*/ 0 h 48"/>
                <a:gd name="T47" fmla="*/ 57 w 57"/>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 h="48">
                  <a:moveTo>
                    <a:pt x="8" y="0"/>
                  </a:moveTo>
                  <a:lnTo>
                    <a:pt x="5" y="8"/>
                  </a:lnTo>
                  <a:lnTo>
                    <a:pt x="4" y="17"/>
                  </a:lnTo>
                  <a:lnTo>
                    <a:pt x="2" y="28"/>
                  </a:lnTo>
                  <a:lnTo>
                    <a:pt x="0" y="41"/>
                  </a:lnTo>
                  <a:lnTo>
                    <a:pt x="45" y="48"/>
                  </a:lnTo>
                  <a:lnTo>
                    <a:pt x="57" y="19"/>
                  </a:lnTo>
                  <a:lnTo>
                    <a:pt x="56" y="19"/>
                  </a:lnTo>
                  <a:lnTo>
                    <a:pt x="53" y="17"/>
                  </a:lnTo>
                  <a:lnTo>
                    <a:pt x="47" y="15"/>
                  </a:lnTo>
                  <a:lnTo>
                    <a:pt x="40" y="12"/>
                  </a:lnTo>
                  <a:lnTo>
                    <a:pt x="33" y="9"/>
                  </a:lnTo>
                  <a:lnTo>
                    <a:pt x="24" y="6"/>
                  </a:lnTo>
                  <a:lnTo>
                    <a:pt x="16" y="3"/>
                  </a:lnTo>
                  <a:lnTo>
                    <a:pt x="8" y="0"/>
                  </a:lnTo>
                  <a:close/>
                </a:path>
              </a:pathLst>
            </a:custGeom>
            <a:solidFill>
              <a:srgbClr val="AA7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45" name="Freeform 1074"/>
            <p:cNvSpPr>
              <a:spLocks/>
            </p:cNvSpPr>
            <p:nvPr/>
          </p:nvSpPr>
          <p:spPr bwMode="auto">
            <a:xfrm>
              <a:off x="4434" y="2072"/>
              <a:ext cx="76" cy="103"/>
            </a:xfrm>
            <a:custGeom>
              <a:avLst/>
              <a:gdLst>
                <a:gd name="T0" fmla="*/ 0 w 153"/>
                <a:gd name="T1" fmla="*/ 1 h 205"/>
                <a:gd name="T2" fmla="*/ 0 w 153"/>
                <a:gd name="T3" fmla="*/ 1 h 205"/>
                <a:gd name="T4" fmla="*/ 0 w 153"/>
                <a:gd name="T5" fmla="*/ 1 h 205"/>
                <a:gd name="T6" fmla="*/ 0 w 153"/>
                <a:gd name="T7" fmla="*/ 1 h 205"/>
                <a:gd name="T8" fmla="*/ 0 w 153"/>
                <a:gd name="T9" fmla="*/ 1 h 205"/>
                <a:gd name="T10" fmla="*/ 0 w 153"/>
                <a:gd name="T11" fmla="*/ 1 h 205"/>
                <a:gd name="T12" fmla="*/ 0 w 153"/>
                <a:gd name="T13" fmla="*/ 1 h 205"/>
                <a:gd name="T14" fmla="*/ 0 w 153"/>
                <a:gd name="T15" fmla="*/ 1 h 205"/>
                <a:gd name="T16" fmla="*/ 0 w 153"/>
                <a:gd name="T17" fmla="*/ 1 h 205"/>
                <a:gd name="T18" fmla="*/ 0 w 153"/>
                <a:gd name="T19" fmla="*/ 1 h 205"/>
                <a:gd name="T20" fmla="*/ 0 w 153"/>
                <a:gd name="T21" fmla="*/ 1 h 205"/>
                <a:gd name="T22" fmla="*/ 0 w 153"/>
                <a:gd name="T23" fmla="*/ 1 h 205"/>
                <a:gd name="T24" fmla="*/ 0 w 153"/>
                <a:gd name="T25" fmla="*/ 1 h 205"/>
                <a:gd name="T26" fmla="*/ 0 w 153"/>
                <a:gd name="T27" fmla="*/ 1 h 205"/>
                <a:gd name="T28" fmla="*/ 0 w 153"/>
                <a:gd name="T29" fmla="*/ 1 h 205"/>
                <a:gd name="T30" fmla="*/ 0 w 153"/>
                <a:gd name="T31" fmla="*/ 1 h 205"/>
                <a:gd name="T32" fmla="*/ 0 w 153"/>
                <a:gd name="T33" fmla="*/ 1 h 205"/>
                <a:gd name="T34" fmla="*/ 0 w 153"/>
                <a:gd name="T35" fmla="*/ 1 h 205"/>
                <a:gd name="T36" fmla="*/ 0 w 153"/>
                <a:gd name="T37" fmla="*/ 1 h 205"/>
                <a:gd name="T38" fmla="*/ 0 w 153"/>
                <a:gd name="T39" fmla="*/ 1 h 205"/>
                <a:gd name="T40" fmla="*/ 0 w 153"/>
                <a:gd name="T41" fmla="*/ 1 h 205"/>
                <a:gd name="T42" fmla="*/ 0 w 153"/>
                <a:gd name="T43" fmla="*/ 1 h 205"/>
                <a:gd name="T44" fmla="*/ 0 w 153"/>
                <a:gd name="T45" fmla="*/ 1 h 205"/>
                <a:gd name="T46" fmla="*/ 0 w 153"/>
                <a:gd name="T47" fmla="*/ 1 h 205"/>
                <a:gd name="T48" fmla="*/ 0 w 153"/>
                <a:gd name="T49" fmla="*/ 1 h 205"/>
                <a:gd name="T50" fmla="*/ 0 w 153"/>
                <a:gd name="T51" fmla="*/ 1 h 205"/>
                <a:gd name="T52" fmla="*/ 0 w 153"/>
                <a:gd name="T53" fmla="*/ 1 h 205"/>
                <a:gd name="T54" fmla="*/ 0 w 153"/>
                <a:gd name="T55" fmla="*/ 1 h 205"/>
                <a:gd name="T56" fmla="*/ 0 w 153"/>
                <a:gd name="T57" fmla="*/ 1 h 205"/>
                <a:gd name="T58" fmla="*/ 0 w 153"/>
                <a:gd name="T59" fmla="*/ 1 h 205"/>
                <a:gd name="T60" fmla="*/ 0 w 153"/>
                <a:gd name="T61" fmla="*/ 1 h 205"/>
                <a:gd name="T62" fmla="*/ 0 w 153"/>
                <a:gd name="T63" fmla="*/ 1 h 205"/>
                <a:gd name="T64" fmla="*/ 0 w 153"/>
                <a:gd name="T65" fmla="*/ 1 h 205"/>
                <a:gd name="T66" fmla="*/ 0 w 153"/>
                <a:gd name="T67" fmla="*/ 1 h 205"/>
                <a:gd name="T68" fmla="*/ 0 w 153"/>
                <a:gd name="T69" fmla="*/ 1 h 205"/>
                <a:gd name="T70" fmla="*/ 0 w 153"/>
                <a:gd name="T71" fmla="*/ 1 h 2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3"/>
                <a:gd name="T109" fmla="*/ 0 h 205"/>
                <a:gd name="T110" fmla="*/ 153 w 153"/>
                <a:gd name="T111" fmla="*/ 205 h 2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3" h="205">
                  <a:moveTo>
                    <a:pt x="107" y="189"/>
                  </a:moveTo>
                  <a:lnTo>
                    <a:pt x="111" y="178"/>
                  </a:lnTo>
                  <a:lnTo>
                    <a:pt x="113" y="169"/>
                  </a:lnTo>
                  <a:lnTo>
                    <a:pt x="113" y="159"/>
                  </a:lnTo>
                  <a:lnTo>
                    <a:pt x="114" y="151"/>
                  </a:lnTo>
                  <a:lnTo>
                    <a:pt x="111" y="144"/>
                  </a:lnTo>
                  <a:lnTo>
                    <a:pt x="100" y="139"/>
                  </a:lnTo>
                  <a:lnTo>
                    <a:pt x="90" y="135"/>
                  </a:lnTo>
                  <a:lnTo>
                    <a:pt x="85" y="134"/>
                  </a:lnTo>
                  <a:lnTo>
                    <a:pt x="88" y="108"/>
                  </a:lnTo>
                  <a:lnTo>
                    <a:pt x="127" y="121"/>
                  </a:lnTo>
                  <a:lnTo>
                    <a:pt x="150" y="101"/>
                  </a:lnTo>
                  <a:lnTo>
                    <a:pt x="151" y="101"/>
                  </a:lnTo>
                  <a:lnTo>
                    <a:pt x="152" y="101"/>
                  </a:lnTo>
                  <a:lnTo>
                    <a:pt x="153" y="101"/>
                  </a:lnTo>
                  <a:lnTo>
                    <a:pt x="145" y="91"/>
                  </a:lnTo>
                  <a:lnTo>
                    <a:pt x="136" y="81"/>
                  </a:lnTo>
                  <a:lnTo>
                    <a:pt x="126" y="72"/>
                  </a:lnTo>
                  <a:lnTo>
                    <a:pt x="116" y="65"/>
                  </a:lnTo>
                  <a:lnTo>
                    <a:pt x="107" y="59"/>
                  </a:lnTo>
                  <a:lnTo>
                    <a:pt x="99" y="56"/>
                  </a:lnTo>
                  <a:lnTo>
                    <a:pt x="93" y="57"/>
                  </a:lnTo>
                  <a:lnTo>
                    <a:pt x="90" y="61"/>
                  </a:lnTo>
                  <a:lnTo>
                    <a:pt x="86" y="74"/>
                  </a:lnTo>
                  <a:lnTo>
                    <a:pt x="83" y="85"/>
                  </a:lnTo>
                  <a:lnTo>
                    <a:pt x="82" y="90"/>
                  </a:lnTo>
                  <a:lnTo>
                    <a:pt x="81" y="93"/>
                  </a:lnTo>
                  <a:lnTo>
                    <a:pt x="81" y="81"/>
                  </a:lnTo>
                  <a:lnTo>
                    <a:pt x="81" y="53"/>
                  </a:lnTo>
                  <a:lnTo>
                    <a:pt x="80" y="23"/>
                  </a:lnTo>
                  <a:lnTo>
                    <a:pt x="77" y="5"/>
                  </a:lnTo>
                  <a:lnTo>
                    <a:pt x="74" y="0"/>
                  </a:lnTo>
                  <a:lnTo>
                    <a:pt x="69" y="2"/>
                  </a:lnTo>
                  <a:lnTo>
                    <a:pt x="65" y="4"/>
                  </a:lnTo>
                  <a:lnTo>
                    <a:pt x="63" y="6"/>
                  </a:lnTo>
                  <a:lnTo>
                    <a:pt x="52" y="137"/>
                  </a:lnTo>
                  <a:lnTo>
                    <a:pt x="51" y="136"/>
                  </a:lnTo>
                  <a:lnTo>
                    <a:pt x="47" y="134"/>
                  </a:lnTo>
                  <a:lnTo>
                    <a:pt x="43" y="132"/>
                  </a:lnTo>
                  <a:lnTo>
                    <a:pt x="37" y="128"/>
                  </a:lnTo>
                  <a:lnTo>
                    <a:pt x="30" y="125"/>
                  </a:lnTo>
                  <a:lnTo>
                    <a:pt x="22" y="121"/>
                  </a:lnTo>
                  <a:lnTo>
                    <a:pt x="15" y="119"/>
                  </a:lnTo>
                  <a:lnTo>
                    <a:pt x="7" y="119"/>
                  </a:lnTo>
                  <a:lnTo>
                    <a:pt x="1" y="120"/>
                  </a:lnTo>
                  <a:lnTo>
                    <a:pt x="0" y="123"/>
                  </a:lnTo>
                  <a:lnTo>
                    <a:pt x="2" y="126"/>
                  </a:lnTo>
                  <a:lnTo>
                    <a:pt x="7" y="131"/>
                  </a:lnTo>
                  <a:lnTo>
                    <a:pt x="13" y="135"/>
                  </a:lnTo>
                  <a:lnTo>
                    <a:pt x="20" y="141"/>
                  </a:lnTo>
                  <a:lnTo>
                    <a:pt x="25" y="147"/>
                  </a:lnTo>
                  <a:lnTo>
                    <a:pt x="30" y="152"/>
                  </a:lnTo>
                  <a:lnTo>
                    <a:pt x="36" y="164"/>
                  </a:lnTo>
                  <a:lnTo>
                    <a:pt x="43" y="179"/>
                  </a:lnTo>
                  <a:lnTo>
                    <a:pt x="48" y="193"/>
                  </a:lnTo>
                  <a:lnTo>
                    <a:pt x="55" y="203"/>
                  </a:lnTo>
                  <a:lnTo>
                    <a:pt x="60" y="204"/>
                  </a:lnTo>
                  <a:lnTo>
                    <a:pt x="63" y="204"/>
                  </a:lnTo>
                  <a:lnTo>
                    <a:pt x="67" y="205"/>
                  </a:lnTo>
                  <a:lnTo>
                    <a:pt x="70" y="205"/>
                  </a:lnTo>
                  <a:lnTo>
                    <a:pt x="75" y="205"/>
                  </a:lnTo>
                  <a:lnTo>
                    <a:pt x="80" y="205"/>
                  </a:lnTo>
                  <a:lnTo>
                    <a:pt x="84" y="204"/>
                  </a:lnTo>
                  <a:lnTo>
                    <a:pt x="90" y="203"/>
                  </a:lnTo>
                  <a:lnTo>
                    <a:pt x="94" y="201"/>
                  </a:lnTo>
                  <a:lnTo>
                    <a:pt x="99" y="199"/>
                  </a:lnTo>
                  <a:lnTo>
                    <a:pt x="104" y="194"/>
                  </a:lnTo>
                  <a:lnTo>
                    <a:pt x="107" y="189"/>
                  </a:lnTo>
                  <a:close/>
                </a:path>
              </a:pathLst>
            </a:custGeom>
            <a:solidFill>
              <a:srgbClr val="AA7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46" name="Freeform 1075"/>
            <p:cNvSpPr>
              <a:spLocks/>
            </p:cNvSpPr>
            <p:nvPr/>
          </p:nvSpPr>
          <p:spPr bwMode="auto">
            <a:xfrm>
              <a:off x="4461" y="2122"/>
              <a:ext cx="56" cy="88"/>
            </a:xfrm>
            <a:custGeom>
              <a:avLst/>
              <a:gdLst>
                <a:gd name="T0" fmla="*/ 1 w 112"/>
                <a:gd name="T1" fmla="*/ 1 h 176"/>
                <a:gd name="T2" fmla="*/ 1 w 112"/>
                <a:gd name="T3" fmla="*/ 1 h 176"/>
                <a:gd name="T4" fmla="*/ 1 w 112"/>
                <a:gd name="T5" fmla="*/ 1 h 176"/>
                <a:gd name="T6" fmla="*/ 1 w 112"/>
                <a:gd name="T7" fmla="*/ 1 h 176"/>
                <a:gd name="T8" fmla="*/ 1 w 112"/>
                <a:gd name="T9" fmla="*/ 1 h 176"/>
                <a:gd name="T10" fmla="*/ 1 w 112"/>
                <a:gd name="T11" fmla="*/ 1 h 176"/>
                <a:gd name="T12" fmla="*/ 1 w 112"/>
                <a:gd name="T13" fmla="*/ 1 h 176"/>
                <a:gd name="T14" fmla="*/ 1 w 112"/>
                <a:gd name="T15" fmla="*/ 1 h 176"/>
                <a:gd name="T16" fmla="*/ 1 w 112"/>
                <a:gd name="T17" fmla="*/ 1 h 176"/>
                <a:gd name="T18" fmla="*/ 1 w 112"/>
                <a:gd name="T19" fmla="*/ 1 h 176"/>
                <a:gd name="T20" fmla="*/ 1 w 112"/>
                <a:gd name="T21" fmla="*/ 1 h 176"/>
                <a:gd name="T22" fmla="*/ 1 w 112"/>
                <a:gd name="T23" fmla="*/ 1 h 176"/>
                <a:gd name="T24" fmla="*/ 1 w 112"/>
                <a:gd name="T25" fmla="*/ 0 h 176"/>
                <a:gd name="T26" fmla="*/ 1 w 112"/>
                <a:gd name="T27" fmla="*/ 0 h 176"/>
                <a:gd name="T28" fmla="*/ 1 w 112"/>
                <a:gd name="T29" fmla="*/ 0 h 176"/>
                <a:gd name="T30" fmla="*/ 1 w 112"/>
                <a:gd name="T31" fmla="*/ 0 h 176"/>
                <a:gd name="T32" fmla="*/ 1 w 112"/>
                <a:gd name="T33" fmla="*/ 0 h 176"/>
                <a:gd name="T34" fmla="*/ 1 w 112"/>
                <a:gd name="T35" fmla="*/ 1 h 176"/>
                <a:gd name="T36" fmla="*/ 1 w 112"/>
                <a:gd name="T37" fmla="*/ 1 h 176"/>
                <a:gd name="T38" fmla="*/ 1 w 112"/>
                <a:gd name="T39" fmla="*/ 1 h 176"/>
                <a:gd name="T40" fmla="*/ 1 w 112"/>
                <a:gd name="T41" fmla="*/ 1 h 176"/>
                <a:gd name="T42" fmla="*/ 1 w 112"/>
                <a:gd name="T43" fmla="*/ 1 h 176"/>
                <a:gd name="T44" fmla="*/ 1 w 112"/>
                <a:gd name="T45" fmla="*/ 1 h 176"/>
                <a:gd name="T46" fmla="*/ 1 w 112"/>
                <a:gd name="T47" fmla="*/ 1 h 176"/>
                <a:gd name="T48" fmla="*/ 1 w 112"/>
                <a:gd name="T49" fmla="*/ 1 h 176"/>
                <a:gd name="T50" fmla="*/ 1 w 112"/>
                <a:gd name="T51" fmla="*/ 1 h 176"/>
                <a:gd name="T52" fmla="*/ 1 w 112"/>
                <a:gd name="T53" fmla="*/ 1 h 176"/>
                <a:gd name="T54" fmla="*/ 1 w 112"/>
                <a:gd name="T55" fmla="*/ 1 h 176"/>
                <a:gd name="T56" fmla="*/ 1 w 112"/>
                <a:gd name="T57" fmla="*/ 1 h 176"/>
                <a:gd name="T58" fmla="*/ 1 w 112"/>
                <a:gd name="T59" fmla="*/ 1 h 176"/>
                <a:gd name="T60" fmla="*/ 1 w 112"/>
                <a:gd name="T61" fmla="*/ 1 h 176"/>
                <a:gd name="T62" fmla="*/ 1 w 112"/>
                <a:gd name="T63" fmla="*/ 1 h 176"/>
                <a:gd name="T64" fmla="*/ 1 w 112"/>
                <a:gd name="T65" fmla="*/ 1 h 176"/>
                <a:gd name="T66" fmla="*/ 1 w 112"/>
                <a:gd name="T67" fmla="*/ 1 h 176"/>
                <a:gd name="T68" fmla="*/ 1 w 112"/>
                <a:gd name="T69" fmla="*/ 1 h 176"/>
                <a:gd name="T70" fmla="*/ 1 w 112"/>
                <a:gd name="T71" fmla="*/ 1 h 176"/>
                <a:gd name="T72" fmla="*/ 1 w 112"/>
                <a:gd name="T73" fmla="*/ 1 h 176"/>
                <a:gd name="T74" fmla="*/ 1 w 112"/>
                <a:gd name="T75" fmla="*/ 1 h 176"/>
                <a:gd name="T76" fmla="*/ 1 w 112"/>
                <a:gd name="T77" fmla="*/ 1 h 176"/>
                <a:gd name="T78" fmla="*/ 0 w 112"/>
                <a:gd name="T79" fmla="*/ 1 h 176"/>
                <a:gd name="T80" fmla="*/ 1 w 112"/>
                <a:gd name="T81" fmla="*/ 1 h 176"/>
                <a:gd name="T82" fmla="*/ 1 w 112"/>
                <a:gd name="T83" fmla="*/ 1 h 176"/>
                <a:gd name="T84" fmla="*/ 1 w 112"/>
                <a:gd name="T85" fmla="*/ 1 h 176"/>
                <a:gd name="T86" fmla="*/ 1 w 112"/>
                <a:gd name="T87" fmla="*/ 1 h 176"/>
                <a:gd name="T88" fmla="*/ 1 w 112"/>
                <a:gd name="T89" fmla="*/ 1 h 176"/>
                <a:gd name="T90" fmla="*/ 1 w 112"/>
                <a:gd name="T91" fmla="*/ 1 h 176"/>
                <a:gd name="T92" fmla="*/ 1 w 112"/>
                <a:gd name="T93" fmla="*/ 1 h 176"/>
                <a:gd name="T94" fmla="*/ 1 w 112"/>
                <a:gd name="T95" fmla="*/ 1 h 176"/>
                <a:gd name="T96" fmla="*/ 1 w 112"/>
                <a:gd name="T97" fmla="*/ 1 h 176"/>
                <a:gd name="T98" fmla="*/ 1 w 112"/>
                <a:gd name="T99" fmla="*/ 1 h 176"/>
                <a:gd name="T100" fmla="*/ 1 w 112"/>
                <a:gd name="T101" fmla="*/ 1 h 176"/>
                <a:gd name="T102" fmla="*/ 1 w 112"/>
                <a:gd name="T103" fmla="*/ 1 h 176"/>
                <a:gd name="T104" fmla="*/ 1 w 112"/>
                <a:gd name="T105" fmla="*/ 1 h 176"/>
                <a:gd name="T106" fmla="*/ 1 w 112"/>
                <a:gd name="T107" fmla="*/ 1 h 176"/>
                <a:gd name="T108" fmla="*/ 1 w 112"/>
                <a:gd name="T109" fmla="*/ 1 h 176"/>
                <a:gd name="T110" fmla="*/ 1 w 112"/>
                <a:gd name="T111" fmla="*/ 1 h 176"/>
                <a:gd name="T112" fmla="*/ 1 w 112"/>
                <a:gd name="T113" fmla="*/ 1 h 176"/>
                <a:gd name="T114" fmla="*/ 1 w 112"/>
                <a:gd name="T115" fmla="*/ 1 h 176"/>
                <a:gd name="T116" fmla="*/ 1 w 112"/>
                <a:gd name="T117" fmla="*/ 1 h 176"/>
                <a:gd name="T118" fmla="*/ 1 w 112"/>
                <a:gd name="T119" fmla="*/ 1 h 176"/>
                <a:gd name="T120" fmla="*/ 1 w 112"/>
                <a:gd name="T121" fmla="*/ 1 h 176"/>
                <a:gd name="T122" fmla="*/ 1 w 112"/>
                <a:gd name="T123" fmla="*/ 1 h 1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
                <a:gd name="T187" fmla="*/ 0 h 176"/>
                <a:gd name="T188" fmla="*/ 112 w 112"/>
                <a:gd name="T189" fmla="*/ 176 h 1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 h="176">
                  <a:moveTo>
                    <a:pt x="94" y="123"/>
                  </a:moveTo>
                  <a:lnTo>
                    <a:pt x="99" y="111"/>
                  </a:lnTo>
                  <a:lnTo>
                    <a:pt x="104" y="96"/>
                  </a:lnTo>
                  <a:lnTo>
                    <a:pt x="107" y="79"/>
                  </a:lnTo>
                  <a:lnTo>
                    <a:pt x="109" y="61"/>
                  </a:lnTo>
                  <a:lnTo>
                    <a:pt x="110" y="36"/>
                  </a:lnTo>
                  <a:lnTo>
                    <a:pt x="111" y="31"/>
                  </a:lnTo>
                  <a:lnTo>
                    <a:pt x="112" y="28"/>
                  </a:lnTo>
                  <a:lnTo>
                    <a:pt x="109" y="19"/>
                  </a:lnTo>
                  <a:lnTo>
                    <a:pt x="107" y="16"/>
                  </a:lnTo>
                  <a:lnTo>
                    <a:pt x="105" y="11"/>
                  </a:lnTo>
                  <a:lnTo>
                    <a:pt x="102" y="5"/>
                  </a:lnTo>
                  <a:lnTo>
                    <a:pt x="98" y="0"/>
                  </a:lnTo>
                  <a:lnTo>
                    <a:pt x="97" y="0"/>
                  </a:lnTo>
                  <a:lnTo>
                    <a:pt x="96" y="0"/>
                  </a:lnTo>
                  <a:lnTo>
                    <a:pt x="95" y="0"/>
                  </a:lnTo>
                  <a:lnTo>
                    <a:pt x="72" y="20"/>
                  </a:lnTo>
                  <a:lnTo>
                    <a:pt x="33" y="7"/>
                  </a:lnTo>
                  <a:lnTo>
                    <a:pt x="30" y="33"/>
                  </a:lnTo>
                  <a:lnTo>
                    <a:pt x="35" y="34"/>
                  </a:lnTo>
                  <a:lnTo>
                    <a:pt x="45" y="38"/>
                  </a:lnTo>
                  <a:lnTo>
                    <a:pt x="56" y="43"/>
                  </a:lnTo>
                  <a:lnTo>
                    <a:pt x="59" y="50"/>
                  </a:lnTo>
                  <a:lnTo>
                    <a:pt x="58" y="58"/>
                  </a:lnTo>
                  <a:lnTo>
                    <a:pt x="58" y="68"/>
                  </a:lnTo>
                  <a:lnTo>
                    <a:pt x="56" y="77"/>
                  </a:lnTo>
                  <a:lnTo>
                    <a:pt x="52" y="88"/>
                  </a:lnTo>
                  <a:lnTo>
                    <a:pt x="49" y="93"/>
                  </a:lnTo>
                  <a:lnTo>
                    <a:pt x="44" y="98"/>
                  </a:lnTo>
                  <a:lnTo>
                    <a:pt x="39" y="100"/>
                  </a:lnTo>
                  <a:lnTo>
                    <a:pt x="35" y="102"/>
                  </a:lnTo>
                  <a:lnTo>
                    <a:pt x="29" y="103"/>
                  </a:lnTo>
                  <a:lnTo>
                    <a:pt x="25" y="104"/>
                  </a:lnTo>
                  <a:lnTo>
                    <a:pt x="20" y="104"/>
                  </a:lnTo>
                  <a:lnTo>
                    <a:pt x="15" y="104"/>
                  </a:lnTo>
                  <a:lnTo>
                    <a:pt x="12" y="104"/>
                  </a:lnTo>
                  <a:lnTo>
                    <a:pt x="8" y="103"/>
                  </a:lnTo>
                  <a:lnTo>
                    <a:pt x="5" y="103"/>
                  </a:lnTo>
                  <a:lnTo>
                    <a:pt x="0" y="102"/>
                  </a:lnTo>
                  <a:lnTo>
                    <a:pt x="3" y="104"/>
                  </a:lnTo>
                  <a:lnTo>
                    <a:pt x="6" y="108"/>
                  </a:lnTo>
                  <a:lnTo>
                    <a:pt x="10" y="111"/>
                  </a:lnTo>
                  <a:lnTo>
                    <a:pt x="12" y="115"/>
                  </a:lnTo>
                  <a:lnTo>
                    <a:pt x="11" y="116"/>
                  </a:lnTo>
                  <a:lnTo>
                    <a:pt x="11" y="117"/>
                  </a:lnTo>
                  <a:lnTo>
                    <a:pt x="11" y="119"/>
                  </a:lnTo>
                  <a:lnTo>
                    <a:pt x="11" y="121"/>
                  </a:lnTo>
                  <a:lnTo>
                    <a:pt x="19" y="124"/>
                  </a:lnTo>
                  <a:lnTo>
                    <a:pt x="27" y="127"/>
                  </a:lnTo>
                  <a:lnTo>
                    <a:pt x="36" y="130"/>
                  </a:lnTo>
                  <a:lnTo>
                    <a:pt x="43" y="133"/>
                  </a:lnTo>
                  <a:lnTo>
                    <a:pt x="50" y="136"/>
                  </a:lnTo>
                  <a:lnTo>
                    <a:pt x="56" y="138"/>
                  </a:lnTo>
                  <a:lnTo>
                    <a:pt x="59" y="140"/>
                  </a:lnTo>
                  <a:lnTo>
                    <a:pt x="60" y="140"/>
                  </a:lnTo>
                  <a:lnTo>
                    <a:pt x="48" y="169"/>
                  </a:lnTo>
                  <a:lnTo>
                    <a:pt x="91" y="176"/>
                  </a:lnTo>
                  <a:lnTo>
                    <a:pt x="92" y="159"/>
                  </a:lnTo>
                  <a:lnTo>
                    <a:pt x="92" y="144"/>
                  </a:lnTo>
                  <a:lnTo>
                    <a:pt x="94" y="132"/>
                  </a:lnTo>
                  <a:lnTo>
                    <a:pt x="94" y="123"/>
                  </a:lnTo>
                  <a:close/>
                </a:path>
              </a:pathLst>
            </a:custGeom>
            <a:solidFill>
              <a:srgbClr val="703D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47" name="Freeform 1076"/>
            <p:cNvSpPr>
              <a:spLocks/>
            </p:cNvSpPr>
            <p:nvPr/>
          </p:nvSpPr>
          <p:spPr bwMode="auto">
            <a:xfrm>
              <a:off x="3799" y="2033"/>
              <a:ext cx="41" cy="89"/>
            </a:xfrm>
            <a:custGeom>
              <a:avLst/>
              <a:gdLst>
                <a:gd name="T0" fmla="*/ 0 w 83"/>
                <a:gd name="T1" fmla="*/ 0 h 179"/>
                <a:gd name="T2" fmla="*/ 0 w 83"/>
                <a:gd name="T3" fmla="*/ 0 h 179"/>
                <a:gd name="T4" fmla="*/ 0 w 83"/>
                <a:gd name="T5" fmla="*/ 0 h 179"/>
                <a:gd name="T6" fmla="*/ 0 w 83"/>
                <a:gd name="T7" fmla="*/ 0 h 179"/>
                <a:gd name="T8" fmla="*/ 0 w 83"/>
                <a:gd name="T9" fmla="*/ 0 h 179"/>
                <a:gd name="T10" fmla="*/ 0 w 83"/>
                <a:gd name="T11" fmla="*/ 0 h 179"/>
                <a:gd name="T12" fmla="*/ 0 w 83"/>
                <a:gd name="T13" fmla="*/ 0 h 179"/>
                <a:gd name="T14" fmla="*/ 0 w 83"/>
                <a:gd name="T15" fmla="*/ 0 h 179"/>
                <a:gd name="T16" fmla="*/ 0 w 83"/>
                <a:gd name="T17" fmla="*/ 0 h 179"/>
                <a:gd name="T18" fmla="*/ 0 w 83"/>
                <a:gd name="T19" fmla="*/ 0 h 179"/>
                <a:gd name="T20" fmla="*/ 0 w 83"/>
                <a:gd name="T21" fmla="*/ 0 h 179"/>
                <a:gd name="T22" fmla="*/ 0 w 83"/>
                <a:gd name="T23" fmla="*/ 0 h 179"/>
                <a:gd name="T24" fmla="*/ 0 w 83"/>
                <a:gd name="T25" fmla="*/ 0 h 179"/>
                <a:gd name="T26" fmla="*/ 0 w 83"/>
                <a:gd name="T27" fmla="*/ 0 h 179"/>
                <a:gd name="T28" fmla="*/ 0 w 83"/>
                <a:gd name="T29" fmla="*/ 0 h 179"/>
                <a:gd name="T30" fmla="*/ 0 w 83"/>
                <a:gd name="T31" fmla="*/ 0 h 179"/>
                <a:gd name="T32" fmla="*/ 0 w 83"/>
                <a:gd name="T33" fmla="*/ 0 h 179"/>
                <a:gd name="T34" fmla="*/ 0 w 83"/>
                <a:gd name="T35" fmla="*/ 0 h 179"/>
                <a:gd name="T36" fmla="*/ 0 w 83"/>
                <a:gd name="T37" fmla="*/ 0 h 179"/>
                <a:gd name="T38" fmla="*/ 0 w 83"/>
                <a:gd name="T39" fmla="*/ 0 h 179"/>
                <a:gd name="T40" fmla="*/ 0 w 83"/>
                <a:gd name="T41" fmla="*/ 0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3"/>
                <a:gd name="T64" fmla="*/ 0 h 179"/>
                <a:gd name="T65" fmla="*/ 83 w 83"/>
                <a:gd name="T66" fmla="*/ 179 h 1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3" h="179">
                  <a:moveTo>
                    <a:pt x="63" y="72"/>
                  </a:moveTo>
                  <a:lnTo>
                    <a:pt x="73" y="58"/>
                  </a:lnTo>
                  <a:lnTo>
                    <a:pt x="78" y="45"/>
                  </a:lnTo>
                  <a:lnTo>
                    <a:pt x="82" y="36"/>
                  </a:lnTo>
                  <a:lnTo>
                    <a:pt x="83" y="32"/>
                  </a:lnTo>
                  <a:lnTo>
                    <a:pt x="58" y="0"/>
                  </a:lnTo>
                  <a:lnTo>
                    <a:pt x="0" y="78"/>
                  </a:lnTo>
                  <a:lnTo>
                    <a:pt x="30" y="110"/>
                  </a:lnTo>
                  <a:lnTo>
                    <a:pt x="32" y="114"/>
                  </a:lnTo>
                  <a:lnTo>
                    <a:pt x="38" y="128"/>
                  </a:lnTo>
                  <a:lnTo>
                    <a:pt x="46" y="150"/>
                  </a:lnTo>
                  <a:lnTo>
                    <a:pt x="59" y="179"/>
                  </a:lnTo>
                  <a:lnTo>
                    <a:pt x="77" y="165"/>
                  </a:lnTo>
                  <a:lnTo>
                    <a:pt x="73" y="154"/>
                  </a:lnTo>
                  <a:lnTo>
                    <a:pt x="67" y="141"/>
                  </a:lnTo>
                  <a:lnTo>
                    <a:pt x="61" y="126"/>
                  </a:lnTo>
                  <a:lnTo>
                    <a:pt x="56" y="114"/>
                  </a:lnTo>
                  <a:lnTo>
                    <a:pt x="53" y="104"/>
                  </a:lnTo>
                  <a:lnTo>
                    <a:pt x="53" y="95"/>
                  </a:lnTo>
                  <a:lnTo>
                    <a:pt x="56" y="84"/>
                  </a:lnTo>
                  <a:lnTo>
                    <a:pt x="63" y="72"/>
                  </a:lnTo>
                  <a:close/>
                </a:path>
              </a:pathLst>
            </a:custGeom>
            <a:solidFill>
              <a:srgbClr val="703D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48" name="Freeform 1077"/>
            <p:cNvSpPr>
              <a:spLocks/>
            </p:cNvSpPr>
            <p:nvPr/>
          </p:nvSpPr>
          <p:spPr bwMode="auto">
            <a:xfrm>
              <a:off x="3819" y="2041"/>
              <a:ext cx="19" cy="20"/>
            </a:xfrm>
            <a:custGeom>
              <a:avLst/>
              <a:gdLst>
                <a:gd name="T0" fmla="*/ 0 w 38"/>
                <a:gd name="T1" fmla="*/ 1 h 40"/>
                <a:gd name="T2" fmla="*/ 1 w 38"/>
                <a:gd name="T3" fmla="*/ 1 h 40"/>
                <a:gd name="T4" fmla="*/ 1 w 38"/>
                <a:gd name="T5" fmla="*/ 1 h 40"/>
                <a:gd name="T6" fmla="*/ 1 w 38"/>
                <a:gd name="T7" fmla="*/ 0 h 40"/>
                <a:gd name="T8" fmla="*/ 0 w 38"/>
                <a:gd name="T9" fmla="*/ 1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0" y="7"/>
                  </a:moveTo>
                  <a:lnTo>
                    <a:pt x="35" y="40"/>
                  </a:lnTo>
                  <a:lnTo>
                    <a:pt x="38" y="32"/>
                  </a:lnTo>
                  <a:lnTo>
                    <a:pt x="6"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49" name="Freeform 1078"/>
            <p:cNvSpPr>
              <a:spLocks/>
            </p:cNvSpPr>
            <p:nvPr/>
          </p:nvSpPr>
          <p:spPr bwMode="auto">
            <a:xfrm>
              <a:off x="4477" y="2102"/>
              <a:ext cx="16" cy="25"/>
            </a:xfrm>
            <a:custGeom>
              <a:avLst/>
              <a:gdLst>
                <a:gd name="T0" fmla="*/ 1 w 32"/>
                <a:gd name="T1" fmla="*/ 0 h 50"/>
                <a:gd name="T2" fmla="*/ 0 w 32"/>
                <a:gd name="T3" fmla="*/ 1 h 50"/>
                <a:gd name="T4" fmla="*/ 1 w 32"/>
                <a:gd name="T5" fmla="*/ 1 h 50"/>
                <a:gd name="T6" fmla="*/ 1 w 32"/>
                <a:gd name="T7" fmla="*/ 1 h 50"/>
                <a:gd name="T8" fmla="*/ 1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23" y="0"/>
                  </a:moveTo>
                  <a:lnTo>
                    <a:pt x="0" y="48"/>
                  </a:lnTo>
                  <a:lnTo>
                    <a:pt x="9" y="50"/>
                  </a:lnTo>
                  <a:lnTo>
                    <a:pt x="32" y="7"/>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0" name="Freeform 1079"/>
            <p:cNvSpPr>
              <a:spLocks/>
            </p:cNvSpPr>
            <p:nvPr/>
          </p:nvSpPr>
          <p:spPr bwMode="auto">
            <a:xfrm>
              <a:off x="4489" y="2110"/>
              <a:ext cx="14" cy="21"/>
            </a:xfrm>
            <a:custGeom>
              <a:avLst/>
              <a:gdLst>
                <a:gd name="T0" fmla="*/ 1 w 27"/>
                <a:gd name="T1" fmla="*/ 0 h 42"/>
                <a:gd name="T2" fmla="*/ 0 w 27"/>
                <a:gd name="T3" fmla="*/ 1 h 42"/>
                <a:gd name="T4" fmla="*/ 1 w 27"/>
                <a:gd name="T5" fmla="*/ 1 h 42"/>
                <a:gd name="T6" fmla="*/ 1 w 27"/>
                <a:gd name="T7" fmla="*/ 1 h 42"/>
                <a:gd name="T8" fmla="*/ 1 w 27"/>
                <a:gd name="T9" fmla="*/ 0 h 42"/>
                <a:gd name="T10" fmla="*/ 0 60000 65536"/>
                <a:gd name="T11" fmla="*/ 0 60000 65536"/>
                <a:gd name="T12" fmla="*/ 0 60000 65536"/>
                <a:gd name="T13" fmla="*/ 0 60000 65536"/>
                <a:gd name="T14" fmla="*/ 0 60000 65536"/>
                <a:gd name="T15" fmla="*/ 0 w 27"/>
                <a:gd name="T16" fmla="*/ 0 h 42"/>
                <a:gd name="T17" fmla="*/ 27 w 27"/>
                <a:gd name="T18" fmla="*/ 42 h 42"/>
              </a:gdLst>
              <a:ahLst/>
              <a:cxnLst>
                <a:cxn ang="T10">
                  <a:pos x="T0" y="T1"/>
                </a:cxn>
                <a:cxn ang="T11">
                  <a:pos x="T2" y="T3"/>
                </a:cxn>
                <a:cxn ang="T12">
                  <a:pos x="T4" y="T5"/>
                </a:cxn>
                <a:cxn ang="T13">
                  <a:pos x="T6" y="T7"/>
                </a:cxn>
                <a:cxn ang="T14">
                  <a:pos x="T8" y="T9"/>
                </a:cxn>
              </a:cxnLst>
              <a:rect l="T15" t="T16" r="T17" b="T18"/>
              <a:pathLst>
                <a:path w="27" h="42">
                  <a:moveTo>
                    <a:pt x="20" y="0"/>
                  </a:moveTo>
                  <a:lnTo>
                    <a:pt x="0" y="38"/>
                  </a:lnTo>
                  <a:lnTo>
                    <a:pt x="9" y="42"/>
                  </a:lnTo>
                  <a:lnTo>
                    <a:pt x="27" y="1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1" name="Freeform 1080"/>
            <p:cNvSpPr>
              <a:spLocks/>
            </p:cNvSpPr>
            <p:nvPr/>
          </p:nvSpPr>
          <p:spPr bwMode="auto">
            <a:xfrm>
              <a:off x="3812" y="2051"/>
              <a:ext cx="19" cy="21"/>
            </a:xfrm>
            <a:custGeom>
              <a:avLst/>
              <a:gdLst>
                <a:gd name="T0" fmla="*/ 0 w 38"/>
                <a:gd name="T1" fmla="*/ 1 h 40"/>
                <a:gd name="T2" fmla="*/ 1 w 38"/>
                <a:gd name="T3" fmla="*/ 1 h 40"/>
                <a:gd name="T4" fmla="*/ 1 w 38"/>
                <a:gd name="T5" fmla="*/ 1 h 40"/>
                <a:gd name="T6" fmla="*/ 1 w 38"/>
                <a:gd name="T7" fmla="*/ 0 h 40"/>
                <a:gd name="T8" fmla="*/ 0 w 38"/>
                <a:gd name="T9" fmla="*/ 1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0" y="7"/>
                  </a:moveTo>
                  <a:lnTo>
                    <a:pt x="35" y="40"/>
                  </a:lnTo>
                  <a:lnTo>
                    <a:pt x="38" y="32"/>
                  </a:lnTo>
                  <a:lnTo>
                    <a:pt x="7" y="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2" name="Freeform 1081"/>
            <p:cNvSpPr>
              <a:spLocks/>
            </p:cNvSpPr>
            <p:nvPr/>
          </p:nvSpPr>
          <p:spPr bwMode="auto">
            <a:xfrm>
              <a:off x="3804" y="2062"/>
              <a:ext cx="19" cy="20"/>
            </a:xfrm>
            <a:custGeom>
              <a:avLst/>
              <a:gdLst>
                <a:gd name="T0" fmla="*/ 0 w 38"/>
                <a:gd name="T1" fmla="*/ 1 h 40"/>
                <a:gd name="T2" fmla="*/ 1 w 38"/>
                <a:gd name="T3" fmla="*/ 1 h 40"/>
                <a:gd name="T4" fmla="*/ 1 w 38"/>
                <a:gd name="T5" fmla="*/ 1 h 40"/>
                <a:gd name="T6" fmla="*/ 1 w 38"/>
                <a:gd name="T7" fmla="*/ 0 h 40"/>
                <a:gd name="T8" fmla="*/ 0 w 38"/>
                <a:gd name="T9" fmla="*/ 1 h 40"/>
                <a:gd name="T10" fmla="*/ 0 60000 65536"/>
                <a:gd name="T11" fmla="*/ 0 60000 65536"/>
                <a:gd name="T12" fmla="*/ 0 60000 65536"/>
                <a:gd name="T13" fmla="*/ 0 60000 65536"/>
                <a:gd name="T14" fmla="*/ 0 60000 65536"/>
                <a:gd name="T15" fmla="*/ 0 w 38"/>
                <a:gd name="T16" fmla="*/ 0 h 40"/>
                <a:gd name="T17" fmla="*/ 38 w 38"/>
                <a:gd name="T18" fmla="*/ 40 h 40"/>
              </a:gdLst>
              <a:ahLst/>
              <a:cxnLst>
                <a:cxn ang="T10">
                  <a:pos x="T0" y="T1"/>
                </a:cxn>
                <a:cxn ang="T11">
                  <a:pos x="T2" y="T3"/>
                </a:cxn>
                <a:cxn ang="T12">
                  <a:pos x="T4" y="T5"/>
                </a:cxn>
                <a:cxn ang="T13">
                  <a:pos x="T6" y="T7"/>
                </a:cxn>
                <a:cxn ang="T14">
                  <a:pos x="T8" y="T9"/>
                </a:cxn>
              </a:cxnLst>
              <a:rect l="T15" t="T16" r="T17" b="T18"/>
              <a:pathLst>
                <a:path w="38" h="40">
                  <a:moveTo>
                    <a:pt x="0" y="8"/>
                  </a:moveTo>
                  <a:lnTo>
                    <a:pt x="34" y="40"/>
                  </a:lnTo>
                  <a:lnTo>
                    <a:pt x="38" y="32"/>
                  </a:lnTo>
                  <a:lnTo>
                    <a:pt x="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3" name="Freeform 1082"/>
            <p:cNvSpPr>
              <a:spLocks/>
            </p:cNvSpPr>
            <p:nvPr/>
          </p:nvSpPr>
          <p:spPr bwMode="auto">
            <a:xfrm>
              <a:off x="4113" y="2208"/>
              <a:ext cx="394" cy="594"/>
            </a:xfrm>
            <a:custGeom>
              <a:avLst/>
              <a:gdLst>
                <a:gd name="T0" fmla="*/ 2 w 786"/>
                <a:gd name="T1" fmla="*/ 3 h 1189"/>
                <a:gd name="T2" fmla="*/ 2 w 786"/>
                <a:gd name="T3" fmla="*/ 2 h 1189"/>
                <a:gd name="T4" fmla="*/ 2 w 786"/>
                <a:gd name="T5" fmla="*/ 2 h 1189"/>
                <a:gd name="T6" fmla="*/ 2 w 786"/>
                <a:gd name="T7" fmla="*/ 2 h 1189"/>
                <a:gd name="T8" fmla="*/ 3 w 786"/>
                <a:gd name="T9" fmla="*/ 2 h 1189"/>
                <a:gd name="T10" fmla="*/ 3 w 786"/>
                <a:gd name="T11" fmla="*/ 2 h 1189"/>
                <a:gd name="T12" fmla="*/ 3 w 786"/>
                <a:gd name="T13" fmla="*/ 2 h 1189"/>
                <a:gd name="T14" fmla="*/ 3 w 786"/>
                <a:gd name="T15" fmla="*/ 2 h 1189"/>
                <a:gd name="T16" fmla="*/ 3 w 786"/>
                <a:gd name="T17" fmla="*/ 1 h 1189"/>
                <a:gd name="T18" fmla="*/ 3 w 786"/>
                <a:gd name="T19" fmla="*/ 1 h 1189"/>
                <a:gd name="T20" fmla="*/ 4 w 786"/>
                <a:gd name="T21" fmla="*/ 0 h 1189"/>
                <a:gd name="T22" fmla="*/ 4 w 786"/>
                <a:gd name="T23" fmla="*/ 0 h 1189"/>
                <a:gd name="T24" fmla="*/ 3 w 786"/>
                <a:gd name="T25" fmla="*/ 0 h 1189"/>
                <a:gd name="T26" fmla="*/ 3 w 786"/>
                <a:gd name="T27" fmla="*/ 0 h 1189"/>
                <a:gd name="T28" fmla="*/ 3 w 786"/>
                <a:gd name="T29" fmla="*/ 0 h 1189"/>
                <a:gd name="T30" fmla="*/ 3 w 786"/>
                <a:gd name="T31" fmla="*/ 1 h 1189"/>
                <a:gd name="T32" fmla="*/ 3 w 786"/>
                <a:gd name="T33" fmla="*/ 1 h 1189"/>
                <a:gd name="T34" fmla="*/ 3 w 786"/>
                <a:gd name="T35" fmla="*/ 1 h 1189"/>
                <a:gd name="T36" fmla="*/ 3 w 786"/>
                <a:gd name="T37" fmla="*/ 2 h 1189"/>
                <a:gd name="T38" fmla="*/ 3 w 786"/>
                <a:gd name="T39" fmla="*/ 2 h 1189"/>
                <a:gd name="T40" fmla="*/ 2 w 786"/>
                <a:gd name="T41" fmla="*/ 2 h 1189"/>
                <a:gd name="T42" fmla="*/ 2 w 786"/>
                <a:gd name="T43" fmla="*/ 2 h 1189"/>
                <a:gd name="T44" fmla="*/ 2 w 786"/>
                <a:gd name="T45" fmla="*/ 2 h 1189"/>
                <a:gd name="T46" fmla="*/ 2 w 786"/>
                <a:gd name="T47" fmla="*/ 2 h 1189"/>
                <a:gd name="T48" fmla="*/ 2 w 786"/>
                <a:gd name="T49" fmla="*/ 2 h 1189"/>
                <a:gd name="T50" fmla="*/ 2 w 786"/>
                <a:gd name="T51" fmla="*/ 2 h 1189"/>
                <a:gd name="T52" fmla="*/ 1 w 786"/>
                <a:gd name="T53" fmla="*/ 2 h 1189"/>
                <a:gd name="T54" fmla="*/ 1 w 786"/>
                <a:gd name="T55" fmla="*/ 2 h 1189"/>
                <a:gd name="T56" fmla="*/ 1 w 786"/>
                <a:gd name="T57" fmla="*/ 3 h 1189"/>
                <a:gd name="T58" fmla="*/ 1 w 786"/>
                <a:gd name="T59" fmla="*/ 3 h 1189"/>
                <a:gd name="T60" fmla="*/ 1 w 786"/>
                <a:gd name="T61" fmla="*/ 3 h 1189"/>
                <a:gd name="T62" fmla="*/ 1 w 786"/>
                <a:gd name="T63" fmla="*/ 3 h 1189"/>
                <a:gd name="T64" fmla="*/ 1 w 786"/>
                <a:gd name="T65" fmla="*/ 3 h 1189"/>
                <a:gd name="T66" fmla="*/ 1 w 786"/>
                <a:gd name="T67" fmla="*/ 4 h 1189"/>
                <a:gd name="T68" fmla="*/ 1 w 786"/>
                <a:gd name="T69" fmla="*/ 4 h 1189"/>
                <a:gd name="T70" fmla="*/ 1 w 786"/>
                <a:gd name="T71" fmla="*/ 4 h 1189"/>
                <a:gd name="T72" fmla="*/ 0 w 786"/>
                <a:gd name="T73" fmla="*/ 4 h 1189"/>
                <a:gd name="T74" fmla="*/ 1 w 786"/>
                <a:gd name="T75" fmla="*/ 4 h 1189"/>
                <a:gd name="T76" fmla="*/ 1 w 786"/>
                <a:gd name="T77" fmla="*/ 4 h 1189"/>
                <a:gd name="T78" fmla="*/ 1 w 786"/>
                <a:gd name="T79" fmla="*/ 4 h 1189"/>
                <a:gd name="T80" fmla="*/ 1 w 786"/>
                <a:gd name="T81" fmla="*/ 4 h 1189"/>
                <a:gd name="T82" fmla="*/ 1 w 786"/>
                <a:gd name="T83" fmla="*/ 4 h 1189"/>
                <a:gd name="T84" fmla="*/ 1 w 786"/>
                <a:gd name="T85" fmla="*/ 3 h 1189"/>
                <a:gd name="T86" fmla="*/ 1 w 786"/>
                <a:gd name="T87" fmla="*/ 3 h 1189"/>
                <a:gd name="T88" fmla="*/ 2 w 786"/>
                <a:gd name="T89" fmla="*/ 3 h 1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6"/>
                <a:gd name="T136" fmla="*/ 0 h 1189"/>
                <a:gd name="T137" fmla="*/ 786 w 786"/>
                <a:gd name="T138" fmla="*/ 1189 h 1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6" h="1189">
                  <a:moveTo>
                    <a:pt x="312" y="822"/>
                  </a:moveTo>
                  <a:lnTo>
                    <a:pt x="335" y="787"/>
                  </a:lnTo>
                  <a:lnTo>
                    <a:pt x="360" y="756"/>
                  </a:lnTo>
                  <a:lnTo>
                    <a:pt x="387" y="728"/>
                  </a:lnTo>
                  <a:lnTo>
                    <a:pt x="414" y="703"/>
                  </a:lnTo>
                  <a:lnTo>
                    <a:pt x="443" y="682"/>
                  </a:lnTo>
                  <a:lnTo>
                    <a:pt x="472" y="662"/>
                  </a:lnTo>
                  <a:lnTo>
                    <a:pt x="501" y="645"/>
                  </a:lnTo>
                  <a:lnTo>
                    <a:pt x="530" y="629"/>
                  </a:lnTo>
                  <a:lnTo>
                    <a:pt x="558" y="614"/>
                  </a:lnTo>
                  <a:lnTo>
                    <a:pt x="586" y="599"/>
                  </a:lnTo>
                  <a:lnTo>
                    <a:pt x="612" y="584"/>
                  </a:lnTo>
                  <a:lnTo>
                    <a:pt x="637" y="568"/>
                  </a:lnTo>
                  <a:lnTo>
                    <a:pt x="660" y="552"/>
                  </a:lnTo>
                  <a:lnTo>
                    <a:pt x="679" y="533"/>
                  </a:lnTo>
                  <a:lnTo>
                    <a:pt x="698" y="513"/>
                  </a:lnTo>
                  <a:lnTo>
                    <a:pt x="713" y="490"/>
                  </a:lnTo>
                  <a:lnTo>
                    <a:pt x="731" y="445"/>
                  </a:lnTo>
                  <a:lnTo>
                    <a:pt x="746" y="388"/>
                  </a:lnTo>
                  <a:lnTo>
                    <a:pt x="759" y="324"/>
                  </a:lnTo>
                  <a:lnTo>
                    <a:pt x="769" y="255"/>
                  </a:lnTo>
                  <a:lnTo>
                    <a:pt x="776" y="184"/>
                  </a:lnTo>
                  <a:lnTo>
                    <a:pt x="781" y="118"/>
                  </a:lnTo>
                  <a:lnTo>
                    <a:pt x="784" y="57"/>
                  </a:lnTo>
                  <a:lnTo>
                    <a:pt x="786" y="5"/>
                  </a:lnTo>
                  <a:lnTo>
                    <a:pt x="755" y="0"/>
                  </a:lnTo>
                  <a:lnTo>
                    <a:pt x="753" y="31"/>
                  </a:lnTo>
                  <a:lnTo>
                    <a:pt x="748" y="81"/>
                  </a:lnTo>
                  <a:lnTo>
                    <a:pt x="743" y="142"/>
                  </a:lnTo>
                  <a:lnTo>
                    <a:pt x="732" y="212"/>
                  </a:lnTo>
                  <a:lnTo>
                    <a:pt x="721" y="282"/>
                  </a:lnTo>
                  <a:lnTo>
                    <a:pt x="705" y="350"/>
                  </a:lnTo>
                  <a:lnTo>
                    <a:pt x="685" y="408"/>
                  </a:lnTo>
                  <a:lnTo>
                    <a:pt x="661" y="452"/>
                  </a:lnTo>
                  <a:lnTo>
                    <a:pt x="646" y="469"/>
                  </a:lnTo>
                  <a:lnTo>
                    <a:pt x="627" y="485"/>
                  </a:lnTo>
                  <a:lnTo>
                    <a:pt x="608" y="500"/>
                  </a:lnTo>
                  <a:lnTo>
                    <a:pt x="586" y="513"/>
                  </a:lnTo>
                  <a:lnTo>
                    <a:pt x="563" y="525"/>
                  </a:lnTo>
                  <a:lnTo>
                    <a:pt x="538" y="537"/>
                  </a:lnTo>
                  <a:lnTo>
                    <a:pt x="512" y="548"/>
                  </a:lnTo>
                  <a:lnTo>
                    <a:pt x="487" y="559"/>
                  </a:lnTo>
                  <a:lnTo>
                    <a:pt x="460" y="569"/>
                  </a:lnTo>
                  <a:lnTo>
                    <a:pt x="435" y="579"/>
                  </a:lnTo>
                  <a:lnTo>
                    <a:pt x="409" y="591"/>
                  </a:lnTo>
                  <a:lnTo>
                    <a:pt x="384" y="601"/>
                  </a:lnTo>
                  <a:lnTo>
                    <a:pt x="360" y="614"/>
                  </a:lnTo>
                  <a:lnTo>
                    <a:pt x="337" y="627"/>
                  </a:lnTo>
                  <a:lnTo>
                    <a:pt x="315" y="640"/>
                  </a:lnTo>
                  <a:lnTo>
                    <a:pt x="296" y="655"/>
                  </a:lnTo>
                  <a:lnTo>
                    <a:pt x="277" y="670"/>
                  </a:lnTo>
                  <a:lnTo>
                    <a:pt x="260" y="687"/>
                  </a:lnTo>
                  <a:lnTo>
                    <a:pt x="243" y="702"/>
                  </a:lnTo>
                  <a:lnTo>
                    <a:pt x="227" y="718"/>
                  </a:lnTo>
                  <a:lnTo>
                    <a:pt x="212" y="734"/>
                  </a:lnTo>
                  <a:lnTo>
                    <a:pt x="197" y="750"/>
                  </a:lnTo>
                  <a:lnTo>
                    <a:pt x="182" y="767"/>
                  </a:lnTo>
                  <a:lnTo>
                    <a:pt x="168" y="784"/>
                  </a:lnTo>
                  <a:lnTo>
                    <a:pt x="154" y="804"/>
                  </a:lnTo>
                  <a:lnTo>
                    <a:pt x="141" y="824"/>
                  </a:lnTo>
                  <a:lnTo>
                    <a:pt x="129" y="843"/>
                  </a:lnTo>
                  <a:lnTo>
                    <a:pt x="117" y="865"/>
                  </a:lnTo>
                  <a:lnTo>
                    <a:pt x="106" y="888"/>
                  </a:lnTo>
                  <a:lnTo>
                    <a:pt x="94" y="912"/>
                  </a:lnTo>
                  <a:lnTo>
                    <a:pt x="83" y="939"/>
                  </a:lnTo>
                  <a:lnTo>
                    <a:pt x="72" y="966"/>
                  </a:lnTo>
                  <a:lnTo>
                    <a:pt x="57" y="1007"/>
                  </a:lnTo>
                  <a:lnTo>
                    <a:pt x="44" y="1042"/>
                  </a:lnTo>
                  <a:lnTo>
                    <a:pt x="32" y="1073"/>
                  </a:lnTo>
                  <a:lnTo>
                    <a:pt x="23" y="1101"/>
                  </a:lnTo>
                  <a:lnTo>
                    <a:pt x="15" y="1124"/>
                  </a:lnTo>
                  <a:lnTo>
                    <a:pt x="8" y="1143"/>
                  </a:lnTo>
                  <a:lnTo>
                    <a:pt x="3" y="1158"/>
                  </a:lnTo>
                  <a:lnTo>
                    <a:pt x="0" y="1168"/>
                  </a:lnTo>
                  <a:lnTo>
                    <a:pt x="22" y="1173"/>
                  </a:lnTo>
                  <a:lnTo>
                    <a:pt x="41" y="1176"/>
                  </a:lnTo>
                  <a:lnTo>
                    <a:pt x="61" y="1178"/>
                  </a:lnTo>
                  <a:lnTo>
                    <a:pt x="79" y="1182"/>
                  </a:lnTo>
                  <a:lnTo>
                    <a:pt x="95" y="1184"/>
                  </a:lnTo>
                  <a:lnTo>
                    <a:pt x="111" y="1185"/>
                  </a:lnTo>
                  <a:lnTo>
                    <a:pt x="126" y="1187"/>
                  </a:lnTo>
                  <a:lnTo>
                    <a:pt x="140" y="1189"/>
                  </a:lnTo>
                  <a:lnTo>
                    <a:pt x="152" y="1140"/>
                  </a:lnTo>
                  <a:lnTo>
                    <a:pt x="167" y="1095"/>
                  </a:lnTo>
                  <a:lnTo>
                    <a:pt x="184" y="1052"/>
                  </a:lnTo>
                  <a:lnTo>
                    <a:pt x="205" y="1009"/>
                  </a:lnTo>
                  <a:lnTo>
                    <a:pt x="228" y="965"/>
                  </a:lnTo>
                  <a:lnTo>
                    <a:pt x="254" y="920"/>
                  </a:lnTo>
                  <a:lnTo>
                    <a:pt x="282" y="873"/>
                  </a:lnTo>
                  <a:lnTo>
                    <a:pt x="312" y="82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4" name="Freeform 1083"/>
            <p:cNvSpPr>
              <a:spLocks/>
            </p:cNvSpPr>
            <p:nvPr/>
          </p:nvSpPr>
          <p:spPr bwMode="auto">
            <a:xfrm>
              <a:off x="3625" y="2126"/>
              <a:ext cx="673" cy="373"/>
            </a:xfrm>
            <a:custGeom>
              <a:avLst/>
              <a:gdLst>
                <a:gd name="T0" fmla="*/ 6 w 1345"/>
                <a:gd name="T1" fmla="*/ 0 h 746"/>
                <a:gd name="T2" fmla="*/ 5 w 1345"/>
                <a:gd name="T3" fmla="*/ 1 h 746"/>
                <a:gd name="T4" fmla="*/ 4 w 1345"/>
                <a:gd name="T5" fmla="*/ 1 h 746"/>
                <a:gd name="T6" fmla="*/ 4 w 1345"/>
                <a:gd name="T7" fmla="*/ 1 h 746"/>
                <a:gd name="T8" fmla="*/ 4 w 1345"/>
                <a:gd name="T9" fmla="*/ 1 h 746"/>
                <a:gd name="T10" fmla="*/ 2 w 1345"/>
                <a:gd name="T11" fmla="*/ 3 h 746"/>
                <a:gd name="T12" fmla="*/ 2 w 1345"/>
                <a:gd name="T13" fmla="*/ 2 h 746"/>
                <a:gd name="T14" fmla="*/ 2 w 1345"/>
                <a:gd name="T15" fmla="*/ 2 h 746"/>
                <a:gd name="T16" fmla="*/ 2 w 1345"/>
                <a:gd name="T17" fmla="*/ 2 h 746"/>
                <a:gd name="T18" fmla="*/ 0 w 1345"/>
                <a:gd name="T19" fmla="*/ 3 h 746"/>
                <a:gd name="T20" fmla="*/ 1 w 1345"/>
                <a:gd name="T21" fmla="*/ 3 h 746"/>
                <a:gd name="T22" fmla="*/ 2 w 1345"/>
                <a:gd name="T23" fmla="*/ 2 h 746"/>
                <a:gd name="T24" fmla="*/ 2 w 1345"/>
                <a:gd name="T25" fmla="*/ 3 h 746"/>
                <a:gd name="T26" fmla="*/ 2 w 1345"/>
                <a:gd name="T27" fmla="*/ 3 h 746"/>
                <a:gd name="T28" fmla="*/ 2 w 1345"/>
                <a:gd name="T29" fmla="*/ 3 h 746"/>
                <a:gd name="T30" fmla="*/ 4 w 1345"/>
                <a:gd name="T31" fmla="*/ 1 h 746"/>
                <a:gd name="T32" fmla="*/ 5 w 1345"/>
                <a:gd name="T33" fmla="*/ 1 h 746"/>
                <a:gd name="T34" fmla="*/ 5 w 1345"/>
                <a:gd name="T35" fmla="*/ 2 h 746"/>
                <a:gd name="T36" fmla="*/ 5 w 1345"/>
                <a:gd name="T37" fmla="*/ 1 h 746"/>
                <a:gd name="T38" fmla="*/ 6 w 1345"/>
                <a:gd name="T39" fmla="*/ 1 h 746"/>
                <a:gd name="T40" fmla="*/ 6 w 1345"/>
                <a:gd name="T41" fmla="*/ 0 h 7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45"/>
                <a:gd name="T64" fmla="*/ 0 h 746"/>
                <a:gd name="T65" fmla="*/ 1345 w 1345"/>
                <a:gd name="T66" fmla="*/ 746 h 7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45" h="746">
                  <a:moveTo>
                    <a:pt x="1323" y="0"/>
                  </a:moveTo>
                  <a:lnTo>
                    <a:pt x="1091" y="213"/>
                  </a:lnTo>
                  <a:lnTo>
                    <a:pt x="994" y="104"/>
                  </a:lnTo>
                  <a:lnTo>
                    <a:pt x="983" y="92"/>
                  </a:lnTo>
                  <a:lnTo>
                    <a:pt x="971" y="104"/>
                  </a:lnTo>
                  <a:lnTo>
                    <a:pt x="483" y="617"/>
                  </a:lnTo>
                  <a:lnTo>
                    <a:pt x="349" y="399"/>
                  </a:lnTo>
                  <a:lnTo>
                    <a:pt x="339" y="382"/>
                  </a:lnTo>
                  <a:lnTo>
                    <a:pt x="324" y="396"/>
                  </a:lnTo>
                  <a:lnTo>
                    <a:pt x="0" y="723"/>
                  </a:lnTo>
                  <a:lnTo>
                    <a:pt x="23" y="746"/>
                  </a:lnTo>
                  <a:lnTo>
                    <a:pt x="333" y="433"/>
                  </a:lnTo>
                  <a:lnTo>
                    <a:pt x="465" y="651"/>
                  </a:lnTo>
                  <a:lnTo>
                    <a:pt x="477" y="670"/>
                  </a:lnTo>
                  <a:lnTo>
                    <a:pt x="491" y="655"/>
                  </a:lnTo>
                  <a:lnTo>
                    <a:pt x="981" y="139"/>
                  </a:lnTo>
                  <a:lnTo>
                    <a:pt x="1078" y="246"/>
                  </a:lnTo>
                  <a:lnTo>
                    <a:pt x="1090" y="258"/>
                  </a:lnTo>
                  <a:lnTo>
                    <a:pt x="1101" y="247"/>
                  </a:lnTo>
                  <a:lnTo>
                    <a:pt x="1345" y="24"/>
                  </a:lnTo>
                  <a:lnTo>
                    <a:pt x="1323" y="0"/>
                  </a:lnTo>
                  <a:close/>
                </a:path>
              </a:pathLst>
            </a:custGeom>
            <a:solidFill>
              <a:srgbClr val="FF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5" name="Freeform 1084"/>
            <p:cNvSpPr>
              <a:spLocks/>
            </p:cNvSpPr>
            <p:nvPr/>
          </p:nvSpPr>
          <p:spPr bwMode="auto">
            <a:xfrm>
              <a:off x="3834" y="2095"/>
              <a:ext cx="657" cy="697"/>
            </a:xfrm>
            <a:custGeom>
              <a:avLst/>
              <a:gdLst>
                <a:gd name="T0" fmla="*/ 5 w 1314"/>
                <a:gd name="T1" fmla="*/ 1 h 1395"/>
                <a:gd name="T2" fmla="*/ 5 w 1314"/>
                <a:gd name="T3" fmla="*/ 1 h 1395"/>
                <a:gd name="T4" fmla="*/ 5 w 1314"/>
                <a:gd name="T5" fmla="*/ 1 h 1395"/>
                <a:gd name="T6" fmla="*/ 5 w 1314"/>
                <a:gd name="T7" fmla="*/ 2 h 1395"/>
                <a:gd name="T8" fmla="*/ 5 w 1314"/>
                <a:gd name="T9" fmla="*/ 2 h 1395"/>
                <a:gd name="T10" fmla="*/ 4 w 1314"/>
                <a:gd name="T11" fmla="*/ 2 h 1395"/>
                <a:gd name="T12" fmla="*/ 4 w 1314"/>
                <a:gd name="T13" fmla="*/ 2 h 1395"/>
                <a:gd name="T14" fmla="*/ 4 w 1314"/>
                <a:gd name="T15" fmla="*/ 2 h 1395"/>
                <a:gd name="T16" fmla="*/ 4 w 1314"/>
                <a:gd name="T17" fmla="*/ 2 h 1395"/>
                <a:gd name="T18" fmla="*/ 4 w 1314"/>
                <a:gd name="T19" fmla="*/ 2 h 1395"/>
                <a:gd name="T20" fmla="*/ 4 w 1314"/>
                <a:gd name="T21" fmla="*/ 2 h 1395"/>
                <a:gd name="T22" fmla="*/ 4 w 1314"/>
                <a:gd name="T23" fmla="*/ 2 h 1395"/>
                <a:gd name="T24" fmla="*/ 4 w 1314"/>
                <a:gd name="T25" fmla="*/ 2 h 1395"/>
                <a:gd name="T26" fmla="*/ 3 w 1314"/>
                <a:gd name="T27" fmla="*/ 2 h 1395"/>
                <a:gd name="T28" fmla="*/ 3 w 1314"/>
                <a:gd name="T29" fmla="*/ 2 h 1395"/>
                <a:gd name="T30" fmla="*/ 3 w 1314"/>
                <a:gd name="T31" fmla="*/ 2 h 1395"/>
                <a:gd name="T32" fmla="*/ 3 w 1314"/>
                <a:gd name="T33" fmla="*/ 2 h 1395"/>
                <a:gd name="T34" fmla="*/ 3 w 1314"/>
                <a:gd name="T35" fmla="*/ 2 h 1395"/>
                <a:gd name="T36" fmla="*/ 2 w 1314"/>
                <a:gd name="T37" fmla="*/ 1 h 1395"/>
                <a:gd name="T38" fmla="*/ 2 w 1314"/>
                <a:gd name="T39" fmla="*/ 1 h 1395"/>
                <a:gd name="T40" fmla="*/ 2 w 1314"/>
                <a:gd name="T41" fmla="*/ 1 h 1395"/>
                <a:gd name="T42" fmla="*/ 2 w 1314"/>
                <a:gd name="T43" fmla="*/ 1 h 1395"/>
                <a:gd name="T44" fmla="*/ 2 w 1314"/>
                <a:gd name="T45" fmla="*/ 1 h 1395"/>
                <a:gd name="T46" fmla="*/ 2 w 1314"/>
                <a:gd name="T47" fmla="*/ 1 h 1395"/>
                <a:gd name="T48" fmla="*/ 1 w 1314"/>
                <a:gd name="T49" fmla="*/ 0 h 1395"/>
                <a:gd name="T50" fmla="*/ 1 w 1314"/>
                <a:gd name="T51" fmla="*/ 0 h 1395"/>
                <a:gd name="T52" fmla="*/ 1 w 1314"/>
                <a:gd name="T53" fmla="*/ 0 h 1395"/>
                <a:gd name="T54" fmla="*/ 0 w 1314"/>
                <a:gd name="T55" fmla="*/ 0 h 1395"/>
                <a:gd name="T56" fmla="*/ 1 w 1314"/>
                <a:gd name="T57" fmla="*/ 0 h 1395"/>
                <a:gd name="T58" fmla="*/ 1 w 1314"/>
                <a:gd name="T59" fmla="*/ 1 h 1395"/>
                <a:gd name="T60" fmla="*/ 1 w 1314"/>
                <a:gd name="T61" fmla="*/ 1 h 1395"/>
                <a:gd name="T62" fmla="*/ 1 w 1314"/>
                <a:gd name="T63" fmla="*/ 1 h 1395"/>
                <a:gd name="T64" fmla="*/ 2 w 1314"/>
                <a:gd name="T65" fmla="*/ 2 h 1395"/>
                <a:gd name="T66" fmla="*/ 2 w 1314"/>
                <a:gd name="T67" fmla="*/ 2 h 1395"/>
                <a:gd name="T68" fmla="*/ 2 w 1314"/>
                <a:gd name="T69" fmla="*/ 2 h 1395"/>
                <a:gd name="T70" fmla="*/ 2 w 1314"/>
                <a:gd name="T71" fmla="*/ 2 h 1395"/>
                <a:gd name="T72" fmla="*/ 2 w 1314"/>
                <a:gd name="T73" fmla="*/ 3 h 1395"/>
                <a:gd name="T74" fmla="*/ 2 w 1314"/>
                <a:gd name="T75" fmla="*/ 4 h 1395"/>
                <a:gd name="T76" fmla="*/ 1 w 1314"/>
                <a:gd name="T77" fmla="*/ 4 h 1395"/>
                <a:gd name="T78" fmla="*/ 1 w 1314"/>
                <a:gd name="T79" fmla="*/ 4 h 1395"/>
                <a:gd name="T80" fmla="*/ 2 w 1314"/>
                <a:gd name="T81" fmla="*/ 5 h 1395"/>
                <a:gd name="T82" fmla="*/ 2 w 1314"/>
                <a:gd name="T83" fmla="*/ 5 h 1395"/>
                <a:gd name="T84" fmla="*/ 2 w 1314"/>
                <a:gd name="T85" fmla="*/ 5 h 1395"/>
                <a:gd name="T86" fmla="*/ 2 w 1314"/>
                <a:gd name="T87" fmla="*/ 5 h 1395"/>
                <a:gd name="T88" fmla="*/ 2 w 1314"/>
                <a:gd name="T89" fmla="*/ 5 h 1395"/>
                <a:gd name="T90" fmla="*/ 3 w 1314"/>
                <a:gd name="T91" fmla="*/ 5 h 1395"/>
                <a:gd name="T92" fmla="*/ 3 w 1314"/>
                <a:gd name="T93" fmla="*/ 5 h 1395"/>
                <a:gd name="T94" fmla="*/ 3 w 1314"/>
                <a:gd name="T95" fmla="*/ 5 h 1395"/>
                <a:gd name="T96" fmla="*/ 3 w 1314"/>
                <a:gd name="T97" fmla="*/ 4 h 1395"/>
                <a:gd name="T98" fmla="*/ 3 w 1314"/>
                <a:gd name="T99" fmla="*/ 4 h 1395"/>
                <a:gd name="T100" fmla="*/ 3 w 1314"/>
                <a:gd name="T101" fmla="*/ 4 h 1395"/>
                <a:gd name="T102" fmla="*/ 3 w 1314"/>
                <a:gd name="T103" fmla="*/ 4 h 1395"/>
                <a:gd name="T104" fmla="*/ 3 w 1314"/>
                <a:gd name="T105" fmla="*/ 3 h 1395"/>
                <a:gd name="T106" fmla="*/ 4 w 1314"/>
                <a:gd name="T107" fmla="*/ 3 h 1395"/>
                <a:gd name="T108" fmla="*/ 4 w 1314"/>
                <a:gd name="T109" fmla="*/ 3 h 1395"/>
                <a:gd name="T110" fmla="*/ 4 w 1314"/>
                <a:gd name="T111" fmla="*/ 3 h 1395"/>
                <a:gd name="T112" fmla="*/ 4 w 1314"/>
                <a:gd name="T113" fmla="*/ 3 h 1395"/>
                <a:gd name="T114" fmla="*/ 5 w 1314"/>
                <a:gd name="T115" fmla="*/ 3 h 1395"/>
                <a:gd name="T116" fmla="*/ 5 w 1314"/>
                <a:gd name="T117" fmla="*/ 2 h 1395"/>
                <a:gd name="T118" fmla="*/ 5 w 1314"/>
                <a:gd name="T119" fmla="*/ 2 h 1395"/>
                <a:gd name="T120" fmla="*/ 5 w 1314"/>
                <a:gd name="T121" fmla="*/ 2 h 1395"/>
                <a:gd name="T122" fmla="*/ 6 w 1314"/>
                <a:gd name="T123" fmla="*/ 1 h 1395"/>
                <a:gd name="T124" fmla="*/ 6 w 1314"/>
                <a:gd name="T125" fmla="*/ 0 h 1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14"/>
                <a:gd name="T190" fmla="*/ 0 h 1395"/>
                <a:gd name="T191" fmla="*/ 1314 w 1314"/>
                <a:gd name="T192" fmla="*/ 1395 h 139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14" h="1395">
                  <a:moveTo>
                    <a:pt x="1257" y="218"/>
                  </a:moveTo>
                  <a:lnTo>
                    <a:pt x="1252" y="242"/>
                  </a:lnTo>
                  <a:lnTo>
                    <a:pt x="1245" y="269"/>
                  </a:lnTo>
                  <a:lnTo>
                    <a:pt x="1238" y="299"/>
                  </a:lnTo>
                  <a:lnTo>
                    <a:pt x="1230" y="330"/>
                  </a:lnTo>
                  <a:lnTo>
                    <a:pt x="1221" y="362"/>
                  </a:lnTo>
                  <a:lnTo>
                    <a:pt x="1209" y="396"/>
                  </a:lnTo>
                  <a:lnTo>
                    <a:pt x="1198" y="430"/>
                  </a:lnTo>
                  <a:lnTo>
                    <a:pt x="1185" y="463"/>
                  </a:lnTo>
                  <a:lnTo>
                    <a:pt x="1170" y="496"/>
                  </a:lnTo>
                  <a:lnTo>
                    <a:pt x="1155" y="528"/>
                  </a:lnTo>
                  <a:lnTo>
                    <a:pt x="1138" y="557"/>
                  </a:lnTo>
                  <a:lnTo>
                    <a:pt x="1120" y="583"/>
                  </a:lnTo>
                  <a:lnTo>
                    <a:pt x="1100" y="606"/>
                  </a:lnTo>
                  <a:lnTo>
                    <a:pt x="1079" y="626"/>
                  </a:lnTo>
                  <a:lnTo>
                    <a:pt x="1057" y="641"/>
                  </a:lnTo>
                  <a:lnTo>
                    <a:pt x="1033" y="651"/>
                  </a:lnTo>
                  <a:lnTo>
                    <a:pt x="1018" y="656"/>
                  </a:lnTo>
                  <a:lnTo>
                    <a:pt x="1003" y="659"/>
                  </a:lnTo>
                  <a:lnTo>
                    <a:pt x="988" y="663"/>
                  </a:lnTo>
                  <a:lnTo>
                    <a:pt x="975" y="666"/>
                  </a:lnTo>
                  <a:lnTo>
                    <a:pt x="961" y="668"/>
                  </a:lnTo>
                  <a:lnTo>
                    <a:pt x="947" y="671"/>
                  </a:lnTo>
                  <a:lnTo>
                    <a:pt x="933" y="673"/>
                  </a:lnTo>
                  <a:lnTo>
                    <a:pt x="920" y="674"/>
                  </a:lnTo>
                  <a:lnTo>
                    <a:pt x="907" y="675"/>
                  </a:lnTo>
                  <a:lnTo>
                    <a:pt x="894" y="676"/>
                  </a:lnTo>
                  <a:lnTo>
                    <a:pt x="880" y="676"/>
                  </a:lnTo>
                  <a:lnTo>
                    <a:pt x="867" y="676"/>
                  </a:lnTo>
                  <a:lnTo>
                    <a:pt x="855" y="675"/>
                  </a:lnTo>
                  <a:lnTo>
                    <a:pt x="842" y="675"/>
                  </a:lnTo>
                  <a:lnTo>
                    <a:pt x="829" y="674"/>
                  </a:lnTo>
                  <a:lnTo>
                    <a:pt x="817" y="672"/>
                  </a:lnTo>
                  <a:lnTo>
                    <a:pt x="814" y="669"/>
                  </a:lnTo>
                  <a:lnTo>
                    <a:pt x="811" y="666"/>
                  </a:lnTo>
                  <a:lnTo>
                    <a:pt x="809" y="664"/>
                  </a:lnTo>
                  <a:lnTo>
                    <a:pt x="805" y="660"/>
                  </a:lnTo>
                  <a:lnTo>
                    <a:pt x="804" y="658"/>
                  </a:lnTo>
                  <a:lnTo>
                    <a:pt x="804" y="657"/>
                  </a:lnTo>
                  <a:lnTo>
                    <a:pt x="803" y="654"/>
                  </a:lnTo>
                  <a:lnTo>
                    <a:pt x="802" y="651"/>
                  </a:lnTo>
                  <a:lnTo>
                    <a:pt x="652" y="739"/>
                  </a:lnTo>
                  <a:lnTo>
                    <a:pt x="659" y="616"/>
                  </a:lnTo>
                  <a:lnTo>
                    <a:pt x="650" y="612"/>
                  </a:lnTo>
                  <a:lnTo>
                    <a:pt x="641" y="607"/>
                  </a:lnTo>
                  <a:lnTo>
                    <a:pt x="631" y="601"/>
                  </a:lnTo>
                  <a:lnTo>
                    <a:pt x="622" y="597"/>
                  </a:lnTo>
                  <a:lnTo>
                    <a:pt x="612" y="591"/>
                  </a:lnTo>
                  <a:lnTo>
                    <a:pt x="603" y="586"/>
                  </a:lnTo>
                  <a:lnTo>
                    <a:pt x="593" y="581"/>
                  </a:lnTo>
                  <a:lnTo>
                    <a:pt x="583" y="575"/>
                  </a:lnTo>
                  <a:lnTo>
                    <a:pt x="563" y="562"/>
                  </a:lnTo>
                  <a:lnTo>
                    <a:pt x="545" y="552"/>
                  </a:lnTo>
                  <a:lnTo>
                    <a:pt x="528" y="540"/>
                  </a:lnTo>
                  <a:lnTo>
                    <a:pt x="512" y="530"/>
                  </a:lnTo>
                  <a:lnTo>
                    <a:pt x="498" y="521"/>
                  </a:lnTo>
                  <a:lnTo>
                    <a:pt x="483" y="510"/>
                  </a:lnTo>
                  <a:lnTo>
                    <a:pt x="470" y="500"/>
                  </a:lnTo>
                  <a:lnTo>
                    <a:pt x="457" y="491"/>
                  </a:lnTo>
                  <a:lnTo>
                    <a:pt x="445" y="481"/>
                  </a:lnTo>
                  <a:lnTo>
                    <a:pt x="432" y="470"/>
                  </a:lnTo>
                  <a:lnTo>
                    <a:pt x="418" y="459"/>
                  </a:lnTo>
                  <a:lnTo>
                    <a:pt x="406" y="447"/>
                  </a:lnTo>
                  <a:lnTo>
                    <a:pt x="392" y="436"/>
                  </a:lnTo>
                  <a:lnTo>
                    <a:pt x="378" y="422"/>
                  </a:lnTo>
                  <a:lnTo>
                    <a:pt x="362" y="408"/>
                  </a:lnTo>
                  <a:lnTo>
                    <a:pt x="346" y="392"/>
                  </a:lnTo>
                  <a:lnTo>
                    <a:pt x="331" y="377"/>
                  </a:lnTo>
                  <a:lnTo>
                    <a:pt x="315" y="358"/>
                  </a:lnTo>
                  <a:lnTo>
                    <a:pt x="297" y="338"/>
                  </a:lnTo>
                  <a:lnTo>
                    <a:pt x="278" y="314"/>
                  </a:lnTo>
                  <a:lnTo>
                    <a:pt x="258" y="288"/>
                  </a:lnTo>
                  <a:lnTo>
                    <a:pt x="239" y="261"/>
                  </a:lnTo>
                  <a:lnTo>
                    <a:pt x="218" y="232"/>
                  </a:lnTo>
                  <a:lnTo>
                    <a:pt x="198" y="203"/>
                  </a:lnTo>
                  <a:lnTo>
                    <a:pt x="178" y="173"/>
                  </a:lnTo>
                  <a:lnTo>
                    <a:pt x="158" y="144"/>
                  </a:lnTo>
                  <a:lnTo>
                    <a:pt x="138" y="116"/>
                  </a:lnTo>
                  <a:lnTo>
                    <a:pt x="121" y="89"/>
                  </a:lnTo>
                  <a:lnTo>
                    <a:pt x="104" y="63"/>
                  </a:lnTo>
                  <a:lnTo>
                    <a:pt x="89" y="40"/>
                  </a:lnTo>
                  <a:lnTo>
                    <a:pt x="75" y="19"/>
                  </a:lnTo>
                  <a:lnTo>
                    <a:pt x="64" y="0"/>
                  </a:lnTo>
                  <a:lnTo>
                    <a:pt x="0" y="44"/>
                  </a:lnTo>
                  <a:lnTo>
                    <a:pt x="14" y="75"/>
                  </a:lnTo>
                  <a:lnTo>
                    <a:pt x="34" y="116"/>
                  </a:lnTo>
                  <a:lnTo>
                    <a:pt x="56" y="162"/>
                  </a:lnTo>
                  <a:lnTo>
                    <a:pt x="80" y="212"/>
                  </a:lnTo>
                  <a:lnTo>
                    <a:pt x="105" y="263"/>
                  </a:lnTo>
                  <a:lnTo>
                    <a:pt x="130" y="310"/>
                  </a:lnTo>
                  <a:lnTo>
                    <a:pt x="155" y="353"/>
                  </a:lnTo>
                  <a:lnTo>
                    <a:pt x="176" y="386"/>
                  </a:lnTo>
                  <a:lnTo>
                    <a:pt x="189" y="405"/>
                  </a:lnTo>
                  <a:lnTo>
                    <a:pt x="204" y="423"/>
                  </a:lnTo>
                  <a:lnTo>
                    <a:pt x="220" y="444"/>
                  </a:lnTo>
                  <a:lnTo>
                    <a:pt x="237" y="466"/>
                  </a:lnTo>
                  <a:lnTo>
                    <a:pt x="256" y="487"/>
                  </a:lnTo>
                  <a:lnTo>
                    <a:pt x="274" y="509"/>
                  </a:lnTo>
                  <a:lnTo>
                    <a:pt x="293" y="530"/>
                  </a:lnTo>
                  <a:lnTo>
                    <a:pt x="311" y="551"/>
                  </a:lnTo>
                  <a:lnTo>
                    <a:pt x="327" y="570"/>
                  </a:lnTo>
                  <a:lnTo>
                    <a:pt x="343" y="589"/>
                  </a:lnTo>
                  <a:lnTo>
                    <a:pt x="358" y="605"/>
                  </a:lnTo>
                  <a:lnTo>
                    <a:pt x="371" y="620"/>
                  </a:lnTo>
                  <a:lnTo>
                    <a:pt x="381" y="631"/>
                  </a:lnTo>
                  <a:lnTo>
                    <a:pt x="390" y="639"/>
                  </a:lnTo>
                  <a:lnTo>
                    <a:pt x="394" y="645"/>
                  </a:lnTo>
                  <a:lnTo>
                    <a:pt x="396" y="648"/>
                  </a:lnTo>
                  <a:lnTo>
                    <a:pt x="354" y="758"/>
                  </a:lnTo>
                  <a:lnTo>
                    <a:pt x="343" y="802"/>
                  </a:lnTo>
                  <a:lnTo>
                    <a:pt x="330" y="854"/>
                  </a:lnTo>
                  <a:lnTo>
                    <a:pt x="312" y="911"/>
                  </a:lnTo>
                  <a:lnTo>
                    <a:pt x="293" y="975"/>
                  </a:lnTo>
                  <a:lnTo>
                    <a:pt x="272" y="1043"/>
                  </a:lnTo>
                  <a:lnTo>
                    <a:pt x="250" y="1112"/>
                  </a:lnTo>
                  <a:lnTo>
                    <a:pt x="227" y="1181"/>
                  </a:lnTo>
                  <a:lnTo>
                    <a:pt x="205" y="1250"/>
                  </a:lnTo>
                  <a:lnTo>
                    <a:pt x="219" y="1259"/>
                  </a:lnTo>
                  <a:lnTo>
                    <a:pt x="234" y="1267"/>
                  </a:lnTo>
                  <a:lnTo>
                    <a:pt x="249" y="1276"/>
                  </a:lnTo>
                  <a:lnTo>
                    <a:pt x="265" y="1286"/>
                  </a:lnTo>
                  <a:lnTo>
                    <a:pt x="281" y="1296"/>
                  </a:lnTo>
                  <a:lnTo>
                    <a:pt x="299" y="1305"/>
                  </a:lnTo>
                  <a:lnTo>
                    <a:pt x="316" y="1313"/>
                  </a:lnTo>
                  <a:lnTo>
                    <a:pt x="334" y="1322"/>
                  </a:lnTo>
                  <a:lnTo>
                    <a:pt x="353" y="1332"/>
                  </a:lnTo>
                  <a:lnTo>
                    <a:pt x="372" y="1340"/>
                  </a:lnTo>
                  <a:lnTo>
                    <a:pt x="392" y="1348"/>
                  </a:lnTo>
                  <a:lnTo>
                    <a:pt x="411" y="1356"/>
                  </a:lnTo>
                  <a:lnTo>
                    <a:pt x="431" y="1363"/>
                  </a:lnTo>
                  <a:lnTo>
                    <a:pt x="452" y="1368"/>
                  </a:lnTo>
                  <a:lnTo>
                    <a:pt x="471" y="1375"/>
                  </a:lnTo>
                  <a:lnTo>
                    <a:pt x="492" y="1380"/>
                  </a:lnTo>
                  <a:lnTo>
                    <a:pt x="500" y="1382"/>
                  </a:lnTo>
                  <a:lnTo>
                    <a:pt x="509" y="1385"/>
                  </a:lnTo>
                  <a:lnTo>
                    <a:pt x="517" y="1386"/>
                  </a:lnTo>
                  <a:lnTo>
                    <a:pt x="525" y="1388"/>
                  </a:lnTo>
                  <a:lnTo>
                    <a:pt x="535" y="1389"/>
                  </a:lnTo>
                  <a:lnTo>
                    <a:pt x="543" y="1391"/>
                  </a:lnTo>
                  <a:lnTo>
                    <a:pt x="551" y="1393"/>
                  </a:lnTo>
                  <a:lnTo>
                    <a:pt x="559" y="1395"/>
                  </a:lnTo>
                  <a:lnTo>
                    <a:pt x="562" y="1385"/>
                  </a:lnTo>
                  <a:lnTo>
                    <a:pt x="567" y="1370"/>
                  </a:lnTo>
                  <a:lnTo>
                    <a:pt x="574" y="1351"/>
                  </a:lnTo>
                  <a:lnTo>
                    <a:pt x="582" y="1328"/>
                  </a:lnTo>
                  <a:lnTo>
                    <a:pt x="591" y="1300"/>
                  </a:lnTo>
                  <a:lnTo>
                    <a:pt x="603" y="1269"/>
                  </a:lnTo>
                  <a:lnTo>
                    <a:pt x="616" y="1234"/>
                  </a:lnTo>
                  <a:lnTo>
                    <a:pt x="631" y="1193"/>
                  </a:lnTo>
                  <a:lnTo>
                    <a:pt x="642" y="1166"/>
                  </a:lnTo>
                  <a:lnTo>
                    <a:pt x="653" y="1139"/>
                  </a:lnTo>
                  <a:lnTo>
                    <a:pt x="665" y="1115"/>
                  </a:lnTo>
                  <a:lnTo>
                    <a:pt x="676" y="1092"/>
                  </a:lnTo>
                  <a:lnTo>
                    <a:pt x="688" y="1070"/>
                  </a:lnTo>
                  <a:lnTo>
                    <a:pt x="700" y="1051"/>
                  </a:lnTo>
                  <a:lnTo>
                    <a:pt x="713" y="1031"/>
                  </a:lnTo>
                  <a:lnTo>
                    <a:pt x="727" y="1011"/>
                  </a:lnTo>
                  <a:lnTo>
                    <a:pt x="741" y="994"/>
                  </a:lnTo>
                  <a:lnTo>
                    <a:pt x="756" y="977"/>
                  </a:lnTo>
                  <a:lnTo>
                    <a:pt x="771" y="961"/>
                  </a:lnTo>
                  <a:lnTo>
                    <a:pt x="786" y="945"/>
                  </a:lnTo>
                  <a:lnTo>
                    <a:pt x="802" y="929"/>
                  </a:lnTo>
                  <a:lnTo>
                    <a:pt x="819" y="914"/>
                  </a:lnTo>
                  <a:lnTo>
                    <a:pt x="836" y="897"/>
                  </a:lnTo>
                  <a:lnTo>
                    <a:pt x="855" y="882"/>
                  </a:lnTo>
                  <a:lnTo>
                    <a:pt x="874" y="867"/>
                  </a:lnTo>
                  <a:lnTo>
                    <a:pt x="896" y="854"/>
                  </a:lnTo>
                  <a:lnTo>
                    <a:pt x="919" y="841"/>
                  </a:lnTo>
                  <a:lnTo>
                    <a:pt x="943" y="828"/>
                  </a:lnTo>
                  <a:lnTo>
                    <a:pt x="968" y="818"/>
                  </a:lnTo>
                  <a:lnTo>
                    <a:pt x="994" y="806"/>
                  </a:lnTo>
                  <a:lnTo>
                    <a:pt x="1019" y="796"/>
                  </a:lnTo>
                  <a:lnTo>
                    <a:pt x="1046" y="786"/>
                  </a:lnTo>
                  <a:lnTo>
                    <a:pt x="1071" y="775"/>
                  </a:lnTo>
                  <a:lnTo>
                    <a:pt x="1097" y="764"/>
                  </a:lnTo>
                  <a:lnTo>
                    <a:pt x="1122" y="752"/>
                  </a:lnTo>
                  <a:lnTo>
                    <a:pt x="1145" y="740"/>
                  </a:lnTo>
                  <a:lnTo>
                    <a:pt x="1167" y="727"/>
                  </a:lnTo>
                  <a:lnTo>
                    <a:pt x="1186" y="712"/>
                  </a:lnTo>
                  <a:lnTo>
                    <a:pt x="1205" y="696"/>
                  </a:lnTo>
                  <a:lnTo>
                    <a:pt x="1220" y="679"/>
                  </a:lnTo>
                  <a:lnTo>
                    <a:pt x="1244" y="635"/>
                  </a:lnTo>
                  <a:lnTo>
                    <a:pt x="1264" y="577"/>
                  </a:lnTo>
                  <a:lnTo>
                    <a:pt x="1280" y="509"/>
                  </a:lnTo>
                  <a:lnTo>
                    <a:pt x="1291" y="439"/>
                  </a:lnTo>
                  <a:lnTo>
                    <a:pt x="1302" y="369"/>
                  </a:lnTo>
                  <a:lnTo>
                    <a:pt x="1307" y="308"/>
                  </a:lnTo>
                  <a:lnTo>
                    <a:pt x="1312" y="258"/>
                  </a:lnTo>
                  <a:lnTo>
                    <a:pt x="1314" y="227"/>
                  </a:lnTo>
                  <a:lnTo>
                    <a:pt x="1257"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6" name="Freeform 1085"/>
            <p:cNvSpPr>
              <a:spLocks/>
            </p:cNvSpPr>
            <p:nvPr/>
          </p:nvSpPr>
          <p:spPr bwMode="auto">
            <a:xfrm>
              <a:off x="3827" y="2117"/>
              <a:ext cx="205" cy="357"/>
            </a:xfrm>
            <a:custGeom>
              <a:avLst/>
              <a:gdLst>
                <a:gd name="T0" fmla="*/ 1 w 410"/>
                <a:gd name="T1" fmla="*/ 2 h 714"/>
                <a:gd name="T2" fmla="*/ 1 w 410"/>
                <a:gd name="T3" fmla="*/ 2 h 714"/>
                <a:gd name="T4" fmla="*/ 1 w 410"/>
                <a:gd name="T5" fmla="*/ 2 h 714"/>
                <a:gd name="T6" fmla="*/ 1 w 410"/>
                <a:gd name="T7" fmla="*/ 1 h 714"/>
                <a:gd name="T8" fmla="*/ 1 w 410"/>
                <a:gd name="T9" fmla="*/ 1 h 714"/>
                <a:gd name="T10" fmla="*/ 1 w 410"/>
                <a:gd name="T11" fmla="*/ 1 h 714"/>
                <a:gd name="T12" fmla="*/ 1 w 410"/>
                <a:gd name="T13" fmla="*/ 1 h 714"/>
                <a:gd name="T14" fmla="*/ 1 w 410"/>
                <a:gd name="T15" fmla="*/ 1 h 714"/>
                <a:gd name="T16" fmla="*/ 1 w 410"/>
                <a:gd name="T17" fmla="*/ 0 h 714"/>
                <a:gd name="T18" fmla="*/ 0 w 410"/>
                <a:gd name="T19" fmla="*/ 1 h 714"/>
                <a:gd name="T20" fmla="*/ 1 w 410"/>
                <a:gd name="T21" fmla="*/ 1 h 714"/>
                <a:gd name="T22" fmla="*/ 1 w 410"/>
                <a:gd name="T23" fmla="*/ 1 h 714"/>
                <a:gd name="T24" fmla="*/ 1 w 410"/>
                <a:gd name="T25" fmla="*/ 1 h 714"/>
                <a:gd name="T26" fmla="*/ 1 w 410"/>
                <a:gd name="T27" fmla="*/ 1 h 714"/>
                <a:gd name="T28" fmla="*/ 1 w 410"/>
                <a:gd name="T29" fmla="*/ 1 h 714"/>
                <a:gd name="T30" fmla="*/ 1 w 410"/>
                <a:gd name="T31" fmla="*/ 1 h 714"/>
                <a:gd name="T32" fmla="*/ 1 w 410"/>
                <a:gd name="T33" fmla="*/ 1 h 714"/>
                <a:gd name="T34" fmla="*/ 1 w 410"/>
                <a:gd name="T35" fmla="*/ 1 h 714"/>
                <a:gd name="T36" fmla="*/ 1 w 410"/>
                <a:gd name="T37" fmla="*/ 1 h 714"/>
                <a:gd name="T38" fmla="*/ 1 w 410"/>
                <a:gd name="T39" fmla="*/ 1 h 714"/>
                <a:gd name="T40" fmla="*/ 1 w 410"/>
                <a:gd name="T41" fmla="*/ 2 h 714"/>
                <a:gd name="T42" fmla="*/ 1 w 410"/>
                <a:gd name="T43" fmla="*/ 2 h 714"/>
                <a:gd name="T44" fmla="*/ 1 w 410"/>
                <a:gd name="T45" fmla="*/ 2 h 714"/>
                <a:gd name="T46" fmla="*/ 1 w 410"/>
                <a:gd name="T47" fmla="*/ 2 h 714"/>
                <a:gd name="T48" fmla="*/ 1 w 410"/>
                <a:gd name="T49" fmla="*/ 2 h 714"/>
                <a:gd name="T50" fmla="*/ 1 w 410"/>
                <a:gd name="T51" fmla="*/ 2 h 714"/>
                <a:gd name="T52" fmla="*/ 1 w 410"/>
                <a:gd name="T53" fmla="*/ 2 h 714"/>
                <a:gd name="T54" fmla="*/ 1 w 410"/>
                <a:gd name="T55" fmla="*/ 2 h 714"/>
                <a:gd name="T56" fmla="*/ 1 w 410"/>
                <a:gd name="T57" fmla="*/ 2 h 714"/>
                <a:gd name="T58" fmla="*/ 2 w 410"/>
                <a:gd name="T59" fmla="*/ 2 h 714"/>
                <a:gd name="T60" fmla="*/ 2 w 410"/>
                <a:gd name="T61" fmla="*/ 2 h 714"/>
                <a:gd name="T62" fmla="*/ 2 w 410"/>
                <a:gd name="T63" fmla="*/ 3 h 714"/>
                <a:gd name="T64" fmla="*/ 2 w 410"/>
                <a:gd name="T65" fmla="*/ 3 h 714"/>
                <a:gd name="T66" fmla="*/ 2 w 410"/>
                <a:gd name="T67" fmla="*/ 3 h 714"/>
                <a:gd name="T68" fmla="*/ 2 w 410"/>
                <a:gd name="T69" fmla="*/ 3 h 714"/>
                <a:gd name="T70" fmla="*/ 2 w 410"/>
                <a:gd name="T71" fmla="*/ 3 h 714"/>
                <a:gd name="T72" fmla="*/ 2 w 410"/>
                <a:gd name="T73" fmla="*/ 3 h 714"/>
                <a:gd name="T74" fmla="*/ 2 w 410"/>
                <a:gd name="T75" fmla="*/ 3 h 714"/>
                <a:gd name="T76" fmla="*/ 2 w 410"/>
                <a:gd name="T77" fmla="*/ 3 h 714"/>
                <a:gd name="T78" fmla="*/ 2 w 410"/>
                <a:gd name="T79" fmla="*/ 3 h 714"/>
                <a:gd name="T80" fmla="*/ 2 w 410"/>
                <a:gd name="T81" fmla="*/ 3 h 714"/>
                <a:gd name="T82" fmla="*/ 2 w 410"/>
                <a:gd name="T83" fmla="*/ 3 h 714"/>
                <a:gd name="T84" fmla="*/ 2 w 410"/>
                <a:gd name="T85" fmla="*/ 3 h 714"/>
                <a:gd name="T86" fmla="*/ 2 w 410"/>
                <a:gd name="T87" fmla="*/ 3 h 714"/>
                <a:gd name="T88" fmla="*/ 2 w 410"/>
                <a:gd name="T89" fmla="*/ 3 h 714"/>
                <a:gd name="T90" fmla="*/ 2 w 410"/>
                <a:gd name="T91" fmla="*/ 3 h 714"/>
                <a:gd name="T92" fmla="*/ 2 w 410"/>
                <a:gd name="T93" fmla="*/ 3 h 714"/>
                <a:gd name="T94" fmla="*/ 2 w 410"/>
                <a:gd name="T95" fmla="*/ 3 h 714"/>
                <a:gd name="T96" fmla="*/ 2 w 410"/>
                <a:gd name="T97" fmla="*/ 3 h 714"/>
                <a:gd name="T98" fmla="*/ 2 w 410"/>
                <a:gd name="T99" fmla="*/ 3 h 714"/>
                <a:gd name="T100" fmla="*/ 2 w 410"/>
                <a:gd name="T101" fmla="*/ 3 h 714"/>
                <a:gd name="T102" fmla="*/ 2 w 410"/>
                <a:gd name="T103" fmla="*/ 3 h 714"/>
                <a:gd name="T104" fmla="*/ 2 w 410"/>
                <a:gd name="T105" fmla="*/ 3 h 714"/>
                <a:gd name="T106" fmla="*/ 2 w 410"/>
                <a:gd name="T107" fmla="*/ 3 h 714"/>
                <a:gd name="T108" fmla="*/ 2 w 410"/>
                <a:gd name="T109" fmla="*/ 2 h 714"/>
                <a:gd name="T110" fmla="*/ 2 w 410"/>
                <a:gd name="T111" fmla="*/ 2 h 714"/>
                <a:gd name="T112" fmla="*/ 2 w 410"/>
                <a:gd name="T113" fmla="*/ 2 h 714"/>
                <a:gd name="T114" fmla="*/ 2 w 410"/>
                <a:gd name="T115" fmla="*/ 2 h 714"/>
                <a:gd name="T116" fmla="*/ 1 w 410"/>
                <a:gd name="T117" fmla="*/ 2 h 714"/>
                <a:gd name="T118" fmla="*/ 1 w 410"/>
                <a:gd name="T119" fmla="*/ 2 h 714"/>
                <a:gd name="T120" fmla="*/ 1 w 410"/>
                <a:gd name="T121" fmla="*/ 2 h 714"/>
                <a:gd name="T122" fmla="*/ 1 w 410"/>
                <a:gd name="T123" fmla="*/ 2 h 714"/>
                <a:gd name="T124" fmla="*/ 1 w 410"/>
                <a:gd name="T125" fmla="*/ 2 h 7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0"/>
                <a:gd name="T190" fmla="*/ 0 h 714"/>
                <a:gd name="T191" fmla="*/ 410 w 410"/>
                <a:gd name="T192" fmla="*/ 714 h 7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0" h="714">
                  <a:moveTo>
                    <a:pt x="190" y="342"/>
                  </a:moveTo>
                  <a:lnTo>
                    <a:pt x="169" y="309"/>
                  </a:lnTo>
                  <a:lnTo>
                    <a:pt x="144" y="266"/>
                  </a:lnTo>
                  <a:lnTo>
                    <a:pt x="119" y="219"/>
                  </a:lnTo>
                  <a:lnTo>
                    <a:pt x="94" y="168"/>
                  </a:lnTo>
                  <a:lnTo>
                    <a:pt x="70" y="118"/>
                  </a:lnTo>
                  <a:lnTo>
                    <a:pt x="48" y="72"/>
                  </a:lnTo>
                  <a:lnTo>
                    <a:pt x="28" y="31"/>
                  </a:lnTo>
                  <a:lnTo>
                    <a:pt x="14" y="0"/>
                  </a:lnTo>
                  <a:lnTo>
                    <a:pt x="0" y="9"/>
                  </a:lnTo>
                  <a:lnTo>
                    <a:pt x="9" y="28"/>
                  </a:lnTo>
                  <a:lnTo>
                    <a:pt x="17" y="46"/>
                  </a:lnTo>
                  <a:lnTo>
                    <a:pt x="26" y="67"/>
                  </a:lnTo>
                  <a:lnTo>
                    <a:pt x="35" y="89"/>
                  </a:lnTo>
                  <a:lnTo>
                    <a:pt x="45" y="112"/>
                  </a:lnTo>
                  <a:lnTo>
                    <a:pt x="57" y="136"/>
                  </a:lnTo>
                  <a:lnTo>
                    <a:pt x="68" y="160"/>
                  </a:lnTo>
                  <a:lnTo>
                    <a:pt x="80" y="186"/>
                  </a:lnTo>
                  <a:lnTo>
                    <a:pt x="93" y="211"/>
                  </a:lnTo>
                  <a:lnTo>
                    <a:pt x="105" y="236"/>
                  </a:lnTo>
                  <a:lnTo>
                    <a:pt x="118" y="262"/>
                  </a:lnTo>
                  <a:lnTo>
                    <a:pt x="132" y="287"/>
                  </a:lnTo>
                  <a:lnTo>
                    <a:pt x="146" y="312"/>
                  </a:lnTo>
                  <a:lnTo>
                    <a:pt x="159" y="336"/>
                  </a:lnTo>
                  <a:lnTo>
                    <a:pt x="174" y="361"/>
                  </a:lnTo>
                  <a:lnTo>
                    <a:pt x="188" y="384"/>
                  </a:lnTo>
                  <a:lnTo>
                    <a:pt x="209" y="415"/>
                  </a:lnTo>
                  <a:lnTo>
                    <a:pt x="227" y="443"/>
                  </a:lnTo>
                  <a:lnTo>
                    <a:pt x="246" y="469"/>
                  </a:lnTo>
                  <a:lnTo>
                    <a:pt x="263" y="491"/>
                  </a:lnTo>
                  <a:lnTo>
                    <a:pt x="279" y="511"/>
                  </a:lnTo>
                  <a:lnTo>
                    <a:pt x="294" y="530"/>
                  </a:lnTo>
                  <a:lnTo>
                    <a:pt x="308" y="546"/>
                  </a:lnTo>
                  <a:lnTo>
                    <a:pt x="322" y="560"/>
                  </a:lnTo>
                  <a:lnTo>
                    <a:pt x="332" y="574"/>
                  </a:lnTo>
                  <a:lnTo>
                    <a:pt x="342" y="586"/>
                  </a:lnTo>
                  <a:lnTo>
                    <a:pt x="352" y="598"/>
                  </a:lnTo>
                  <a:lnTo>
                    <a:pt x="360" y="609"/>
                  </a:lnTo>
                  <a:lnTo>
                    <a:pt x="366" y="621"/>
                  </a:lnTo>
                  <a:lnTo>
                    <a:pt x="370" y="632"/>
                  </a:lnTo>
                  <a:lnTo>
                    <a:pt x="374" y="644"/>
                  </a:lnTo>
                  <a:lnTo>
                    <a:pt x="375" y="657"/>
                  </a:lnTo>
                  <a:lnTo>
                    <a:pt x="375" y="667"/>
                  </a:lnTo>
                  <a:lnTo>
                    <a:pt x="374" y="680"/>
                  </a:lnTo>
                  <a:lnTo>
                    <a:pt x="371" y="696"/>
                  </a:lnTo>
                  <a:lnTo>
                    <a:pt x="368" y="714"/>
                  </a:lnTo>
                  <a:lnTo>
                    <a:pt x="410" y="604"/>
                  </a:lnTo>
                  <a:lnTo>
                    <a:pt x="408" y="601"/>
                  </a:lnTo>
                  <a:lnTo>
                    <a:pt x="404" y="595"/>
                  </a:lnTo>
                  <a:lnTo>
                    <a:pt x="395" y="587"/>
                  </a:lnTo>
                  <a:lnTo>
                    <a:pt x="385" y="576"/>
                  </a:lnTo>
                  <a:lnTo>
                    <a:pt x="372" y="561"/>
                  </a:lnTo>
                  <a:lnTo>
                    <a:pt x="357" y="545"/>
                  </a:lnTo>
                  <a:lnTo>
                    <a:pt x="341" y="526"/>
                  </a:lnTo>
                  <a:lnTo>
                    <a:pt x="325" y="507"/>
                  </a:lnTo>
                  <a:lnTo>
                    <a:pt x="307" y="486"/>
                  </a:lnTo>
                  <a:lnTo>
                    <a:pt x="288" y="465"/>
                  </a:lnTo>
                  <a:lnTo>
                    <a:pt x="270" y="443"/>
                  </a:lnTo>
                  <a:lnTo>
                    <a:pt x="251" y="422"/>
                  </a:lnTo>
                  <a:lnTo>
                    <a:pt x="234" y="400"/>
                  </a:lnTo>
                  <a:lnTo>
                    <a:pt x="218" y="379"/>
                  </a:lnTo>
                  <a:lnTo>
                    <a:pt x="203" y="361"/>
                  </a:lnTo>
                  <a:lnTo>
                    <a:pt x="190" y="34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7" name="Freeform 1086"/>
            <p:cNvSpPr>
              <a:spLocks/>
            </p:cNvSpPr>
            <p:nvPr/>
          </p:nvSpPr>
          <p:spPr bwMode="auto">
            <a:xfrm>
              <a:off x="4128" y="2510"/>
              <a:ext cx="154" cy="304"/>
            </a:xfrm>
            <a:custGeom>
              <a:avLst/>
              <a:gdLst>
                <a:gd name="T0" fmla="*/ 1 w 308"/>
                <a:gd name="T1" fmla="*/ 0 h 608"/>
                <a:gd name="T2" fmla="*/ 1 w 308"/>
                <a:gd name="T3" fmla="*/ 1 h 608"/>
                <a:gd name="T4" fmla="*/ 1 w 308"/>
                <a:gd name="T5" fmla="*/ 1 h 608"/>
                <a:gd name="T6" fmla="*/ 1 w 308"/>
                <a:gd name="T7" fmla="*/ 1 h 608"/>
                <a:gd name="T8" fmla="*/ 1 w 308"/>
                <a:gd name="T9" fmla="*/ 1 h 608"/>
                <a:gd name="T10" fmla="*/ 1 w 308"/>
                <a:gd name="T11" fmla="*/ 1 h 608"/>
                <a:gd name="T12" fmla="*/ 1 w 308"/>
                <a:gd name="T13" fmla="*/ 1 h 608"/>
                <a:gd name="T14" fmla="*/ 1 w 308"/>
                <a:gd name="T15" fmla="*/ 1 h 608"/>
                <a:gd name="T16" fmla="*/ 1 w 308"/>
                <a:gd name="T17" fmla="*/ 2 h 608"/>
                <a:gd name="T18" fmla="*/ 1 w 308"/>
                <a:gd name="T19" fmla="*/ 2 h 608"/>
                <a:gd name="T20" fmla="*/ 1 w 308"/>
                <a:gd name="T21" fmla="*/ 2 h 608"/>
                <a:gd name="T22" fmla="*/ 1 w 308"/>
                <a:gd name="T23" fmla="*/ 2 h 608"/>
                <a:gd name="T24" fmla="*/ 1 w 308"/>
                <a:gd name="T25" fmla="*/ 2 h 608"/>
                <a:gd name="T26" fmla="*/ 1 w 308"/>
                <a:gd name="T27" fmla="*/ 2 h 608"/>
                <a:gd name="T28" fmla="*/ 1 w 308"/>
                <a:gd name="T29" fmla="*/ 2 h 608"/>
                <a:gd name="T30" fmla="*/ 1 w 308"/>
                <a:gd name="T31" fmla="*/ 2 h 608"/>
                <a:gd name="T32" fmla="*/ 1 w 308"/>
                <a:gd name="T33" fmla="*/ 2 h 608"/>
                <a:gd name="T34" fmla="*/ 1 w 308"/>
                <a:gd name="T35" fmla="*/ 2 h 608"/>
                <a:gd name="T36" fmla="*/ 1 w 308"/>
                <a:gd name="T37" fmla="*/ 2 h 608"/>
                <a:gd name="T38" fmla="*/ 1 w 308"/>
                <a:gd name="T39" fmla="*/ 2 h 608"/>
                <a:gd name="T40" fmla="*/ 1 w 308"/>
                <a:gd name="T41" fmla="*/ 2 h 608"/>
                <a:gd name="T42" fmla="*/ 1 w 308"/>
                <a:gd name="T43" fmla="*/ 2 h 608"/>
                <a:gd name="T44" fmla="*/ 1 w 308"/>
                <a:gd name="T45" fmla="*/ 2 h 608"/>
                <a:gd name="T46" fmla="*/ 1 w 308"/>
                <a:gd name="T47" fmla="*/ 2 h 608"/>
                <a:gd name="T48" fmla="*/ 2 w 308"/>
                <a:gd name="T49" fmla="*/ 2 h 608"/>
                <a:gd name="T50" fmla="*/ 2 w 308"/>
                <a:gd name="T51" fmla="*/ 3 h 608"/>
                <a:gd name="T52" fmla="*/ 1 w 308"/>
                <a:gd name="T53" fmla="*/ 3 h 608"/>
                <a:gd name="T54" fmla="*/ 1 w 308"/>
                <a:gd name="T55" fmla="*/ 3 h 608"/>
                <a:gd name="T56" fmla="*/ 1 w 308"/>
                <a:gd name="T57" fmla="*/ 3 h 608"/>
                <a:gd name="T58" fmla="*/ 1 w 308"/>
                <a:gd name="T59" fmla="*/ 3 h 608"/>
                <a:gd name="T60" fmla="*/ 1 w 308"/>
                <a:gd name="T61" fmla="*/ 2 h 608"/>
                <a:gd name="T62" fmla="*/ 1 w 308"/>
                <a:gd name="T63" fmla="*/ 2 h 608"/>
                <a:gd name="T64" fmla="*/ 1 w 308"/>
                <a:gd name="T65" fmla="*/ 2 h 608"/>
                <a:gd name="T66" fmla="*/ 1 w 308"/>
                <a:gd name="T67" fmla="*/ 2 h 608"/>
                <a:gd name="T68" fmla="*/ 0 w 308"/>
                <a:gd name="T69" fmla="*/ 2 h 608"/>
                <a:gd name="T70" fmla="*/ 1 w 308"/>
                <a:gd name="T71" fmla="*/ 1 h 608"/>
                <a:gd name="T72" fmla="*/ 1 w 308"/>
                <a:gd name="T73" fmla="*/ 1 h 608"/>
                <a:gd name="T74" fmla="*/ 1 w 308"/>
                <a:gd name="T75" fmla="*/ 1 h 608"/>
                <a:gd name="T76" fmla="*/ 1 w 308"/>
                <a:gd name="T77" fmla="*/ 1 h 608"/>
                <a:gd name="T78" fmla="*/ 1 w 308"/>
                <a:gd name="T79" fmla="*/ 1 h 608"/>
                <a:gd name="T80" fmla="*/ 1 w 308"/>
                <a:gd name="T81" fmla="*/ 1 h 608"/>
                <a:gd name="T82" fmla="*/ 1 w 308"/>
                <a:gd name="T83" fmla="*/ 1 h 608"/>
                <a:gd name="T84" fmla="*/ 1 w 308"/>
                <a:gd name="T85" fmla="*/ 0 h 60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8"/>
                <a:gd name="T130" fmla="*/ 0 h 608"/>
                <a:gd name="T131" fmla="*/ 308 w 308"/>
                <a:gd name="T132" fmla="*/ 608 h 60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8" h="608">
                  <a:moveTo>
                    <a:pt x="35" y="0"/>
                  </a:moveTo>
                  <a:lnTo>
                    <a:pt x="35" y="8"/>
                  </a:lnTo>
                  <a:lnTo>
                    <a:pt x="34" y="31"/>
                  </a:lnTo>
                  <a:lnTo>
                    <a:pt x="34" y="65"/>
                  </a:lnTo>
                  <a:lnTo>
                    <a:pt x="36" y="108"/>
                  </a:lnTo>
                  <a:lnTo>
                    <a:pt x="40" y="155"/>
                  </a:lnTo>
                  <a:lnTo>
                    <a:pt x="46" y="202"/>
                  </a:lnTo>
                  <a:lnTo>
                    <a:pt x="56" y="249"/>
                  </a:lnTo>
                  <a:lnTo>
                    <a:pt x="71" y="289"/>
                  </a:lnTo>
                  <a:lnTo>
                    <a:pt x="80" y="307"/>
                  </a:lnTo>
                  <a:lnTo>
                    <a:pt x="92" y="325"/>
                  </a:lnTo>
                  <a:lnTo>
                    <a:pt x="104" y="343"/>
                  </a:lnTo>
                  <a:lnTo>
                    <a:pt x="119" y="360"/>
                  </a:lnTo>
                  <a:lnTo>
                    <a:pt x="134" y="376"/>
                  </a:lnTo>
                  <a:lnTo>
                    <a:pt x="149" y="394"/>
                  </a:lnTo>
                  <a:lnTo>
                    <a:pt x="165" y="409"/>
                  </a:lnTo>
                  <a:lnTo>
                    <a:pt x="182" y="424"/>
                  </a:lnTo>
                  <a:lnTo>
                    <a:pt x="196" y="436"/>
                  </a:lnTo>
                  <a:lnTo>
                    <a:pt x="210" y="449"/>
                  </a:lnTo>
                  <a:lnTo>
                    <a:pt x="223" y="459"/>
                  </a:lnTo>
                  <a:lnTo>
                    <a:pt x="234" y="468"/>
                  </a:lnTo>
                  <a:lnTo>
                    <a:pt x="244" y="475"/>
                  </a:lnTo>
                  <a:lnTo>
                    <a:pt x="252" y="481"/>
                  </a:lnTo>
                  <a:lnTo>
                    <a:pt x="256" y="485"/>
                  </a:lnTo>
                  <a:lnTo>
                    <a:pt x="258" y="486"/>
                  </a:lnTo>
                  <a:lnTo>
                    <a:pt x="308" y="608"/>
                  </a:lnTo>
                  <a:lnTo>
                    <a:pt x="177" y="572"/>
                  </a:lnTo>
                  <a:lnTo>
                    <a:pt x="169" y="565"/>
                  </a:lnTo>
                  <a:lnTo>
                    <a:pt x="148" y="544"/>
                  </a:lnTo>
                  <a:lnTo>
                    <a:pt x="119" y="513"/>
                  </a:lnTo>
                  <a:lnTo>
                    <a:pt x="87" y="473"/>
                  </a:lnTo>
                  <a:lnTo>
                    <a:pt x="54" y="426"/>
                  </a:lnTo>
                  <a:lnTo>
                    <a:pt x="25" y="373"/>
                  </a:lnTo>
                  <a:lnTo>
                    <a:pt x="5" y="319"/>
                  </a:lnTo>
                  <a:lnTo>
                    <a:pt x="0" y="263"/>
                  </a:lnTo>
                  <a:lnTo>
                    <a:pt x="3" y="209"/>
                  </a:lnTo>
                  <a:lnTo>
                    <a:pt x="8" y="160"/>
                  </a:lnTo>
                  <a:lnTo>
                    <a:pt x="13" y="115"/>
                  </a:lnTo>
                  <a:lnTo>
                    <a:pt x="19" y="76"/>
                  </a:lnTo>
                  <a:lnTo>
                    <a:pt x="26" y="45"/>
                  </a:lnTo>
                  <a:lnTo>
                    <a:pt x="31" y="21"/>
                  </a:lnTo>
                  <a:lnTo>
                    <a:pt x="34" y="6"/>
                  </a:lnTo>
                  <a:lnTo>
                    <a:pt x="35" y="0"/>
                  </a:lnTo>
                  <a:close/>
                </a:path>
              </a:pathLst>
            </a:custGeom>
            <a:solidFill>
              <a:srgbClr val="7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8" name="Freeform 1087"/>
            <p:cNvSpPr>
              <a:spLocks/>
            </p:cNvSpPr>
            <p:nvPr/>
          </p:nvSpPr>
          <p:spPr bwMode="auto">
            <a:xfrm>
              <a:off x="4138" y="2472"/>
              <a:ext cx="24" cy="44"/>
            </a:xfrm>
            <a:custGeom>
              <a:avLst/>
              <a:gdLst>
                <a:gd name="T0" fmla="*/ 0 w 49"/>
                <a:gd name="T1" fmla="*/ 1 h 87"/>
                <a:gd name="T2" fmla="*/ 0 w 49"/>
                <a:gd name="T3" fmla="*/ 1 h 87"/>
                <a:gd name="T4" fmla="*/ 0 w 49"/>
                <a:gd name="T5" fmla="*/ 0 h 87"/>
                <a:gd name="T6" fmla="*/ 0 w 49"/>
                <a:gd name="T7" fmla="*/ 1 h 87"/>
                <a:gd name="T8" fmla="*/ 0 w 49"/>
                <a:gd name="T9" fmla="*/ 1 h 87"/>
                <a:gd name="T10" fmla="*/ 0 60000 65536"/>
                <a:gd name="T11" fmla="*/ 0 60000 65536"/>
                <a:gd name="T12" fmla="*/ 0 60000 65536"/>
                <a:gd name="T13" fmla="*/ 0 60000 65536"/>
                <a:gd name="T14" fmla="*/ 0 60000 65536"/>
                <a:gd name="T15" fmla="*/ 0 w 49"/>
                <a:gd name="T16" fmla="*/ 0 h 87"/>
                <a:gd name="T17" fmla="*/ 49 w 49"/>
                <a:gd name="T18" fmla="*/ 87 h 87"/>
              </a:gdLst>
              <a:ahLst/>
              <a:cxnLst>
                <a:cxn ang="T10">
                  <a:pos x="T0" y="T1"/>
                </a:cxn>
                <a:cxn ang="T11">
                  <a:pos x="T2" y="T3"/>
                </a:cxn>
                <a:cxn ang="T12">
                  <a:pos x="T4" y="T5"/>
                </a:cxn>
                <a:cxn ang="T13">
                  <a:pos x="T6" y="T7"/>
                </a:cxn>
                <a:cxn ang="T14">
                  <a:pos x="T8" y="T9"/>
                </a:cxn>
              </a:cxnLst>
              <a:rect l="T15" t="T16" r="T17" b="T18"/>
              <a:pathLst>
                <a:path w="49" h="87">
                  <a:moveTo>
                    <a:pt x="13" y="87"/>
                  </a:moveTo>
                  <a:lnTo>
                    <a:pt x="0" y="31"/>
                  </a:lnTo>
                  <a:lnTo>
                    <a:pt x="30" y="0"/>
                  </a:lnTo>
                  <a:lnTo>
                    <a:pt x="49" y="39"/>
                  </a:lnTo>
                  <a:lnTo>
                    <a:pt x="13" y="87"/>
                  </a:lnTo>
                  <a:close/>
                </a:path>
              </a:pathLst>
            </a:custGeom>
            <a:solidFill>
              <a:srgbClr val="7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59" name="Freeform 1088"/>
            <p:cNvSpPr>
              <a:spLocks/>
            </p:cNvSpPr>
            <p:nvPr/>
          </p:nvSpPr>
          <p:spPr bwMode="auto">
            <a:xfrm>
              <a:off x="4162" y="2800"/>
              <a:ext cx="22" cy="3"/>
            </a:xfrm>
            <a:custGeom>
              <a:avLst/>
              <a:gdLst>
                <a:gd name="T0" fmla="*/ 1 w 42"/>
                <a:gd name="T1" fmla="*/ 0 h 7"/>
                <a:gd name="T2" fmla="*/ 1 w 42"/>
                <a:gd name="T3" fmla="*/ 0 h 7"/>
                <a:gd name="T4" fmla="*/ 1 w 42"/>
                <a:gd name="T5" fmla="*/ 0 h 7"/>
                <a:gd name="T6" fmla="*/ 1 w 42"/>
                <a:gd name="T7" fmla="*/ 0 h 7"/>
                <a:gd name="T8" fmla="*/ 1 w 42"/>
                <a:gd name="T9" fmla="*/ 0 h 7"/>
                <a:gd name="T10" fmla="*/ 1 w 42"/>
                <a:gd name="T11" fmla="*/ 0 h 7"/>
                <a:gd name="T12" fmla="*/ 1 w 42"/>
                <a:gd name="T13" fmla="*/ 0 h 7"/>
                <a:gd name="T14" fmla="*/ 1 w 42"/>
                <a:gd name="T15" fmla="*/ 0 h 7"/>
                <a:gd name="T16" fmla="*/ 0 w 42"/>
                <a:gd name="T17" fmla="*/ 0 h 7"/>
                <a:gd name="T18" fmla="*/ 1 w 42"/>
                <a:gd name="T19" fmla="*/ 0 h 7"/>
                <a:gd name="T20" fmla="*/ 1 w 42"/>
                <a:gd name="T21" fmla="*/ 0 h 7"/>
                <a:gd name="T22" fmla="*/ 1 w 42"/>
                <a:gd name="T23" fmla="*/ 0 h 7"/>
                <a:gd name="T24" fmla="*/ 1 w 42"/>
                <a:gd name="T25" fmla="*/ 0 h 7"/>
                <a:gd name="T26" fmla="*/ 1 w 42"/>
                <a:gd name="T27" fmla="*/ 0 h 7"/>
                <a:gd name="T28" fmla="*/ 1 w 42"/>
                <a:gd name="T29" fmla="*/ 0 h 7"/>
                <a:gd name="T30" fmla="*/ 1 w 42"/>
                <a:gd name="T31" fmla="*/ 0 h 7"/>
                <a:gd name="T32" fmla="*/ 1 w 42"/>
                <a:gd name="T33" fmla="*/ 0 h 7"/>
                <a:gd name="T34" fmla="*/ 1 w 42"/>
                <a:gd name="T35" fmla="*/ 0 h 7"/>
                <a:gd name="T36" fmla="*/ 1 w 42"/>
                <a:gd name="T37" fmla="*/ 0 h 7"/>
                <a:gd name="T38" fmla="*/ 1 w 42"/>
                <a:gd name="T39" fmla="*/ 0 h 7"/>
                <a:gd name="T40" fmla="*/ 1 w 42"/>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7"/>
                <a:gd name="T65" fmla="*/ 42 w 42"/>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7">
                  <a:moveTo>
                    <a:pt x="42" y="5"/>
                  </a:moveTo>
                  <a:lnTo>
                    <a:pt x="38" y="5"/>
                  </a:lnTo>
                  <a:lnTo>
                    <a:pt x="32" y="3"/>
                  </a:lnTo>
                  <a:lnTo>
                    <a:pt x="27" y="3"/>
                  </a:lnTo>
                  <a:lnTo>
                    <a:pt x="22" y="2"/>
                  </a:lnTo>
                  <a:lnTo>
                    <a:pt x="17" y="1"/>
                  </a:lnTo>
                  <a:lnTo>
                    <a:pt x="11" y="1"/>
                  </a:lnTo>
                  <a:lnTo>
                    <a:pt x="5" y="0"/>
                  </a:lnTo>
                  <a:lnTo>
                    <a:pt x="0" y="0"/>
                  </a:lnTo>
                  <a:lnTo>
                    <a:pt x="5" y="1"/>
                  </a:lnTo>
                  <a:lnTo>
                    <a:pt x="11" y="1"/>
                  </a:lnTo>
                  <a:lnTo>
                    <a:pt x="17" y="2"/>
                  </a:lnTo>
                  <a:lnTo>
                    <a:pt x="23" y="3"/>
                  </a:lnTo>
                  <a:lnTo>
                    <a:pt x="27" y="5"/>
                  </a:lnTo>
                  <a:lnTo>
                    <a:pt x="32" y="5"/>
                  </a:lnTo>
                  <a:lnTo>
                    <a:pt x="37" y="6"/>
                  </a:lnTo>
                  <a:lnTo>
                    <a:pt x="41" y="7"/>
                  </a:lnTo>
                  <a:lnTo>
                    <a:pt x="41" y="6"/>
                  </a:lnTo>
                  <a:lnTo>
                    <a:pt x="41" y="5"/>
                  </a:lnTo>
                  <a:lnTo>
                    <a:pt x="42" y="5"/>
                  </a:lnTo>
                  <a:close/>
                </a:path>
              </a:pathLst>
            </a:custGeom>
            <a:solidFill>
              <a:srgbClr val="3F3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0" name="Freeform 1089"/>
            <p:cNvSpPr>
              <a:spLocks/>
            </p:cNvSpPr>
            <p:nvPr/>
          </p:nvSpPr>
          <p:spPr bwMode="auto">
            <a:xfrm>
              <a:off x="4113" y="2792"/>
              <a:ext cx="49" cy="8"/>
            </a:xfrm>
            <a:custGeom>
              <a:avLst/>
              <a:gdLst>
                <a:gd name="T0" fmla="*/ 0 w 98"/>
                <a:gd name="T1" fmla="*/ 0 h 16"/>
                <a:gd name="T2" fmla="*/ 1 w 98"/>
                <a:gd name="T3" fmla="*/ 1 h 16"/>
                <a:gd name="T4" fmla="*/ 1 w 98"/>
                <a:gd name="T5" fmla="*/ 1 h 16"/>
                <a:gd name="T6" fmla="*/ 1 w 98"/>
                <a:gd name="T7" fmla="*/ 1 h 16"/>
                <a:gd name="T8" fmla="*/ 1 w 98"/>
                <a:gd name="T9" fmla="*/ 1 h 16"/>
                <a:gd name="T10" fmla="*/ 1 w 98"/>
                <a:gd name="T11" fmla="*/ 1 h 16"/>
                <a:gd name="T12" fmla="*/ 1 w 98"/>
                <a:gd name="T13" fmla="*/ 1 h 16"/>
                <a:gd name="T14" fmla="*/ 1 w 98"/>
                <a:gd name="T15" fmla="*/ 1 h 16"/>
                <a:gd name="T16" fmla="*/ 1 w 98"/>
                <a:gd name="T17" fmla="*/ 1 h 16"/>
                <a:gd name="T18" fmla="*/ 1 w 98"/>
                <a:gd name="T19" fmla="*/ 1 h 16"/>
                <a:gd name="T20" fmla="*/ 1 w 98"/>
                <a:gd name="T21" fmla="*/ 1 h 16"/>
                <a:gd name="T22" fmla="*/ 1 w 98"/>
                <a:gd name="T23" fmla="*/ 1 h 16"/>
                <a:gd name="T24" fmla="*/ 1 w 98"/>
                <a:gd name="T25" fmla="*/ 1 h 16"/>
                <a:gd name="T26" fmla="*/ 1 w 98"/>
                <a:gd name="T27" fmla="*/ 1 h 16"/>
                <a:gd name="T28" fmla="*/ 1 w 98"/>
                <a:gd name="T29" fmla="*/ 1 h 16"/>
                <a:gd name="T30" fmla="*/ 1 w 98"/>
                <a:gd name="T31" fmla="*/ 1 h 16"/>
                <a:gd name="T32" fmla="*/ 0 w 98"/>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6"/>
                <a:gd name="T53" fmla="*/ 98 w 9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6">
                  <a:moveTo>
                    <a:pt x="0" y="0"/>
                  </a:moveTo>
                  <a:lnTo>
                    <a:pt x="14" y="2"/>
                  </a:lnTo>
                  <a:lnTo>
                    <a:pt x="26" y="5"/>
                  </a:lnTo>
                  <a:lnTo>
                    <a:pt x="40" y="7"/>
                  </a:lnTo>
                  <a:lnTo>
                    <a:pt x="53" y="9"/>
                  </a:lnTo>
                  <a:lnTo>
                    <a:pt x="64" y="11"/>
                  </a:lnTo>
                  <a:lnTo>
                    <a:pt x="76" y="13"/>
                  </a:lnTo>
                  <a:lnTo>
                    <a:pt x="87" y="15"/>
                  </a:lnTo>
                  <a:lnTo>
                    <a:pt x="98" y="16"/>
                  </a:lnTo>
                  <a:lnTo>
                    <a:pt x="87" y="14"/>
                  </a:lnTo>
                  <a:lnTo>
                    <a:pt x="77" y="13"/>
                  </a:lnTo>
                  <a:lnTo>
                    <a:pt x="67" y="10"/>
                  </a:lnTo>
                  <a:lnTo>
                    <a:pt x="54" y="8"/>
                  </a:lnTo>
                  <a:lnTo>
                    <a:pt x="41" y="7"/>
                  </a:lnTo>
                  <a:lnTo>
                    <a:pt x="29" y="5"/>
                  </a:lnTo>
                  <a:lnTo>
                    <a:pt x="15"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1" name="Freeform 1090"/>
            <p:cNvSpPr>
              <a:spLocks/>
            </p:cNvSpPr>
            <p:nvPr/>
          </p:nvSpPr>
          <p:spPr bwMode="auto">
            <a:xfrm>
              <a:off x="3802" y="200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1 w 30"/>
                <a:gd name="T15" fmla="*/ 1 h 30"/>
                <a:gd name="T16" fmla="*/ 1 w 30"/>
                <a:gd name="T17" fmla="*/ 1 h 30"/>
                <a:gd name="T18" fmla="*/ 1 w 30"/>
                <a:gd name="T19" fmla="*/ 0 h 30"/>
                <a:gd name="T20" fmla="*/ 1 w 30"/>
                <a:gd name="T21" fmla="*/ 1 h 30"/>
                <a:gd name="T22" fmla="*/ 0 w 30"/>
                <a:gd name="T23" fmla="*/ 1 h 30"/>
                <a:gd name="T24" fmla="*/ 1 w 30"/>
                <a:gd name="T25" fmla="*/ 1 h 30"/>
                <a:gd name="T26" fmla="*/ 1 w 30"/>
                <a:gd name="T27" fmla="*/ 1 h 30"/>
                <a:gd name="T28" fmla="*/ 1 w 30"/>
                <a:gd name="T29" fmla="*/ 1 h 30"/>
                <a:gd name="T30" fmla="*/ 1 w 30"/>
                <a:gd name="T31" fmla="*/ 1 h 30"/>
                <a:gd name="T32" fmla="*/ 1 w 30"/>
                <a:gd name="T33" fmla="*/ 1 h 30"/>
                <a:gd name="T34" fmla="*/ 1 w 30"/>
                <a:gd name="T35" fmla="*/ 1 h 30"/>
                <a:gd name="T36" fmla="*/ 1 w 30"/>
                <a:gd name="T37" fmla="*/ 1 h 30"/>
                <a:gd name="T38" fmla="*/ 1 w 30"/>
                <a:gd name="T39" fmla="*/ 1 h 30"/>
                <a:gd name="T40" fmla="*/ 1 w 30"/>
                <a:gd name="T41" fmla="*/ 1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30"/>
                <a:gd name="T65" fmla="*/ 30 w 3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30">
                  <a:moveTo>
                    <a:pt x="25" y="25"/>
                  </a:moveTo>
                  <a:lnTo>
                    <a:pt x="26" y="21"/>
                  </a:lnTo>
                  <a:lnTo>
                    <a:pt x="27" y="19"/>
                  </a:lnTo>
                  <a:lnTo>
                    <a:pt x="29" y="16"/>
                  </a:lnTo>
                  <a:lnTo>
                    <a:pt x="30" y="14"/>
                  </a:lnTo>
                  <a:lnTo>
                    <a:pt x="27" y="12"/>
                  </a:lnTo>
                  <a:lnTo>
                    <a:pt x="25" y="10"/>
                  </a:lnTo>
                  <a:lnTo>
                    <a:pt x="23" y="8"/>
                  </a:lnTo>
                  <a:lnTo>
                    <a:pt x="21" y="6"/>
                  </a:lnTo>
                  <a:lnTo>
                    <a:pt x="10" y="0"/>
                  </a:lnTo>
                  <a:lnTo>
                    <a:pt x="3" y="1"/>
                  </a:lnTo>
                  <a:lnTo>
                    <a:pt x="0" y="7"/>
                  </a:lnTo>
                  <a:lnTo>
                    <a:pt x="1" y="16"/>
                  </a:lnTo>
                  <a:lnTo>
                    <a:pt x="3" y="21"/>
                  </a:lnTo>
                  <a:lnTo>
                    <a:pt x="4" y="25"/>
                  </a:lnTo>
                  <a:lnTo>
                    <a:pt x="7" y="28"/>
                  </a:lnTo>
                  <a:lnTo>
                    <a:pt x="9" y="30"/>
                  </a:lnTo>
                  <a:lnTo>
                    <a:pt x="14" y="30"/>
                  </a:lnTo>
                  <a:lnTo>
                    <a:pt x="18" y="30"/>
                  </a:lnTo>
                  <a:lnTo>
                    <a:pt x="22" y="28"/>
                  </a:lnTo>
                  <a:lnTo>
                    <a:pt x="25" y="25"/>
                  </a:lnTo>
                  <a:close/>
                </a:path>
              </a:pathLst>
            </a:custGeom>
            <a:solidFill>
              <a:srgbClr val="AA7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2" name="Freeform 1091"/>
            <p:cNvSpPr>
              <a:spLocks/>
            </p:cNvSpPr>
            <p:nvPr/>
          </p:nvSpPr>
          <p:spPr bwMode="auto">
            <a:xfrm>
              <a:off x="3786" y="2021"/>
              <a:ext cx="42" cy="51"/>
            </a:xfrm>
            <a:custGeom>
              <a:avLst/>
              <a:gdLst>
                <a:gd name="T0" fmla="*/ 0 w 84"/>
                <a:gd name="T1" fmla="*/ 1 h 102"/>
                <a:gd name="T2" fmla="*/ 1 w 84"/>
                <a:gd name="T3" fmla="*/ 1 h 102"/>
                <a:gd name="T4" fmla="*/ 1 w 84"/>
                <a:gd name="T5" fmla="*/ 1 h 102"/>
                <a:gd name="T6" fmla="*/ 1 w 84"/>
                <a:gd name="T7" fmla="*/ 0 h 102"/>
                <a:gd name="T8" fmla="*/ 0 w 84"/>
                <a:gd name="T9" fmla="*/ 1 h 102"/>
                <a:gd name="T10" fmla="*/ 0 60000 65536"/>
                <a:gd name="T11" fmla="*/ 0 60000 65536"/>
                <a:gd name="T12" fmla="*/ 0 60000 65536"/>
                <a:gd name="T13" fmla="*/ 0 60000 65536"/>
                <a:gd name="T14" fmla="*/ 0 60000 65536"/>
                <a:gd name="T15" fmla="*/ 0 w 84"/>
                <a:gd name="T16" fmla="*/ 0 h 102"/>
                <a:gd name="T17" fmla="*/ 84 w 84"/>
                <a:gd name="T18" fmla="*/ 102 h 102"/>
              </a:gdLst>
              <a:ahLst/>
              <a:cxnLst>
                <a:cxn ang="T10">
                  <a:pos x="T0" y="T1"/>
                </a:cxn>
                <a:cxn ang="T11">
                  <a:pos x="T2" y="T3"/>
                </a:cxn>
                <a:cxn ang="T12">
                  <a:pos x="T4" y="T5"/>
                </a:cxn>
                <a:cxn ang="T13">
                  <a:pos x="T6" y="T7"/>
                </a:cxn>
                <a:cxn ang="T14">
                  <a:pos x="T8" y="T9"/>
                </a:cxn>
              </a:cxnLst>
              <a:rect l="T15" t="T16" r="T17" b="T18"/>
              <a:pathLst>
                <a:path w="84" h="102">
                  <a:moveTo>
                    <a:pt x="0" y="76"/>
                  </a:moveTo>
                  <a:lnTo>
                    <a:pt x="26" y="102"/>
                  </a:lnTo>
                  <a:lnTo>
                    <a:pt x="84" y="24"/>
                  </a:lnTo>
                  <a:lnTo>
                    <a:pt x="49" y="0"/>
                  </a:lnTo>
                  <a:lnTo>
                    <a:pt x="0" y="76"/>
                  </a:lnTo>
                  <a:close/>
                </a:path>
              </a:pathLst>
            </a:custGeom>
            <a:solidFill>
              <a:srgbClr val="AA7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3" name="Freeform 1092"/>
            <p:cNvSpPr>
              <a:spLocks/>
            </p:cNvSpPr>
            <p:nvPr/>
          </p:nvSpPr>
          <p:spPr bwMode="auto">
            <a:xfrm>
              <a:off x="3825" y="2021"/>
              <a:ext cx="47" cy="94"/>
            </a:xfrm>
            <a:custGeom>
              <a:avLst/>
              <a:gdLst>
                <a:gd name="T0" fmla="*/ 1 w 92"/>
                <a:gd name="T1" fmla="*/ 0 h 189"/>
                <a:gd name="T2" fmla="*/ 1 w 92"/>
                <a:gd name="T3" fmla="*/ 0 h 189"/>
                <a:gd name="T4" fmla="*/ 1 w 92"/>
                <a:gd name="T5" fmla="*/ 0 h 189"/>
                <a:gd name="T6" fmla="*/ 1 w 92"/>
                <a:gd name="T7" fmla="*/ 0 h 189"/>
                <a:gd name="T8" fmla="*/ 1 w 92"/>
                <a:gd name="T9" fmla="*/ 0 h 189"/>
                <a:gd name="T10" fmla="*/ 1 w 92"/>
                <a:gd name="T11" fmla="*/ 0 h 189"/>
                <a:gd name="T12" fmla="*/ 1 w 92"/>
                <a:gd name="T13" fmla="*/ 0 h 189"/>
                <a:gd name="T14" fmla="*/ 1 w 92"/>
                <a:gd name="T15" fmla="*/ 0 h 189"/>
                <a:gd name="T16" fmla="*/ 1 w 92"/>
                <a:gd name="T17" fmla="*/ 0 h 189"/>
                <a:gd name="T18" fmla="*/ 1 w 92"/>
                <a:gd name="T19" fmla="*/ 0 h 189"/>
                <a:gd name="T20" fmla="*/ 1 w 92"/>
                <a:gd name="T21" fmla="*/ 0 h 189"/>
                <a:gd name="T22" fmla="*/ 1 w 92"/>
                <a:gd name="T23" fmla="*/ 0 h 189"/>
                <a:gd name="T24" fmla="*/ 1 w 92"/>
                <a:gd name="T25" fmla="*/ 0 h 189"/>
                <a:gd name="T26" fmla="*/ 1 w 92"/>
                <a:gd name="T27" fmla="*/ 0 h 189"/>
                <a:gd name="T28" fmla="*/ 1 w 92"/>
                <a:gd name="T29" fmla="*/ 0 h 189"/>
                <a:gd name="T30" fmla="*/ 1 w 92"/>
                <a:gd name="T31" fmla="*/ 0 h 189"/>
                <a:gd name="T32" fmla="*/ 1 w 92"/>
                <a:gd name="T33" fmla="*/ 0 h 189"/>
                <a:gd name="T34" fmla="*/ 1 w 92"/>
                <a:gd name="T35" fmla="*/ 0 h 189"/>
                <a:gd name="T36" fmla="*/ 1 w 92"/>
                <a:gd name="T37" fmla="*/ 0 h 189"/>
                <a:gd name="T38" fmla="*/ 1 w 92"/>
                <a:gd name="T39" fmla="*/ 0 h 189"/>
                <a:gd name="T40" fmla="*/ 1 w 92"/>
                <a:gd name="T41" fmla="*/ 0 h 189"/>
                <a:gd name="T42" fmla="*/ 1 w 92"/>
                <a:gd name="T43" fmla="*/ 0 h 189"/>
                <a:gd name="T44" fmla="*/ 1 w 92"/>
                <a:gd name="T45" fmla="*/ 0 h 189"/>
                <a:gd name="T46" fmla="*/ 1 w 92"/>
                <a:gd name="T47" fmla="*/ 0 h 189"/>
                <a:gd name="T48" fmla="*/ 1 w 92"/>
                <a:gd name="T49" fmla="*/ 0 h 189"/>
                <a:gd name="T50" fmla="*/ 0 w 92"/>
                <a:gd name="T51" fmla="*/ 0 h 189"/>
                <a:gd name="T52" fmla="*/ 0 w 92"/>
                <a:gd name="T53" fmla="*/ 0 h 189"/>
                <a:gd name="T54" fmla="*/ 1 w 92"/>
                <a:gd name="T55" fmla="*/ 0 h 189"/>
                <a:gd name="T56" fmla="*/ 1 w 92"/>
                <a:gd name="T57" fmla="*/ 0 h 189"/>
                <a:gd name="T58" fmla="*/ 1 w 92"/>
                <a:gd name="T59" fmla="*/ 0 h 189"/>
                <a:gd name="T60" fmla="*/ 1 w 92"/>
                <a:gd name="T61" fmla="*/ 0 h 189"/>
                <a:gd name="T62" fmla="*/ 1 w 92"/>
                <a:gd name="T63" fmla="*/ 0 h 189"/>
                <a:gd name="T64" fmla="*/ 1 w 92"/>
                <a:gd name="T65" fmla="*/ 0 h 189"/>
                <a:gd name="T66" fmla="*/ 1 w 92"/>
                <a:gd name="T67" fmla="*/ 0 h 189"/>
                <a:gd name="T68" fmla="*/ 1 w 92"/>
                <a:gd name="T69" fmla="*/ 0 h 189"/>
                <a:gd name="T70" fmla="*/ 1 w 92"/>
                <a:gd name="T71" fmla="*/ 0 h 189"/>
                <a:gd name="T72" fmla="*/ 1 w 92"/>
                <a:gd name="T73" fmla="*/ 0 h 189"/>
                <a:gd name="T74" fmla="*/ 1 w 92"/>
                <a:gd name="T75" fmla="*/ 0 h 189"/>
                <a:gd name="T76" fmla="*/ 1 w 92"/>
                <a:gd name="T77" fmla="*/ 0 h 189"/>
                <a:gd name="T78" fmla="*/ 1 w 92"/>
                <a:gd name="T79" fmla="*/ 0 h 189"/>
                <a:gd name="T80" fmla="*/ 1 w 92"/>
                <a:gd name="T81" fmla="*/ 0 h 1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2"/>
                <a:gd name="T124" fmla="*/ 0 h 189"/>
                <a:gd name="T125" fmla="*/ 92 w 92"/>
                <a:gd name="T126" fmla="*/ 189 h 1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2" h="189">
                  <a:moveTo>
                    <a:pt x="79" y="54"/>
                  </a:moveTo>
                  <a:lnTo>
                    <a:pt x="85" y="28"/>
                  </a:lnTo>
                  <a:lnTo>
                    <a:pt x="90" y="13"/>
                  </a:lnTo>
                  <a:lnTo>
                    <a:pt x="92" y="6"/>
                  </a:lnTo>
                  <a:lnTo>
                    <a:pt x="89" y="1"/>
                  </a:lnTo>
                  <a:lnTo>
                    <a:pt x="82" y="0"/>
                  </a:lnTo>
                  <a:lnTo>
                    <a:pt x="75" y="2"/>
                  </a:lnTo>
                  <a:lnTo>
                    <a:pt x="67" y="9"/>
                  </a:lnTo>
                  <a:lnTo>
                    <a:pt x="60" y="22"/>
                  </a:lnTo>
                  <a:lnTo>
                    <a:pt x="58" y="28"/>
                  </a:lnTo>
                  <a:lnTo>
                    <a:pt x="56" y="31"/>
                  </a:lnTo>
                  <a:lnTo>
                    <a:pt x="55" y="33"/>
                  </a:lnTo>
                  <a:lnTo>
                    <a:pt x="55" y="36"/>
                  </a:lnTo>
                  <a:lnTo>
                    <a:pt x="52" y="32"/>
                  </a:lnTo>
                  <a:lnTo>
                    <a:pt x="45" y="25"/>
                  </a:lnTo>
                  <a:lnTo>
                    <a:pt x="37" y="18"/>
                  </a:lnTo>
                  <a:lnTo>
                    <a:pt x="26" y="9"/>
                  </a:lnTo>
                  <a:lnTo>
                    <a:pt x="9" y="28"/>
                  </a:lnTo>
                  <a:lnTo>
                    <a:pt x="7" y="26"/>
                  </a:lnTo>
                  <a:lnTo>
                    <a:pt x="30" y="56"/>
                  </a:lnTo>
                  <a:lnTo>
                    <a:pt x="29" y="60"/>
                  </a:lnTo>
                  <a:lnTo>
                    <a:pt x="25" y="69"/>
                  </a:lnTo>
                  <a:lnTo>
                    <a:pt x="20" y="82"/>
                  </a:lnTo>
                  <a:lnTo>
                    <a:pt x="10" y="96"/>
                  </a:lnTo>
                  <a:lnTo>
                    <a:pt x="3" y="108"/>
                  </a:lnTo>
                  <a:lnTo>
                    <a:pt x="0" y="119"/>
                  </a:lnTo>
                  <a:lnTo>
                    <a:pt x="0" y="128"/>
                  </a:lnTo>
                  <a:lnTo>
                    <a:pt x="3" y="138"/>
                  </a:lnTo>
                  <a:lnTo>
                    <a:pt x="8" y="150"/>
                  </a:lnTo>
                  <a:lnTo>
                    <a:pt x="14" y="165"/>
                  </a:lnTo>
                  <a:lnTo>
                    <a:pt x="20" y="178"/>
                  </a:lnTo>
                  <a:lnTo>
                    <a:pt x="24" y="189"/>
                  </a:lnTo>
                  <a:lnTo>
                    <a:pt x="82" y="150"/>
                  </a:lnTo>
                  <a:lnTo>
                    <a:pt x="77" y="140"/>
                  </a:lnTo>
                  <a:lnTo>
                    <a:pt x="73" y="134"/>
                  </a:lnTo>
                  <a:lnTo>
                    <a:pt x="68" y="127"/>
                  </a:lnTo>
                  <a:lnTo>
                    <a:pt x="64" y="122"/>
                  </a:lnTo>
                  <a:lnTo>
                    <a:pt x="67" y="112"/>
                  </a:lnTo>
                  <a:lnTo>
                    <a:pt x="70" y="97"/>
                  </a:lnTo>
                  <a:lnTo>
                    <a:pt x="75" y="78"/>
                  </a:lnTo>
                  <a:lnTo>
                    <a:pt x="79" y="54"/>
                  </a:lnTo>
                  <a:close/>
                </a:path>
              </a:pathLst>
            </a:custGeom>
            <a:solidFill>
              <a:srgbClr val="AA7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4" name="Freeform 1093"/>
            <p:cNvSpPr>
              <a:spLocks/>
            </p:cNvSpPr>
            <p:nvPr/>
          </p:nvSpPr>
          <p:spPr bwMode="auto">
            <a:xfrm>
              <a:off x="3828" y="2033"/>
              <a:ext cx="1" cy="1"/>
            </a:xfrm>
            <a:custGeom>
              <a:avLst/>
              <a:gdLst>
                <a:gd name="T0" fmla="*/ 0 w 2"/>
                <a:gd name="T1" fmla="*/ 0 h 2"/>
                <a:gd name="T2" fmla="*/ 1 w 2"/>
                <a:gd name="T3" fmla="*/ 1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2" y="2"/>
                  </a:lnTo>
                  <a:lnTo>
                    <a:pt x="0" y="0"/>
                  </a:lnTo>
                  <a:close/>
                </a:path>
              </a:pathLst>
            </a:custGeom>
            <a:solidFill>
              <a:srgbClr val="A54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5" name="Freeform 1094"/>
            <p:cNvSpPr>
              <a:spLocks/>
            </p:cNvSpPr>
            <p:nvPr/>
          </p:nvSpPr>
          <p:spPr bwMode="auto">
            <a:xfrm>
              <a:off x="3806" y="2007"/>
              <a:ext cx="33" cy="28"/>
            </a:xfrm>
            <a:custGeom>
              <a:avLst/>
              <a:gdLst>
                <a:gd name="T0" fmla="*/ 1 w 64"/>
                <a:gd name="T1" fmla="*/ 0 h 57"/>
                <a:gd name="T2" fmla="*/ 1 w 64"/>
                <a:gd name="T3" fmla="*/ 0 h 57"/>
                <a:gd name="T4" fmla="*/ 1 w 64"/>
                <a:gd name="T5" fmla="*/ 0 h 57"/>
                <a:gd name="T6" fmla="*/ 1 w 64"/>
                <a:gd name="T7" fmla="*/ 0 h 57"/>
                <a:gd name="T8" fmla="*/ 1 w 64"/>
                <a:gd name="T9" fmla="*/ 0 h 57"/>
                <a:gd name="T10" fmla="*/ 1 w 64"/>
                <a:gd name="T11" fmla="*/ 0 h 57"/>
                <a:gd name="T12" fmla="*/ 1 w 64"/>
                <a:gd name="T13" fmla="*/ 0 h 57"/>
                <a:gd name="T14" fmla="*/ 1 w 64"/>
                <a:gd name="T15" fmla="*/ 0 h 57"/>
                <a:gd name="T16" fmla="*/ 1 w 64"/>
                <a:gd name="T17" fmla="*/ 0 h 57"/>
                <a:gd name="T18" fmla="*/ 1 w 64"/>
                <a:gd name="T19" fmla="*/ 0 h 57"/>
                <a:gd name="T20" fmla="*/ 1 w 64"/>
                <a:gd name="T21" fmla="*/ 0 h 57"/>
                <a:gd name="T22" fmla="*/ 1 w 64"/>
                <a:gd name="T23" fmla="*/ 0 h 57"/>
                <a:gd name="T24" fmla="*/ 1 w 64"/>
                <a:gd name="T25" fmla="*/ 0 h 57"/>
                <a:gd name="T26" fmla="*/ 1 w 64"/>
                <a:gd name="T27" fmla="*/ 0 h 57"/>
                <a:gd name="T28" fmla="*/ 1 w 64"/>
                <a:gd name="T29" fmla="*/ 0 h 57"/>
                <a:gd name="T30" fmla="*/ 1 w 64"/>
                <a:gd name="T31" fmla="*/ 0 h 57"/>
                <a:gd name="T32" fmla="*/ 0 w 64"/>
                <a:gd name="T33" fmla="*/ 0 h 57"/>
                <a:gd name="T34" fmla="*/ 1 w 64"/>
                <a:gd name="T35" fmla="*/ 0 h 57"/>
                <a:gd name="T36" fmla="*/ 1 w 64"/>
                <a:gd name="T37" fmla="*/ 0 h 57"/>
                <a:gd name="T38" fmla="*/ 1 w 64"/>
                <a:gd name="T39" fmla="*/ 0 h 57"/>
                <a:gd name="T40" fmla="*/ 1 w 64"/>
                <a:gd name="T41" fmla="*/ 0 h 57"/>
                <a:gd name="T42" fmla="*/ 1 w 64"/>
                <a:gd name="T43" fmla="*/ 0 h 57"/>
                <a:gd name="T44" fmla="*/ 1 w 64"/>
                <a:gd name="T45" fmla="*/ 0 h 57"/>
                <a:gd name="T46" fmla="*/ 1 w 64"/>
                <a:gd name="T47" fmla="*/ 0 h 57"/>
                <a:gd name="T48" fmla="*/ 1 w 64"/>
                <a:gd name="T49" fmla="*/ 0 h 57"/>
                <a:gd name="T50" fmla="*/ 1 w 64"/>
                <a:gd name="T51" fmla="*/ 0 h 57"/>
                <a:gd name="T52" fmla="*/ 1 w 64"/>
                <a:gd name="T53" fmla="*/ 0 h 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4"/>
                <a:gd name="T82" fmla="*/ 0 h 57"/>
                <a:gd name="T83" fmla="*/ 64 w 64"/>
                <a:gd name="T84" fmla="*/ 57 h 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4" h="57">
                  <a:moveTo>
                    <a:pt x="64" y="38"/>
                  </a:moveTo>
                  <a:lnTo>
                    <a:pt x="59" y="32"/>
                  </a:lnTo>
                  <a:lnTo>
                    <a:pt x="53" y="28"/>
                  </a:lnTo>
                  <a:lnTo>
                    <a:pt x="47" y="22"/>
                  </a:lnTo>
                  <a:lnTo>
                    <a:pt x="41" y="17"/>
                  </a:lnTo>
                  <a:lnTo>
                    <a:pt x="36" y="13"/>
                  </a:lnTo>
                  <a:lnTo>
                    <a:pt x="30" y="8"/>
                  </a:lnTo>
                  <a:lnTo>
                    <a:pt x="25" y="4"/>
                  </a:lnTo>
                  <a:lnTo>
                    <a:pt x="21" y="0"/>
                  </a:lnTo>
                  <a:lnTo>
                    <a:pt x="20" y="2"/>
                  </a:lnTo>
                  <a:lnTo>
                    <a:pt x="18" y="5"/>
                  </a:lnTo>
                  <a:lnTo>
                    <a:pt x="17" y="7"/>
                  </a:lnTo>
                  <a:lnTo>
                    <a:pt x="16" y="11"/>
                  </a:lnTo>
                  <a:lnTo>
                    <a:pt x="13" y="14"/>
                  </a:lnTo>
                  <a:lnTo>
                    <a:pt x="9" y="16"/>
                  </a:lnTo>
                  <a:lnTo>
                    <a:pt x="5" y="16"/>
                  </a:lnTo>
                  <a:lnTo>
                    <a:pt x="0" y="16"/>
                  </a:lnTo>
                  <a:lnTo>
                    <a:pt x="3" y="21"/>
                  </a:lnTo>
                  <a:lnTo>
                    <a:pt x="7" y="24"/>
                  </a:lnTo>
                  <a:lnTo>
                    <a:pt x="8" y="25"/>
                  </a:lnTo>
                  <a:lnTo>
                    <a:pt x="9" y="27"/>
                  </a:lnTo>
                  <a:lnTo>
                    <a:pt x="8" y="29"/>
                  </a:lnTo>
                  <a:lnTo>
                    <a:pt x="43" y="53"/>
                  </a:lnTo>
                  <a:lnTo>
                    <a:pt x="45" y="55"/>
                  </a:lnTo>
                  <a:lnTo>
                    <a:pt x="47" y="57"/>
                  </a:lnTo>
                  <a:lnTo>
                    <a:pt x="64" y="38"/>
                  </a:lnTo>
                  <a:close/>
                </a:path>
              </a:pathLst>
            </a:custGeom>
            <a:solidFill>
              <a:srgbClr val="703D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6" name="Freeform 1095"/>
            <p:cNvSpPr>
              <a:spLocks/>
            </p:cNvSpPr>
            <p:nvPr/>
          </p:nvSpPr>
          <p:spPr bwMode="auto">
            <a:xfrm>
              <a:off x="4169" y="2459"/>
              <a:ext cx="47" cy="34"/>
            </a:xfrm>
            <a:custGeom>
              <a:avLst/>
              <a:gdLst>
                <a:gd name="T0" fmla="*/ 0 w 96"/>
                <a:gd name="T1" fmla="*/ 0 h 69"/>
                <a:gd name="T2" fmla="*/ 0 w 96"/>
                <a:gd name="T3" fmla="*/ 0 h 69"/>
                <a:gd name="T4" fmla="*/ 0 w 96"/>
                <a:gd name="T5" fmla="*/ 0 h 69"/>
                <a:gd name="T6" fmla="*/ 0 w 96"/>
                <a:gd name="T7" fmla="*/ 0 h 69"/>
                <a:gd name="T8" fmla="*/ 0 w 96"/>
                <a:gd name="T9" fmla="*/ 0 h 69"/>
                <a:gd name="T10" fmla="*/ 0 w 96"/>
                <a:gd name="T11" fmla="*/ 0 h 69"/>
                <a:gd name="T12" fmla="*/ 0 w 96"/>
                <a:gd name="T13" fmla="*/ 0 h 69"/>
                <a:gd name="T14" fmla="*/ 0 w 96"/>
                <a:gd name="T15" fmla="*/ 0 h 69"/>
                <a:gd name="T16" fmla="*/ 0 w 96"/>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69"/>
                <a:gd name="T29" fmla="*/ 96 w 96"/>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69">
                  <a:moveTo>
                    <a:pt x="92" y="0"/>
                  </a:moveTo>
                  <a:lnTo>
                    <a:pt x="33" y="58"/>
                  </a:lnTo>
                  <a:lnTo>
                    <a:pt x="7" y="19"/>
                  </a:lnTo>
                  <a:lnTo>
                    <a:pt x="0" y="23"/>
                  </a:lnTo>
                  <a:lnTo>
                    <a:pt x="29" y="65"/>
                  </a:lnTo>
                  <a:lnTo>
                    <a:pt x="31" y="69"/>
                  </a:lnTo>
                  <a:lnTo>
                    <a:pt x="35" y="66"/>
                  </a:lnTo>
                  <a:lnTo>
                    <a:pt x="96" y="7"/>
                  </a:lnTo>
                  <a:lnTo>
                    <a:pt x="92"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7" name="Freeform 1096"/>
            <p:cNvSpPr>
              <a:spLocks/>
            </p:cNvSpPr>
            <p:nvPr/>
          </p:nvSpPr>
          <p:spPr bwMode="auto">
            <a:xfrm>
              <a:off x="4126" y="2444"/>
              <a:ext cx="24" cy="31"/>
            </a:xfrm>
            <a:custGeom>
              <a:avLst/>
              <a:gdLst>
                <a:gd name="T0" fmla="*/ 1 w 48"/>
                <a:gd name="T1" fmla="*/ 1 h 61"/>
                <a:gd name="T2" fmla="*/ 1 w 48"/>
                <a:gd name="T3" fmla="*/ 1 h 61"/>
                <a:gd name="T4" fmla="*/ 1 w 48"/>
                <a:gd name="T5" fmla="*/ 0 h 61"/>
                <a:gd name="T6" fmla="*/ 1 w 48"/>
                <a:gd name="T7" fmla="*/ 0 h 61"/>
                <a:gd name="T8" fmla="*/ 1 w 48"/>
                <a:gd name="T9" fmla="*/ 1 h 61"/>
                <a:gd name="T10" fmla="*/ 0 w 48"/>
                <a:gd name="T11" fmla="*/ 1 h 61"/>
                <a:gd name="T12" fmla="*/ 1 w 48"/>
                <a:gd name="T13" fmla="*/ 1 h 61"/>
                <a:gd name="T14" fmla="*/ 1 w 48"/>
                <a:gd name="T15" fmla="*/ 1 h 61"/>
                <a:gd name="T16" fmla="*/ 1 w 48"/>
                <a:gd name="T17" fmla="*/ 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61"/>
                <a:gd name="T29" fmla="*/ 48 w 4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61">
                  <a:moveTo>
                    <a:pt x="48" y="29"/>
                  </a:moveTo>
                  <a:lnTo>
                    <a:pt x="13" y="45"/>
                  </a:lnTo>
                  <a:lnTo>
                    <a:pt x="30" y="0"/>
                  </a:lnTo>
                  <a:lnTo>
                    <a:pt x="22" y="0"/>
                  </a:lnTo>
                  <a:lnTo>
                    <a:pt x="1" y="54"/>
                  </a:lnTo>
                  <a:lnTo>
                    <a:pt x="0" y="61"/>
                  </a:lnTo>
                  <a:lnTo>
                    <a:pt x="7" y="59"/>
                  </a:lnTo>
                  <a:lnTo>
                    <a:pt x="45" y="40"/>
                  </a:lnTo>
                  <a:lnTo>
                    <a:pt x="48" y="2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8" name="Freeform 1097"/>
            <p:cNvSpPr>
              <a:spLocks/>
            </p:cNvSpPr>
            <p:nvPr/>
          </p:nvSpPr>
          <p:spPr bwMode="auto">
            <a:xfrm>
              <a:off x="3849" y="2134"/>
              <a:ext cx="44" cy="32"/>
            </a:xfrm>
            <a:custGeom>
              <a:avLst/>
              <a:gdLst>
                <a:gd name="T0" fmla="*/ 0 w 89"/>
                <a:gd name="T1" fmla="*/ 1 h 64"/>
                <a:gd name="T2" fmla="*/ 0 w 89"/>
                <a:gd name="T3" fmla="*/ 1 h 64"/>
                <a:gd name="T4" fmla="*/ 0 w 89"/>
                <a:gd name="T5" fmla="*/ 1 h 64"/>
                <a:gd name="T6" fmla="*/ 0 w 89"/>
                <a:gd name="T7" fmla="*/ 1 h 64"/>
                <a:gd name="T8" fmla="*/ 0 w 89"/>
                <a:gd name="T9" fmla="*/ 1 h 64"/>
                <a:gd name="T10" fmla="*/ 0 w 89"/>
                <a:gd name="T11" fmla="*/ 1 h 64"/>
                <a:gd name="T12" fmla="*/ 0 w 89"/>
                <a:gd name="T13" fmla="*/ 1 h 64"/>
                <a:gd name="T14" fmla="*/ 0 w 89"/>
                <a:gd name="T15" fmla="*/ 1 h 64"/>
                <a:gd name="T16" fmla="*/ 0 w 89"/>
                <a:gd name="T17" fmla="*/ 1 h 64"/>
                <a:gd name="T18" fmla="*/ 0 w 89"/>
                <a:gd name="T19" fmla="*/ 1 h 64"/>
                <a:gd name="T20" fmla="*/ 0 w 89"/>
                <a:gd name="T21" fmla="*/ 0 h 64"/>
                <a:gd name="T22" fmla="*/ 0 w 89"/>
                <a:gd name="T23" fmla="*/ 1 h 64"/>
                <a:gd name="T24" fmla="*/ 0 w 89"/>
                <a:gd name="T25" fmla="*/ 1 h 64"/>
                <a:gd name="T26" fmla="*/ 0 w 89"/>
                <a:gd name="T27" fmla="*/ 1 h 64"/>
                <a:gd name="T28" fmla="*/ 0 w 89"/>
                <a:gd name="T29" fmla="*/ 1 h 64"/>
                <a:gd name="T30" fmla="*/ 0 w 89"/>
                <a:gd name="T31" fmla="*/ 1 h 64"/>
                <a:gd name="T32" fmla="*/ 0 w 89"/>
                <a:gd name="T33" fmla="*/ 1 h 64"/>
                <a:gd name="T34" fmla="*/ 0 w 89"/>
                <a:gd name="T35" fmla="*/ 1 h 64"/>
                <a:gd name="T36" fmla="*/ 0 w 89"/>
                <a:gd name="T37" fmla="*/ 1 h 64"/>
                <a:gd name="T38" fmla="*/ 0 w 89"/>
                <a:gd name="T39" fmla="*/ 1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
                <a:gd name="T61" fmla="*/ 0 h 64"/>
                <a:gd name="T62" fmla="*/ 89 w 89"/>
                <a:gd name="T63" fmla="*/ 64 h 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 h="64">
                  <a:moveTo>
                    <a:pt x="6" y="64"/>
                  </a:moveTo>
                  <a:lnTo>
                    <a:pt x="6" y="64"/>
                  </a:lnTo>
                  <a:lnTo>
                    <a:pt x="9" y="62"/>
                  </a:lnTo>
                  <a:lnTo>
                    <a:pt x="15" y="57"/>
                  </a:lnTo>
                  <a:lnTo>
                    <a:pt x="26" y="50"/>
                  </a:lnTo>
                  <a:lnTo>
                    <a:pt x="37" y="42"/>
                  </a:lnTo>
                  <a:lnTo>
                    <a:pt x="50" y="34"/>
                  </a:lnTo>
                  <a:lnTo>
                    <a:pt x="64" y="25"/>
                  </a:lnTo>
                  <a:lnTo>
                    <a:pt x="76" y="16"/>
                  </a:lnTo>
                  <a:lnTo>
                    <a:pt x="89" y="7"/>
                  </a:lnTo>
                  <a:lnTo>
                    <a:pt x="85" y="0"/>
                  </a:lnTo>
                  <a:lnTo>
                    <a:pt x="76" y="7"/>
                  </a:lnTo>
                  <a:lnTo>
                    <a:pt x="65" y="15"/>
                  </a:lnTo>
                  <a:lnTo>
                    <a:pt x="51" y="24"/>
                  </a:lnTo>
                  <a:lnTo>
                    <a:pt x="36" y="33"/>
                  </a:lnTo>
                  <a:lnTo>
                    <a:pt x="23" y="42"/>
                  </a:lnTo>
                  <a:lnTo>
                    <a:pt x="12" y="50"/>
                  </a:lnTo>
                  <a:lnTo>
                    <a:pt x="4" y="56"/>
                  </a:lnTo>
                  <a:lnTo>
                    <a:pt x="0" y="60"/>
                  </a:lnTo>
                  <a:lnTo>
                    <a:pt x="6" y="6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69" name="Freeform 1098"/>
            <p:cNvSpPr>
              <a:spLocks/>
            </p:cNvSpPr>
            <p:nvPr/>
          </p:nvSpPr>
          <p:spPr bwMode="auto">
            <a:xfrm>
              <a:off x="3854" y="2138"/>
              <a:ext cx="8" cy="8"/>
            </a:xfrm>
            <a:custGeom>
              <a:avLst/>
              <a:gdLst>
                <a:gd name="T0" fmla="*/ 0 w 17"/>
                <a:gd name="T1" fmla="*/ 1 h 16"/>
                <a:gd name="T2" fmla="*/ 0 w 17"/>
                <a:gd name="T3" fmla="*/ 1 h 16"/>
                <a:gd name="T4" fmla="*/ 0 w 17"/>
                <a:gd name="T5" fmla="*/ 1 h 16"/>
                <a:gd name="T6" fmla="*/ 0 w 17"/>
                <a:gd name="T7" fmla="*/ 1 h 16"/>
                <a:gd name="T8" fmla="*/ 0 w 17"/>
                <a:gd name="T9" fmla="*/ 1 h 16"/>
                <a:gd name="T10" fmla="*/ 0 w 17"/>
                <a:gd name="T11" fmla="*/ 1 h 16"/>
                <a:gd name="T12" fmla="*/ 0 w 17"/>
                <a:gd name="T13" fmla="*/ 1 h 16"/>
                <a:gd name="T14" fmla="*/ 0 w 17"/>
                <a:gd name="T15" fmla="*/ 1 h 16"/>
                <a:gd name="T16" fmla="*/ 0 w 17"/>
                <a:gd name="T17" fmla="*/ 0 h 16"/>
                <a:gd name="T18" fmla="*/ 0 w 17"/>
                <a:gd name="T19" fmla="*/ 1 h 16"/>
                <a:gd name="T20" fmla="*/ 0 w 17"/>
                <a:gd name="T21" fmla="*/ 1 h 16"/>
                <a:gd name="T22" fmla="*/ 0 w 17"/>
                <a:gd name="T23" fmla="*/ 1 h 16"/>
                <a:gd name="T24" fmla="*/ 0 w 17"/>
                <a:gd name="T25" fmla="*/ 1 h 16"/>
                <a:gd name="T26" fmla="*/ 0 w 17"/>
                <a:gd name="T27" fmla="*/ 1 h 16"/>
                <a:gd name="T28" fmla="*/ 0 w 17"/>
                <a:gd name="T29" fmla="*/ 1 h 16"/>
                <a:gd name="T30" fmla="*/ 0 w 17"/>
                <a:gd name="T31" fmla="*/ 1 h 16"/>
                <a:gd name="T32" fmla="*/ 0 w 17"/>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6"/>
                <a:gd name="T53" fmla="*/ 17 w 17"/>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6">
                  <a:moveTo>
                    <a:pt x="8" y="16"/>
                  </a:moveTo>
                  <a:lnTo>
                    <a:pt x="11" y="15"/>
                  </a:lnTo>
                  <a:lnTo>
                    <a:pt x="14" y="14"/>
                  </a:lnTo>
                  <a:lnTo>
                    <a:pt x="15" y="11"/>
                  </a:lnTo>
                  <a:lnTo>
                    <a:pt x="17" y="8"/>
                  </a:lnTo>
                  <a:lnTo>
                    <a:pt x="15" y="4"/>
                  </a:lnTo>
                  <a:lnTo>
                    <a:pt x="14" y="2"/>
                  </a:lnTo>
                  <a:lnTo>
                    <a:pt x="11" y="1"/>
                  </a:lnTo>
                  <a:lnTo>
                    <a:pt x="8" y="0"/>
                  </a:lnTo>
                  <a:lnTo>
                    <a:pt x="5" y="1"/>
                  </a:lnTo>
                  <a:lnTo>
                    <a:pt x="3" y="2"/>
                  </a:lnTo>
                  <a:lnTo>
                    <a:pt x="2" y="4"/>
                  </a:lnTo>
                  <a:lnTo>
                    <a:pt x="0" y="8"/>
                  </a:lnTo>
                  <a:lnTo>
                    <a:pt x="2" y="11"/>
                  </a:lnTo>
                  <a:lnTo>
                    <a:pt x="3" y="14"/>
                  </a:lnTo>
                  <a:lnTo>
                    <a:pt x="5" y="15"/>
                  </a:lnTo>
                  <a:lnTo>
                    <a:pt x="8" y="16"/>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70" name="Freeform 1099"/>
            <p:cNvSpPr>
              <a:spLocks/>
            </p:cNvSpPr>
            <p:nvPr/>
          </p:nvSpPr>
          <p:spPr bwMode="auto">
            <a:xfrm>
              <a:off x="4453" y="2243"/>
              <a:ext cx="51" cy="14"/>
            </a:xfrm>
            <a:custGeom>
              <a:avLst/>
              <a:gdLst>
                <a:gd name="T0" fmla="*/ 0 w 103"/>
                <a:gd name="T1" fmla="*/ 1 h 28"/>
                <a:gd name="T2" fmla="*/ 0 w 103"/>
                <a:gd name="T3" fmla="*/ 1 h 28"/>
                <a:gd name="T4" fmla="*/ 0 w 103"/>
                <a:gd name="T5" fmla="*/ 1 h 28"/>
                <a:gd name="T6" fmla="*/ 0 w 103"/>
                <a:gd name="T7" fmla="*/ 1 h 28"/>
                <a:gd name="T8" fmla="*/ 0 w 103"/>
                <a:gd name="T9" fmla="*/ 1 h 28"/>
                <a:gd name="T10" fmla="*/ 0 w 103"/>
                <a:gd name="T11" fmla="*/ 1 h 28"/>
                <a:gd name="T12" fmla="*/ 0 w 103"/>
                <a:gd name="T13" fmla="*/ 1 h 28"/>
                <a:gd name="T14" fmla="*/ 0 w 103"/>
                <a:gd name="T15" fmla="*/ 1 h 28"/>
                <a:gd name="T16" fmla="*/ 0 w 103"/>
                <a:gd name="T17" fmla="*/ 1 h 28"/>
                <a:gd name="T18" fmla="*/ 0 w 103"/>
                <a:gd name="T19" fmla="*/ 1 h 28"/>
                <a:gd name="T20" fmla="*/ 0 w 103"/>
                <a:gd name="T21" fmla="*/ 1 h 28"/>
                <a:gd name="T22" fmla="*/ 0 w 103"/>
                <a:gd name="T23" fmla="*/ 1 h 28"/>
                <a:gd name="T24" fmla="*/ 0 w 103"/>
                <a:gd name="T25" fmla="*/ 1 h 28"/>
                <a:gd name="T26" fmla="*/ 0 w 103"/>
                <a:gd name="T27" fmla="*/ 1 h 28"/>
                <a:gd name="T28" fmla="*/ 0 w 103"/>
                <a:gd name="T29" fmla="*/ 1 h 28"/>
                <a:gd name="T30" fmla="*/ 0 w 103"/>
                <a:gd name="T31" fmla="*/ 1 h 28"/>
                <a:gd name="T32" fmla="*/ 0 w 103"/>
                <a:gd name="T33" fmla="*/ 1 h 28"/>
                <a:gd name="T34" fmla="*/ 0 w 103"/>
                <a:gd name="T35" fmla="*/ 1 h 28"/>
                <a:gd name="T36" fmla="*/ 0 w 103"/>
                <a:gd name="T37" fmla="*/ 0 h 28"/>
                <a:gd name="T38" fmla="*/ 0 w 103"/>
                <a:gd name="T39" fmla="*/ 1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3"/>
                <a:gd name="T61" fmla="*/ 0 h 28"/>
                <a:gd name="T62" fmla="*/ 103 w 103"/>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3" h="28">
                  <a:moveTo>
                    <a:pt x="0" y="7"/>
                  </a:moveTo>
                  <a:lnTo>
                    <a:pt x="0" y="7"/>
                  </a:lnTo>
                  <a:lnTo>
                    <a:pt x="4" y="7"/>
                  </a:lnTo>
                  <a:lnTo>
                    <a:pt x="12" y="10"/>
                  </a:lnTo>
                  <a:lnTo>
                    <a:pt x="23" y="12"/>
                  </a:lnTo>
                  <a:lnTo>
                    <a:pt x="37" y="14"/>
                  </a:lnTo>
                  <a:lnTo>
                    <a:pt x="53" y="18"/>
                  </a:lnTo>
                  <a:lnTo>
                    <a:pt x="69" y="21"/>
                  </a:lnTo>
                  <a:lnTo>
                    <a:pt x="85" y="25"/>
                  </a:lnTo>
                  <a:lnTo>
                    <a:pt x="100" y="28"/>
                  </a:lnTo>
                  <a:lnTo>
                    <a:pt x="103" y="20"/>
                  </a:lnTo>
                  <a:lnTo>
                    <a:pt x="92" y="18"/>
                  </a:lnTo>
                  <a:lnTo>
                    <a:pt x="77" y="15"/>
                  </a:lnTo>
                  <a:lnTo>
                    <a:pt x="61" y="12"/>
                  </a:lnTo>
                  <a:lnTo>
                    <a:pt x="45" y="9"/>
                  </a:lnTo>
                  <a:lnTo>
                    <a:pt x="29" y="5"/>
                  </a:lnTo>
                  <a:lnTo>
                    <a:pt x="15" y="3"/>
                  </a:lnTo>
                  <a:lnTo>
                    <a:pt x="5" y="2"/>
                  </a:lnTo>
                  <a:lnTo>
                    <a:pt x="0" y="0"/>
                  </a:lnTo>
                  <a:lnTo>
                    <a:pt x="0" y="7"/>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71" name="Freeform 1100"/>
            <p:cNvSpPr>
              <a:spLocks/>
            </p:cNvSpPr>
            <p:nvPr/>
          </p:nvSpPr>
          <p:spPr bwMode="auto">
            <a:xfrm>
              <a:off x="4475" y="2230"/>
              <a:ext cx="8" cy="8"/>
            </a:xfrm>
            <a:custGeom>
              <a:avLst/>
              <a:gdLst>
                <a:gd name="T0" fmla="*/ 1 w 16"/>
                <a:gd name="T1" fmla="*/ 1 h 16"/>
                <a:gd name="T2" fmla="*/ 1 w 16"/>
                <a:gd name="T3" fmla="*/ 1 h 16"/>
                <a:gd name="T4" fmla="*/ 1 w 16"/>
                <a:gd name="T5" fmla="*/ 1 h 16"/>
                <a:gd name="T6" fmla="*/ 1 w 16"/>
                <a:gd name="T7" fmla="*/ 1 h 16"/>
                <a:gd name="T8" fmla="*/ 1 w 16"/>
                <a:gd name="T9" fmla="*/ 1 h 16"/>
                <a:gd name="T10" fmla="*/ 1 w 16"/>
                <a:gd name="T11" fmla="*/ 1 h 16"/>
                <a:gd name="T12" fmla="*/ 1 w 16"/>
                <a:gd name="T13" fmla="*/ 1 h 16"/>
                <a:gd name="T14" fmla="*/ 1 w 16"/>
                <a:gd name="T15" fmla="*/ 1 h 16"/>
                <a:gd name="T16" fmla="*/ 1 w 16"/>
                <a:gd name="T17" fmla="*/ 1 h 16"/>
                <a:gd name="T18" fmla="*/ 1 w 16"/>
                <a:gd name="T19" fmla="*/ 1 h 16"/>
                <a:gd name="T20" fmla="*/ 1 w 16"/>
                <a:gd name="T21" fmla="*/ 0 h 16"/>
                <a:gd name="T22" fmla="*/ 1 w 16"/>
                <a:gd name="T23" fmla="*/ 1 h 16"/>
                <a:gd name="T24" fmla="*/ 1 w 16"/>
                <a:gd name="T25" fmla="*/ 1 h 16"/>
                <a:gd name="T26" fmla="*/ 0 w 16"/>
                <a:gd name="T27" fmla="*/ 1 h 16"/>
                <a:gd name="T28" fmla="*/ 0 w 16"/>
                <a:gd name="T29" fmla="*/ 1 h 16"/>
                <a:gd name="T30" fmla="*/ 0 w 16"/>
                <a:gd name="T31" fmla="*/ 1 h 16"/>
                <a:gd name="T32" fmla="*/ 1 w 16"/>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6"/>
                <a:gd name="T53" fmla="*/ 16 w 16"/>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6">
                  <a:moveTo>
                    <a:pt x="2" y="14"/>
                  </a:moveTo>
                  <a:lnTo>
                    <a:pt x="5" y="16"/>
                  </a:lnTo>
                  <a:lnTo>
                    <a:pt x="8" y="16"/>
                  </a:lnTo>
                  <a:lnTo>
                    <a:pt x="11" y="16"/>
                  </a:lnTo>
                  <a:lnTo>
                    <a:pt x="14" y="14"/>
                  </a:lnTo>
                  <a:lnTo>
                    <a:pt x="16" y="11"/>
                  </a:lnTo>
                  <a:lnTo>
                    <a:pt x="16" y="8"/>
                  </a:lnTo>
                  <a:lnTo>
                    <a:pt x="16" y="6"/>
                  </a:lnTo>
                  <a:lnTo>
                    <a:pt x="14" y="2"/>
                  </a:lnTo>
                  <a:lnTo>
                    <a:pt x="11" y="1"/>
                  </a:lnTo>
                  <a:lnTo>
                    <a:pt x="8" y="0"/>
                  </a:lnTo>
                  <a:lnTo>
                    <a:pt x="5" y="1"/>
                  </a:lnTo>
                  <a:lnTo>
                    <a:pt x="2" y="2"/>
                  </a:lnTo>
                  <a:lnTo>
                    <a:pt x="0" y="5"/>
                  </a:lnTo>
                  <a:lnTo>
                    <a:pt x="0" y="8"/>
                  </a:lnTo>
                  <a:lnTo>
                    <a:pt x="0" y="11"/>
                  </a:lnTo>
                  <a:lnTo>
                    <a:pt x="2" y="1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72" name="Freeform 1101"/>
            <p:cNvSpPr>
              <a:spLocks/>
            </p:cNvSpPr>
            <p:nvPr/>
          </p:nvSpPr>
          <p:spPr bwMode="auto">
            <a:xfrm>
              <a:off x="3623" y="2788"/>
              <a:ext cx="215" cy="270"/>
            </a:xfrm>
            <a:custGeom>
              <a:avLst/>
              <a:gdLst>
                <a:gd name="T0" fmla="*/ 1 w 430"/>
                <a:gd name="T1" fmla="*/ 3 h 540"/>
                <a:gd name="T2" fmla="*/ 1 w 430"/>
                <a:gd name="T3" fmla="*/ 2 h 540"/>
                <a:gd name="T4" fmla="*/ 0 w 430"/>
                <a:gd name="T5" fmla="*/ 2 h 540"/>
                <a:gd name="T6" fmla="*/ 0 w 430"/>
                <a:gd name="T7" fmla="*/ 2 h 540"/>
                <a:gd name="T8" fmla="*/ 1 w 430"/>
                <a:gd name="T9" fmla="*/ 1 h 540"/>
                <a:gd name="T10" fmla="*/ 1 w 430"/>
                <a:gd name="T11" fmla="*/ 1 h 540"/>
                <a:gd name="T12" fmla="*/ 1 w 430"/>
                <a:gd name="T13" fmla="*/ 1 h 540"/>
                <a:gd name="T14" fmla="*/ 1 w 430"/>
                <a:gd name="T15" fmla="*/ 1 h 540"/>
                <a:gd name="T16" fmla="*/ 1 w 430"/>
                <a:gd name="T17" fmla="*/ 1 h 540"/>
                <a:gd name="T18" fmla="*/ 1 w 430"/>
                <a:gd name="T19" fmla="*/ 1 h 540"/>
                <a:gd name="T20" fmla="*/ 1 w 430"/>
                <a:gd name="T21" fmla="*/ 1 h 540"/>
                <a:gd name="T22" fmla="*/ 1 w 430"/>
                <a:gd name="T23" fmla="*/ 1 h 540"/>
                <a:gd name="T24" fmla="*/ 1 w 430"/>
                <a:gd name="T25" fmla="*/ 1 h 540"/>
                <a:gd name="T26" fmla="*/ 1 w 430"/>
                <a:gd name="T27" fmla="*/ 1 h 540"/>
                <a:gd name="T28" fmla="*/ 1 w 430"/>
                <a:gd name="T29" fmla="*/ 1 h 540"/>
                <a:gd name="T30" fmla="*/ 1 w 430"/>
                <a:gd name="T31" fmla="*/ 1 h 540"/>
                <a:gd name="T32" fmla="*/ 1 w 430"/>
                <a:gd name="T33" fmla="*/ 1 h 540"/>
                <a:gd name="T34" fmla="*/ 1 w 430"/>
                <a:gd name="T35" fmla="*/ 1 h 540"/>
                <a:gd name="T36" fmla="*/ 1 w 430"/>
                <a:gd name="T37" fmla="*/ 1 h 540"/>
                <a:gd name="T38" fmla="*/ 1 w 430"/>
                <a:gd name="T39" fmla="*/ 1 h 540"/>
                <a:gd name="T40" fmla="*/ 1 w 430"/>
                <a:gd name="T41" fmla="*/ 1 h 540"/>
                <a:gd name="T42" fmla="*/ 1 w 430"/>
                <a:gd name="T43" fmla="*/ 1 h 540"/>
                <a:gd name="T44" fmla="*/ 1 w 430"/>
                <a:gd name="T45" fmla="*/ 1 h 540"/>
                <a:gd name="T46" fmla="*/ 1 w 430"/>
                <a:gd name="T47" fmla="*/ 0 h 540"/>
                <a:gd name="T48" fmla="*/ 1 w 430"/>
                <a:gd name="T49" fmla="*/ 1 h 540"/>
                <a:gd name="T50" fmla="*/ 1 w 430"/>
                <a:gd name="T51" fmla="*/ 1 h 540"/>
                <a:gd name="T52" fmla="*/ 2 w 430"/>
                <a:gd name="T53" fmla="*/ 1 h 540"/>
                <a:gd name="T54" fmla="*/ 2 w 430"/>
                <a:gd name="T55" fmla="*/ 1 h 540"/>
                <a:gd name="T56" fmla="*/ 2 w 430"/>
                <a:gd name="T57" fmla="*/ 1 h 540"/>
                <a:gd name="T58" fmla="*/ 2 w 430"/>
                <a:gd name="T59" fmla="*/ 1 h 540"/>
                <a:gd name="T60" fmla="*/ 2 w 430"/>
                <a:gd name="T61" fmla="*/ 1 h 540"/>
                <a:gd name="T62" fmla="*/ 1 w 430"/>
                <a:gd name="T63" fmla="*/ 1 h 540"/>
                <a:gd name="T64" fmla="*/ 2 w 430"/>
                <a:gd name="T65" fmla="*/ 1 h 540"/>
                <a:gd name="T66" fmla="*/ 2 w 430"/>
                <a:gd name="T67" fmla="*/ 1 h 540"/>
                <a:gd name="T68" fmla="*/ 2 w 430"/>
                <a:gd name="T69" fmla="*/ 1 h 540"/>
                <a:gd name="T70" fmla="*/ 2 w 430"/>
                <a:gd name="T71" fmla="*/ 1 h 540"/>
                <a:gd name="T72" fmla="*/ 2 w 430"/>
                <a:gd name="T73" fmla="*/ 1 h 540"/>
                <a:gd name="T74" fmla="*/ 2 w 430"/>
                <a:gd name="T75" fmla="*/ 1 h 540"/>
                <a:gd name="T76" fmla="*/ 2 w 430"/>
                <a:gd name="T77" fmla="*/ 1 h 540"/>
                <a:gd name="T78" fmla="*/ 2 w 430"/>
                <a:gd name="T79" fmla="*/ 1 h 540"/>
                <a:gd name="T80" fmla="*/ 2 w 430"/>
                <a:gd name="T81" fmla="*/ 1 h 540"/>
                <a:gd name="T82" fmla="*/ 2 w 430"/>
                <a:gd name="T83" fmla="*/ 2 h 540"/>
                <a:gd name="T84" fmla="*/ 2 w 430"/>
                <a:gd name="T85" fmla="*/ 2 h 540"/>
                <a:gd name="T86" fmla="*/ 2 w 430"/>
                <a:gd name="T87" fmla="*/ 2 h 540"/>
                <a:gd name="T88" fmla="*/ 2 w 430"/>
                <a:gd name="T89" fmla="*/ 3 h 540"/>
                <a:gd name="T90" fmla="*/ 1 w 430"/>
                <a:gd name="T91" fmla="*/ 3 h 5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0"/>
                <a:gd name="T139" fmla="*/ 0 h 540"/>
                <a:gd name="T140" fmla="*/ 430 w 430"/>
                <a:gd name="T141" fmla="*/ 540 h 5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0" h="540">
                  <a:moveTo>
                    <a:pt x="3" y="540"/>
                  </a:moveTo>
                  <a:lnTo>
                    <a:pt x="3" y="490"/>
                  </a:lnTo>
                  <a:lnTo>
                    <a:pt x="0" y="398"/>
                  </a:lnTo>
                  <a:lnTo>
                    <a:pt x="0" y="303"/>
                  </a:lnTo>
                  <a:lnTo>
                    <a:pt x="12" y="238"/>
                  </a:lnTo>
                  <a:lnTo>
                    <a:pt x="26" y="221"/>
                  </a:lnTo>
                  <a:lnTo>
                    <a:pt x="47" y="207"/>
                  </a:lnTo>
                  <a:lnTo>
                    <a:pt x="70" y="194"/>
                  </a:lnTo>
                  <a:lnTo>
                    <a:pt x="95" y="184"/>
                  </a:lnTo>
                  <a:lnTo>
                    <a:pt x="121" y="175"/>
                  </a:lnTo>
                  <a:lnTo>
                    <a:pt x="142" y="166"/>
                  </a:lnTo>
                  <a:lnTo>
                    <a:pt x="161" y="156"/>
                  </a:lnTo>
                  <a:lnTo>
                    <a:pt x="172" y="147"/>
                  </a:lnTo>
                  <a:lnTo>
                    <a:pt x="177" y="136"/>
                  </a:lnTo>
                  <a:lnTo>
                    <a:pt x="177" y="122"/>
                  </a:lnTo>
                  <a:lnTo>
                    <a:pt x="172" y="105"/>
                  </a:lnTo>
                  <a:lnTo>
                    <a:pt x="167" y="87"/>
                  </a:lnTo>
                  <a:lnTo>
                    <a:pt x="162" y="69"/>
                  </a:lnTo>
                  <a:lnTo>
                    <a:pt x="159" y="51"/>
                  </a:lnTo>
                  <a:lnTo>
                    <a:pt x="159" y="34"/>
                  </a:lnTo>
                  <a:lnTo>
                    <a:pt x="164" y="21"/>
                  </a:lnTo>
                  <a:lnTo>
                    <a:pt x="176" y="10"/>
                  </a:lnTo>
                  <a:lnTo>
                    <a:pt x="191" y="3"/>
                  </a:lnTo>
                  <a:lnTo>
                    <a:pt x="208" y="0"/>
                  </a:lnTo>
                  <a:lnTo>
                    <a:pt x="227" y="1"/>
                  </a:lnTo>
                  <a:lnTo>
                    <a:pt x="244" y="6"/>
                  </a:lnTo>
                  <a:lnTo>
                    <a:pt x="258" y="15"/>
                  </a:lnTo>
                  <a:lnTo>
                    <a:pt x="268" y="29"/>
                  </a:lnTo>
                  <a:lnTo>
                    <a:pt x="271" y="48"/>
                  </a:lnTo>
                  <a:lnTo>
                    <a:pt x="267" y="89"/>
                  </a:lnTo>
                  <a:lnTo>
                    <a:pt x="260" y="117"/>
                  </a:lnTo>
                  <a:lnTo>
                    <a:pt x="255" y="137"/>
                  </a:lnTo>
                  <a:lnTo>
                    <a:pt x="261" y="150"/>
                  </a:lnTo>
                  <a:lnTo>
                    <a:pt x="273" y="156"/>
                  </a:lnTo>
                  <a:lnTo>
                    <a:pt x="293" y="166"/>
                  </a:lnTo>
                  <a:lnTo>
                    <a:pt x="320" y="177"/>
                  </a:lnTo>
                  <a:lnTo>
                    <a:pt x="347" y="191"/>
                  </a:lnTo>
                  <a:lnTo>
                    <a:pt x="375" y="206"/>
                  </a:lnTo>
                  <a:lnTo>
                    <a:pt x="399" y="222"/>
                  </a:lnTo>
                  <a:lnTo>
                    <a:pt x="417" y="238"/>
                  </a:lnTo>
                  <a:lnTo>
                    <a:pt x="423" y="253"/>
                  </a:lnTo>
                  <a:lnTo>
                    <a:pt x="426" y="313"/>
                  </a:lnTo>
                  <a:lnTo>
                    <a:pt x="428" y="405"/>
                  </a:lnTo>
                  <a:lnTo>
                    <a:pt x="429" y="490"/>
                  </a:lnTo>
                  <a:lnTo>
                    <a:pt x="430" y="527"/>
                  </a:lnTo>
                  <a:lnTo>
                    <a:pt x="3" y="5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73" name="Freeform 1102"/>
            <p:cNvSpPr>
              <a:spLocks/>
            </p:cNvSpPr>
            <p:nvPr/>
          </p:nvSpPr>
          <p:spPr bwMode="auto">
            <a:xfrm>
              <a:off x="3727" y="2819"/>
              <a:ext cx="175" cy="218"/>
            </a:xfrm>
            <a:custGeom>
              <a:avLst/>
              <a:gdLst>
                <a:gd name="T0" fmla="*/ 1 w 349"/>
                <a:gd name="T1" fmla="*/ 2 h 436"/>
                <a:gd name="T2" fmla="*/ 1 w 349"/>
                <a:gd name="T3" fmla="*/ 2 h 436"/>
                <a:gd name="T4" fmla="*/ 0 w 349"/>
                <a:gd name="T5" fmla="*/ 2 h 436"/>
                <a:gd name="T6" fmla="*/ 0 w 349"/>
                <a:gd name="T7" fmla="*/ 1 h 436"/>
                <a:gd name="T8" fmla="*/ 1 w 349"/>
                <a:gd name="T9" fmla="*/ 1 h 436"/>
                <a:gd name="T10" fmla="*/ 1 w 349"/>
                <a:gd name="T11" fmla="*/ 1 h 436"/>
                <a:gd name="T12" fmla="*/ 1 w 349"/>
                <a:gd name="T13" fmla="*/ 1 h 436"/>
                <a:gd name="T14" fmla="*/ 1 w 349"/>
                <a:gd name="T15" fmla="*/ 1 h 436"/>
                <a:gd name="T16" fmla="*/ 1 w 349"/>
                <a:gd name="T17" fmla="*/ 1 h 436"/>
                <a:gd name="T18" fmla="*/ 1 w 349"/>
                <a:gd name="T19" fmla="*/ 1 h 436"/>
                <a:gd name="T20" fmla="*/ 1 w 349"/>
                <a:gd name="T21" fmla="*/ 1 h 436"/>
                <a:gd name="T22" fmla="*/ 1 w 349"/>
                <a:gd name="T23" fmla="*/ 1 h 436"/>
                <a:gd name="T24" fmla="*/ 1 w 349"/>
                <a:gd name="T25" fmla="*/ 1 h 436"/>
                <a:gd name="T26" fmla="*/ 1 w 349"/>
                <a:gd name="T27" fmla="*/ 1 h 436"/>
                <a:gd name="T28" fmla="*/ 1 w 349"/>
                <a:gd name="T29" fmla="*/ 1 h 436"/>
                <a:gd name="T30" fmla="*/ 1 w 349"/>
                <a:gd name="T31" fmla="*/ 1 h 436"/>
                <a:gd name="T32" fmla="*/ 1 w 349"/>
                <a:gd name="T33" fmla="*/ 1 h 436"/>
                <a:gd name="T34" fmla="*/ 1 w 349"/>
                <a:gd name="T35" fmla="*/ 1 h 436"/>
                <a:gd name="T36" fmla="*/ 1 w 349"/>
                <a:gd name="T37" fmla="*/ 1 h 436"/>
                <a:gd name="T38" fmla="*/ 1 w 349"/>
                <a:gd name="T39" fmla="*/ 1 h 436"/>
                <a:gd name="T40" fmla="*/ 1 w 349"/>
                <a:gd name="T41" fmla="*/ 1 h 436"/>
                <a:gd name="T42" fmla="*/ 1 w 349"/>
                <a:gd name="T43" fmla="*/ 1 h 436"/>
                <a:gd name="T44" fmla="*/ 1 w 349"/>
                <a:gd name="T45" fmla="*/ 1 h 436"/>
                <a:gd name="T46" fmla="*/ 1 w 349"/>
                <a:gd name="T47" fmla="*/ 0 h 436"/>
                <a:gd name="T48" fmla="*/ 1 w 349"/>
                <a:gd name="T49" fmla="*/ 0 h 436"/>
                <a:gd name="T50" fmla="*/ 1 w 349"/>
                <a:gd name="T51" fmla="*/ 1 h 436"/>
                <a:gd name="T52" fmla="*/ 1 w 349"/>
                <a:gd name="T53" fmla="*/ 1 h 436"/>
                <a:gd name="T54" fmla="*/ 1 w 349"/>
                <a:gd name="T55" fmla="*/ 1 h 436"/>
                <a:gd name="T56" fmla="*/ 1 w 349"/>
                <a:gd name="T57" fmla="*/ 1 h 436"/>
                <a:gd name="T58" fmla="*/ 1 w 349"/>
                <a:gd name="T59" fmla="*/ 1 h 436"/>
                <a:gd name="T60" fmla="*/ 1 w 349"/>
                <a:gd name="T61" fmla="*/ 1 h 436"/>
                <a:gd name="T62" fmla="*/ 1 w 349"/>
                <a:gd name="T63" fmla="*/ 1 h 436"/>
                <a:gd name="T64" fmla="*/ 1 w 349"/>
                <a:gd name="T65" fmla="*/ 1 h 436"/>
                <a:gd name="T66" fmla="*/ 1 w 349"/>
                <a:gd name="T67" fmla="*/ 1 h 436"/>
                <a:gd name="T68" fmla="*/ 1 w 349"/>
                <a:gd name="T69" fmla="*/ 1 h 436"/>
                <a:gd name="T70" fmla="*/ 2 w 349"/>
                <a:gd name="T71" fmla="*/ 1 h 436"/>
                <a:gd name="T72" fmla="*/ 2 w 349"/>
                <a:gd name="T73" fmla="*/ 1 h 436"/>
                <a:gd name="T74" fmla="*/ 2 w 349"/>
                <a:gd name="T75" fmla="*/ 1 h 436"/>
                <a:gd name="T76" fmla="*/ 2 w 349"/>
                <a:gd name="T77" fmla="*/ 1 h 436"/>
                <a:gd name="T78" fmla="*/ 2 w 349"/>
                <a:gd name="T79" fmla="*/ 1 h 436"/>
                <a:gd name="T80" fmla="*/ 2 w 349"/>
                <a:gd name="T81" fmla="*/ 1 h 436"/>
                <a:gd name="T82" fmla="*/ 2 w 349"/>
                <a:gd name="T83" fmla="*/ 1 h 436"/>
                <a:gd name="T84" fmla="*/ 2 w 349"/>
                <a:gd name="T85" fmla="*/ 2 h 436"/>
                <a:gd name="T86" fmla="*/ 2 w 349"/>
                <a:gd name="T87" fmla="*/ 2 h 436"/>
                <a:gd name="T88" fmla="*/ 2 w 349"/>
                <a:gd name="T89" fmla="*/ 2 h 436"/>
                <a:gd name="T90" fmla="*/ 1 w 349"/>
                <a:gd name="T91" fmla="*/ 2 h 4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9"/>
                <a:gd name="T139" fmla="*/ 0 h 436"/>
                <a:gd name="T140" fmla="*/ 349 w 349"/>
                <a:gd name="T141" fmla="*/ 436 h 4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9" h="436">
                  <a:moveTo>
                    <a:pt x="2" y="436"/>
                  </a:moveTo>
                  <a:lnTo>
                    <a:pt x="2" y="396"/>
                  </a:lnTo>
                  <a:lnTo>
                    <a:pt x="0" y="322"/>
                  </a:lnTo>
                  <a:lnTo>
                    <a:pt x="0" y="244"/>
                  </a:lnTo>
                  <a:lnTo>
                    <a:pt x="10" y="192"/>
                  </a:lnTo>
                  <a:lnTo>
                    <a:pt x="22" y="179"/>
                  </a:lnTo>
                  <a:lnTo>
                    <a:pt x="38" y="167"/>
                  </a:lnTo>
                  <a:lnTo>
                    <a:pt x="58" y="158"/>
                  </a:lnTo>
                  <a:lnTo>
                    <a:pt x="77" y="149"/>
                  </a:lnTo>
                  <a:lnTo>
                    <a:pt x="98" y="141"/>
                  </a:lnTo>
                  <a:lnTo>
                    <a:pt x="115" y="134"/>
                  </a:lnTo>
                  <a:lnTo>
                    <a:pt x="130" y="127"/>
                  </a:lnTo>
                  <a:lnTo>
                    <a:pt x="139" y="119"/>
                  </a:lnTo>
                  <a:lnTo>
                    <a:pt x="143" y="109"/>
                  </a:lnTo>
                  <a:lnTo>
                    <a:pt x="143" y="98"/>
                  </a:lnTo>
                  <a:lnTo>
                    <a:pt x="139" y="84"/>
                  </a:lnTo>
                  <a:lnTo>
                    <a:pt x="135" y="69"/>
                  </a:lnTo>
                  <a:lnTo>
                    <a:pt x="131" y="55"/>
                  </a:lnTo>
                  <a:lnTo>
                    <a:pt x="129" y="40"/>
                  </a:lnTo>
                  <a:lnTo>
                    <a:pt x="129" y="28"/>
                  </a:lnTo>
                  <a:lnTo>
                    <a:pt x="134" y="16"/>
                  </a:lnTo>
                  <a:lnTo>
                    <a:pt x="143" y="8"/>
                  </a:lnTo>
                  <a:lnTo>
                    <a:pt x="154" y="2"/>
                  </a:lnTo>
                  <a:lnTo>
                    <a:pt x="169" y="0"/>
                  </a:lnTo>
                  <a:lnTo>
                    <a:pt x="184" y="0"/>
                  </a:lnTo>
                  <a:lnTo>
                    <a:pt x="197" y="3"/>
                  </a:lnTo>
                  <a:lnTo>
                    <a:pt x="210" y="12"/>
                  </a:lnTo>
                  <a:lnTo>
                    <a:pt x="217" y="23"/>
                  </a:lnTo>
                  <a:lnTo>
                    <a:pt x="220" y="39"/>
                  </a:lnTo>
                  <a:lnTo>
                    <a:pt x="217" y="71"/>
                  </a:lnTo>
                  <a:lnTo>
                    <a:pt x="211" y="94"/>
                  </a:lnTo>
                  <a:lnTo>
                    <a:pt x="207" y="111"/>
                  </a:lnTo>
                  <a:lnTo>
                    <a:pt x="212" y="121"/>
                  </a:lnTo>
                  <a:lnTo>
                    <a:pt x="221" y="127"/>
                  </a:lnTo>
                  <a:lnTo>
                    <a:pt x="238" y="134"/>
                  </a:lnTo>
                  <a:lnTo>
                    <a:pt x="259" y="143"/>
                  </a:lnTo>
                  <a:lnTo>
                    <a:pt x="282" y="154"/>
                  </a:lnTo>
                  <a:lnTo>
                    <a:pt x="304" y="167"/>
                  </a:lnTo>
                  <a:lnTo>
                    <a:pt x="324" y="180"/>
                  </a:lnTo>
                  <a:lnTo>
                    <a:pt x="337" y="192"/>
                  </a:lnTo>
                  <a:lnTo>
                    <a:pt x="343" y="205"/>
                  </a:lnTo>
                  <a:lnTo>
                    <a:pt x="344" y="253"/>
                  </a:lnTo>
                  <a:lnTo>
                    <a:pt x="347" y="327"/>
                  </a:lnTo>
                  <a:lnTo>
                    <a:pt x="348" y="396"/>
                  </a:lnTo>
                  <a:lnTo>
                    <a:pt x="349" y="426"/>
                  </a:lnTo>
                  <a:lnTo>
                    <a:pt x="2" y="4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74" name="Freeform 1103"/>
            <p:cNvSpPr>
              <a:spLocks/>
            </p:cNvSpPr>
            <p:nvPr/>
          </p:nvSpPr>
          <p:spPr bwMode="auto">
            <a:xfrm>
              <a:off x="4461" y="2796"/>
              <a:ext cx="174" cy="219"/>
            </a:xfrm>
            <a:custGeom>
              <a:avLst/>
              <a:gdLst>
                <a:gd name="T0" fmla="*/ 1 w 348"/>
                <a:gd name="T1" fmla="*/ 2 h 438"/>
                <a:gd name="T2" fmla="*/ 1 w 348"/>
                <a:gd name="T3" fmla="*/ 2 h 438"/>
                <a:gd name="T4" fmla="*/ 0 w 348"/>
                <a:gd name="T5" fmla="*/ 2 h 438"/>
                <a:gd name="T6" fmla="*/ 0 w 348"/>
                <a:gd name="T7" fmla="*/ 1 h 438"/>
                <a:gd name="T8" fmla="*/ 1 w 348"/>
                <a:gd name="T9" fmla="*/ 1 h 438"/>
                <a:gd name="T10" fmla="*/ 1 w 348"/>
                <a:gd name="T11" fmla="*/ 1 h 438"/>
                <a:gd name="T12" fmla="*/ 1 w 348"/>
                <a:gd name="T13" fmla="*/ 1 h 438"/>
                <a:gd name="T14" fmla="*/ 1 w 348"/>
                <a:gd name="T15" fmla="*/ 1 h 438"/>
                <a:gd name="T16" fmla="*/ 1 w 348"/>
                <a:gd name="T17" fmla="*/ 1 h 438"/>
                <a:gd name="T18" fmla="*/ 1 w 348"/>
                <a:gd name="T19" fmla="*/ 1 h 438"/>
                <a:gd name="T20" fmla="*/ 1 w 348"/>
                <a:gd name="T21" fmla="*/ 1 h 438"/>
                <a:gd name="T22" fmla="*/ 1 w 348"/>
                <a:gd name="T23" fmla="*/ 1 h 438"/>
                <a:gd name="T24" fmla="*/ 1 w 348"/>
                <a:gd name="T25" fmla="*/ 1 h 438"/>
                <a:gd name="T26" fmla="*/ 1 w 348"/>
                <a:gd name="T27" fmla="*/ 1 h 438"/>
                <a:gd name="T28" fmla="*/ 1 w 348"/>
                <a:gd name="T29" fmla="*/ 1 h 438"/>
                <a:gd name="T30" fmla="*/ 1 w 348"/>
                <a:gd name="T31" fmla="*/ 1 h 438"/>
                <a:gd name="T32" fmla="*/ 1 w 348"/>
                <a:gd name="T33" fmla="*/ 1 h 438"/>
                <a:gd name="T34" fmla="*/ 1 w 348"/>
                <a:gd name="T35" fmla="*/ 1 h 438"/>
                <a:gd name="T36" fmla="*/ 1 w 348"/>
                <a:gd name="T37" fmla="*/ 1 h 438"/>
                <a:gd name="T38" fmla="*/ 1 w 348"/>
                <a:gd name="T39" fmla="*/ 1 h 438"/>
                <a:gd name="T40" fmla="*/ 1 w 348"/>
                <a:gd name="T41" fmla="*/ 1 h 438"/>
                <a:gd name="T42" fmla="*/ 1 w 348"/>
                <a:gd name="T43" fmla="*/ 1 h 438"/>
                <a:gd name="T44" fmla="*/ 1 w 348"/>
                <a:gd name="T45" fmla="*/ 1 h 438"/>
                <a:gd name="T46" fmla="*/ 1 w 348"/>
                <a:gd name="T47" fmla="*/ 0 h 438"/>
                <a:gd name="T48" fmla="*/ 1 w 348"/>
                <a:gd name="T49" fmla="*/ 0 h 438"/>
                <a:gd name="T50" fmla="*/ 1 w 348"/>
                <a:gd name="T51" fmla="*/ 1 h 438"/>
                <a:gd name="T52" fmla="*/ 1 w 348"/>
                <a:gd name="T53" fmla="*/ 1 h 438"/>
                <a:gd name="T54" fmla="*/ 1 w 348"/>
                <a:gd name="T55" fmla="*/ 1 h 438"/>
                <a:gd name="T56" fmla="*/ 1 w 348"/>
                <a:gd name="T57" fmla="*/ 1 h 438"/>
                <a:gd name="T58" fmla="*/ 1 w 348"/>
                <a:gd name="T59" fmla="*/ 1 h 438"/>
                <a:gd name="T60" fmla="*/ 1 w 348"/>
                <a:gd name="T61" fmla="*/ 1 h 438"/>
                <a:gd name="T62" fmla="*/ 1 w 348"/>
                <a:gd name="T63" fmla="*/ 1 h 438"/>
                <a:gd name="T64" fmla="*/ 1 w 348"/>
                <a:gd name="T65" fmla="*/ 1 h 438"/>
                <a:gd name="T66" fmla="*/ 1 w 348"/>
                <a:gd name="T67" fmla="*/ 1 h 438"/>
                <a:gd name="T68" fmla="*/ 1 w 348"/>
                <a:gd name="T69" fmla="*/ 1 h 438"/>
                <a:gd name="T70" fmla="*/ 2 w 348"/>
                <a:gd name="T71" fmla="*/ 1 h 438"/>
                <a:gd name="T72" fmla="*/ 2 w 348"/>
                <a:gd name="T73" fmla="*/ 1 h 438"/>
                <a:gd name="T74" fmla="*/ 2 w 348"/>
                <a:gd name="T75" fmla="*/ 1 h 438"/>
                <a:gd name="T76" fmla="*/ 2 w 348"/>
                <a:gd name="T77" fmla="*/ 1 h 438"/>
                <a:gd name="T78" fmla="*/ 2 w 348"/>
                <a:gd name="T79" fmla="*/ 1 h 438"/>
                <a:gd name="T80" fmla="*/ 2 w 348"/>
                <a:gd name="T81" fmla="*/ 1 h 438"/>
                <a:gd name="T82" fmla="*/ 2 w 348"/>
                <a:gd name="T83" fmla="*/ 1 h 438"/>
                <a:gd name="T84" fmla="*/ 2 w 348"/>
                <a:gd name="T85" fmla="*/ 2 h 438"/>
                <a:gd name="T86" fmla="*/ 2 w 348"/>
                <a:gd name="T87" fmla="*/ 2 h 438"/>
                <a:gd name="T88" fmla="*/ 2 w 348"/>
                <a:gd name="T89" fmla="*/ 2 h 438"/>
                <a:gd name="T90" fmla="*/ 1 w 348"/>
                <a:gd name="T91" fmla="*/ 2 h 4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8"/>
                <a:gd name="T139" fmla="*/ 0 h 438"/>
                <a:gd name="T140" fmla="*/ 348 w 348"/>
                <a:gd name="T141" fmla="*/ 438 h 4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8" h="438">
                  <a:moveTo>
                    <a:pt x="1" y="438"/>
                  </a:moveTo>
                  <a:lnTo>
                    <a:pt x="3" y="397"/>
                  </a:lnTo>
                  <a:lnTo>
                    <a:pt x="0" y="324"/>
                  </a:lnTo>
                  <a:lnTo>
                    <a:pt x="0" y="245"/>
                  </a:lnTo>
                  <a:lnTo>
                    <a:pt x="10" y="193"/>
                  </a:lnTo>
                  <a:lnTo>
                    <a:pt x="21" y="180"/>
                  </a:lnTo>
                  <a:lnTo>
                    <a:pt x="37" y="168"/>
                  </a:lnTo>
                  <a:lnTo>
                    <a:pt x="57" y="158"/>
                  </a:lnTo>
                  <a:lnTo>
                    <a:pt x="76" y="150"/>
                  </a:lnTo>
                  <a:lnTo>
                    <a:pt x="97" y="142"/>
                  </a:lnTo>
                  <a:lnTo>
                    <a:pt x="115" y="134"/>
                  </a:lnTo>
                  <a:lnTo>
                    <a:pt x="130" y="127"/>
                  </a:lnTo>
                  <a:lnTo>
                    <a:pt x="140" y="120"/>
                  </a:lnTo>
                  <a:lnTo>
                    <a:pt x="143" y="111"/>
                  </a:lnTo>
                  <a:lnTo>
                    <a:pt x="143" y="99"/>
                  </a:lnTo>
                  <a:lnTo>
                    <a:pt x="140" y="85"/>
                  </a:lnTo>
                  <a:lnTo>
                    <a:pt x="135" y="70"/>
                  </a:lnTo>
                  <a:lnTo>
                    <a:pt x="130" y="55"/>
                  </a:lnTo>
                  <a:lnTo>
                    <a:pt x="128" y="41"/>
                  </a:lnTo>
                  <a:lnTo>
                    <a:pt x="128" y="28"/>
                  </a:lnTo>
                  <a:lnTo>
                    <a:pt x="133" y="16"/>
                  </a:lnTo>
                  <a:lnTo>
                    <a:pt x="142" y="8"/>
                  </a:lnTo>
                  <a:lnTo>
                    <a:pt x="153" y="2"/>
                  </a:lnTo>
                  <a:lnTo>
                    <a:pt x="168" y="0"/>
                  </a:lnTo>
                  <a:lnTo>
                    <a:pt x="183" y="0"/>
                  </a:lnTo>
                  <a:lnTo>
                    <a:pt x="196" y="3"/>
                  </a:lnTo>
                  <a:lnTo>
                    <a:pt x="209" y="11"/>
                  </a:lnTo>
                  <a:lnTo>
                    <a:pt x="216" y="23"/>
                  </a:lnTo>
                  <a:lnTo>
                    <a:pt x="219" y="39"/>
                  </a:lnTo>
                  <a:lnTo>
                    <a:pt x="216" y="71"/>
                  </a:lnTo>
                  <a:lnTo>
                    <a:pt x="210" y="94"/>
                  </a:lnTo>
                  <a:lnTo>
                    <a:pt x="206" y="111"/>
                  </a:lnTo>
                  <a:lnTo>
                    <a:pt x="211" y="121"/>
                  </a:lnTo>
                  <a:lnTo>
                    <a:pt x="220" y="127"/>
                  </a:lnTo>
                  <a:lnTo>
                    <a:pt x="238" y="134"/>
                  </a:lnTo>
                  <a:lnTo>
                    <a:pt x="258" y="144"/>
                  </a:lnTo>
                  <a:lnTo>
                    <a:pt x="281" y="154"/>
                  </a:lnTo>
                  <a:lnTo>
                    <a:pt x="303" y="167"/>
                  </a:lnTo>
                  <a:lnTo>
                    <a:pt x="323" y="180"/>
                  </a:lnTo>
                  <a:lnTo>
                    <a:pt x="337" y="192"/>
                  </a:lnTo>
                  <a:lnTo>
                    <a:pt x="342" y="205"/>
                  </a:lnTo>
                  <a:lnTo>
                    <a:pt x="345" y="253"/>
                  </a:lnTo>
                  <a:lnTo>
                    <a:pt x="346" y="328"/>
                  </a:lnTo>
                  <a:lnTo>
                    <a:pt x="348" y="397"/>
                  </a:lnTo>
                  <a:lnTo>
                    <a:pt x="348" y="427"/>
                  </a:lnTo>
                  <a:lnTo>
                    <a:pt x="1" y="4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75" name="Freeform 1104"/>
            <p:cNvSpPr>
              <a:spLocks/>
            </p:cNvSpPr>
            <p:nvPr/>
          </p:nvSpPr>
          <p:spPr bwMode="auto">
            <a:xfrm>
              <a:off x="4081" y="2792"/>
              <a:ext cx="123" cy="297"/>
            </a:xfrm>
            <a:custGeom>
              <a:avLst/>
              <a:gdLst>
                <a:gd name="T0" fmla="*/ 0 w 247"/>
                <a:gd name="T1" fmla="*/ 1 h 594"/>
                <a:gd name="T2" fmla="*/ 0 w 247"/>
                <a:gd name="T3" fmla="*/ 1 h 594"/>
                <a:gd name="T4" fmla="*/ 0 w 247"/>
                <a:gd name="T5" fmla="*/ 1 h 594"/>
                <a:gd name="T6" fmla="*/ 0 w 247"/>
                <a:gd name="T7" fmla="*/ 1 h 594"/>
                <a:gd name="T8" fmla="*/ 0 w 247"/>
                <a:gd name="T9" fmla="*/ 1 h 594"/>
                <a:gd name="T10" fmla="*/ 0 w 247"/>
                <a:gd name="T11" fmla="*/ 1 h 594"/>
                <a:gd name="T12" fmla="*/ 0 w 247"/>
                <a:gd name="T13" fmla="*/ 1 h 594"/>
                <a:gd name="T14" fmla="*/ 0 w 247"/>
                <a:gd name="T15" fmla="*/ 1 h 594"/>
                <a:gd name="T16" fmla="*/ 0 w 247"/>
                <a:gd name="T17" fmla="*/ 1 h 594"/>
                <a:gd name="T18" fmla="*/ 0 w 247"/>
                <a:gd name="T19" fmla="*/ 1 h 594"/>
                <a:gd name="T20" fmla="*/ 0 w 247"/>
                <a:gd name="T21" fmla="*/ 1 h 594"/>
                <a:gd name="T22" fmla="*/ 0 w 247"/>
                <a:gd name="T23" fmla="*/ 1 h 594"/>
                <a:gd name="T24" fmla="*/ 0 w 247"/>
                <a:gd name="T25" fmla="*/ 1 h 594"/>
                <a:gd name="T26" fmla="*/ 0 w 247"/>
                <a:gd name="T27" fmla="*/ 1 h 594"/>
                <a:gd name="T28" fmla="*/ 0 w 247"/>
                <a:gd name="T29" fmla="*/ 1 h 594"/>
                <a:gd name="T30" fmla="*/ 0 w 247"/>
                <a:gd name="T31" fmla="*/ 1 h 594"/>
                <a:gd name="T32" fmla="*/ 0 w 247"/>
                <a:gd name="T33" fmla="*/ 1 h 594"/>
                <a:gd name="T34" fmla="*/ 0 w 247"/>
                <a:gd name="T35" fmla="*/ 1 h 594"/>
                <a:gd name="T36" fmla="*/ 0 w 247"/>
                <a:gd name="T37" fmla="*/ 1 h 594"/>
                <a:gd name="T38" fmla="*/ 0 w 247"/>
                <a:gd name="T39" fmla="*/ 1 h 594"/>
                <a:gd name="T40" fmla="*/ 0 w 247"/>
                <a:gd name="T41" fmla="*/ 1 h 594"/>
                <a:gd name="T42" fmla="*/ 0 w 247"/>
                <a:gd name="T43" fmla="*/ 2 h 594"/>
                <a:gd name="T44" fmla="*/ 0 w 247"/>
                <a:gd name="T45" fmla="*/ 2 h 594"/>
                <a:gd name="T46" fmla="*/ 0 w 247"/>
                <a:gd name="T47" fmla="*/ 3 h 594"/>
                <a:gd name="T48" fmla="*/ 0 w 247"/>
                <a:gd name="T49" fmla="*/ 3 h 594"/>
                <a:gd name="T50" fmla="*/ 0 w 247"/>
                <a:gd name="T51" fmla="*/ 3 h 594"/>
                <a:gd name="T52" fmla="*/ 0 w 247"/>
                <a:gd name="T53" fmla="*/ 2 h 594"/>
                <a:gd name="T54" fmla="*/ 0 w 247"/>
                <a:gd name="T55" fmla="*/ 2 h 594"/>
                <a:gd name="T56" fmla="*/ 0 w 247"/>
                <a:gd name="T57" fmla="*/ 1 h 594"/>
                <a:gd name="T58" fmla="*/ 0 w 247"/>
                <a:gd name="T59" fmla="*/ 1 h 594"/>
                <a:gd name="T60" fmla="*/ 0 w 247"/>
                <a:gd name="T61" fmla="*/ 1 h 594"/>
                <a:gd name="T62" fmla="*/ 0 w 247"/>
                <a:gd name="T63" fmla="*/ 1 h 594"/>
                <a:gd name="T64" fmla="*/ 0 w 247"/>
                <a:gd name="T65" fmla="*/ 1 h 594"/>
                <a:gd name="T66" fmla="*/ 0 w 247"/>
                <a:gd name="T67" fmla="*/ 1 h 594"/>
                <a:gd name="T68" fmla="*/ 0 w 247"/>
                <a:gd name="T69" fmla="*/ 1 h 594"/>
                <a:gd name="T70" fmla="*/ 0 w 247"/>
                <a:gd name="T71" fmla="*/ 1 h 594"/>
                <a:gd name="T72" fmla="*/ 0 w 247"/>
                <a:gd name="T73" fmla="*/ 1 h 594"/>
                <a:gd name="T74" fmla="*/ 0 w 247"/>
                <a:gd name="T75" fmla="*/ 1 h 594"/>
                <a:gd name="T76" fmla="*/ 0 w 247"/>
                <a:gd name="T77" fmla="*/ 0 h 594"/>
                <a:gd name="T78" fmla="*/ 0 w 247"/>
                <a:gd name="T79" fmla="*/ 0 h 594"/>
                <a:gd name="T80" fmla="*/ 0 w 247"/>
                <a:gd name="T81" fmla="*/ 0 h 5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7"/>
                <a:gd name="T124" fmla="*/ 0 h 594"/>
                <a:gd name="T125" fmla="*/ 247 w 247"/>
                <a:gd name="T126" fmla="*/ 594 h 5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7" h="594">
                  <a:moveTo>
                    <a:pt x="54" y="95"/>
                  </a:moveTo>
                  <a:lnTo>
                    <a:pt x="57" y="95"/>
                  </a:lnTo>
                  <a:lnTo>
                    <a:pt x="63" y="98"/>
                  </a:lnTo>
                  <a:lnTo>
                    <a:pt x="73" y="99"/>
                  </a:lnTo>
                  <a:lnTo>
                    <a:pt x="83" y="102"/>
                  </a:lnTo>
                  <a:lnTo>
                    <a:pt x="92" y="106"/>
                  </a:lnTo>
                  <a:lnTo>
                    <a:pt x="101" y="109"/>
                  </a:lnTo>
                  <a:lnTo>
                    <a:pt x="108" y="113"/>
                  </a:lnTo>
                  <a:lnTo>
                    <a:pt x="111" y="117"/>
                  </a:lnTo>
                  <a:lnTo>
                    <a:pt x="107" y="121"/>
                  </a:lnTo>
                  <a:lnTo>
                    <a:pt x="98" y="123"/>
                  </a:lnTo>
                  <a:lnTo>
                    <a:pt x="85" y="124"/>
                  </a:lnTo>
                  <a:lnTo>
                    <a:pt x="72" y="124"/>
                  </a:lnTo>
                  <a:lnTo>
                    <a:pt x="57" y="123"/>
                  </a:lnTo>
                  <a:lnTo>
                    <a:pt x="44" y="123"/>
                  </a:lnTo>
                  <a:lnTo>
                    <a:pt x="35" y="122"/>
                  </a:lnTo>
                  <a:lnTo>
                    <a:pt x="31" y="122"/>
                  </a:lnTo>
                  <a:lnTo>
                    <a:pt x="29" y="123"/>
                  </a:lnTo>
                  <a:lnTo>
                    <a:pt x="23" y="125"/>
                  </a:lnTo>
                  <a:lnTo>
                    <a:pt x="16" y="129"/>
                  </a:lnTo>
                  <a:lnTo>
                    <a:pt x="8" y="132"/>
                  </a:lnTo>
                  <a:lnTo>
                    <a:pt x="2" y="137"/>
                  </a:lnTo>
                  <a:lnTo>
                    <a:pt x="0" y="143"/>
                  </a:lnTo>
                  <a:lnTo>
                    <a:pt x="4" y="147"/>
                  </a:lnTo>
                  <a:lnTo>
                    <a:pt x="13" y="152"/>
                  </a:lnTo>
                  <a:lnTo>
                    <a:pt x="29" y="155"/>
                  </a:lnTo>
                  <a:lnTo>
                    <a:pt x="47" y="158"/>
                  </a:lnTo>
                  <a:lnTo>
                    <a:pt x="68" y="159"/>
                  </a:lnTo>
                  <a:lnTo>
                    <a:pt x="88" y="161"/>
                  </a:lnTo>
                  <a:lnTo>
                    <a:pt x="105" y="165"/>
                  </a:lnTo>
                  <a:lnTo>
                    <a:pt x="120" y="169"/>
                  </a:lnTo>
                  <a:lnTo>
                    <a:pt x="130" y="178"/>
                  </a:lnTo>
                  <a:lnTo>
                    <a:pt x="134" y="190"/>
                  </a:lnTo>
                  <a:lnTo>
                    <a:pt x="130" y="201"/>
                  </a:lnTo>
                  <a:lnTo>
                    <a:pt x="121" y="208"/>
                  </a:lnTo>
                  <a:lnTo>
                    <a:pt x="107" y="212"/>
                  </a:lnTo>
                  <a:lnTo>
                    <a:pt x="92" y="212"/>
                  </a:lnTo>
                  <a:lnTo>
                    <a:pt x="77" y="212"/>
                  </a:lnTo>
                  <a:lnTo>
                    <a:pt x="63" y="213"/>
                  </a:lnTo>
                  <a:lnTo>
                    <a:pt x="54" y="215"/>
                  </a:lnTo>
                  <a:lnTo>
                    <a:pt x="51" y="220"/>
                  </a:lnTo>
                  <a:lnTo>
                    <a:pt x="53" y="235"/>
                  </a:lnTo>
                  <a:lnTo>
                    <a:pt x="58" y="267"/>
                  </a:lnTo>
                  <a:lnTo>
                    <a:pt x="65" y="311"/>
                  </a:lnTo>
                  <a:lnTo>
                    <a:pt x="74" y="364"/>
                  </a:lnTo>
                  <a:lnTo>
                    <a:pt x="84" y="423"/>
                  </a:lnTo>
                  <a:lnTo>
                    <a:pt x="95" y="484"/>
                  </a:lnTo>
                  <a:lnTo>
                    <a:pt x="105" y="541"/>
                  </a:lnTo>
                  <a:lnTo>
                    <a:pt x="114" y="594"/>
                  </a:lnTo>
                  <a:lnTo>
                    <a:pt x="247" y="594"/>
                  </a:lnTo>
                  <a:lnTo>
                    <a:pt x="241" y="570"/>
                  </a:lnTo>
                  <a:lnTo>
                    <a:pt x="234" y="543"/>
                  </a:lnTo>
                  <a:lnTo>
                    <a:pt x="227" y="511"/>
                  </a:lnTo>
                  <a:lnTo>
                    <a:pt x="221" y="474"/>
                  </a:lnTo>
                  <a:lnTo>
                    <a:pt x="214" y="429"/>
                  </a:lnTo>
                  <a:lnTo>
                    <a:pt x="207" y="376"/>
                  </a:lnTo>
                  <a:lnTo>
                    <a:pt x="202" y="314"/>
                  </a:lnTo>
                  <a:lnTo>
                    <a:pt x="196" y="242"/>
                  </a:lnTo>
                  <a:lnTo>
                    <a:pt x="194" y="180"/>
                  </a:lnTo>
                  <a:lnTo>
                    <a:pt x="194" y="122"/>
                  </a:lnTo>
                  <a:lnTo>
                    <a:pt x="198" y="70"/>
                  </a:lnTo>
                  <a:lnTo>
                    <a:pt x="205" y="23"/>
                  </a:lnTo>
                  <a:lnTo>
                    <a:pt x="201" y="22"/>
                  </a:lnTo>
                  <a:lnTo>
                    <a:pt x="196" y="21"/>
                  </a:lnTo>
                  <a:lnTo>
                    <a:pt x="191" y="21"/>
                  </a:lnTo>
                  <a:lnTo>
                    <a:pt x="187" y="19"/>
                  </a:lnTo>
                  <a:lnTo>
                    <a:pt x="181" y="18"/>
                  </a:lnTo>
                  <a:lnTo>
                    <a:pt x="175" y="17"/>
                  </a:lnTo>
                  <a:lnTo>
                    <a:pt x="169" y="17"/>
                  </a:lnTo>
                  <a:lnTo>
                    <a:pt x="164" y="16"/>
                  </a:lnTo>
                  <a:lnTo>
                    <a:pt x="153" y="15"/>
                  </a:lnTo>
                  <a:lnTo>
                    <a:pt x="142" y="13"/>
                  </a:lnTo>
                  <a:lnTo>
                    <a:pt x="130" y="11"/>
                  </a:lnTo>
                  <a:lnTo>
                    <a:pt x="119" y="9"/>
                  </a:lnTo>
                  <a:lnTo>
                    <a:pt x="106" y="7"/>
                  </a:lnTo>
                  <a:lnTo>
                    <a:pt x="92" y="5"/>
                  </a:lnTo>
                  <a:lnTo>
                    <a:pt x="80" y="2"/>
                  </a:lnTo>
                  <a:lnTo>
                    <a:pt x="66" y="0"/>
                  </a:lnTo>
                  <a:lnTo>
                    <a:pt x="54"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76" name="Freeform 1105"/>
            <p:cNvSpPr>
              <a:spLocks/>
            </p:cNvSpPr>
            <p:nvPr/>
          </p:nvSpPr>
          <p:spPr bwMode="auto">
            <a:xfrm>
              <a:off x="3864" y="2719"/>
              <a:ext cx="283" cy="371"/>
            </a:xfrm>
            <a:custGeom>
              <a:avLst/>
              <a:gdLst>
                <a:gd name="T0" fmla="*/ 1 w 567"/>
                <a:gd name="T1" fmla="*/ 2 h 741"/>
                <a:gd name="T2" fmla="*/ 1 w 567"/>
                <a:gd name="T3" fmla="*/ 2 h 741"/>
                <a:gd name="T4" fmla="*/ 2 w 567"/>
                <a:gd name="T5" fmla="*/ 2 h 741"/>
                <a:gd name="T6" fmla="*/ 2 w 567"/>
                <a:gd name="T7" fmla="*/ 2 h 741"/>
                <a:gd name="T8" fmla="*/ 2 w 567"/>
                <a:gd name="T9" fmla="*/ 2 h 741"/>
                <a:gd name="T10" fmla="*/ 2 w 567"/>
                <a:gd name="T11" fmla="*/ 2 h 741"/>
                <a:gd name="T12" fmla="*/ 1 w 567"/>
                <a:gd name="T13" fmla="*/ 2 h 741"/>
                <a:gd name="T14" fmla="*/ 1 w 567"/>
                <a:gd name="T15" fmla="*/ 2 h 741"/>
                <a:gd name="T16" fmla="*/ 1 w 567"/>
                <a:gd name="T17" fmla="*/ 2 h 741"/>
                <a:gd name="T18" fmla="*/ 1 w 567"/>
                <a:gd name="T19" fmla="*/ 2 h 741"/>
                <a:gd name="T20" fmla="*/ 1 w 567"/>
                <a:gd name="T21" fmla="*/ 2 h 741"/>
                <a:gd name="T22" fmla="*/ 1 w 567"/>
                <a:gd name="T23" fmla="*/ 2 h 741"/>
                <a:gd name="T24" fmla="*/ 1 w 567"/>
                <a:gd name="T25" fmla="*/ 2 h 741"/>
                <a:gd name="T26" fmla="*/ 1 w 567"/>
                <a:gd name="T27" fmla="*/ 2 h 741"/>
                <a:gd name="T28" fmla="*/ 2 w 567"/>
                <a:gd name="T29" fmla="*/ 2 h 741"/>
                <a:gd name="T30" fmla="*/ 2 w 567"/>
                <a:gd name="T31" fmla="*/ 2 h 741"/>
                <a:gd name="T32" fmla="*/ 2 w 567"/>
                <a:gd name="T33" fmla="*/ 2 h 741"/>
                <a:gd name="T34" fmla="*/ 2 w 567"/>
                <a:gd name="T35" fmla="*/ 1 h 741"/>
                <a:gd name="T36" fmla="*/ 1 w 567"/>
                <a:gd name="T37" fmla="*/ 1 h 741"/>
                <a:gd name="T38" fmla="*/ 1 w 567"/>
                <a:gd name="T39" fmla="*/ 1 h 741"/>
                <a:gd name="T40" fmla="*/ 1 w 567"/>
                <a:gd name="T41" fmla="*/ 1 h 741"/>
                <a:gd name="T42" fmla="*/ 1 w 567"/>
                <a:gd name="T43" fmla="*/ 1 h 741"/>
                <a:gd name="T44" fmla="*/ 1 w 567"/>
                <a:gd name="T45" fmla="*/ 1 h 741"/>
                <a:gd name="T46" fmla="*/ 1 w 567"/>
                <a:gd name="T47" fmla="*/ 1 h 741"/>
                <a:gd name="T48" fmla="*/ 1 w 567"/>
                <a:gd name="T49" fmla="*/ 1 h 741"/>
                <a:gd name="T50" fmla="*/ 1 w 567"/>
                <a:gd name="T51" fmla="*/ 1 h 741"/>
                <a:gd name="T52" fmla="*/ 1 w 567"/>
                <a:gd name="T53" fmla="*/ 1 h 741"/>
                <a:gd name="T54" fmla="*/ 1 w 567"/>
                <a:gd name="T55" fmla="*/ 1 h 741"/>
                <a:gd name="T56" fmla="*/ 1 w 567"/>
                <a:gd name="T57" fmla="*/ 1 h 741"/>
                <a:gd name="T58" fmla="*/ 1 w 567"/>
                <a:gd name="T59" fmla="*/ 1 h 741"/>
                <a:gd name="T60" fmla="*/ 1 w 567"/>
                <a:gd name="T61" fmla="*/ 1 h 741"/>
                <a:gd name="T62" fmla="*/ 0 w 567"/>
                <a:gd name="T63" fmla="*/ 1 h 741"/>
                <a:gd name="T64" fmla="*/ 0 w 567"/>
                <a:gd name="T65" fmla="*/ 1 h 741"/>
                <a:gd name="T66" fmla="*/ 0 w 567"/>
                <a:gd name="T67" fmla="*/ 1 h 741"/>
                <a:gd name="T68" fmla="*/ 0 w 567"/>
                <a:gd name="T69" fmla="*/ 0 h 741"/>
                <a:gd name="T70" fmla="*/ 0 w 567"/>
                <a:gd name="T71" fmla="*/ 1 h 741"/>
                <a:gd name="T72" fmla="*/ 0 w 567"/>
                <a:gd name="T73" fmla="*/ 1 h 741"/>
                <a:gd name="T74" fmla="*/ 0 w 567"/>
                <a:gd name="T75" fmla="*/ 1 h 741"/>
                <a:gd name="T76" fmla="*/ 0 w 567"/>
                <a:gd name="T77" fmla="*/ 1 h 741"/>
                <a:gd name="T78" fmla="*/ 0 w 567"/>
                <a:gd name="T79" fmla="*/ 2 h 741"/>
                <a:gd name="T80" fmla="*/ 0 w 567"/>
                <a:gd name="T81" fmla="*/ 2 h 741"/>
                <a:gd name="T82" fmla="*/ 0 w 567"/>
                <a:gd name="T83" fmla="*/ 3 h 741"/>
                <a:gd name="T84" fmla="*/ 0 w 567"/>
                <a:gd name="T85" fmla="*/ 3 h 741"/>
                <a:gd name="T86" fmla="*/ 0 w 567"/>
                <a:gd name="T87" fmla="*/ 3 h 741"/>
                <a:gd name="T88" fmla="*/ 0 w 567"/>
                <a:gd name="T89" fmla="*/ 3 h 741"/>
                <a:gd name="T90" fmla="*/ 0 w 567"/>
                <a:gd name="T91" fmla="*/ 3 h 741"/>
                <a:gd name="T92" fmla="*/ 1 w 567"/>
                <a:gd name="T93" fmla="*/ 2 h 741"/>
                <a:gd name="T94" fmla="*/ 1 w 567"/>
                <a:gd name="T95" fmla="*/ 2 h 741"/>
                <a:gd name="T96" fmla="*/ 1 w 567"/>
                <a:gd name="T97" fmla="*/ 2 h 741"/>
                <a:gd name="T98" fmla="*/ 1 w 567"/>
                <a:gd name="T99" fmla="*/ 3 h 741"/>
                <a:gd name="T100" fmla="*/ 2 w 567"/>
                <a:gd name="T101" fmla="*/ 3 h 741"/>
                <a:gd name="T102" fmla="*/ 2 w 567"/>
                <a:gd name="T103" fmla="*/ 3 h 741"/>
                <a:gd name="T104" fmla="*/ 2 w 567"/>
                <a:gd name="T105" fmla="*/ 3 h 741"/>
                <a:gd name="T106" fmla="*/ 1 w 567"/>
                <a:gd name="T107" fmla="*/ 2 h 741"/>
                <a:gd name="T108" fmla="*/ 1 w 567"/>
                <a:gd name="T109" fmla="*/ 2 h 7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7"/>
                <a:gd name="T166" fmla="*/ 0 h 741"/>
                <a:gd name="T167" fmla="*/ 567 w 567"/>
                <a:gd name="T168" fmla="*/ 741 h 7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7" h="741">
                  <a:moveTo>
                    <a:pt x="484" y="365"/>
                  </a:moveTo>
                  <a:lnTo>
                    <a:pt x="487" y="360"/>
                  </a:lnTo>
                  <a:lnTo>
                    <a:pt x="496" y="358"/>
                  </a:lnTo>
                  <a:lnTo>
                    <a:pt x="510" y="357"/>
                  </a:lnTo>
                  <a:lnTo>
                    <a:pt x="525" y="357"/>
                  </a:lnTo>
                  <a:lnTo>
                    <a:pt x="540" y="357"/>
                  </a:lnTo>
                  <a:lnTo>
                    <a:pt x="554" y="353"/>
                  </a:lnTo>
                  <a:lnTo>
                    <a:pt x="563" y="346"/>
                  </a:lnTo>
                  <a:lnTo>
                    <a:pt x="567" y="335"/>
                  </a:lnTo>
                  <a:lnTo>
                    <a:pt x="563" y="323"/>
                  </a:lnTo>
                  <a:lnTo>
                    <a:pt x="553" y="314"/>
                  </a:lnTo>
                  <a:lnTo>
                    <a:pt x="538" y="310"/>
                  </a:lnTo>
                  <a:lnTo>
                    <a:pt x="521" y="306"/>
                  </a:lnTo>
                  <a:lnTo>
                    <a:pt x="501" y="304"/>
                  </a:lnTo>
                  <a:lnTo>
                    <a:pt x="480" y="303"/>
                  </a:lnTo>
                  <a:lnTo>
                    <a:pt x="462" y="300"/>
                  </a:lnTo>
                  <a:lnTo>
                    <a:pt x="446" y="297"/>
                  </a:lnTo>
                  <a:lnTo>
                    <a:pt x="437" y="292"/>
                  </a:lnTo>
                  <a:lnTo>
                    <a:pt x="433" y="288"/>
                  </a:lnTo>
                  <a:lnTo>
                    <a:pt x="435" y="282"/>
                  </a:lnTo>
                  <a:lnTo>
                    <a:pt x="441" y="277"/>
                  </a:lnTo>
                  <a:lnTo>
                    <a:pt x="449" y="274"/>
                  </a:lnTo>
                  <a:lnTo>
                    <a:pt x="456" y="270"/>
                  </a:lnTo>
                  <a:lnTo>
                    <a:pt x="462" y="268"/>
                  </a:lnTo>
                  <a:lnTo>
                    <a:pt x="464" y="267"/>
                  </a:lnTo>
                  <a:lnTo>
                    <a:pt x="468" y="267"/>
                  </a:lnTo>
                  <a:lnTo>
                    <a:pt x="477" y="268"/>
                  </a:lnTo>
                  <a:lnTo>
                    <a:pt x="490" y="268"/>
                  </a:lnTo>
                  <a:lnTo>
                    <a:pt x="505" y="269"/>
                  </a:lnTo>
                  <a:lnTo>
                    <a:pt x="518" y="269"/>
                  </a:lnTo>
                  <a:lnTo>
                    <a:pt x="531" y="268"/>
                  </a:lnTo>
                  <a:lnTo>
                    <a:pt x="540" y="266"/>
                  </a:lnTo>
                  <a:lnTo>
                    <a:pt x="544" y="262"/>
                  </a:lnTo>
                  <a:lnTo>
                    <a:pt x="541" y="258"/>
                  </a:lnTo>
                  <a:lnTo>
                    <a:pt x="534" y="254"/>
                  </a:lnTo>
                  <a:lnTo>
                    <a:pt x="525" y="251"/>
                  </a:lnTo>
                  <a:lnTo>
                    <a:pt x="516" y="247"/>
                  </a:lnTo>
                  <a:lnTo>
                    <a:pt x="506" y="244"/>
                  </a:lnTo>
                  <a:lnTo>
                    <a:pt x="496" y="243"/>
                  </a:lnTo>
                  <a:lnTo>
                    <a:pt x="490" y="240"/>
                  </a:lnTo>
                  <a:lnTo>
                    <a:pt x="487" y="240"/>
                  </a:lnTo>
                  <a:lnTo>
                    <a:pt x="499" y="145"/>
                  </a:lnTo>
                  <a:lnTo>
                    <a:pt x="491" y="143"/>
                  </a:lnTo>
                  <a:lnTo>
                    <a:pt x="483" y="141"/>
                  </a:lnTo>
                  <a:lnTo>
                    <a:pt x="475" y="139"/>
                  </a:lnTo>
                  <a:lnTo>
                    <a:pt x="465" y="138"/>
                  </a:lnTo>
                  <a:lnTo>
                    <a:pt x="457" y="136"/>
                  </a:lnTo>
                  <a:lnTo>
                    <a:pt x="449" y="135"/>
                  </a:lnTo>
                  <a:lnTo>
                    <a:pt x="440" y="132"/>
                  </a:lnTo>
                  <a:lnTo>
                    <a:pt x="432" y="130"/>
                  </a:lnTo>
                  <a:lnTo>
                    <a:pt x="411" y="125"/>
                  </a:lnTo>
                  <a:lnTo>
                    <a:pt x="392" y="118"/>
                  </a:lnTo>
                  <a:lnTo>
                    <a:pt x="371" y="113"/>
                  </a:lnTo>
                  <a:lnTo>
                    <a:pt x="351" y="106"/>
                  </a:lnTo>
                  <a:lnTo>
                    <a:pt x="332" y="98"/>
                  </a:lnTo>
                  <a:lnTo>
                    <a:pt x="312" y="90"/>
                  </a:lnTo>
                  <a:lnTo>
                    <a:pt x="293" y="82"/>
                  </a:lnTo>
                  <a:lnTo>
                    <a:pt x="274" y="72"/>
                  </a:lnTo>
                  <a:lnTo>
                    <a:pt x="256" y="63"/>
                  </a:lnTo>
                  <a:lnTo>
                    <a:pt x="239" y="55"/>
                  </a:lnTo>
                  <a:lnTo>
                    <a:pt x="221" y="46"/>
                  </a:lnTo>
                  <a:lnTo>
                    <a:pt x="205" y="36"/>
                  </a:lnTo>
                  <a:lnTo>
                    <a:pt x="189" y="26"/>
                  </a:lnTo>
                  <a:lnTo>
                    <a:pt x="174" y="17"/>
                  </a:lnTo>
                  <a:lnTo>
                    <a:pt x="159" y="9"/>
                  </a:lnTo>
                  <a:lnTo>
                    <a:pt x="145" y="0"/>
                  </a:lnTo>
                  <a:lnTo>
                    <a:pt x="138" y="18"/>
                  </a:lnTo>
                  <a:lnTo>
                    <a:pt x="133" y="38"/>
                  </a:lnTo>
                  <a:lnTo>
                    <a:pt x="127" y="56"/>
                  </a:lnTo>
                  <a:lnTo>
                    <a:pt x="121" y="75"/>
                  </a:lnTo>
                  <a:lnTo>
                    <a:pt x="115" y="92"/>
                  </a:lnTo>
                  <a:lnTo>
                    <a:pt x="110" y="110"/>
                  </a:lnTo>
                  <a:lnTo>
                    <a:pt x="104" y="128"/>
                  </a:lnTo>
                  <a:lnTo>
                    <a:pt x="98" y="144"/>
                  </a:lnTo>
                  <a:lnTo>
                    <a:pt x="76" y="224"/>
                  </a:lnTo>
                  <a:lnTo>
                    <a:pt x="57" y="313"/>
                  </a:lnTo>
                  <a:lnTo>
                    <a:pt x="40" y="406"/>
                  </a:lnTo>
                  <a:lnTo>
                    <a:pt x="27" y="497"/>
                  </a:lnTo>
                  <a:lnTo>
                    <a:pt x="16" y="583"/>
                  </a:lnTo>
                  <a:lnTo>
                    <a:pt x="8" y="655"/>
                  </a:lnTo>
                  <a:lnTo>
                    <a:pt x="2" y="709"/>
                  </a:lnTo>
                  <a:lnTo>
                    <a:pt x="0" y="741"/>
                  </a:lnTo>
                  <a:lnTo>
                    <a:pt x="203" y="741"/>
                  </a:lnTo>
                  <a:lnTo>
                    <a:pt x="204" y="737"/>
                  </a:lnTo>
                  <a:lnTo>
                    <a:pt x="210" y="722"/>
                  </a:lnTo>
                  <a:lnTo>
                    <a:pt x="217" y="695"/>
                  </a:lnTo>
                  <a:lnTo>
                    <a:pt x="226" y="657"/>
                  </a:lnTo>
                  <a:lnTo>
                    <a:pt x="241" y="589"/>
                  </a:lnTo>
                  <a:lnTo>
                    <a:pt x="252" y="530"/>
                  </a:lnTo>
                  <a:lnTo>
                    <a:pt x="260" y="480"/>
                  </a:lnTo>
                  <a:lnTo>
                    <a:pt x="266" y="439"/>
                  </a:lnTo>
                  <a:lnTo>
                    <a:pt x="270" y="406"/>
                  </a:lnTo>
                  <a:lnTo>
                    <a:pt x="271" y="383"/>
                  </a:lnTo>
                  <a:lnTo>
                    <a:pt x="272" y="369"/>
                  </a:lnTo>
                  <a:lnTo>
                    <a:pt x="272" y="365"/>
                  </a:lnTo>
                  <a:lnTo>
                    <a:pt x="306" y="589"/>
                  </a:lnTo>
                  <a:lnTo>
                    <a:pt x="357" y="739"/>
                  </a:lnTo>
                  <a:lnTo>
                    <a:pt x="547" y="739"/>
                  </a:lnTo>
                  <a:lnTo>
                    <a:pt x="543" y="705"/>
                  </a:lnTo>
                  <a:lnTo>
                    <a:pt x="534" y="655"/>
                  </a:lnTo>
                  <a:lnTo>
                    <a:pt x="524" y="595"/>
                  </a:lnTo>
                  <a:lnTo>
                    <a:pt x="513" y="533"/>
                  </a:lnTo>
                  <a:lnTo>
                    <a:pt x="502" y="472"/>
                  </a:lnTo>
                  <a:lnTo>
                    <a:pt x="493" y="420"/>
                  </a:lnTo>
                  <a:lnTo>
                    <a:pt x="486" y="382"/>
                  </a:lnTo>
                  <a:lnTo>
                    <a:pt x="484" y="365"/>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77" name="Freeform 1106"/>
            <p:cNvSpPr>
              <a:spLocks/>
            </p:cNvSpPr>
            <p:nvPr/>
          </p:nvSpPr>
          <p:spPr bwMode="auto">
            <a:xfrm>
              <a:off x="3965" y="2902"/>
              <a:ext cx="56" cy="188"/>
            </a:xfrm>
            <a:custGeom>
              <a:avLst/>
              <a:gdLst>
                <a:gd name="T0" fmla="*/ 1 w 112"/>
                <a:gd name="T1" fmla="*/ 1 h 376"/>
                <a:gd name="T2" fmla="*/ 1 w 112"/>
                <a:gd name="T3" fmla="*/ 1 h 376"/>
                <a:gd name="T4" fmla="*/ 1 w 112"/>
                <a:gd name="T5" fmla="*/ 1 h 376"/>
                <a:gd name="T6" fmla="*/ 1 w 112"/>
                <a:gd name="T7" fmla="*/ 1 h 376"/>
                <a:gd name="T8" fmla="*/ 1 w 112"/>
                <a:gd name="T9" fmla="*/ 1 h 376"/>
                <a:gd name="T10" fmla="*/ 1 w 112"/>
                <a:gd name="T11" fmla="*/ 1 h 376"/>
                <a:gd name="T12" fmla="*/ 1 w 112"/>
                <a:gd name="T13" fmla="*/ 1 h 376"/>
                <a:gd name="T14" fmla="*/ 1 w 112"/>
                <a:gd name="T15" fmla="*/ 1 h 376"/>
                <a:gd name="T16" fmla="*/ 1 w 112"/>
                <a:gd name="T17" fmla="*/ 0 h 376"/>
                <a:gd name="T18" fmla="*/ 1 w 112"/>
                <a:gd name="T19" fmla="*/ 1 h 376"/>
                <a:gd name="T20" fmla="*/ 1 w 112"/>
                <a:gd name="T21" fmla="*/ 1 h 376"/>
                <a:gd name="T22" fmla="*/ 1 w 112"/>
                <a:gd name="T23" fmla="*/ 1 h 376"/>
                <a:gd name="T24" fmla="*/ 1 w 112"/>
                <a:gd name="T25" fmla="*/ 1 h 376"/>
                <a:gd name="T26" fmla="*/ 1 w 112"/>
                <a:gd name="T27" fmla="*/ 1 h 376"/>
                <a:gd name="T28" fmla="*/ 1 w 112"/>
                <a:gd name="T29" fmla="*/ 1 h 376"/>
                <a:gd name="T30" fmla="*/ 1 w 112"/>
                <a:gd name="T31" fmla="*/ 1 h 376"/>
                <a:gd name="T32" fmla="*/ 1 w 112"/>
                <a:gd name="T33" fmla="*/ 2 h 376"/>
                <a:gd name="T34" fmla="*/ 1 w 112"/>
                <a:gd name="T35" fmla="*/ 2 h 376"/>
                <a:gd name="T36" fmla="*/ 1 w 112"/>
                <a:gd name="T37" fmla="*/ 2 h 376"/>
                <a:gd name="T38" fmla="*/ 1 w 112"/>
                <a:gd name="T39" fmla="*/ 2 h 376"/>
                <a:gd name="T40" fmla="*/ 0 w 112"/>
                <a:gd name="T41" fmla="*/ 2 h 376"/>
                <a:gd name="T42" fmla="*/ 1 w 112"/>
                <a:gd name="T43" fmla="*/ 2 h 376"/>
                <a:gd name="T44" fmla="*/ 1 w 112"/>
                <a:gd name="T45" fmla="*/ 1 h 376"/>
                <a:gd name="T46" fmla="*/ 1 w 112"/>
                <a:gd name="T47" fmla="*/ 1 h 376"/>
                <a:gd name="T48" fmla="*/ 1 w 112"/>
                <a:gd name="T49" fmla="*/ 1 h 376"/>
                <a:gd name="T50" fmla="*/ 1 w 112"/>
                <a:gd name="T51" fmla="*/ 1 h 376"/>
                <a:gd name="T52" fmla="*/ 1 w 112"/>
                <a:gd name="T53" fmla="*/ 1 h 3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2"/>
                <a:gd name="T82" fmla="*/ 0 h 376"/>
                <a:gd name="T83" fmla="*/ 112 w 112"/>
                <a:gd name="T84" fmla="*/ 376 h 3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2" h="376">
                  <a:moveTo>
                    <a:pt x="103" y="224"/>
                  </a:moveTo>
                  <a:lnTo>
                    <a:pt x="97" y="194"/>
                  </a:lnTo>
                  <a:lnTo>
                    <a:pt x="91" y="160"/>
                  </a:lnTo>
                  <a:lnTo>
                    <a:pt x="84" y="123"/>
                  </a:lnTo>
                  <a:lnTo>
                    <a:pt x="79" y="86"/>
                  </a:lnTo>
                  <a:lnTo>
                    <a:pt x="75" y="53"/>
                  </a:lnTo>
                  <a:lnTo>
                    <a:pt x="71" y="25"/>
                  </a:lnTo>
                  <a:lnTo>
                    <a:pt x="70" y="7"/>
                  </a:lnTo>
                  <a:lnTo>
                    <a:pt x="69" y="0"/>
                  </a:lnTo>
                  <a:lnTo>
                    <a:pt x="69" y="4"/>
                  </a:lnTo>
                  <a:lnTo>
                    <a:pt x="68" y="18"/>
                  </a:lnTo>
                  <a:lnTo>
                    <a:pt x="67" y="41"/>
                  </a:lnTo>
                  <a:lnTo>
                    <a:pt x="63" y="74"/>
                  </a:lnTo>
                  <a:lnTo>
                    <a:pt x="57" y="115"/>
                  </a:lnTo>
                  <a:lnTo>
                    <a:pt x="49" y="165"/>
                  </a:lnTo>
                  <a:lnTo>
                    <a:pt x="38" y="224"/>
                  </a:lnTo>
                  <a:lnTo>
                    <a:pt x="23" y="292"/>
                  </a:lnTo>
                  <a:lnTo>
                    <a:pt x="16" y="326"/>
                  </a:lnTo>
                  <a:lnTo>
                    <a:pt x="11" y="343"/>
                  </a:lnTo>
                  <a:lnTo>
                    <a:pt x="8" y="356"/>
                  </a:lnTo>
                  <a:lnTo>
                    <a:pt x="0" y="376"/>
                  </a:lnTo>
                  <a:lnTo>
                    <a:pt x="67" y="376"/>
                  </a:lnTo>
                  <a:lnTo>
                    <a:pt x="103" y="224"/>
                  </a:lnTo>
                  <a:lnTo>
                    <a:pt x="106" y="235"/>
                  </a:lnTo>
                  <a:lnTo>
                    <a:pt x="110" y="251"/>
                  </a:lnTo>
                  <a:lnTo>
                    <a:pt x="112" y="254"/>
                  </a:lnTo>
                  <a:lnTo>
                    <a:pt x="103" y="2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sp>
          <p:nvSpPr>
            <p:cNvPr id="29778" name="Freeform 1107"/>
            <p:cNvSpPr>
              <a:spLocks/>
            </p:cNvSpPr>
            <p:nvPr/>
          </p:nvSpPr>
          <p:spPr bwMode="auto">
            <a:xfrm>
              <a:off x="4249" y="2110"/>
              <a:ext cx="66" cy="68"/>
            </a:xfrm>
            <a:custGeom>
              <a:avLst/>
              <a:gdLst>
                <a:gd name="T0" fmla="*/ 0 w 131"/>
                <a:gd name="T1" fmla="*/ 1 h 136"/>
                <a:gd name="T2" fmla="*/ 1 w 131"/>
                <a:gd name="T3" fmla="*/ 1 h 136"/>
                <a:gd name="T4" fmla="*/ 1 w 131"/>
                <a:gd name="T5" fmla="*/ 0 h 136"/>
                <a:gd name="T6" fmla="*/ 0 w 131"/>
                <a:gd name="T7" fmla="*/ 1 h 136"/>
                <a:gd name="T8" fmla="*/ 0 60000 65536"/>
                <a:gd name="T9" fmla="*/ 0 60000 65536"/>
                <a:gd name="T10" fmla="*/ 0 60000 65536"/>
                <a:gd name="T11" fmla="*/ 0 60000 65536"/>
                <a:gd name="T12" fmla="*/ 0 w 131"/>
                <a:gd name="T13" fmla="*/ 0 h 136"/>
                <a:gd name="T14" fmla="*/ 131 w 131"/>
                <a:gd name="T15" fmla="*/ 136 h 136"/>
              </a:gdLst>
              <a:ahLst/>
              <a:cxnLst>
                <a:cxn ang="T8">
                  <a:pos x="T0" y="T1"/>
                </a:cxn>
                <a:cxn ang="T9">
                  <a:pos x="T2" y="T3"/>
                </a:cxn>
                <a:cxn ang="T10">
                  <a:pos x="T4" y="T5"/>
                </a:cxn>
                <a:cxn ang="T11">
                  <a:pos x="T6" y="T7"/>
                </a:cxn>
              </a:cxnLst>
              <a:rect l="T12" t="T13" r="T14" b="T15"/>
              <a:pathLst>
                <a:path w="131" h="136">
                  <a:moveTo>
                    <a:pt x="0" y="24"/>
                  </a:moveTo>
                  <a:lnTo>
                    <a:pt x="111" y="136"/>
                  </a:lnTo>
                  <a:lnTo>
                    <a:pt x="131" y="0"/>
                  </a:lnTo>
                  <a:lnTo>
                    <a:pt x="0" y="24"/>
                  </a:lnTo>
                  <a:close/>
                </a:path>
              </a:pathLst>
            </a:custGeom>
            <a:solidFill>
              <a:srgbClr val="FF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Franklin Gothic Medium" panose="020B0603020102020204" pitchFamily="34" charset="0"/>
              </a:endParaRPr>
            </a:p>
          </p:txBody>
        </p:sp>
      </p:grpSp>
      <p:sp>
        <p:nvSpPr>
          <p:cNvPr id="29701" name="Rectangle 1108"/>
          <p:cNvSpPr>
            <a:spLocks noChangeArrowheads="1"/>
          </p:cNvSpPr>
          <p:nvPr/>
        </p:nvSpPr>
        <p:spPr bwMode="auto">
          <a:xfrm>
            <a:off x="685800" y="4114800"/>
            <a:ext cx="358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Franklin Gothic Medium" panose="020B0603020102020204" pitchFamily="34" charset="0"/>
              </a:rPr>
              <a:t>In the stock market, both the seller and the buyer may be confident about their decisions on a stock.</a:t>
            </a:r>
          </a:p>
        </p:txBody>
      </p:sp>
    </p:spTree>
    <p:extLst>
      <p:ext uri="{BB962C8B-B14F-4D97-AF65-F5344CB8AC3E}">
        <p14:creationId xmlns:p14="http://schemas.microsoft.com/office/powerpoint/2010/main" val="33525916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6"/>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dirty="0">
              <a:solidFill>
                <a:srgbClr val="898989"/>
              </a:solidFill>
              <a:latin typeface="Franklin Gothic Medium" panose="020B0603020102020204" pitchFamily="34" charset="0"/>
            </a:endParaRPr>
          </a:p>
        </p:txBody>
      </p:sp>
      <p:sp>
        <p:nvSpPr>
          <p:cNvPr id="35842" name="Rectangle 2"/>
          <p:cNvSpPr>
            <a:spLocks noGrp="1" noChangeArrowheads="1"/>
          </p:cNvSpPr>
          <p:nvPr>
            <p:ph type="title"/>
          </p:nvPr>
        </p:nvSpPr>
        <p:spPr>
          <a:xfrm>
            <a:off x="352424" y="316345"/>
            <a:ext cx="7772400" cy="1143000"/>
          </a:xfrm>
        </p:spPr>
        <p:txBody>
          <a:bodyPr>
            <a:normAutofit/>
          </a:bodyPr>
          <a:lstStyle/>
          <a:p>
            <a:pPr eaLnBrk="1" hangingPunct="1"/>
            <a:r>
              <a:rPr lang="en-US" altLang="en-US" sz="4400" dirty="0" smtClean="0">
                <a:latin typeface="Franklin Gothic Medium" panose="020B0603020102020204" pitchFamily="34" charset="0"/>
                <a:ea typeface="ＭＳ Ｐゴシック" panose="020B0600070205080204" pitchFamily="34" charset="-128"/>
              </a:rPr>
              <a:t>EXAGGERATED FEAR</a:t>
            </a:r>
          </a:p>
        </p:txBody>
      </p:sp>
      <p:sp>
        <p:nvSpPr>
          <p:cNvPr id="35843" name="Rectangle 3"/>
          <p:cNvSpPr>
            <a:spLocks noGrp="1" noChangeArrowheads="1"/>
          </p:cNvSpPr>
          <p:nvPr>
            <p:ph type="body" sz="half" idx="1"/>
          </p:nvPr>
        </p:nvSpPr>
        <p:spPr>
          <a:xfrm>
            <a:off x="366712" y="1828800"/>
            <a:ext cx="4191000" cy="4648200"/>
          </a:xfrm>
        </p:spPr>
        <p:txBody>
          <a:bodyPr/>
          <a:lstStyle/>
          <a:p>
            <a:pPr marL="0" indent="0" algn="ctr" eaLnBrk="1" hangingPunct="1">
              <a:buFont typeface="Wingdings" panose="05000000000000000000" pitchFamily="2" charset="2"/>
              <a:buNone/>
            </a:pPr>
            <a:r>
              <a:rPr lang="en-US" altLang="en-US" sz="2800" dirty="0" smtClean="0">
                <a:latin typeface="Franklin Gothic Medium" panose="020B0603020102020204" pitchFamily="34" charset="0"/>
                <a:ea typeface="ＭＳ Ｐゴシック" panose="020B0600070205080204" pitchFamily="34" charset="-128"/>
              </a:rPr>
              <a:t>The opposite of  having overconfidence</a:t>
            </a:r>
            <a:r>
              <a:rPr lang="en-US" altLang="en-US" sz="2800" dirty="0" smtClean="0">
                <a:solidFill>
                  <a:srgbClr val="0000FF"/>
                </a:solidFill>
                <a:latin typeface="Franklin Gothic Medium" panose="020B0603020102020204" pitchFamily="34" charset="0"/>
                <a:ea typeface="ＭＳ Ｐゴシック" panose="020B0600070205080204" pitchFamily="34" charset="-128"/>
              </a:rPr>
              <a:t> </a:t>
            </a:r>
            <a:r>
              <a:rPr lang="en-US" altLang="en-US" sz="2800" dirty="0" smtClean="0">
                <a:latin typeface="Franklin Gothic Medium" panose="020B0603020102020204" pitchFamily="34" charset="0"/>
                <a:ea typeface="ＭＳ Ｐゴシック" panose="020B0600070205080204" pitchFamily="34" charset="-128"/>
              </a:rPr>
              <a:t>is  having an </a:t>
            </a:r>
            <a:r>
              <a:rPr lang="en-US" altLang="en-US" sz="2800" dirty="0" smtClean="0">
                <a:solidFill>
                  <a:srgbClr val="0000FF"/>
                </a:solidFill>
                <a:latin typeface="Franklin Gothic Medium" panose="020B0603020102020204" pitchFamily="34" charset="0"/>
                <a:ea typeface="ＭＳ Ｐゴシック" panose="020B0600070205080204" pitchFamily="34" charset="-128"/>
              </a:rPr>
              <a:t>exaggerated fear</a:t>
            </a:r>
            <a:r>
              <a:rPr lang="en-US" altLang="en-US" sz="2800" dirty="0" smtClean="0">
                <a:latin typeface="Franklin Gothic Medium" panose="020B0603020102020204" pitchFamily="34" charset="0"/>
                <a:ea typeface="ＭＳ Ｐゴシック" panose="020B0600070205080204" pitchFamily="34" charset="-128"/>
              </a:rPr>
              <a:t> about what may happen. Such fears may be unfounded.</a:t>
            </a:r>
          </a:p>
          <a:p>
            <a:pPr marL="0" indent="0" algn="ctr" eaLnBrk="1" hangingPunct="1">
              <a:buFont typeface="Wingdings" panose="05000000000000000000" pitchFamily="2" charset="2"/>
              <a:buNone/>
            </a:pPr>
            <a:endParaRPr lang="en-US" altLang="en-US" sz="2800" dirty="0" smtClean="0">
              <a:latin typeface="Franklin Gothic Medium" panose="020B0603020102020204" pitchFamily="34" charset="0"/>
              <a:ea typeface="ＭＳ Ｐゴシック" panose="020B0600070205080204" pitchFamily="34" charset="-128"/>
            </a:endParaRPr>
          </a:p>
          <a:p>
            <a:pPr marL="0" indent="0" algn="ctr" eaLnBrk="1" hangingPunct="1">
              <a:buFont typeface="Wingdings" panose="05000000000000000000" pitchFamily="2" charset="2"/>
              <a:buNone/>
            </a:pPr>
            <a:r>
              <a:rPr lang="en-US" altLang="en-US" sz="2800" dirty="0" smtClean="0">
                <a:latin typeface="Franklin Gothic Medium" panose="020B0603020102020204" pitchFamily="34" charset="0"/>
                <a:ea typeface="ＭＳ Ｐゴシック" panose="020B0600070205080204" pitchFamily="34" charset="-128"/>
              </a:rPr>
              <a:t>The 9/11 attacks led to a decline in air travel due to fear.</a:t>
            </a:r>
          </a:p>
        </p:txBody>
      </p:sp>
      <p:pic>
        <p:nvPicPr>
          <p:cNvPr id="35844" name="Picture 83" descr="12673_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42359" y="2343150"/>
            <a:ext cx="3667125" cy="4114800"/>
          </a:xfrm>
          <a:noFill/>
        </p:spPr>
      </p:pic>
      <p:sp>
        <p:nvSpPr>
          <p:cNvPr id="35845" name="Text Box 85"/>
          <p:cNvSpPr txBox="1">
            <a:spLocks noChangeArrowheads="1"/>
          </p:cNvSpPr>
          <p:nvPr/>
        </p:nvSpPr>
        <p:spPr bwMode="auto">
          <a:xfrm rot="5400000">
            <a:off x="8047471" y="5029672"/>
            <a:ext cx="13548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a:latin typeface="Franklin Gothic Medium" panose="020B0603020102020204" pitchFamily="34" charset="0"/>
              </a:rPr>
              <a:t>AP/ Wide World Photos</a:t>
            </a:r>
          </a:p>
        </p:txBody>
      </p:sp>
    </p:spTree>
    <p:extLst>
      <p:ext uri="{BB962C8B-B14F-4D97-AF65-F5344CB8AC3E}">
        <p14:creationId xmlns:p14="http://schemas.microsoft.com/office/powerpoint/2010/main" val="302095988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3812" y="319087"/>
            <a:ext cx="9144000" cy="1143000"/>
          </a:xfrm>
        </p:spPr>
        <p:txBody>
          <a:bodyPr/>
          <a:lstStyle/>
          <a:p>
            <a:pPr eaLnBrk="1" hangingPunct="1"/>
            <a:r>
              <a:rPr lang="en-US" altLang="en-US" sz="3600" dirty="0" smtClean="0">
                <a:latin typeface="Franklin Gothic Medium" panose="020B0603020102020204" pitchFamily="34" charset="0"/>
                <a:ea typeface="ＭＳ Ｐゴシック" panose="020B0600070205080204" pitchFamily="34" charset="-128"/>
              </a:rPr>
              <a:t>HEURISTICS CAN LEAD TO OVERCONFIDENCE</a:t>
            </a:r>
          </a:p>
        </p:txBody>
      </p:sp>
      <p:pic>
        <p:nvPicPr>
          <p:cNvPr id="5" name="Content Placeholder 4" descr="overconfidence.gif"/>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52600" y="1462087"/>
            <a:ext cx="3276600" cy="2627313"/>
          </a:xfrm>
        </p:spPr>
      </p:pic>
      <p:sp>
        <p:nvSpPr>
          <p:cNvPr id="4" name="Content Placeholder 3"/>
          <p:cNvSpPr>
            <a:spLocks noGrp="1"/>
          </p:cNvSpPr>
          <p:nvPr>
            <p:ph sz="half" idx="2"/>
          </p:nvPr>
        </p:nvSpPr>
        <p:spPr>
          <a:xfrm>
            <a:off x="5105400" y="2057400"/>
            <a:ext cx="4038600" cy="4800600"/>
          </a:xfrm>
        </p:spPr>
        <p:txBody>
          <a:bodyPr>
            <a:normAutofit/>
          </a:bodyPr>
          <a:lstStyle/>
          <a:p>
            <a:pPr eaLnBrk="1" hangingPunct="1">
              <a:lnSpc>
                <a:spcPct val="80000"/>
              </a:lnSpc>
            </a:pPr>
            <a:r>
              <a:rPr lang="en-US" altLang="en-US" sz="2400" dirty="0" smtClean="0">
                <a:latin typeface="Franklin Gothic Medium" panose="020B0603020102020204" pitchFamily="34" charset="0"/>
                <a:ea typeface="ＭＳ Ｐゴシック" panose="020B0600070205080204" pitchFamily="34" charset="-128"/>
              </a:rPr>
              <a:t>Our confidence is not a good indicator of how right we are.</a:t>
            </a:r>
          </a:p>
          <a:p>
            <a:pPr marL="118872" indent="0" eaLnBrk="1" hangingPunct="1">
              <a:lnSpc>
                <a:spcPct val="80000"/>
              </a:lnSpc>
              <a:buNone/>
            </a:pPr>
            <a:endParaRPr lang="en-US" altLang="en-US" sz="2400" dirty="0" smtClean="0">
              <a:latin typeface="Franklin Gothic Medium" panose="020B0603020102020204" pitchFamily="34" charset="0"/>
              <a:ea typeface="ＭＳ Ｐゴシック" panose="020B0600070205080204" pitchFamily="34" charset="-128"/>
            </a:endParaRPr>
          </a:p>
          <a:p>
            <a:pPr eaLnBrk="1" hangingPunct="1">
              <a:lnSpc>
                <a:spcPct val="80000"/>
              </a:lnSpc>
            </a:pPr>
            <a:r>
              <a:rPr lang="en-US" altLang="en-US" sz="2400" b="1" dirty="0" smtClean="0">
                <a:latin typeface="Franklin Gothic Medium" panose="020B0603020102020204" pitchFamily="34" charset="0"/>
                <a:ea typeface="ＭＳ Ｐゴシック" panose="020B0600070205080204" pitchFamily="34" charset="-128"/>
              </a:rPr>
              <a:t>Belief Perseverance</a:t>
            </a:r>
            <a:r>
              <a:rPr lang="en-US" altLang="en-US" sz="2400" dirty="0" smtClean="0">
                <a:latin typeface="Franklin Gothic Medium" panose="020B0603020102020204" pitchFamily="34" charset="0"/>
                <a:ea typeface="ＭＳ Ｐゴシック" panose="020B0600070205080204" pitchFamily="34" charset="-128"/>
              </a:rPr>
              <a:t>- maintaining a belief even after it has been proven wrong.</a:t>
            </a:r>
          </a:p>
          <a:p>
            <a:pPr lvl="1">
              <a:lnSpc>
                <a:spcPct val="80000"/>
              </a:lnSpc>
            </a:pPr>
            <a:r>
              <a:rPr lang="en-US" altLang="en-US" sz="2000" dirty="0" smtClean="0">
                <a:latin typeface="Franklin Gothic Medium" panose="020B0603020102020204" pitchFamily="34" charset="0"/>
                <a:ea typeface="ＭＳ Ｐゴシック" panose="020B0600070205080204" pitchFamily="34" charset="-128"/>
              </a:rPr>
              <a:t>Obstacle to problem solving – must consider the opposite!</a:t>
            </a:r>
          </a:p>
        </p:txBody>
      </p:sp>
      <p:pic>
        <p:nvPicPr>
          <p:cNvPr id="2" name="Picture 1" descr="Raiders F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387" y="4370387"/>
            <a:ext cx="4114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863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FUNCTIONAL FIXEDNESS</a:t>
            </a:r>
          </a:p>
        </p:txBody>
      </p:sp>
      <p:sp>
        <p:nvSpPr>
          <p:cNvPr id="4" name="Content Placeholder 3"/>
          <p:cNvSpPr>
            <a:spLocks noGrp="1"/>
          </p:cNvSpPr>
          <p:nvPr>
            <p:ph sz="half" idx="2"/>
          </p:nvPr>
        </p:nvSpPr>
        <p:spPr>
          <a:xfrm>
            <a:off x="4757737" y="1752600"/>
            <a:ext cx="4038600" cy="1600200"/>
          </a:xfrm>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The inability to see a new use for an object.</a:t>
            </a:r>
          </a:p>
        </p:txBody>
      </p:sp>
      <p:pic>
        <p:nvPicPr>
          <p:cNvPr id="7" name="Picture 6"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455295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181600" y="3692524"/>
            <a:ext cx="3800475" cy="2677656"/>
          </a:xfrm>
          <a:prstGeom prst="rect">
            <a:avLst/>
          </a:prstGeom>
          <a:noFill/>
        </p:spPr>
        <p:txBody>
          <a:bodyPr wrap="square" rtlCol="0">
            <a:spAutoFit/>
          </a:bodyPr>
          <a:lstStyle/>
          <a:p>
            <a:r>
              <a:rPr lang="en-US" sz="2800" i="1" dirty="0" smtClean="0">
                <a:latin typeface="Franklin Gothic Medium" pitchFamily="34" charset="0"/>
              </a:rPr>
              <a:t>"Many people might see this AP Psychology book as a source of information ... but it can also serve as a source of kindling."</a:t>
            </a:r>
            <a:endParaRPr lang="en-US" sz="2800" i="1" dirty="0">
              <a:latin typeface="Franklin Gothic Medium" pitchFamily="34" charset="0"/>
            </a:endParaRPr>
          </a:p>
        </p:txBody>
      </p:sp>
    </p:spTree>
    <p:extLst>
      <p:ext uri="{BB962C8B-B14F-4D97-AF65-F5344CB8AC3E}">
        <p14:creationId xmlns:p14="http://schemas.microsoft.com/office/powerpoint/2010/main" val="3462843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274638"/>
            <a:ext cx="9144000" cy="1143000"/>
          </a:xfrm>
        </p:spPr>
        <p:txBody>
          <a:bodyPr>
            <a:normAutofit fontScale="90000"/>
          </a:bodyPr>
          <a:lstStyle/>
          <a:p>
            <a:r>
              <a:rPr lang="en-US" dirty="0" smtClean="0">
                <a:latin typeface="Franklin Gothic Medium" pitchFamily="34" charset="0"/>
                <a:cs typeface="Arial" charset="0"/>
              </a:rPr>
              <a:t>SOLVING PROBLEMS: </a:t>
            </a:r>
            <a:br>
              <a:rPr lang="en-US" dirty="0" smtClean="0">
                <a:latin typeface="Franklin Gothic Medium" pitchFamily="34" charset="0"/>
                <a:cs typeface="Arial" charset="0"/>
              </a:rPr>
            </a:br>
            <a:r>
              <a:rPr lang="en-US" i="1" dirty="0" smtClean="0">
                <a:latin typeface="Franklin Gothic Medium" pitchFamily="34" charset="0"/>
                <a:cs typeface="Arial" charset="0"/>
              </a:rPr>
              <a:t>OBSTACLES TO PROBLEM SOLVING</a:t>
            </a:r>
            <a:endParaRPr lang="en-US" sz="4000" i="1" dirty="0" smtClean="0">
              <a:latin typeface="Franklin Gothic Medium" pitchFamily="34" charset="0"/>
              <a:cs typeface="Arial" charset="0"/>
            </a:endParaRPr>
          </a:p>
        </p:txBody>
      </p:sp>
      <p:sp>
        <p:nvSpPr>
          <p:cNvPr id="11267" name="Content Placeholder 2"/>
          <p:cNvSpPr>
            <a:spLocks noGrp="1"/>
          </p:cNvSpPr>
          <p:nvPr>
            <p:ph idx="1"/>
          </p:nvPr>
        </p:nvSpPr>
        <p:spPr>
          <a:xfrm>
            <a:off x="457200" y="1524000"/>
            <a:ext cx="8229600" cy="5082809"/>
          </a:xfrm>
        </p:spPr>
        <p:txBody>
          <a:bodyPr>
            <a:normAutofit fontScale="92500" lnSpcReduction="10000"/>
          </a:bodyPr>
          <a:lstStyle/>
          <a:p>
            <a:pPr eaLnBrk="1" hangingPunct="1"/>
            <a:r>
              <a:rPr lang="en-US" sz="4000" dirty="0" smtClean="0">
                <a:latin typeface="Franklin Gothic Medium" pitchFamily="34" charset="0"/>
                <a:cs typeface="Arial" charset="0"/>
                <a:hlinkClick r:id="" action="ppaction://noaction"/>
              </a:rPr>
              <a:t>Confirmation bias</a:t>
            </a:r>
            <a:endParaRPr lang="en-US" sz="4000" dirty="0" smtClean="0">
              <a:latin typeface="Franklin Gothic Medium" pitchFamily="34" charset="0"/>
              <a:cs typeface="Arial" charset="0"/>
            </a:endParaRPr>
          </a:p>
          <a:p>
            <a:pPr eaLnBrk="1" hangingPunct="1"/>
            <a:r>
              <a:rPr lang="en-US" sz="4000" dirty="0" smtClean="0">
                <a:latin typeface="Franklin Gothic Medium" pitchFamily="34" charset="0"/>
                <a:cs typeface="Arial" charset="0"/>
                <a:hlinkClick r:id="" action="ppaction://noaction"/>
              </a:rPr>
              <a:t>Fixation</a:t>
            </a:r>
            <a:endParaRPr lang="en-US" sz="4000" dirty="0" smtClean="0">
              <a:latin typeface="Franklin Gothic Medium" pitchFamily="34" charset="0"/>
              <a:cs typeface="Arial" charset="0"/>
            </a:endParaRPr>
          </a:p>
          <a:p>
            <a:pPr lvl="1" eaLnBrk="1" hangingPunct="1"/>
            <a:r>
              <a:rPr lang="en-US" sz="3600" dirty="0" smtClean="0">
                <a:latin typeface="Franklin Gothic Medium" pitchFamily="34" charset="0"/>
                <a:cs typeface="Arial" charset="0"/>
                <a:hlinkClick r:id="" action="ppaction://noaction"/>
              </a:rPr>
              <a:t>Mental set</a:t>
            </a:r>
            <a:endParaRPr lang="en-US" sz="3600" dirty="0" smtClean="0">
              <a:latin typeface="Franklin Gothic Medium" pitchFamily="34" charset="0"/>
              <a:cs typeface="Arial" charset="0"/>
            </a:endParaRPr>
          </a:p>
          <a:p>
            <a:pPr lvl="1" eaLnBrk="1" hangingPunct="1"/>
            <a:r>
              <a:rPr lang="en-US" sz="3600" dirty="0" smtClean="0">
                <a:latin typeface="Franklin Gothic Medium" pitchFamily="34" charset="0"/>
                <a:cs typeface="Arial" charset="0"/>
                <a:hlinkClick r:id="" action="ppaction://noaction"/>
              </a:rPr>
              <a:t>Functional fixedness</a:t>
            </a:r>
            <a:endParaRPr lang="en-US" sz="3600" dirty="0" smtClean="0">
              <a:latin typeface="Franklin Gothic Medium" pitchFamily="34" charset="0"/>
              <a:cs typeface="Arial" charset="0"/>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endParaRPr lang="en-US" sz="1100" dirty="0" smtClean="0">
              <a:latin typeface="Franklin Gothic Medium" pitchFamily="34" charset="0"/>
              <a:cs typeface="Arial" charset="0"/>
              <a:hlinkClick r:id="rId2"/>
            </a:endParaRPr>
          </a:p>
          <a:p>
            <a:pPr lvl="1"/>
            <a:r>
              <a:rPr lang="en-US" sz="1100" dirty="0" smtClean="0">
                <a:latin typeface="Franklin Gothic Medium" pitchFamily="34" charset="0"/>
                <a:cs typeface="Arial" charset="0"/>
                <a:hlinkClick r:id="rId2"/>
              </a:rPr>
              <a:t>https://www.youtube.com/watch?v=gaI7N6J3rAc</a:t>
            </a:r>
            <a:endParaRPr lang="en-US" sz="1100" dirty="0" smtClean="0">
              <a:latin typeface="Franklin Gothic Medium" pitchFamily="34" charset="0"/>
              <a:cs typeface="Arial" charset="0"/>
            </a:endParaRPr>
          </a:p>
          <a:p>
            <a:pPr lvl="1"/>
            <a:endParaRPr lang="en-US" dirty="0" smtClean="0">
              <a:latin typeface="Franklin Gothic Medium" pitchFamily="34" charset="0"/>
              <a:cs typeface="Arial" charset="0"/>
            </a:endParaRPr>
          </a:p>
        </p:txBody>
      </p:sp>
      <p:pic>
        <p:nvPicPr>
          <p:cNvPr id="11268" name="Picture 5" descr="MyAP1e_fig_7b_05.jpg"/>
          <p:cNvPicPr>
            <a:picLocks noChangeAspect="1"/>
          </p:cNvPicPr>
          <p:nvPr/>
        </p:nvPicPr>
        <p:blipFill>
          <a:blip r:embed="rId3" cstate="print"/>
          <a:srcRect/>
          <a:stretch>
            <a:fillRect/>
          </a:stretch>
        </p:blipFill>
        <p:spPr bwMode="auto">
          <a:xfrm>
            <a:off x="1752600" y="3886200"/>
            <a:ext cx="2590800" cy="2306638"/>
          </a:xfrm>
          <a:prstGeom prst="rect">
            <a:avLst/>
          </a:prstGeom>
          <a:noFill/>
          <a:ln w="9525">
            <a:noFill/>
            <a:miter lim="800000"/>
            <a:headEnd/>
            <a:tailEnd/>
          </a:ln>
        </p:spPr>
      </p:pic>
      <p:pic>
        <p:nvPicPr>
          <p:cNvPr id="11269" name="Picture 6" descr="MyAP1e_fig_7b_06.jpg"/>
          <p:cNvPicPr>
            <a:picLocks noChangeAspect="1"/>
          </p:cNvPicPr>
          <p:nvPr/>
        </p:nvPicPr>
        <p:blipFill>
          <a:blip r:embed="rId4" cstate="print"/>
          <a:srcRect/>
          <a:stretch>
            <a:fillRect/>
          </a:stretch>
        </p:blipFill>
        <p:spPr bwMode="auto">
          <a:xfrm>
            <a:off x="5613400" y="3124200"/>
            <a:ext cx="3338513"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74638"/>
            <a:ext cx="9144000" cy="1143000"/>
          </a:xfrm>
        </p:spPr>
        <p:txBody>
          <a:bodyPr>
            <a:noAutofit/>
          </a:bodyPr>
          <a:lstStyle/>
          <a:p>
            <a:pPr eaLnBrk="1" hangingPunct="1"/>
            <a:r>
              <a:rPr lang="en-US" sz="4400" dirty="0" smtClean="0">
                <a:latin typeface="Franklin Gothic Medium" pitchFamily="34" charset="0"/>
                <a:cs typeface="Arial" charset="0"/>
              </a:rPr>
              <a:t>HEURISTICS IN ACTION</a:t>
            </a:r>
            <a:endParaRPr lang="en-US" sz="4800" i="1" dirty="0" smtClean="0">
              <a:latin typeface="Franklin Gothic Medium" pitchFamily="34" charset="0"/>
              <a:cs typeface="Arial" charset="0"/>
            </a:endParaRPr>
          </a:p>
        </p:txBody>
      </p:sp>
      <p:pic>
        <p:nvPicPr>
          <p:cNvPr id="49154" name="Picture 2" descr="http://blog.lib.umn.edu/nich0185/myblog2/dilbert_heuristics.jpg"/>
          <p:cNvPicPr>
            <a:picLocks noChangeAspect="1" noChangeArrowheads="1"/>
          </p:cNvPicPr>
          <p:nvPr/>
        </p:nvPicPr>
        <p:blipFill>
          <a:blip r:embed="rId3" cstate="print"/>
          <a:srcRect/>
          <a:stretch>
            <a:fillRect/>
          </a:stretch>
        </p:blipFill>
        <p:spPr bwMode="auto">
          <a:xfrm>
            <a:off x="147483" y="2286000"/>
            <a:ext cx="8849033" cy="27432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6019800" y="2629252"/>
            <a:ext cx="1718396" cy="1195036"/>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5226925" y="3569892"/>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4400550" y="3192463"/>
            <a:ext cx="990600" cy="609600"/>
          </a:xfrm>
          <a:prstGeom prst="wedgeRoundRectCallout">
            <a:avLst>
              <a:gd name="adj1" fmla="val 52242"/>
              <a:gd name="adj2" fmla="val 114064"/>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2248661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718043" y="806404"/>
            <a:ext cx="2819400" cy="1752600"/>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9" name="AutoShape 55"/>
          <p:cNvSpPr>
            <a:spLocks noChangeArrowheads="1"/>
          </p:cNvSpPr>
          <p:nvPr/>
        </p:nvSpPr>
        <p:spPr bwMode="auto">
          <a:xfrm>
            <a:off x="3200400" y="838200"/>
            <a:ext cx="990600" cy="609600"/>
          </a:xfrm>
          <a:prstGeom prst="wedgeRoundRectCallout">
            <a:avLst>
              <a:gd name="adj1" fmla="val 81088"/>
              <a:gd name="adj2" fmla="val 85940"/>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a:latin typeface="Franklin Gothic Medium" pitchFamily="34" charset="0"/>
              </a:rPr>
              <a:t>We are here</a:t>
            </a: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ectangle 56"/>
          <p:cNvSpPr>
            <a:spLocks noChangeArrowheads="1"/>
          </p:cNvSpPr>
          <p:nvPr/>
        </p:nvSpPr>
        <p:spPr bwMode="auto">
          <a:xfrm>
            <a:off x="5260975" y="829375"/>
            <a:ext cx="2819400" cy="1752600"/>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4186167" y="1212455"/>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Tree>
    <p:extLst>
      <p:ext uri="{BB962C8B-B14F-4D97-AF65-F5344CB8AC3E}">
        <p14:creationId xmlns:p14="http://schemas.microsoft.com/office/powerpoint/2010/main" val="78173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274638"/>
            <a:ext cx="9144000" cy="1143000"/>
          </a:xfrm>
        </p:spPr>
        <p:txBody>
          <a:bodyPr>
            <a:normAutofit fontScale="90000"/>
          </a:bodyPr>
          <a:lstStyle/>
          <a:p>
            <a:r>
              <a:rPr lang="en-US" sz="3700" dirty="0" smtClean="0">
                <a:latin typeface="Franklin Gothic Medium" pitchFamily="34" charset="0"/>
                <a:cs typeface="Arial" charset="0"/>
              </a:rPr>
              <a:t>MAKING DECISIONS AND FORMING JUDGMENTS: </a:t>
            </a:r>
            <a:r>
              <a:rPr lang="en-US" sz="3700" i="1" dirty="0" smtClean="0">
                <a:latin typeface="Franklin Gothic Medium" pitchFamily="34" charset="0"/>
                <a:cs typeface="Arial" charset="0"/>
              </a:rPr>
              <a:t>THE PERILS AND POWERS OF INTUITION</a:t>
            </a:r>
            <a:endParaRPr lang="en-US" sz="4000" i="1" dirty="0" smtClean="0">
              <a:latin typeface="Franklin Gothic Medium" pitchFamily="34" charset="0"/>
              <a:cs typeface="Arial" charset="0"/>
            </a:endParaRPr>
          </a:p>
        </p:txBody>
      </p:sp>
      <p:sp>
        <p:nvSpPr>
          <p:cNvPr id="16387" name="Content Placeholder 2"/>
          <p:cNvSpPr>
            <a:spLocks noGrp="1"/>
          </p:cNvSpPr>
          <p:nvPr>
            <p:ph idx="1"/>
          </p:nvPr>
        </p:nvSpPr>
        <p:spPr>
          <a:xfrm>
            <a:off x="457200" y="1524000"/>
            <a:ext cx="4867275" cy="4625609"/>
          </a:xfrm>
        </p:spPr>
        <p:txBody>
          <a:bodyPr/>
          <a:lstStyle/>
          <a:p>
            <a:pPr eaLnBrk="1" hangingPunct="1"/>
            <a:r>
              <a:rPr lang="en-US" sz="4000" dirty="0" smtClean="0">
                <a:latin typeface="Franklin Gothic Medium" pitchFamily="34" charset="0"/>
                <a:cs typeface="Arial" charset="0"/>
                <a:hlinkClick r:id="" action="ppaction://noaction"/>
              </a:rPr>
              <a:t>Intuition</a:t>
            </a:r>
            <a:endParaRPr lang="en-US" sz="4000" dirty="0" smtClean="0">
              <a:latin typeface="Franklin Gothic Medium" pitchFamily="34" charset="0"/>
              <a:cs typeface="Arial" charset="0"/>
            </a:endParaRPr>
          </a:p>
          <a:p>
            <a:pPr lvl="1" eaLnBrk="1" hangingPunct="1"/>
            <a:r>
              <a:rPr lang="en-US" sz="3600" dirty="0" smtClean="0">
                <a:latin typeface="Franklin Gothic Medium" pitchFamily="34" charset="0"/>
                <a:cs typeface="Arial" charset="0"/>
              </a:rPr>
              <a:t>Unconscious intuition</a:t>
            </a:r>
            <a:endParaRPr lang="en-US" dirty="0" smtClean="0">
              <a:latin typeface="Franklin Gothic Medium" pitchFamily="34" charset="0"/>
              <a:cs typeface="Arial" charset="0"/>
            </a:endParaRPr>
          </a:p>
        </p:txBody>
      </p:sp>
      <p:pic>
        <p:nvPicPr>
          <p:cNvPr id="35842" name="Picture 2" descr="Image result for emergency respo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371849"/>
            <a:ext cx="3362325" cy="3486151"/>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Image result for gut fee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2176462"/>
            <a:ext cx="3810000" cy="4514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89" name="Title 1"/>
          <p:cNvSpPr>
            <a:spLocks noGrp="1"/>
          </p:cNvSpPr>
          <p:nvPr>
            <p:ph type="title"/>
          </p:nvPr>
        </p:nvSpPr>
        <p:spPr>
          <a:xfrm>
            <a:off x="457200" y="152400"/>
            <a:ext cx="8686800" cy="1251062"/>
          </a:xfrm>
        </p:spPr>
        <p:txBody>
          <a:bodyPr>
            <a:noAutofit/>
          </a:bodyPr>
          <a:lstStyle/>
          <a:p>
            <a:r>
              <a:rPr lang="en-US" sz="3600" dirty="0" smtClean="0">
                <a:latin typeface="Franklin Gothic Medium" panose="020B0603020102020204" pitchFamily="34" charset="0"/>
                <a:cs typeface="Arial" charset="0"/>
              </a:rPr>
              <a:t>MAKING DECISIONS and JUDGMENTS</a:t>
            </a:r>
            <a:r>
              <a:rPr lang="en-US" sz="3600" dirty="0">
                <a:latin typeface="Franklin Gothic Medium" panose="020B0603020102020204" pitchFamily="34" charset="0"/>
                <a:cs typeface="Arial" charset="0"/>
              </a:rPr>
              <a:t/>
            </a:r>
            <a:br>
              <a:rPr lang="en-US" sz="3600" dirty="0">
                <a:latin typeface="Franklin Gothic Medium" panose="020B0603020102020204" pitchFamily="34" charset="0"/>
                <a:cs typeface="Arial" charset="0"/>
              </a:rPr>
            </a:br>
            <a:r>
              <a:rPr lang="en-US" sz="3600" i="1" dirty="0" smtClean="0">
                <a:latin typeface="Franklin Gothic Medium" panose="020B0603020102020204" pitchFamily="34" charset="0"/>
                <a:cs typeface="Arial" charset="0"/>
              </a:rPr>
              <a:t>THE EFFECTS OF FRAMING</a:t>
            </a:r>
            <a:endParaRPr lang="en-US" altLang="en-US" sz="3600" dirty="0" smtClean="0">
              <a:latin typeface="Franklin Gothic Medium" panose="020B0603020102020204" pitchFamily="34" charset="0"/>
              <a:ea typeface="ＭＳ Ｐゴシック" panose="020B0600070205080204" pitchFamily="34" charset="-128"/>
            </a:endParaRPr>
          </a:p>
        </p:txBody>
      </p:sp>
      <p:sp>
        <p:nvSpPr>
          <p:cNvPr id="3" name="Content Placeholder 2"/>
          <p:cNvSpPr>
            <a:spLocks noGrp="1"/>
          </p:cNvSpPr>
          <p:nvPr>
            <p:ph sz="half" idx="1"/>
          </p:nvPr>
        </p:nvSpPr>
        <p:spPr>
          <a:xfrm>
            <a:off x="214840" y="1773936"/>
            <a:ext cx="4262967" cy="4623816"/>
          </a:xfrm>
        </p:spPr>
        <p:txBody>
          <a:bodyPr/>
          <a:lstStyle/>
          <a:p>
            <a:pPr eaLnBrk="1" hangingPunct="1">
              <a:lnSpc>
                <a:spcPct val="90000"/>
              </a:lnSpc>
            </a:pPr>
            <a:r>
              <a:rPr lang="en-US" altLang="en-US" sz="1800" b="1" dirty="0" smtClean="0">
                <a:latin typeface="Franklin Gothic Medium" panose="020B0603020102020204" pitchFamily="34" charset="0"/>
                <a:ea typeface="ＭＳ Ｐゴシック" panose="020B0600070205080204" pitchFamily="34" charset="-128"/>
              </a:rPr>
              <a:t>90% of the population will be saved with this medication…..or</a:t>
            </a:r>
          </a:p>
          <a:p>
            <a:pPr eaLnBrk="1" hangingPunct="1">
              <a:lnSpc>
                <a:spcPct val="90000"/>
              </a:lnSpc>
            </a:pPr>
            <a:r>
              <a:rPr lang="en-US" altLang="en-US" sz="1800" i="1" dirty="0" smtClean="0">
                <a:latin typeface="Franklin Gothic Medium" panose="020B0603020102020204" pitchFamily="34" charset="0"/>
                <a:ea typeface="ＭＳ Ｐゴシック" panose="020B0600070205080204" pitchFamily="34" charset="-128"/>
              </a:rPr>
              <a:t>10% of the population will die despite this medication.</a:t>
            </a:r>
          </a:p>
          <a:p>
            <a:pPr eaLnBrk="1" hangingPunct="1">
              <a:lnSpc>
                <a:spcPct val="90000"/>
              </a:lnSpc>
            </a:pPr>
            <a:r>
              <a:rPr lang="en-US" altLang="en-US" sz="1800" b="1" dirty="0" smtClean="0">
                <a:latin typeface="Franklin Gothic Medium" panose="020B0603020102020204" pitchFamily="34" charset="0"/>
                <a:ea typeface="ＭＳ Ｐゴシック" panose="020B0600070205080204" pitchFamily="34" charset="-128"/>
              </a:rPr>
              <a:t>You should not drink more than two alcoholic drinks per day….or</a:t>
            </a:r>
          </a:p>
          <a:p>
            <a:pPr eaLnBrk="1" hangingPunct="1">
              <a:lnSpc>
                <a:spcPct val="90000"/>
              </a:lnSpc>
            </a:pPr>
            <a:r>
              <a:rPr lang="en-US" altLang="en-US" sz="1800" i="1" dirty="0" smtClean="0">
                <a:latin typeface="Franklin Gothic Medium" panose="020B0603020102020204" pitchFamily="34" charset="0"/>
                <a:ea typeface="ＭＳ Ｐゴシック" panose="020B0600070205080204" pitchFamily="34" charset="-128"/>
              </a:rPr>
              <a:t>You should not drink more than 730 drinks a year</a:t>
            </a:r>
            <a:r>
              <a:rPr lang="en-US" altLang="en-US" sz="2600" i="1" dirty="0" smtClean="0">
                <a:latin typeface="Franklin Gothic Medium" panose="020B0603020102020204" pitchFamily="34" charset="0"/>
                <a:ea typeface="ＭＳ Ｐゴシック" panose="020B0600070205080204" pitchFamily="34" charset="-128"/>
              </a:rPr>
              <a:t>.</a:t>
            </a:r>
          </a:p>
          <a:p>
            <a:pPr eaLnBrk="1" hangingPunct="1">
              <a:lnSpc>
                <a:spcPct val="90000"/>
              </a:lnSpc>
            </a:pPr>
            <a:endParaRPr lang="en-US" altLang="en-US" sz="2200" dirty="0" smtClean="0">
              <a:latin typeface="Franklin Gothic Medium" panose="020B0603020102020204" pitchFamily="34" charset="0"/>
              <a:ea typeface="ＭＳ Ｐゴシック" panose="020B0600070205080204" pitchFamily="34" charset="-128"/>
            </a:endParaRPr>
          </a:p>
          <a:p>
            <a:pPr eaLnBrk="1" hangingPunct="1">
              <a:lnSpc>
                <a:spcPct val="90000"/>
              </a:lnSpc>
            </a:pPr>
            <a:endParaRPr lang="en-US" altLang="en-US" sz="2600" i="1" dirty="0" smtClean="0">
              <a:latin typeface="Franklin Gothic Medium" panose="020B0603020102020204" pitchFamily="34" charset="0"/>
              <a:ea typeface="ＭＳ Ｐゴシック" panose="020B0600070205080204" pitchFamily="34" charset="-128"/>
            </a:endParaRPr>
          </a:p>
          <a:p>
            <a:pPr eaLnBrk="1" hangingPunct="1">
              <a:lnSpc>
                <a:spcPct val="90000"/>
              </a:lnSpc>
            </a:pPr>
            <a:endParaRPr lang="en-US" altLang="en-US" sz="2600" i="1" dirty="0" smtClean="0">
              <a:latin typeface="Franklin Gothic Medium" panose="020B0603020102020204" pitchFamily="34" charset="0"/>
              <a:ea typeface="ＭＳ Ｐゴシック" panose="020B0600070205080204" pitchFamily="34" charset="-128"/>
            </a:endParaRPr>
          </a:p>
          <a:p>
            <a:pPr eaLnBrk="1" hangingPunct="1">
              <a:lnSpc>
                <a:spcPct val="90000"/>
              </a:lnSpc>
            </a:pPr>
            <a:endParaRPr lang="en-US" altLang="en-US" sz="2600" i="1" dirty="0" smtClean="0">
              <a:latin typeface="Franklin Gothic Medium" panose="020B0603020102020204" pitchFamily="34" charset="0"/>
              <a:ea typeface="ＭＳ Ｐゴシック" panose="020B0600070205080204" pitchFamily="34" charset="-128"/>
            </a:endParaRPr>
          </a:p>
          <a:p>
            <a:pPr eaLnBrk="1" hangingPunct="1">
              <a:lnSpc>
                <a:spcPct val="90000"/>
              </a:lnSpc>
            </a:pPr>
            <a:endParaRPr lang="en-US" altLang="en-US" sz="2600" dirty="0" smtClean="0">
              <a:latin typeface="Franklin Gothic Medium" panose="020B0603020102020204" pitchFamily="34" charset="0"/>
              <a:ea typeface="ＭＳ Ｐゴシック" panose="020B0600070205080204" pitchFamily="34" charset="-128"/>
            </a:endParaRPr>
          </a:p>
        </p:txBody>
      </p:sp>
      <p:sp>
        <p:nvSpPr>
          <p:cNvPr id="4" name="Content Placeholder 3"/>
          <p:cNvSpPr>
            <a:spLocks noGrp="1"/>
          </p:cNvSpPr>
          <p:nvPr>
            <p:ph sz="half" idx="2"/>
          </p:nvPr>
        </p:nvSpPr>
        <p:spPr>
          <a:xfrm>
            <a:off x="4648199" y="1773936"/>
            <a:ext cx="4262967" cy="4623816"/>
          </a:xfrm>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The way a problem is presented can drastically affect the way we view it.</a:t>
            </a:r>
          </a:p>
        </p:txBody>
      </p:sp>
      <p:pic>
        <p:nvPicPr>
          <p:cNvPr id="2662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26667" b="27111"/>
          <a:stretch/>
        </p:blipFill>
        <p:spPr bwMode="auto">
          <a:xfrm>
            <a:off x="191557" y="4085844"/>
            <a:ext cx="42862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e result for kohls s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444" y="4364174"/>
            <a:ext cx="3038475" cy="2033578"/>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Image result for koh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543" y="32766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62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sz="4800" b="1" dirty="0" smtClean="0">
                <a:latin typeface="Arial" charset="0"/>
                <a:cs typeface="Arial" charset="0"/>
              </a:rPr>
              <a:t>LANGUAGE</a:t>
            </a:r>
          </a:p>
        </p:txBody>
      </p:sp>
      <p:sp>
        <p:nvSpPr>
          <p:cNvPr id="4" name="Text Placeholder 3"/>
          <p:cNvSpPr>
            <a:spLocks noGrp="1"/>
          </p:cNvSpPr>
          <p:nvPr>
            <p:ph type="body" idx="1"/>
          </p:nvPr>
        </p:nvSpPr>
        <p:spPr/>
        <p:txBody>
          <a:bodyPr/>
          <a:lstStyle/>
          <a:p>
            <a:endParaRPr lang="en-US"/>
          </a:p>
        </p:txBody>
      </p:sp>
      <p:pic>
        <p:nvPicPr>
          <p:cNvPr id="18435" name="Picture 3" descr="MyAP1e_CO7.jpg"/>
          <p:cNvPicPr>
            <a:picLocks noChangeAspect="1"/>
          </p:cNvPicPr>
          <p:nvPr/>
        </p:nvPicPr>
        <p:blipFill>
          <a:blip r:embed="rId2" cstate="print"/>
          <a:srcRect/>
          <a:stretch>
            <a:fillRect/>
          </a:stretch>
        </p:blipFill>
        <p:spPr bwMode="auto">
          <a:xfrm>
            <a:off x="2971800" y="1792288"/>
            <a:ext cx="3405188" cy="5065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1305869" y="4015139"/>
            <a:ext cx="1718396" cy="1717324"/>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2523259" y="5112429"/>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2901156" y="4251325"/>
            <a:ext cx="990600" cy="609600"/>
          </a:xfrm>
          <a:prstGeom prst="wedgeRoundRectCallout">
            <a:avLst>
              <a:gd name="adj1" fmla="val 3204"/>
              <a:gd name="adj2" fmla="val 128126"/>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35515208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charset="0"/>
              </a:rPr>
              <a:t>LANGUAGE: </a:t>
            </a:r>
            <a:r>
              <a:rPr lang="en-US" i="1" dirty="0" smtClean="0">
                <a:latin typeface="Franklin Gothic Medium" pitchFamily="34" charset="0"/>
                <a:cs typeface="Arial" charset="0"/>
              </a:rPr>
              <a:t>INTRODUCTION</a:t>
            </a:r>
            <a:endParaRPr lang="en-US" sz="4000" i="1" dirty="0" smtClean="0">
              <a:latin typeface="Franklin Gothic Medium" pitchFamily="34" charset="0"/>
              <a:cs typeface="Arial" charset="0"/>
            </a:endParaRPr>
          </a:p>
        </p:txBody>
      </p:sp>
      <p:sp>
        <p:nvSpPr>
          <p:cNvPr id="19459" name="Content Placeholder 2"/>
          <p:cNvSpPr>
            <a:spLocks noGrp="1"/>
          </p:cNvSpPr>
          <p:nvPr>
            <p:ph idx="1"/>
          </p:nvPr>
        </p:nvSpPr>
        <p:spPr/>
        <p:txBody>
          <a:bodyPr/>
          <a:lstStyle/>
          <a:p>
            <a:pPr eaLnBrk="1" hangingPunct="1"/>
            <a:r>
              <a:rPr lang="en-US" sz="4000" dirty="0" smtClean="0">
                <a:latin typeface="Franklin Gothic Medium" pitchFamily="34" charset="0"/>
                <a:cs typeface="Arial" charset="0"/>
                <a:hlinkClick r:id="" action="ppaction://noaction"/>
              </a:rPr>
              <a:t>Language</a:t>
            </a:r>
            <a:endParaRPr lang="en-US" sz="4000" dirty="0" smtClean="0">
              <a:latin typeface="Franklin Gothic Medium" pitchFamily="34" charset="0"/>
              <a:cs typeface="Arial" charset="0"/>
            </a:endParaRPr>
          </a:p>
          <a:p>
            <a:pPr eaLnBrk="1" hangingPunct="1"/>
            <a:r>
              <a:rPr lang="en-US" sz="2400" dirty="0" smtClean="0">
                <a:latin typeface="Franklin Gothic Medium" pitchFamily="34" charset="0"/>
                <a:cs typeface="Arial" charset="0"/>
              </a:rPr>
              <a:t>Spoken, written or </a:t>
            </a:r>
            <a:br>
              <a:rPr lang="en-US" sz="2400" dirty="0" smtClean="0">
                <a:latin typeface="Franklin Gothic Medium" pitchFamily="34" charset="0"/>
                <a:cs typeface="Arial" charset="0"/>
              </a:rPr>
            </a:br>
            <a:r>
              <a:rPr lang="en-US" sz="2400" dirty="0" smtClean="0">
                <a:latin typeface="Franklin Gothic Medium" pitchFamily="34" charset="0"/>
                <a:cs typeface="Arial" charset="0"/>
              </a:rPr>
              <a:t>signed words and the </a:t>
            </a:r>
            <a:br>
              <a:rPr lang="en-US" sz="2400" dirty="0" smtClean="0">
                <a:latin typeface="Franklin Gothic Medium" pitchFamily="34" charset="0"/>
                <a:cs typeface="Arial" charset="0"/>
              </a:rPr>
            </a:br>
            <a:r>
              <a:rPr lang="en-US" sz="2400" dirty="0" smtClean="0">
                <a:latin typeface="Franklin Gothic Medium" pitchFamily="34" charset="0"/>
                <a:cs typeface="Arial" charset="0"/>
              </a:rPr>
              <a:t>ways we combine </a:t>
            </a:r>
            <a:br>
              <a:rPr lang="en-US" sz="2400" dirty="0" smtClean="0">
                <a:latin typeface="Franklin Gothic Medium" pitchFamily="34" charset="0"/>
                <a:cs typeface="Arial" charset="0"/>
              </a:rPr>
            </a:br>
            <a:r>
              <a:rPr lang="en-US" sz="2400" dirty="0" smtClean="0">
                <a:latin typeface="Franklin Gothic Medium" pitchFamily="34" charset="0"/>
                <a:cs typeface="Arial" charset="0"/>
              </a:rPr>
              <a:t>them as we think</a:t>
            </a:r>
            <a:br>
              <a:rPr lang="en-US" sz="2400" dirty="0" smtClean="0">
                <a:latin typeface="Franklin Gothic Medium" pitchFamily="34" charset="0"/>
                <a:cs typeface="Arial" charset="0"/>
              </a:rPr>
            </a:br>
            <a:r>
              <a:rPr lang="en-US" sz="2400" dirty="0" smtClean="0">
                <a:latin typeface="Franklin Gothic Medium" pitchFamily="34" charset="0"/>
                <a:cs typeface="Arial" charset="0"/>
              </a:rPr>
              <a:t>and communicate</a:t>
            </a:r>
            <a:endParaRPr lang="en-US" sz="1800" dirty="0" smtClean="0">
              <a:latin typeface="Franklin Gothic Medium" pitchFamily="34" charset="0"/>
              <a:cs typeface="Arial" charset="0"/>
            </a:endParaRPr>
          </a:p>
        </p:txBody>
      </p:sp>
      <p:pic>
        <p:nvPicPr>
          <p:cNvPr id="19460" name="Picture 3" descr="MyAP1e_7bUN17.jpg"/>
          <p:cNvPicPr>
            <a:picLocks noChangeAspect="1"/>
          </p:cNvPicPr>
          <p:nvPr/>
        </p:nvPicPr>
        <p:blipFill>
          <a:blip r:embed="rId3" cstate="print"/>
          <a:srcRect/>
          <a:stretch>
            <a:fillRect/>
          </a:stretch>
        </p:blipFill>
        <p:spPr bwMode="auto">
          <a:xfrm>
            <a:off x="3962400" y="1673225"/>
            <a:ext cx="4953000" cy="496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274638"/>
            <a:ext cx="9144000" cy="1143000"/>
          </a:xfrm>
        </p:spPr>
        <p:txBody>
          <a:bodyPr>
            <a:normAutofit/>
          </a:bodyPr>
          <a:lstStyle/>
          <a:p>
            <a:pPr eaLnBrk="1" hangingPunct="1"/>
            <a:r>
              <a:rPr lang="en-US" dirty="0" smtClean="0">
                <a:latin typeface="Franklin Gothic Medium" pitchFamily="34" charset="0"/>
                <a:cs typeface="Arial" charset="0"/>
              </a:rPr>
              <a:t>LANGUAGE STRUCTURE: </a:t>
            </a:r>
            <a:r>
              <a:rPr lang="en-US" i="1" dirty="0" smtClean="0">
                <a:latin typeface="Franklin Gothic Medium" pitchFamily="34" charset="0"/>
                <a:cs typeface="Arial" charset="0"/>
              </a:rPr>
              <a:t>PHONEME</a:t>
            </a:r>
            <a:endParaRPr lang="en-US" sz="4000" i="1" dirty="0" smtClean="0">
              <a:latin typeface="Franklin Gothic Medium" pitchFamily="34" charset="0"/>
              <a:cs typeface="Arial" charset="0"/>
            </a:endParaRPr>
          </a:p>
        </p:txBody>
      </p:sp>
      <p:sp>
        <p:nvSpPr>
          <p:cNvPr id="20483" name="Content Placeholder 2"/>
          <p:cNvSpPr>
            <a:spLocks noGrp="1"/>
          </p:cNvSpPr>
          <p:nvPr>
            <p:ph idx="1"/>
          </p:nvPr>
        </p:nvSpPr>
        <p:spPr>
          <a:xfrm>
            <a:off x="457200" y="1600200"/>
            <a:ext cx="8534400" cy="4525963"/>
          </a:xfrm>
        </p:spPr>
        <p:txBody>
          <a:bodyPr/>
          <a:lstStyle/>
          <a:p>
            <a:pPr eaLnBrk="1" hangingPunct="1"/>
            <a:r>
              <a:rPr lang="en-US" sz="4000" dirty="0" smtClean="0">
                <a:latin typeface="Franklin Gothic Medium" pitchFamily="34" charset="0"/>
                <a:cs typeface="Arial" charset="0"/>
                <a:hlinkClick r:id="" action="ppaction://noaction"/>
              </a:rPr>
              <a:t>Phoneme</a:t>
            </a:r>
            <a:endParaRPr lang="en-US" sz="4000" dirty="0" smtClean="0">
              <a:latin typeface="Franklin Gothic Medium" pitchFamily="34" charset="0"/>
              <a:cs typeface="Arial" charset="0"/>
            </a:endParaRPr>
          </a:p>
          <a:p>
            <a:pPr lvl="1"/>
            <a:r>
              <a:rPr lang="en-US" sz="3600" dirty="0" smtClean="0">
                <a:latin typeface="Franklin Gothic Medium" pitchFamily="34" charset="0"/>
                <a:cs typeface="Arial" charset="0"/>
              </a:rPr>
              <a:t>Basic sounds of language</a:t>
            </a:r>
          </a:p>
          <a:p>
            <a:pPr lvl="2"/>
            <a:r>
              <a:rPr lang="en-US" sz="3200" dirty="0" smtClean="0">
                <a:latin typeface="Franklin Gothic Medium" pitchFamily="34" charset="0"/>
                <a:cs typeface="Arial" charset="0"/>
              </a:rPr>
              <a:t>B-A-T (3), CH-A-T (3)</a:t>
            </a:r>
          </a:p>
          <a:p>
            <a:pPr lvl="1" eaLnBrk="1" hangingPunct="1"/>
            <a:r>
              <a:rPr lang="en-US" sz="3600" dirty="0" smtClean="0">
                <a:latin typeface="Franklin Gothic Medium" pitchFamily="34" charset="0"/>
                <a:cs typeface="Arial" charset="0"/>
              </a:rPr>
              <a:t>English about 40 phonemes</a:t>
            </a:r>
          </a:p>
          <a:p>
            <a:pPr lvl="1" eaLnBrk="1" hangingPunct="1"/>
            <a:r>
              <a:rPr lang="en-US" sz="3600" dirty="0" smtClean="0">
                <a:latin typeface="Franklin Gothic Medium" pitchFamily="34" charset="0"/>
                <a:cs typeface="Arial" charset="0"/>
              </a:rPr>
              <a:t>Learning another language’s phonemes</a:t>
            </a:r>
            <a:endParaRPr lang="en-US" dirty="0" smtClean="0">
              <a:latin typeface="Franklin Gothic Medium" pitchFamily="34" charset="0"/>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7162" y="228600"/>
            <a:ext cx="7010400" cy="1143000"/>
          </a:xfrm>
        </p:spPr>
        <p:txBody>
          <a:bodyPr>
            <a:normAutofit/>
          </a:bodyPr>
          <a:lstStyle/>
          <a:p>
            <a:r>
              <a:rPr lang="en-US" altLang="en-US" sz="4400" dirty="0" smtClean="0">
                <a:latin typeface="Franklin Gothic Medium" panose="020B0603020102020204" pitchFamily="34" charset="0"/>
              </a:rPr>
              <a:t>LANGUAGE STRUCTURE</a:t>
            </a:r>
          </a:p>
        </p:txBody>
      </p:sp>
      <p:sp>
        <p:nvSpPr>
          <p:cNvPr id="20483" name="Rectangle 3"/>
          <p:cNvSpPr>
            <a:spLocks noGrp="1" noChangeArrowheads="1"/>
          </p:cNvSpPr>
          <p:nvPr>
            <p:ph type="body" idx="1"/>
          </p:nvPr>
        </p:nvSpPr>
        <p:spPr>
          <a:xfrm>
            <a:off x="152400" y="1600200"/>
            <a:ext cx="8839200" cy="4114800"/>
          </a:xfrm>
          <a:noFill/>
          <a:ln/>
        </p:spPr>
        <p:txBody>
          <a:bodyPr/>
          <a:lstStyle/>
          <a:p>
            <a:pPr marL="0" indent="0">
              <a:buFontTx/>
              <a:buNone/>
            </a:pPr>
            <a:r>
              <a:rPr lang="en-US" altLang="en-US" sz="3200" dirty="0" smtClean="0">
                <a:solidFill>
                  <a:srgbClr val="0000FF"/>
                </a:solidFill>
                <a:latin typeface="Franklin Gothic Medium" panose="020B0603020102020204" pitchFamily="34" charset="0"/>
              </a:rPr>
              <a:t>Phonemes:</a:t>
            </a:r>
            <a:r>
              <a:rPr lang="en-US" altLang="en-US" sz="3200" dirty="0" smtClean="0">
                <a:latin typeface="Franklin Gothic Medium" panose="020B0603020102020204" pitchFamily="34" charset="0"/>
              </a:rPr>
              <a:t> The smallest distinct sound unit in a spoken language. For example:</a:t>
            </a:r>
          </a:p>
          <a:p>
            <a:pPr marL="0" indent="0">
              <a:buFontTx/>
              <a:buNone/>
            </a:pPr>
            <a:endParaRPr lang="en-US" altLang="en-US" sz="3200" dirty="0" smtClean="0">
              <a:latin typeface="Franklin Gothic Medium" panose="020B0603020102020204" pitchFamily="34" charset="0"/>
            </a:endParaRPr>
          </a:p>
          <a:p>
            <a:pPr marL="0" indent="0" algn="ctr">
              <a:buFontTx/>
              <a:buNone/>
            </a:pPr>
            <a:r>
              <a:rPr lang="en-US" altLang="en-US" sz="3200" dirty="0" smtClean="0">
                <a:latin typeface="Franklin Gothic Medium" panose="020B0603020102020204" pitchFamily="34" charset="0"/>
              </a:rPr>
              <a:t> </a:t>
            </a:r>
            <a:r>
              <a:rPr lang="en-US" altLang="en-US" sz="3200" i="1" dirty="0" smtClean="0">
                <a:latin typeface="Franklin Gothic Medium" panose="020B0603020102020204" pitchFamily="34" charset="0"/>
              </a:rPr>
              <a:t>bat,</a:t>
            </a:r>
            <a:r>
              <a:rPr lang="en-US" altLang="en-US" sz="3200" dirty="0" smtClean="0">
                <a:latin typeface="Franklin Gothic Medium" panose="020B0603020102020204" pitchFamily="34" charset="0"/>
              </a:rPr>
              <a:t> has three phonemes </a:t>
            </a:r>
            <a:r>
              <a:rPr lang="en-US" altLang="en-US" sz="3200" i="1" dirty="0" smtClean="0">
                <a:latin typeface="Franklin Gothic Medium" panose="020B0603020102020204" pitchFamily="34" charset="0"/>
              </a:rPr>
              <a:t>b · a · t</a:t>
            </a:r>
          </a:p>
          <a:p>
            <a:pPr marL="0" indent="0" algn="ctr">
              <a:buFontTx/>
              <a:buNone/>
            </a:pPr>
            <a:r>
              <a:rPr lang="en-US" altLang="en-US" sz="3200" i="1" dirty="0" smtClean="0">
                <a:latin typeface="Franklin Gothic Medium" panose="020B0603020102020204" pitchFamily="34" charset="0"/>
              </a:rPr>
              <a:t>chat,</a:t>
            </a:r>
            <a:r>
              <a:rPr lang="en-US" altLang="en-US" sz="3200" dirty="0" smtClean="0">
                <a:latin typeface="Franklin Gothic Medium" panose="020B0603020102020204" pitchFamily="34" charset="0"/>
              </a:rPr>
              <a:t> has three phonemes </a:t>
            </a:r>
            <a:r>
              <a:rPr lang="en-US" altLang="en-US" sz="3200" i="1" dirty="0" err="1" smtClean="0">
                <a:latin typeface="Franklin Gothic Medium" panose="020B0603020102020204" pitchFamily="34" charset="0"/>
              </a:rPr>
              <a:t>ch</a:t>
            </a:r>
            <a:r>
              <a:rPr lang="en-US" altLang="en-US" sz="3200" i="1" dirty="0" smtClean="0">
                <a:latin typeface="Franklin Gothic Medium" panose="020B0603020102020204" pitchFamily="34" charset="0"/>
              </a:rPr>
              <a:t> · a · t</a:t>
            </a:r>
            <a:r>
              <a:rPr lang="en-US" altLang="en-US" sz="3200" dirty="0" smtClean="0">
                <a:latin typeface="Franklin Gothic Medium" panose="020B0603020102020204" pitchFamily="34" charset="0"/>
              </a:rPr>
              <a:t> </a:t>
            </a:r>
          </a:p>
          <a:p>
            <a:pPr marL="0" indent="0" algn="ctr">
              <a:buFontTx/>
              <a:buNone/>
            </a:pPr>
            <a:endParaRPr lang="en-US" altLang="en-US" sz="3200" dirty="0" smtClean="0">
              <a:latin typeface="Franklin Gothic Medium" panose="020B0603020102020204" pitchFamily="34" charset="0"/>
            </a:endParaRPr>
          </a:p>
        </p:txBody>
      </p:sp>
      <p:sp>
        <p:nvSpPr>
          <p:cNvPr id="20484" name="Text Box 4"/>
          <p:cNvSpPr txBox="1">
            <a:spLocks noChangeArrowheads="1"/>
          </p:cNvSpPr>
          <p:nvPr/>
        </p:nvSpPr>
        <p:spPr bwMode="auto">
          <a:xfrm>
            <a:off x="381000" y="4745504"/>
            <a:ext cx="8839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latin typeface="Franklin Gothic Medium" panose="020B0603020102020204" pitchFamily="34" charset="0"/>
              </a:rPr>
              <a:t>How many meanings can you make by varying the vowel phoneme between B and T?</a:t>
            </a:r>
          </a:p>
          <a:p>
            <a:pPr>
              <a:spcBef>
                <a:spcPct val="50000"/>
              </a:spcBef>
            </a:pPr>
            <a:r>
              <a:rPr lang="en-US" altLang="en-US" sz="2400" dirty="0">
                <a:latin typeface="Franklin Gothic Medium" panose="020B0603020102020204" pitchFamily="34" charset="0"/>
              </a:rPr>
              <a:t>Generally _____________ phonemes carry more information.</a:t>
            </a:r>
          </a:p>
          <a:p>
            <a:pPr>
              <a:spcBef>
                <a:spcPct val="50000"/>
              </a:spcBef>
            </a:pPr>
            <a:endParaRPr lang="en-US" altLang="en-US" sz="2400" dirty="0">
              <a:latin typeface="Franklin Gothic Medium" panose="020B0603020102020204" pitchFamily="34" charset="0"/>
            </a:endParaRPr>
          </a:p>
        </p:txBody>
      </p:sp>
    </p:spTree>
    <p:extLst>
      <p:ext uri="{BB962C8B-B14F-4D97-AF65-F5344CB8AC3E}">
        <p14:creationId xmlns:p14="http://schemas.microsoft.com/office/powerpoint/2010/main" val="25795258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2912" y="38100"/>
            <a:ext cx="8229600" cy="1252728"/>
          </a:xfrm>
        </p:spPr>
        <p:txBody>
          <a:bodyPr>
            <a:normAutofit fontScale="90000"/>
          </a:bodyPr>
          <a:lstStyle/>
          <a:p>
            <a:r>
              <a:rPr lang="en-US" altLang="en-US" sz="4000" dirty="0" smtClean="0">
                <a:latin typeface="Franklin Gothic Medium" panose="020B0603020102020204" pitchFamily="34" charset="0"/>
              </a:rPr>
              <a:t/>
            </a:r>
            <a:br>
              <a:rPr lang="en-US" altLang="en-US" sz="4000" dirty="0" smtClean="0">
                <a:latin typeface="Franklin Gothic Medium" panose="020B0603020102020204" pitchFamily="34" charset="0"/>
              </a:rPr>
            </a:br>
            <a:r>
              <a:rPr lang="en-US" altLang="en-US" sz="4900" dirty="0" smtClean="0">
                <a:latin typeface="Franklin Gothic Medium" panose="020B0603020102020204" pitchFamily="34" charset="0"/>
              </a:rPr>
              <a:t>ANSWERS</a:t>
            </a:r>
            <a:endParaRPr lang="en-US" altLang="en-US" sz="4000" dirty="0" smtClean="0">
              <a:latin typeface="Franklin Gothic Medium" panose="020B0603020102020204" pitchFamily="34" charset="0"/>
            </a:endParaRPr>
          </a:p>
        </p:txBody>
      </p:sp>
      <p:sp>
        <p:nvSpPr>
          <p:cNvPr id="22531" name="Rectangle 3"/>
          <p:cNvSpPr>
            <a:spLocks noGrp="1" noChangeArrowheads="1"/>
          </p:cNvSpPr>
          <p:nvPr>
            <p:ph type="body" idx="1"/>
          </p:nvPr>
        </p:nvSpPr>
        <p:spPr/>
        <p:txBody>
          <a:bodyPr/>
          <a:lstStyle/>
          <a:p>
            <a:r>
              <a:rPr lang="en-US" altLang="en-US" dirty="0" smtClean="0">
                <a:latin typeface="Franklin Gothic Medium" panose="020B0603020102020204" pitchFamily="34" charset="0"/>
              </a:rPr>
              <a:t>Bait, bat, beat/beet, bet bit, bite, boat, boot, bought, bout, and but.</a:t>
            </a:r>
          </a:p>
          <a:p>
            <a:pPr>
              <a:buFontTx/>
              <a:buNone/>
            </a:pPr>
            <a:endParaRPr lang="en-US" altLang="en-US" dirty="0" smtClean="0">
              <a:latin typeface="Franklin Gothic Medium" panose="020B0603020102020204" pitchFamily="34" charset="0"/>
            </a:endParaRPr>
          </a:p>
          <a:p>
            <a:pPr marL="118872" indent="0">
              <a:buNone/>
            </a:pPr>
            <a:r>
              <a:rPr lang="en-US" altLang="en-US" dirty="0">
                <a:latin typeface="Franklin Gothic Medium" panose="020B0603020102020204" pitchFamily="34" charset="0"/>
              </a:rPr>
              <a:t>Generally </a:t>
            </a:r>
            <a:r>
              <a:rPr lang="en-US" altLang="en-US" dirty="0">
                <a:solidFill>
                  <a:srgbClr val="0070C0"/>
                </a:solidFill>
                <a:latin typeface="Franklin Gothic Medium" panose="020B0603020102020204" pitchFamily="34" charset="0"/>
              </a:rPr>
              <a:t>consonant phonemes</a:t>
            </a:r>
            <a:r>
              <a:rPr lang="en-US" altLang="en-US" dirty="0" smtClean="0">
                <a:latin typeface="Franklin Gothic Medium" panose="020B0603020102020204" pitchFamily="34" charset="0"/>
              </a:rPr>
              <a:t> carry </a:t>
            </a:r>
            <a:r>
              <a:rPr lang="en-US" altLang="en-US" dirty="0">
                <a:latin typeface="Franklin Gothic Medium" panose="020B0603020102020204" pitchFamily="34" charset="0"/>
              </a:rPr>
              <a:t>more information.</a:t>
            </a:r>
          </a:p>
          <a:p>
            <a:pPr marL="118872" indent="0">
              <a:buNone/>
            </a:pPr>
            <a:endParaRPr lang="en-US" altLang="en-US" dirty="0" smtClean="0">
              <a:latin typeface="Franklin Gothic Medium" panose="020B0603020102020204" pitchFamily="34" charset="0"/>
            </a:endParaRPr>
          </a:p>
          <a:p>
            <a:pPr marL="118872" indent="0">
              <a:buNone/>
            </a:pPr>
            <a:r>
              <a:rPr lang="en-US" altLang="en-US" dirty="0" smtClean="0">
                <a:latin typeface="Franklin Gothic Medium" panose="020B0603020102020204" pitchFamily="34" charset="0"/>
              </a:rPr>
              <a:t>**The </a:t>
            </a:r>
            <a:r>
              <a:rPr lang="en-US" altLang="en-US" dirty="0" err="1" smtClean="0">
                <a:latin typeface="Franklin Gothic Medium" panose="020B0603020102020204" pitchFamily="34" charset="0"/>
              </a:rPr>
              <a:t>treth</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ef</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thes</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stetement</a:t>
            </a:r>
            <a:r>
              <a:rPr lang="en-US" altLang="en-US" dirty="0" smtClean="0">
                <a:latin typeface="Franklin Gothic Medium" panose="020B0603020102020204" pitchFamily="34" charset="0"/>
              </a:rPr>
              <a:t> shed be </a:t>
            </a:r>
            <a:r>
              <a:rPr lang="en-US" altLang="en-US" dirty="0" err="1" smtClean="0">
                <a:latin typeface="Franklin Gothic Medium" panose="020B0603020102020204" pitchFamily="34" charset="0"/>
              </a:rPr>
              <a:t>evedent</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frem</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thes</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bref</a:t>
            </a:r>
            <a:r>
              <a:rPr lang="en-US" altLang="en-US" dirty="0" smtClean="0">
                <a:latin typeface="Franklin Gothic Medium" panose="020B0603020102020204" pitchFamily="34" charset="0"/>
              </a:rPr>
              <a:t> </a:t>
            </a:r>
            <a:r>
              <a:rPr lang="en-US" altLang="en-US" dirty="0" err="1" smtClean="0">
                <a:latin typeface="Franklin Gothic Medium" panose="020B0603020102020204" pitchFamily="34" charset="0"/>
              </a:rPr>
              <a:t>demenstretien</a:t>
            </a:r>
            <a:r>
              <a:rPr lang="en-US" altLang="en-US" dirty="0" smtClean="0">
                <a:latin typeface="Franklin Gothic Medium" panose="020B0603020102020204" pitchFamily="34" charset="0"/>
              </a:rPr>
              <a:t>.**</a:t>
            </a:r>
          </a:p>
          <a:p>
            <a:pPr>
              <a:buFontTx/>
              <a:buNone/>
            </a:pPr>
            <a:endParaRPr lang="en-US" altLang="en-US" dirty="0" smtClean="0">
              <a:latin typeface="Franklin Gothic Medium" panose="020B0603020102020204" pitchFamily="34" charset="0"/>
            </a:endParaRPr>
          </a:p>
          <a:p>
            <a:endParaRPr lang="en-US" altLang="en-US" dirty="0" smtClean="0">
              <a:latin typeface="Franklin Gothic Medium" panose="020B0603020102020204" pitchFamily="34" charset="0"/>
            </a:endParaRPr>
          </a:p>
        </p:txBody>
      </p:sp>
    </p:spTree>
    <p:extLst>
      <p:ext uri="{BB962C8B-B14F-4D97-AF65-F5344CB8AC3E}">
        <p14:creationId xmlns:p14="http://schemas.microsoft.com/office/powerpoint/2010/main" val="937886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09575" y="152400"/>
            <a:ext cx="7010400" cy="1143000"/>
          </a:xfrm>
        </p:spPr>
        <p:txBody>
          <a:bodyPr>
            <a:normAutofit/>
          </a:bodyPr>
          <a:lstStyle/>
          <a:p>
            <a:r>
              <a:rPr lang="en-US" altLang="en-US" sz="4400" dirty="0" smtClean="0">
                <a:latin typeface="Franklin Gothic Medium" panose="020B0603020102020204" pitchFamily="34" charset="0"/>
              </a:rPr>
              <a:t>LANGUAGE STRUCTURE</a:t>
            </a:r>
          </a:p>
        </p:txBody>
      </p:sp>
      <p:sp>
        <p:nvSpPr>
          <p:cNvPr id="24579" name="Rectangle 3"/>
          <p:cNvSpPr>
            <a:spLocks noGrp="1" noChangeArrowheads="1"/>
          </p:cNvSpPr>
          <p:nvPr>
            <p:ph type="body" idx="1"/>
          </p:nvPr>
        </p:nvSpPr>
        <p:spPr>
          <a:xfrm>
            <a:off x="409575" y="1600200"/>
            <a:ext cx="8048625" cy="4114800"/>
          </a:xfrm>
          <a:noFill/>
          <a:ln/>
        </p:spPr>
        <p:txBody>
          <a:bodyPr/>
          <a:lstStyle/>
          <a:p>
            <a:pPr marL="0" indent="0">
              <a:buFontTx/>
              <a:buNone/>
            </a:pPr>
            <a:r>
              <a:rPr lang="en-US" altLang="en-US" sz="3200" dirty="0" smtClean="0">
                <a:solidFill>
                  <a:srgbClr val="0000FF"/>
                </a:solidFill>
                <a:latin typeface="Franklin Gothic Medium" panose="020B0603020102020204" pitchFamily="34" charset="0"/>
              </a:rPr>
              <a:t>Morpheme:</a:t>
            </a:r>
            <a:r>
              <a:rPr lang="en-US" altLang="en-US" sz="3200" dirty="0" smtClean="0">
                <a:latin typeface="Franklin Gothic Medium" panose="020B0603020102020204" pitchFamily="34" charset="0"/>
              </a:rPr>
              <a:t> The smallest unit that carries a  meaning. It may be a word or part of a word. For example:</a:t>
            </a:r>
          </a:p>
          <a:p>
            <a:pPr marL="0" indent="0">
              <a:buFontTx/>
              <a:buNone/>
            </a:pPr>
            <a:endParaRPr lang="en-US" altLang="en-US" sz="3200" dirty="0" smtClean="0">
              <a:latin typeface="Franklin Gothic Medium" panose="020B0603020102020204" pitchFamily="34" charset="0"/>
            </a:endParaRPr>
          </a:p>
          <a:p>
            <a:pPr marL="0" indent="0" algn="ctr">
              <a:buFontTx/>
              <a:buNone/>
            </a:pPr>
            <a:r>
              <a:rPr lang="en-US" altLang="en-US" sz="3200" dirty="0" smtClean="0">
                <a:latin typeface="Franklin Gothic Medium" panose="020B0603020102020204" pitchFamily="34" charset="0"/>
              </a:rPr>
              <a:t>Milk = </a:t>
            </a:r>
            <a:r>
              <a:rPr lang="en-US" altLang="en-US" sz="3200" i="1" dirty="0" smtClean="0">
                <a:latin typeface="Franklin Gothic Medium" panose="020B0603020102020204" pitchFamily="34" charset="0"/>
              </a:rPr>
              <a:t>milk</a:t>
            </a:r>
          </a:p>
          <a:p>
            <a:pPr marL="0" indent="0" algn="ctr">
              <a:buFontTx/>
              <a:buNone/>
            </a:pPr>
            <a:r>
              <a:rPr lang="en-US" altLang="en-US" sz="3200" dirty="0" smtClean="0">
                <a:latin typeface="Franklin Gothic Medium" panose="020B0603020102020204" pitchFamily="34" charset="0"/>
              </a:rPr>
              <a:t>Pumpkin = </a:t>
            </a:r>
            <a:r>
              <a:rPr lang="en-US" altLang="en-US" sz="3200" i="1" dirty="0" smtClean="0">
                <a:latin typeface="Franklin Gothic Medium" panose="020B0603020102020204" pitchFamily="34" charset="0"/>
              </a:rPr>
              <a:t>pump . kin</a:t>
            </a:r>
          </a:p>
          <a:p>
            <a:pPr marL="0" indent="0" algn="ctr">
              <a:buFontTx/>
              <a:buNone/>
            </a:pPr>
            <a:r>
              <a:rPr lang="en-US" altLang="en-US" sz="3200" dirty="0" smtClean="0">
                <a:latin typeface="Franklin Gothic Medium" panose="020B0603020102020204" pitchFamily="34" charset="0"/>
              </a:rPr>
              <a:t>Unforgettable = </a:t>
            </a:r>
            <a:r>
              <a:rPr lang="en-US" altLang="en-US" sz="3200" i="1" dirty="0" smtClean="0">
                <a:latin typeface="Franklin Gothic Medium" panose="020B0603020102020204" pitchFamily="34" charset="0"/>
              </a:rPr>
              <a:t>un · for · get · table</a:t>
            </a:r>
            <a:endParaRPr lang="en-US" altLang="en-US" sz="3200" dirty="0" smtClean="0">
              <a:solidFill>
                <a:srgbClr val="0000FF"/>
              </a:solidFill>
              <a:latin typeface="Franklin Gothic Medium" panose="020B0603020102020204" pitchFamily="34" charset="0"/>
            </a:endParaRPr>
          </a:p>
        </p:txBody>
      </p:sp>
      <p:pic>
        <p:nvPicPr>
          <p:cNvPr id="24580" name="Picture 4" descr="406~Hobbit-Group-Lord-of-the-Rings-Over-Sized-Post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975" y="5029200"/>
            <a:ext cx="172402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68133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charset="0"/>
              </a:rPr>
              <a:t>LANGUAGE STRUCTURE: </a:t>
            </a:r>
            <a:r>
              <a:rPr lang="en-US" i="1" dirty="0" smtClean="0">
                <a:latin typeface="Franklin Gothic Medium" pitchFamily="34" charset="0"/>
                <a:cs typeface="Arial" charset="0"/>
              </a:rPr>
              <a:t>MORPHEMES</a:t>
            </a:r>
            <a:endParaRPr lang="en-US" sz="4000" i="1" dirty="0" smtClean="0">
              <a:latin typeface="Franklin Gothic Medium" pitchFamily="34" charset="0"/>
              <a:cs typeface="Arial" charset="0"/>
            </a:endParaRPr>
          </a:p>
        </p:txBody>
      </p:sp>
      <p:sp>
        <p:nvSpPr>
          <p:cNvPr id="21507" name="Content Placeholder 2"/>
          <p:cNvSpPr>
            <a:spLocks noGrp="1"/>
          </p:cNvSpPr>
          <p:nvPr>
            <p:ph idx="1"/>
          </p:nvPr>
        </p:nvSpPr>
        <p:spPr>
          <a:xfrm>
            <a:off x="-152400" y="1818158"/>
            <a:ext cx="8229600" cy="4625609"/>
          </a:xfrm>
        </p:spPr>
        <p:txBody>
          <a:bodyPr>
            <a:normAutofit fontScale="92500"/>
          </a:bodyPr>
          <a:lstStyle/>
          <a:p>
            <a:pPr eaLnBrk="1" hangingPunct="1"/>
            <a:r>
              <a:rPr lang="en-US" sz="4000" dirty="0" smtClean="0">
                <a:latin typeface="Franklin Gothic Medium" pitchFamily="34" charset="0"/>
                <a:cs typeface="Arial" charset="0"/>
                <a:hlinkClick r:id="" action="ppaction://noaction"/>
              </a:rPr>
              <a:t>Morpheme</a:t>
            </a:r>
            <a:endParaRPr lang="en-US" sz="4000" dirty="0" smtClean="0">
              <a:latin typeface="Franklin Gothic Medium" pitchFamily="34" charset="0"/>
              <a:cs typeface="Arial" charset="0"/>
            </a:endParaRPr>
          </a:p>
          <a:p>
            <a:pPr lvl="1" eaLnBrk="1" hangingPunct="1"/>
            <a:r>
              <a:rPr lang="en-US" sz="3600" dirty="0" smtClean="0">
                <a:latin typeface="Franklin Gothic Medium" pitchFamily="34" charset="0"/>
                <a:cs typeface="Arial" charset="0"/>
              </a:rPr>
              <a:t>Typically words, but also word-like chunks that convey meaning on their own</a:t>
            </a:r>
          </a:p>
          <a:p>
            <a:pPr lvl="2"/>
            <a:r>
              <a:rPr lang="en-US" sz="3200" dirty="0" smtClean="0">
                <a:latin typeface="Franklin Gothic Medium" pitchFamily="34" charset="0"/>
                <a:cs typeface="Arial" charset="0"/>
              </a:rPr>
              <a:t>prefixes and suffixes</a:t>
            </a:r>
          </a:p>
          <a:p>
            <a:pPr lvl="1" eaLnBrk="1" hangingPunct="1"/>
            <a:r>
              <a:rPr lang="en-US" sz="3600" dirty="0" smtClean="0">
                <a:latin typeface="Franklin Gothic Medium" pitchFamily="34" charset="0"/>
                <a:cs typeface="Arial" charset="0"/>
              </a:rPr>
              <a:t>Created by stringing together phonemes </a:t>
            </a:r>
          </a:p>
          <a:p>
            <a:pPr lvl="1" eaLnBrk="1" hangingPunct="1"/>
            <a:r>
              <a:rPr lang="en-US" sz="3600" dirty="0" smtClean="0">
                <a:latin typeface="Franklin Gothic Medium" pitchFamily="34" charset="0"/>
                <a:cs typeface="Arial" charset="0"/>
              </a:rPr>
              <a:t>Some morphemes are also phonemes</a:t>
            </a:r>
          </a:p>
          <a:p>
            <a:pPr lvl="2"/>
            <a:r>
              <a:rPr lang="en-US" dirty="0" smtClean="0">
                <a:latin typeface="Franklin Gothic Medium" pitchFamily="34" charset="0"/>
                <a:cs typeface="Arial" charset="0"/>
              </a:rPr>
              <a:t>S (indicate plural), I (personal pronoun)</a:t>
            </a:r>
          </a:p>
        </p:txBody>
      </p:sp>
      <p:pic>
        <p:nvPicPr>
          <p:cNvPr id="4" name="Picture 4" descr="morpheus"/>
          <p:cNvPicPr>
            <a:picLocks noChangeAspect="1" noChangeArrowheads="1"/>
          </p:cNvPicPr>
          <p:nvPr/>
        </p:nvPicPr>
        <p:blipFill>
          <a:blip r:embed="rId3" cstate="print"/>
          <a:srcRect/>
          <a:stretch>
            <a:fillRect/>
          </a:stretch>
        </p:blipFill>
        <p:spPr bwMode="auto">
          <a:xfrm>
            <a:off x="6781800" y="1600200"/>
            <a:ext cx="2209800" cy="133927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THINKING</a:t>
            </a:r>
          </a:p>
        </p:txBody>
      </p:sp>
      <p:pic>
        <p:nvPicPr>
          <p:cNvPr id="17410" name="Picture 3" descr="3212642192_bf2d11aa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7800" y="1590731"/>
            <a:ext cx="37084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p:cNvSpPr txBox="1">
            <a:spLocks noChangeArrowheads="1"/>
          </p:cNvSpPr>
          <p:nvPr/>
        </p:nvSpPr>
        <p:spPr bwMode="auto">
          <a:xfrm>
            <a:off x="609600" y="5486400"/>
            <a:ext cx="8229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dirty="0">
                <a:latin typeface="Franklin Gothic Medium" panose="020B0603020102020204" pitchFamily="34" charset="0"/>
              </a:rPr>
              <a:t>Thinking, or </a:t>
            </a:r>
            <a:r>
              <a:rPr lang="en-US" altLang="en-US" i="1" dirty="0">
                <a:latin typeface="Franklin Gothic Medium" panose="020B0603020102020204" pitchFamily="34" charset="0"/>
              </a:rPr>
              <a:t>cognition,</a:t>
            </a:r>
            <a:r>
              <a:rPr lang="en-US" altLang="en-US" dirty="0">
                <a:latin typeface="Franklin Gothic Medium" panose="020B0603020102020204" pitchFamily="34" charset="0"/>
              </a:rPr>
              <a:t> refers to a process that involves knowing, understanding, remembering, and communicating.</a:t>
            </a:r>
          </a:p>
          <a:p>
            <a:pPr algn="ctr" eaLnBrk="1" hangingPunct="1"/>
            <a:endParaRPr lang="en-US" altLang="en-US" sz="1800" dirty="0">
              <a:latin typeface="Franklin Gothic Medium" panose="020B0603020102020204" pitchFamily="34" charset="0"/>
            </a:endParaRPr>
          </a:p>
        </p:txBody>
      </p:sp>
    </p:spTree>
    <p:extLst>
      <p:ext uri="{BB962C8B-B14F-4D97-AF65-F5344CB8AC3E}">
        <p14:creationId xmlns:p14="http://schemas.microsoft.com/office/powerpoint/2010/main" val="25333499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8162" y="222250"/>
            <a:ext cx="6996113" cy="1143000"/>
          </a:xfrm>
        </p:spPr>
        <p:txBody>
          <a:bodyPr>
            <a:normAutofit/>
          </a:bodyPr>
          <a:lstStyle/>
          <a:p>
            <a:r>
              <a:rPr lang="en-US" altLang="en-US" sz="4400" dirty="0" smtClean="0">
                <a:latin typeface="Franklin Gothic Medium" panose="020B0603020102020204" pitchFamily="34" charset="0"/>
              </a:rPr>
              <a:t>STRUCTURING LANGUAGE</a:t>
            </a:r>
          </a:p>
        </p:txBody>
      </p:sp>
      <p:sp>
        <p:nvSpPr>
          <p:cNvPr id="26627" name="Rectangle 3"/>
          <p:cNvSpPr>
            <a:spLocks noChangeArrowheads="1"/>
          </p:cNvSpPr>
          <p:nvPr/>
        </p:nvSpPr>
        <p:spPr bwMode="auto">
          <a:xfrm>
            <a:off x="1066800" y="4313238"/>
            <a:ext cx="2457450"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dirty="0">
                <a:latin typeface="Franklin Gothic Medium" panose="020B0603020102020204" pitchFamily="34" charset="0"/>
              </a:rPr>
              <a:t>Phrase</a:t>
            </a:r>
          </a:p>
        </p:txBody>
      </p:sp>
      <p:sp>
        <p:nvSpPr>
          <p:cNvPr id="26628" name="Rectangle 4"/>
          <p:cNvSpPr>
            <a:spLocks noChangeArrowheads="1"/>
          </p:cNvSpPr>
          <p:nvPr/>
        </p:nvSpPr>
        <p:spPr bwMode="auto">
          <a:xfrm>
            <a:off x="1066800" y="5181600"/>
            <a:ext cx="2457450"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dirty="0">
                <a:latin typeface="Franklin Gothic Medium" panose="020B0603020102020204" pitchFamily="34" charset="0"/>
              </a:rPr>
              <a:t>Sentence</a:t>
            </a:r>
          </a:p>
        </p:txBody>
      </p:sp>
      <p:sp>
        <p:nvSpPr>
          <p:cNvPr id="26629" name="Rectangle 5"/>
          <p:cNvSpPr>
            <a:spLocks noChangeArrowheads="1"/>
          </p:cNvSpPr>
          <p:nvPr/>
        </p:nvSpPr>
        <p:spPr bwMode="auto">
          <a:xfrm>
            <a:off x="3524250" y="3429000"/>
            <a:ext cx="5010150"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sz="2400" dirty="0">
                <a:latin typeface="Franklin Gothic Medium" panose="020B0603020102020204" pitchFamily="34" charset="0"/>
              </a:rPr>
              <a:t>Meaningful units (290,500) … </a:t>
            </a:r>
            <a:r>
              <a:rPr lang="en-US" altLang="en-US" sz="2400" i="1" dirty="0">
                <a:latin typeface="Franklin Gothic Medium" panose="020B0603020102020204" pitchFamily="34" charset="0"/>
              </a:rPr>
              <a:t>meat, pumpkin.</a:t>
            </a:r>
          </a:p>
        </p:txBody>
      </p:sp>
      <p:sp>
        <p:nvSpPr>
          <p:cNvPr id="26630" name="Rectangle 6"/>
          <p:cNvSpPr>
            <a:spLocks noChangeArrowheads="1"/>
          </p:cNvSpPr>
          <p:nvPr/>
        </p:nvSpPr>
        <p:spPr bwMode="auto">
          <a:xfrm>
            <a:off x="1066800" y="3429000"/>
            <a:ext cx="2457450"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dirty="0">
                <a:latin typeface="Franklin Gothic Medium" panose="020B0603020102020204" pitchFamily="34" charset="0"/>
              </a:rPr>
              <a:t>Words</a:t>
            </a:r>
          </a:p>
        </p:txBody>
      </p:sp>
      <p:sp>
        <p:nvSpPr>
          <p:cNvPr id="26631" name="Rectangle 7"/>
          <p:cNvSpPr>
            <a:spLocks noChangeArrowheads="1"/>
          </p:cNvSpPr>
          <p:nvPr/>
        </p:nvSpPr>
        <p:spPr bwMode="auto">
          <a:xfrm>
            <a:off x="3524250" y="2514600"/>
            <a:ext cx="5010150"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latin typeface="Franklin Gothic Medium" panose="020B0603020102020204" pitchFamily="34" charset="0"/>
              </a:rPr>
              <a:t>Smallest meaningful units (100,000) … </a:t>
            </a:r>
            <a:r>
              <a:rPr lang="en-US" altLang="en-US" sz="2400" i="1">
                <a:latin typeface="Franklin Gothic Medium" panose="020B0603020102020204" pitchFamily="34" charset="0"/>
              </a:rPr>
              <a:t>un, for</a:t>
            </a:r>
            <a:r>
              <a:rPr lang="en-US" altLang="en-US" sz="2400">
                <a:latin typeface="Franklin Gothic Medium" panose="020B0603020102020204" pitchFamily="34" charset="0"/>
              </a:rPr>
              <a:t>.</a:t>
            </a:r>
          </a:p>
        </p:txBody>
      </p:sp>
      <p:sp>
        <p:nvSpPr>
          <p:cNvPr id="26632" name="Rectangle 8"/>
          <p:cNvSpPr>
            <a:spLocks noChangeArrowheads="1"/>
          </p:cNvSpPr>
          <p:nvPr/>
        </p:nvSpPr>
        <p:spPr bwMode="auto">
          <a:xfrm>
            <a:off x="1066800" y="2514600"/>
            <a:ext cx="2457450"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dirty="0">
                <a:latin typeface="Franklin Gothic Medium" panose="020B0603020102020204" pitchFamily="34" charset="0"/>
              </a:rPr>
              <a:t>Morphemes</a:t>
            </a:r>
          </a:p>
        </p:txBody>
      </p:sp>
      <p:sp>
        <p:nvSpPr>
          <p:cNvPr id="26633" name="Rectangle 9"/>
          <p:cNvSpPr>
            <a:spLocks noChangeArrowheads="1"/>
          </p:cNvSpPr>
          <p:nvPr/>
        </p:nvSpPr>
        <p:spPr bwMode="auto">
          <a:xfrm>
            <a:off x="3524250" y="1600200"/>
            <a:ext cx="5010150"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sz="2400">
                <a:latin typeface="Franklin Gothic Medium" panose="020B0603020102020204" pitchFamily="34" charset="0"/>
              </a:rPr>
              <a:t>Basic sounds (about 40) … </a:t>
            </a:r>
            <a:r>
              <a:rPr lang="en-US" altLang="en-US" sz="2400" i="1">
                <a:latin typeface="Franklin Gothic Medium" panose="020B0603020102020204" pitchFamily="34" charset="0"/>
              </a:rPr>
              <a:t>ea, sh</a:t>
            </a:r>
            <a:r>
              <a:rPr lang="en-US" altLang="en-US" sz="2400">
                <a:latin typeface="Franklin Gothic Medium" panose="020B0603020102020204" pitchFamily="34" charset="0"/>
              </a:rPr>
              <a:t>.</a:t>
            </a:r>
          </a:p>
        </p:txBody>
      </p:sp>
      <p:sp>
        <p:nvSpPr>
          <p:cNvPr id="26634" name="Rectangle 10"/>
          <p:cNvSpPr>
            <a:spLocks noChangeArrowheads="1"/>
          </p:cNvSpPr>
          <p:nvPr/>
        </p:nvSpPr>
        <p:spPr bwMode="auto">
          <a:xfrm>
            <a:off x="1066800" y="1600200"/>
            <a:ext cx="2457450"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a:latin typeface="Franklin Gothic Medium" panose="020B0603020102020204" pitchFamily="34" charset="0"/>
              </a:rPr>
              <a:t>Phonemes</a:t>
            </a:r>
          </a:p>
        </p:txBody>
      </p:sp>
      <p:sp>
        <p:nvSpPr>
          <p:cNvPr id="26635" name="Line 11"/>
          <p:cNvSpPr>
            <a:spLocks noChangeShapeType="1"/>
          </p:cNvSpPr>
          <p:nvPr/>
        </p:nvSpPr>
        <p:spPr bwMode="auto">
          <a:xfrm>
            <a:off x="1314450" y="1981200"/>
            <a:ext cx="2209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36" name="Line 12"/>
          <p:cNvSpPr>
            <a:spLocks noChangeShapeType="1"/>
          </p:cNvSpPr>
          <p:nvPr/>
        </p:nvSpPr>
        <p:spPr bwMode="auto">
          <a:xfrm flipV="1">
            <a:off x="533400" y="5102224"/>
            <a:ext cx="2990850" cy="285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37" name="Line 13"/>
          <p:cNvSpPr>
            <a:spLocks noChangeShapeType="1"/>
          </p:cNvSpPr>
          <p:nvPr/>
        </p:nvSpPr>
        <p:spPr bwMode="auto">
          <a:xfrm>
            <a:off x="1314450" y="1981200"/>
            <a:ext cx="0" cy="533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38" name="Line 14"/>
          <p:cNvSpPr>
            <a:spLocks noChangeShapeType="1"/>
          </p:cNvSpPr>
          <p:nvPr/>
        </p:nvSpPr>
        <p:spPr bwMode="auto">
          <a:xfrm>
            <a:off x="7867650" y="1981200"/>
            <a:ext cx="0" cy="533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39" name="Line 15"/>
          <p:cNvSpPr>
            <a:spLocks noChangeShapeType="1"/>
          </p:cNvSpPr>
          <p:nvPr/>
        </p:nvSpPr>
        <p:spPr bwMode="auto">
          <a:xfrm>
            <a:off x="3524250" y="1981200"/>
            <a:ext cx="4343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0" name="Line 16"/>
          <p:cNvSpPr>
            <a:spLocks noChangeShapeType="1"/>
          </p:cNvSpPr>
          <p:nvPr/>
        </p:nvSpPr>
        <p:spPr bwMode="auto">
          <a:xfrm>
            <a:off x="1314450" y="2514600"/>
            <a:ext cx="0" cy="533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1" name="Line 17"/>
          <p:cNvSpPr>
            <a:spLocks noChangeShapeType="1"/>
          </p:cNvSpPr>
          <p:nvPr/>
        </p:nvSpPr>
        <p:spPr bwMode="auto">
          <a:xfrm>
            <a:off x="7867650" y="2514600"/>
            <a:ext cx="0" cy="533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2" name="Line 18"/>
          <p:cNvSpPr>
            <a:spLocks noChangeShapeType="1"/>
          </p:cNvSpPr>
          <p:nvPr/>
        </p:nvSpPr>
        <p:spPr bwMode="auto">
          <a:xfrm>
            <a:off x="1314450" y="3048000"/>
            <a:ext cx="0" cy="533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3" name="Line 19"/>
          <p:cNvSpPr>
            <a:spLocks noChangeShapeType="1"/>
          </p:cNvSpPr>
          <p:nvPr/>
        </p:nvSpPr>
        <p:spPr bwMode="auto">
          <a:xfrm>
            <a:off x="7867650" y="3048000"/>
            <a:ext cx="0" cy="533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4" name="Line 20"/>
          <p:cNvSpPr>
            <a:spLocks noChangeShapeType="1"/>
          </p:cNvSpPr>
          <p:nvPr/>
        </p:nvSpPr>
        <p:spPr bwMode="auto">
          <a:xfrm>
            <a:off x="1314450" y="3581400"/>
            <a:ext cx="0" cy="7604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5" name="Line 21"/>
          <p:cNvSpPr>
            <a:spLocks noChangeShapeType="1"/>
          </p:cNvSpPr>
          <p:nvPr/>
        </p:nvSpPr>
        <p:spPr bwMode="auto">
          <a:xfrm>
            <a:off x="7867650" y="3581400"/>
            <a:ext cx="0" cy="7604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6" name="Line 22"/>
          <p:cNvSpPr>
            <a:spLocks noChangeShapeType="1"/>
          </p:cNvSpPr>
          <p:nvPr/>
        </p:nvSpPr>
        <p:spPr bwMode="auto">
          <a:xfrm>
            <a:off x="1314450" y="4341813"/>
            <a:ext cx="0" cy="7604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7" name="Line 23"/>
          <p:cNvSpPr>
            <a:spLocks noChangeShapeType="1"/>
          </p:cNvSpPr>
          <p:nvPr/>
        </p:nvSpPr>
        <p:spPr bwMode="auto">
          <a:xfrm>
            <a:off x="7867650" y="4341813"/>
            <a:ext cx="0" cy="7604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8" name="Line 24"/>
          <p:cNvSpPr>
            <a:spLocks noChangeShapeType="1"/>
          </p:cNvSpPr>
          <p:nvPr/>
        </p:nvSpPr>
        <p:spPr bwMode="auto">
          <a:xfrm>
            <a:off x="3524250" y="5102225"/>
            <a:ext cx="4343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atin typeface="Franklin Gothic Medium" panose="020B0603020102020204" pitchFamily="34" charset="0"/>
            </a:endParaRPr>
          </a:p>
        </p:txBody>
      </p:sp>
      <p:sp>
        <p:nvSpPr>
          <p:cNvPr id="26649" name="Rectangle 25"/>
          <p:cNvSpPr>
            <a:spLocks noChangeArrowheads="1"/>
          </p:cNvSpPr>
          <p:nvPr/>
        </p:nvSpPr>
        <p:spPr bwMode="auto">
          <a:xfrm>
            <a:off x="3524250" y="4314825"/>
            <a:ext cx="5010150"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sz="2400">
                <a:latin typeface="Franklin Gothic Medium" panose="020B0603020102020204" pitchFamily="34" charset="0"/>
              </a:rPr>
              <a:t>Composed of two or more words (326,000) … </a:t>
            </a:r>
            <a:r>
              <a:rPr lang="en-US" altLang="en-US" sz="2400" i="1">
                <a:latin typeface="Franklin Gothic Medium" panose="020B0603020102020204" pitchFamily="34" charset="0"/>
              </a:rPr>
              <a:t>meat eater.</a:t>
            </a:r>
          </a:p>
        </p:txBody>
      </p:sp>
      <p:sp>
        <p:nvSpPr>
          <p:cNvPr id="26650" name="Rectangle 26"/>
          <p:cNvSpPr>
            <a:spLocks noChangeArrowheads="1"/>
          </p:cNvSpPr>
          <p:nvPr/>
        </p:nvSpPr>
        <p:spPr bwMode="auto">
          <a:xfrm>
            <a:off x="3519488" y="5181600"/>
            <a:ext cx="5014912" cy="914400"/>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sz="2400" dirty="0">
                <a:latin typeface="Franklin Gothic Medium" panose="020B0603020102020204" pitchFamily="34" charset="0"/>
              </a:rPr>
              <a:t>Composed of many words (infinite) … </a:t>
            </a:r>
            <a:r>
              <a:rPr lang="en-US" altLang="en-US" sz="2400" i="1" dirty="0">
                <a:latin typeface="Franklin Gothic Medium" panose="020B0603020102020204" pitchFamily="34" charset="0"/>
              </a:rPr>
              <a:t>She opened the jewelry box.</a:t>
            </a:r>
          </a:p>
        </p:txBody>
      </p:sp>
    </p:spTree>
    <p:extLst>
      <p:ext uri="{BB962C8B-B14F-4D97-AF65-F5344CB8AC3E}">
        <p14:creationId xmlns:p14="http://schemas.microsoft.com/office/powerpoint/2010/main" val="4083368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dissolve">
                                      <p:cBhvr>
                                        <p:cTn id="7" dur="500"/>
                                        <p:tgtEl>
                                          <p:spTgt spid="266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633"/>
                                        </p:tgtEl>
                                        <p:attrNameLst>
                                          <p:attrName>style.visibility</p:attrName>
                                        </p:attrNameLst>
                                      </p:cBhvr>
                                      <p:to>
                                        <p:strVal val="visible"/>
                                      </p:to>
                                    </p:set>
                                    <p:animEffect transition="in" filter="dissolve">
                                      <p:cBhvr>
                                        <p:cTn id="12" dur="500"/>
                                        <p:tgtEl>
                                          <p:spTgt spid="266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632"/>
                                        </p:tgtEl>
                                        <p:attrNameLst>
                                          <p:attrName>style.visibility</p:attrName>
                                        </p:attrNameLst>
                                      </p:cBhvr>
                                      <p:to>
                                        <p:strVal val="visible"/>
                                      </p:to>
                                    </p:set>
                                    <p:animEffect transition="in" filter="dissolve">
                                      <p:cBhvr>
                                        <p:cTn id="17" dur="500"/>
                                        <p:tgtEl>
                                          <p:spTgt spid="26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631"/>
                                        </p:tgtEl>
                                        <p:attrNameLst>
                                          <p:attrName>style.visibility</p:attrName>
                                        </p:attrNameLst>
                                      </p:cBhvr>
                                      <p:to>
                                        <p:strVal val="visible"/>
                                      </p:to>
                                    </p:set>
                                    <p:animEffect transition="in" filter="dissolve">
                                      <p:cBhvr>
                                        <p:cTn id="22" dur="500"/>
                                        <p:tgtEl>
                                          <p:spTgt spid="266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630"/>
                                        </p:tgtEl>
                                        <p:attrNameLst>
                                          <p:attrName>style.visibility</p:attrName>
                                        </p:attrNameLst>
                                      </p:cBhvr>
                                      <p:to>
                                        <p:strVal val="visible"/>
                                      </p:to>
                                    </p:set>
                                    <p:animEffect transition="in" filter="dissolve">
                                      <p:cBhvr>
                                        <p:cTn id="27" dur="500"/>
                                        <p:tgtEl>
                                          <p:spTgt spid="266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629"/>
                                        </p:tgtEl>
                                        <p:attrNameLst>
                                          <p:attrName>style.visibility</p:attrName>
                                        </p:attrNameLst>
                                      </p:cBhvr>
                                      <p:to>
                                        <p:strVal val="visible"/>
                                      </p:to>
                                    </p:set>
                                    <p:animEffect transition="in" filter="dissolve">
                                      <p:cBhvr>
                                        <p:cTn id="32" dur="500"/>
                                        <p:tgtEl>
                                          <p:spTgt spid="266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6627"/>
                                        </p:tgtEl>
                                        <p:attrNameLst>
                                          <p:attrName>style.visibility</p:attrName>
                                        </p:attrNameLst>
                                      </p:cBhvr>
                                      <p:to>
                                        <p:strVal val="visible"/>
                                      </p:to>
                                    </p:set>
                                    <p:animEffect transition="in" filter="dissolve">
                                      <p:cBhvr>
                                        <p:cTn id="37" dur="500"/>
                                        <p:tgtEl>
                                          <p:spTgt spid="266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6649"/>
                                        </p:tgtEl>
                                        <p:attrNameLst>
                                          <p:attrName>style.visibility</p:attrName>
                                        </p:attrNameLst>
                                      </p:cBhvr>
                                      <p:to>
                                        <p:strVal val="visible"/>
                                      </p:to>
                                    </p:set>
                                    <p:animEffect transition="in" filter="dissolve">
                                      <p:cBhvr>
                                        <p:cTn id="42" dur="500"/>
                                        <p:tgtEl>
                                          <p:spTgt spid="2664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6628"/>
                                        </p:tgtEl>
                                        <p:attrNameLst>
                                          <p:attrName>style.visibility</p:attrName>
                                        </p:attrNameLst>
                                      </p:cBhvr>
                                      <p:to>
                                        <p:strVal val="visible"/>
                                      </p:to>
                                    </p:set>
                                    <p:animEffect transition="in" filter="dissolve">
                                      <p:cBhvr>
                                        <p:cTn id="47" dur="500"/>
                                        <p:tgtEl>
                                          <p:spTgt spid="266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6650"/>
                                        </p:tgtEl>
                                        <p:attrNameLst>
                                          <p:attrName>style.visibility</p:attrName>
                                        </p:attrNameLst>
                                      </p:cBhvr>
                                      <p:to>
                                        <p:strVal val="visible"/>
                                      </p:to>
                                    </p:set>
                                    <p:animEffect transition="in" filter="dissolve">
                                      <p:cBhvr>
                                        <p:cTn id="52" dur="500"/>
                                        <p:tgtEl>
                                          <p:spTgt spid="2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autoUpdateAnimBg="0"/>
      <p:bldP spid="26628" grpId="0" animBg="1" autoUpdateAnimBg="0"/>
      <p:bldP spid="26629" grpId="0" animBg="1" autoUpdateAnimBg="0"/>
      <p:bldP spid="26630" grpId="0" animBg="1" autoUpdateAnimBg="0"/>
      <p:bldP spid="26631" grpId="0" animBg="1" autoUpdateAnimBg="0"/>
      <p:bldP spid="26632" grpId="0" animBg="1" autoUpdateAnimBg="0"/>
      <p:bldP spid="26633" grpId="0" animBg="1" autoUpdateAnimBg="0"/>
      <p:bldP spid="26634" grpId="0" animBg="1" autoUpdateAnimBg="0"/>
      <p:bldP spid="26649" grpId="0" animBg="1" autoUpdateAnimBg="0"/>
      <p:bldP spid="26650"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55814" y="169068"/>
            <a:ext cx="7010400" cy="1143000"/>
          </a:xfrm>
        </p:spPr>
        <p:txBody>
          <a:bodyPr>
            <a:normAutofit/>
          </a:bodyPr>
          <a:lstStyle/>
          <a:p>
            <a:r>
              <a:rPr lang="en-US" altLang="en-US" sz="4400" dirty="0" smtClean="0">
                <a:latin typeface="Franklin Gothic Medium" panose="020B0603020102020204" pitchFamily="34" charset="0"/>
              </a:rPr>
              <a:t>GRAMMAR</a:t>
            </a:r>
          </a:p>
        </p:txBody>
      </p:sp>
      <p:sp>
        <p:nvSpPr>
          <p:cNvPr id="28675" name="Rectangle 3"/>
          <p:cNvSpPr>
            <a:spLocks noGrp="1" noChangeArrowheads="1"/>
          </p:cNvSpPr>
          <p:nvPr>
            <p:ph type="body" idx="1"/>
          </p:nvPr>
        </p:nvSpPr>
        <p:spPr>
          <a:xfrm>
            <a:off x="478631" y="1700212"/>
            <a:ext cx="8229600" cy="1143000"/>
          </a:xfrm>
        </p:spPr>
        <p:txBody>
          <a:bodyPr>
            <a:normAutofit fontScale="92500" lnSpcReduction="20000"/>
          </a:bodyPr>
          <a:lstStyle/>
          <a:p>
            <a:pPr marL="0" indent="0" algn="ctr">
              <a:lnSpc>
                <a:spcPct val="90000"/>
              </a:lnSpc>
              <a:spcBef>
                <a:spcPct val="0"/>
              </a:spcBef>
              <a:buFontTx/>
              <a:buNone/>
            </a:pPr>
            <a:r>
              <a:rPr lang="en-US" altLang="en-US" sz="3200" dirty="0" smtClean="0">
                <a:latin typeface="Franklin Gothic Medium" panose="020B0603020102020204" pitchFamily="34" charset="0"/>
              </a:rPr>
              <a:t>Grammar is the system of rules in a language that enable us to communicate with and understand others.</a:t>
            </a:r>
            <a:endParaRPr lang="en-US" altLang="en-US" sz="3200" dirty="0" smtClean="0">
              <a:solidFill>
                <a:srgbClr val="6600CC"/>
              </a:solidFill>
              <a:latin typeface="Franklin Gothic Medium" panose="020B0603020102020204" pitchFamily="34" charset="0"/>
            </a:endParaRPr>
          </a:p>
        </p:txBody>
      </p:sp>
      <p:sp>
        <p:nvSpPr>
          <p:cNvPr id="28676" name="Text Box 4"/>
          <p:cNvSpPr txBox="1">
            <a:spLocks noChangeArrowheads="1"/>
          </p:cNvSpPr>
          <p:nvPr/>
        </p:nvSpPr>
        <p:spPr bwMode="auto">
          <a:xfrm>
            <a:off x="3733800" y="3124200"/>
            <a:ext cx="1719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latin typeface="Franklin Gothic Medium" panose="020B0603020102020204" pitchFamily="34" charset="0"/>
              </a:rPr>
              <a:t>Grammar</a:t>
            </a:r>
          </a:p>
        </p:txBody>
      </p:sp>
      <p:sp>
        <p:nvSpPr>
          <p:cNvPr id="28677" name="Text Box 5"/>
          <p:cNvSpPr txBox="1">
            <a:spLocks noChangeArrowheads="1"/>
          </p:cNvSpPr>
          <p:nvPr/>
        </p:nvSpPr>
        <p:spPr bwMode="auto">
          <a:xfrm>
            <a:off x="5362575" y="4419600"/>
            <a:ext cx="1254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latin typeface="Franklin Gothic Medium" panose="020B0603020102020204" pitchFamily="34" charset="0"/>
              </a:rPr>
              <a:t>Syntax</a:t>
            </a:r>
          </a:p>
        </p:txBody>
      </p:sp>
      <p:sp>
        <p:nvSpPr>
          <p:cNvPr id="28678" name="Text Box 6"/>
          <p:cNvSpPr txBox="1">
            <a:spLocks noChangeArrowheads="1"/>
          </p:cNvSpPr>
          <p:nvPr/>
        </p:nvSpPr>
        <p:spPr bwMode="auto">
          <a:xfrm>
            <a:off x="2249300" y="4419600"/>
            <a:ext cx="18117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latin typeface="Franklin Gothic Medium" panose="020B0603020102020204" pitchFamily="34" charset="0"/>
              </a:rPr>
              <a:t>Semantics</a:t>
            </a:r>
          </a:p>
        </p:txBody>
      </p:sp>
      <p:cxnSp>
        <p:nvCxnSpPr>
          <p:cNvPr id="28679" name="AutoShape 7"/>
          <p:cNvCxnSpPr>
            <a:cxnSpLocks noChangeShapeType="1"/>
            <a:stCxn id="28678" idx="0"/>
            <a:endCxn id="28676" idx="2"/>
          </p:cNvCxnSpPr>
          <p:nvPr/>
        </p:nvCxnSpPr>
        <p:spPr bwMode="auto">
          <a:xfrm rot="16200000">
            <a:off x="3486944" y="3312319"/>
            <a:ext cx="776287" cy="1438275"/>
          </a:xfrm>
          <a:prstGeom prst="bentConnector3">
            <a:avLst>
              <a:gd name="adj1" fmla="val 50102"/>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80" name="AutoShape 8"/>
          <p:cNvCxnSpPr>
            <a:cxnSpLocks noChangeShapeType="1"/>
            <a:stCxn id="28676" idx="2"/>
            <a:endCxn id="28677" idx="0"/>
          </p:cNvCxnSpPr>
          <p:nvPr/>
        </p:nvCxnSpPr>
        <p:spPr bwMode="auto">
          <a:xfrm rot="16200000" flipH="1">
            <a:off x="4903788" y="3333750"/>
            <a:ext cx="776287" cy="1395413"/>
          </a:xfrm>
          <a:prstGeom prst="bentConnector3">
            <a:avLst>
              <a:gd name="adj1" fmla="val 49898"/>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1711518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3400" y="190500"/>
            <a:ext cx="7072313" cy="1143000"/>
          </a:xfrm>
        </p:spPr>
        <p:txBody>
          <a:bodyPr>
            <a:normAutofit/>
          </a:bodyPr>
          <a:lstStyle/>
          <a:p>
            <a:r>
              <a:rPr lang="en-US" altLang="en-US" sz="4400" dirty="0" smtClean="0">
                <a:latin typeface="Franklin Gothic Medium" panose="020B0603020102020204" pitchFamily="34" charset="0"/>
              </a:rPr>
              <a:t>SEMANTICS</a:t>
            </a:r>
          </a:p>
        </p:txBody>
      </p:sp>
      <p:sp>
        <p:nvSpPr>
          <p:cNvPr id="30723" name="Rectangle 3"/>
          <p:cNvSpPr>
            <a:spLocks noGrp="1" noChangeArrowheads="1"/>
          </p:cNvSpPr>
          <p:nvPr>
            <p:ph type="body" idx="1"/>
          </p:nvPr>
        </p:nvSpPr>
        <p:spPr>
          <a:xfrm>
            <a:off x="304800" y="1714500"/>
            <a:ext cx="8458200" cy="1295400"/>
          </a:xfrm>
        </p:spPr>
        <p:txBody>
          <a:bodyPr>
            <a:normAutofit fontScale="92500" lnSpcReduction="10000"/>
          </a:bodyPr>
          <a:lstStyle/>
          <a:p>
            <a:pPr marL="0" indent="0" algn="ctr">
              <a:lnSpc>
                <a:spcPct val="90000"/>
              </a:lnSpc>
              <a:spcBef>
                <a:spcPct val="0"/>
              </a:spcBef>
              <a:buFontTx/>
              <a:buNone/>
            </a:pPr>
            <a:r>
              <a:rPr lang="en-US" altLang="en-US" sz="3200" dirty="0" smtClean="0">
                <a:latin typeface="Franklin Gothic Medium" panose="020B0603020102020204" pitchFamily="34" charset="0"/>
              </a:rPr>
              <a:t>Semantics is the </a:t>
            </a:r>
            <a:r>
              <a:rPr lang="en-US" altLang="en-US" sz="3200" dirty="0" smtClean="0">
                <a:solidFill>
                  <a:srgbClr val="0070C0"/>
                </a:solidFill>
                <a:latin typeface="Franklin Gothic Medium" panose="020B0603020102020204" pitchFamily="34" charset="0"/>
              </a:rPr>
              <a:t>set of rules by which we derive meaning from morphemes, words, and sentences</a:t>
            </a:r>
            <a:r>
              <a:rPr lang="en-US" altLang="en-US" sz="3200" dirty="0" smtClean="0">
                <a:latin typeface="Franklin Gothic Medium" panose="020B0603020102020204" pitchFamily="34" charset="0"/>
              </a:rPr>
              <a:t>. For example:</a:t>
            </a:r>
          </a:p>
        </p:txBody>
      </p:sp>
      <p:sp>
        <p:nvSpPr>
          <p:cNvPr id="30724" name="Rectangle 4"/>
          <p:cNvSpPr>
            <a:spLocks noChangeArrowheads="1"/>
          </p:cNvSpPr>
          <p:nvPr/>
        </p:nvSpPr>
        <p:spPr bwMode="auto">
          <a:xfrm>
            <a:off x="304800" y="3657600"/>
            <a:ext cx="84439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eaLnBrk="0" hangingPunct="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200" dirty="0">
                <a:latin typeface="Franklin Gothic Medium" panose="020B0603020102020204" pitchFamily="34" charset="0"/>
              </a:rPr>
              <a:t>Semantic rule tells us that adding </a:t>
            </a:r>
            <a:r>
              <a:rPr lang="en-US" altLang="en-US" sz="3200" i="1" dirty="0">
                <a:latin typeface="Franklin Gothic Medium" panose="020B0603020102020204" pitchFamily="34" charset="0"/>
              </a:rPr>
              <a:t>–</a:t>
            </a:r>
            <a:r>
              <a:rPr lang="en-US" altLang="en-US" sz="3200" i="1" dirty="0" err="1">
                <a:latin typeface="Franklin Gothic Medium" panose="020B0603020102020204" pitchFamily="34" charset="0"/>
              </a:rPr>
              <a:t>ed</a:t>
            </a:r>
            <a:r>
              <a:rPr lang="en-US" altLang="en-US" sz="3200" dirty="0">
                <a:latin typeface="Franklin Gothic Medium" panose="020B0603020102020204" pitchFamily="34" charset="0"/>
              </a:rPr>
              <a:t> to the word </a:t>
            </a:r>
            <a:r>
              <a:rPr lang="en-US" altLang="en-US" sz="3200" i="1" dirty="0">
                <a:latin typeface="Franklin Gothic Medium" panose="020B0603020102020204" pitchFamily="34" charset="0"/>
              </a:rPr>
              <a:t>laugh</a:t>
            </a:r>
            <a:r>
              <a:rPr lang="en-US" altLang="en-US" sz="3200" dirty="0">
                <a:latin typeface="Franklin Gothic Medium" panose="020B0603020102020204" pitchFamily="34" charset="0"/>
              </a:rPr>
              <a:t> means that it happened in the past.</a:t>
            </a:r>
          </a:p>
        </p:txBody>
      </p:sp>
    </p:spTree>
    <p:extLst>
      <p:ext uri="{BB962C8B-B14F-4D97-AF65-F5344CB8AC3E}">
        <p14:creationId xmlns:p14="http://schemas.microsoft.com/office/powerpoint/2010/main" val="262043342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211138"/>
            <a:ext cx="6919913" cy="1143000"/>
          </a:xfrm>
        </p:spPr>
        <p:txBody>
          <a:bodyPr>
            <a:normAutofit/>
          </a:bodyPr>
          <a:lstStyle/>
          <a:p>
            <a:r>
              <a:rPr lang="en-US" altLang="en-US" sz="4400" dirty="0" smtClean="0">
                <a:latin typeface="Franklin Gothic Medium" panose="020B0603020102020204" pitchFamily="34" charset="0"/>
              </a:rPr>
              <a:t>SYNTAX</a:t>
            </a:r>
          </a:p>
        </p:txBody>
      </p:sp>
      <p:sp>
        <p:nvSpPr>
          <p:cNvPr id="32771" name="Rectangle 3"/>
          <p:cNvSpPr>
            <a:spLocks noGrp="1" noChangeArrowheads="1"/>
          </p:cNvSpPr>
          <p:nvPr>
            <p:ph type="body" idx="1"/>
          </p:nvPr>
        </p:nvSpPr>
        <p:spPr>
          <a:xfrm>
            <a:off x="533400" y="1524000"/>
            <a:ext cx="7910513" cy="1143000"/>
          </a:xfrm>
        </p:spPr>
        <p:txBody>
          <a:bodyPr>
            <a:normAutofit fontScale="92500" lnSpcReduction="20000"/>
          </a:bodyPr>
          <a:lstStyle/>
          <a:p>
            <a:pPr marL="0" indent="0" algn="ctr">
              <a:lnSpc>
                <a:spcPct val="90000"/>
              </a:lnSpc>
              <a:spcBef>
                <a:spcPct val="0"/>
              </a:spcBef>
              <a:buFontTx/>
              <a:buNone/>
            </a:pPr>
            <a:r>
              <a:rPr lang="en-US" altLang="en-US" sz="3200" dirty="0" smtClean="0">
                <a:latin typeface="Franklin Gothic Medium" panose="020B0603020102020204" pitchFamily="34" charset="0"/>
              </a:rPr>
              <a:t>Syntax consists of the </a:t>
            </a:r>
            <a:r>
              <a:rPr lang="en-US" altLang="en-US" sz="3200" dirty="0" smtClean="0">
                <a:solidFill>
                  <a:srgbClr val="0070C0"/>
                </a:solidFill>
                <a:latin typeface="Franklin Gothic Medium" panose="020B0603020102020204" pitchFamily="34" charset="0"/>
              </a:rPr>
              <a:t>rules for combining words into grammatically sensible sentences</a:t>
            </a:r>
            <a:r>
              <a:rPr lang="en-US" altLang="en-US" sz="3200" dirty="0" smtClean="0">
                <a:latin typeface="Franklin Gothic Medium" panose="020B0603020102020204" pitchFamily="34" charset="0"/>
              </a:rPr>
              <a:t>. For example: </a:t>
            </a:r>
          </a:p>
        </p:txBody>
      </p:sp>
      <p:sp>
        <p:nvSpPr>
          <p:cNvPr id="32772" name="Rectangle 4"/>
          <p:cNvSpPr>
            <a:spLocks noChangeArrowheads="1"/>
          </p:cNvSpPr>
          <p:nvPr/>
        </p:nvSpPr>
        <p:spPr bwMode="auto">
          <a:xfrm>
            <a:off x="533400" y="2855912"/>
            <a:ext cx="8015288"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eaLnBrk="0" hangingPunct="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200" dirty="0">
                <a:latin typeface="Franklin Gothic Medium" panose="020B0603020102020204" pitchFamily="34" charset="0"/>
              </a:rPr>
              <a:t>In English, syntactical rule says that adjectives come before nouns; </a:t>
            </a:r>
            <a:r>
              <a:rPr lang="en-US" altLang="en-US" sz="3200" i="1" dirty="0">
                <a:latin typeface="Franklin Gothic Medium" panose="020B0603020102020204" pitchFamily="34" charset="0"/>
              </a:rPr>
              <a:t>white house</a:t>
            </a:r>
            <a:r>
              <a:rPr lang="en-US" altLang="en-US" sz="3200" dirty="0">
                <a:latin typeface="Franklin Gothic Medium" panose="020B0603020102020204" pitchFamily="34" charset="0"/>
              </a:rPr>
              <a:t>. In Spanish, it is reversed; </a:t>
            </a:r>
            <a:r>
              <a:rPr lang="en-US" altLang="en-US" sz="3200" i="1" dirty="0">
                <a:latin typeface="Franklin Gothic Medium" panose="020B0603020102020204" pitchFamily="34" charset="0"/>
              </a:rPr>
              <a:t>casa </a:t>
            </a:r>
            <a:r>
              <a:rPr lang="en-US" altLang="en-US" sz="3200" i="1" dirty="0" err="1">
                <a:latin typeface="Franklin Gothic Medium" panose="020B0603020102020204" pitchFamily="34" charset="0"/>
              </a:rPr>
              <a:t>blanca</a:t>
            </a:r>
            <a:r>
              <a:rPr lang="en-US" altLang="en-US" sz="3200" dirty="0">
                <a:latin typeface="Franklin Gothic Medium" panose="020B0603020102020204" pitchFamily="34" charset="0"/>
              </a:rPr>
              <a:t>.</a:t>
            </a:r>
          </a:p>
        </p:txBody>
      </p:sp>
      <p:pic>
        <p:nvPicPr>
          <p:cNvPr id="2050" name="Picture 2" descr="Image result for let's eat grandma"/>
          <p:cNvPicPr>
            <a:picLocks noChangeAspect="1" noChangeArrowheads="1"/>
          </p:cNvPicPr>
          <p:nvPr/>
        </p:nvPicPr>
        <p:blipFill rotWithShape="1">
          <a:blip r:embed="rId3">
            <a:extLst>
              <a:ext uri="{28A0092B-C50C-407E-A947-70E740481C1C}">
                <a14:useLocalDpi xmlns:a14="http://schemas.microsoft.com/office/drawing/2010/main" val="0"/>
              </a:ext>
            </a:extLst>
          </a:blip>
          <a:srcRect l="4733" t="6761" r="4067" b="27887"/>
          <a:stretch/>
        </p:blipFill>
        <p:spPr bwMode="auto">
          <a:xfrm>
            <a:off x="2369344" y="4578349"/>
            <a:ext cx="4343400"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11986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4000" dirty="0" smtClean="0">
                <a:latin typeface="Franklin Gothic Medium" pitchFamily="34" charset="0"/>
              </a:rPr>
              <a:t>BECAUSE EVERYONE LOVES FOOD</a:t>
            </a:r>
            <a:endParaRPr lang="en-US" sz="4000" dirty="0">
              <a:latin typeface="Franklin Gothic Medium" pitchFamily="34" charset="0"/>
            </a:endParaRPr>
          </a:p>
        </p:txBody>
      </p:sp>
      <p:sp>
        <p:nvSpPr>
          <p:cNvPr id="25603" name="Rectangle 3"/>
          <p:cNvSpPr>
            <a:spLocks noGrp="1" noChangeArrowheads="1"/>
          </p:cNvSpPr>
          <p:nvPr>
            <p:ph type="body" idx="1"/>
          </p:nvPr>
        </p:nvSpPr>
        <p:spPr>
          <a:xfrm>
            <a:off x="304800" y="1447800"/>
            <a:ext cx="8534400" cy="5334000"/>
          </a:xfrm>
        </p:spPr>
        <p:txBody>
          <a:bodyPr>
            <a:normAutofit lnSpcReduction="10000"/>
          </a:bodyPr>
          <a:lstStyle/>
          <a:p>
            <a:pPr>
              <a:lnSpc>
                <a:spcPct val="90000"/>
              </a:lnSpc>
              <a:buFontTx/>
              <a:buNone/>
            </a:pPr>
            <a:r>
              <a:rPr lang="en-US" sz="2800" dirty="0">
                <a:latin typeface="Franklin Gothic Medium" pitchFamily="34" charset="0"/>
              </a:rPr>
              <a:t>	</a:t>
            </a:r>
            <a:r>
              <a:rPr lang="en-US" sz="2800" u="sng" dirty="0" smtClean="0">
                <a:latin typeface="Franklin Gothic Medium" pitchFamily="34" charset="0"/>
              </a:rPr>
              <a:t>Phonemes</a:t>
            </a:r>
            <a:r>
              <a:rPr lang="en-US" sz="2800" u="sng" dirty="0">
                <a:latin typeface="Franklin Gothic Medium" pitchFamily="34" charset="0"/>
              </a:rPr>
              <a:t>:</a:t>
            </a:r>
            <a:r>
              <a:rPr lang="en-US" sz="2800" dirty="0">
                <a:latin typeface="Franklin Gothic Medium" pitchFamily="34" charset="0"/>
              </a:rPr>
              <a:t> </a:t>
            </a:r>
            <a:br>
              <a:rPr lang="en-US" sz="2800" dirty="0">
                <a:latin typeface="Franklin Gothic Medium" pitchFamily="34" charset="0"/>
              </a:rPr>
            </a:br>
            <a:r>
              <a:rPr lang="en-US" sz="2800" dirty="0">
                <a:latin typeface="Franklin Gothic Medium" pitchFamily="34" charset="0"/>
              </a:rPr>
              <a:t>Ingredients</a:t>
            </a:r>
          </a:p>
          <a:p>
            <a:pPr>
              <a:lnSpc>
                <a:spcPct val="90000"/>
              </a:lnSpc>
            </a:pPr>
            <a:endParaRPr lang="en-US" sz="2800" dirty="0">
              <a:latin typeface="Franklin Gothic Medium" pitchFamily="34" charset="0"/>
            </a:endParaRPr>
          </a:p>
          <a:p>
            <a:pPr algn="r">
              <a:lnSpc>
                <a:spcPct val="90000"/>
              </a:lnSpc>
              <a:buFontTx/>
              <a:buNone/>
            </a:pPr>
            <a:endParaRPr lang="en-US" sz="2800" u="sng" dirty="0" smtClean="0">
              <a:latin typeface="Franklin Gothic Medium" pitchFamily="34" charset="0"/>
            </a:endParaRPr>
          </a:p>
          <a:p>
            <a:pPr algn="r">
              <a:lnSpc>
                <a:spcPct val="90000"/>
              </a:lnSpc>
              <a:buFontTx/>
              <a:buNone/>
            </a:pPr>
            <a:r>
              <a:rPr lang="en-US" sz="2800" u="sng" dirty="0" smtClean="0">
                <a:latin typeface="Franklin Gothic Medium" pitchFamily="34" charset="0"/>
              </a:rPr>
              <a:t>Morphemes</a:t>
            </a:r>
            <a:r>
              <a:rPr lang="en-US" sz="2800" u="sng" dirty="0">
                <a:latin typeface="Franklin Gothic Medium" pitchFamily="34" charset="0"/>
              </a:rPr>
              <a:t>:</a:t>
            </a:r>
            <a:r>
              <a:rPr lang="en-US" sz="2800" dirty="0">
                <a:latin typeface="Franklin Gothic Medium" pitchFamily="34" charset="0"/>
              </a:rPr>
              <a:t> </a:t>
            </a:r>
            <a:br>
              <a:rPr lang="en-US" sz="2800" dirty="0">
                <a:latin typeface="Franklin Gothic Medium" pitchFamily="34" charset="0"/>
              </a:rPr>
            </a:br>
            <a:r>
              <a:rPr lang="en-US" sz="2800" dirty="0">
                <a:latin typeface="Franklin Gothic Medium" pitchFamily="34" charset="0"/>
              </a:rPr>
              <a:t>Foods</a:t>
            </a:r>
          </a:p>
          <a:p>
            <a:pPr>
              <a:lnSpc>
                <a:spcPct val="90000"/>
              </a:lnSpc>
            </a:pPr>
            <a:endParaRPr lang="en-US" sz="2800" dirty="0">
              <a:latin typeface="Franklin Gothic Medium" pitchFamily="34" charset="0"/>
            </a:endParaRPr>
          </a:p>
          <a:p>
            <a:pPr>
              <a:lnSpc>
                <a:spcPct val="90000"/>
              </a:lnSpc>
              <a:buFontTx/>
              <a:buNone/>
            </a:pPr>
            <a:r>
              <a:rPr lang="en-US" sz="2800" dirty="0">
                <a:latin typeface="Franklin Gothic Medium" pitchFamily="34" charset="0"/>
              </a:rPr>
              <a:t>	</a:t>
            </a:r>
            <a:r>
              <a:rPr lang="en-US" sz="2800" u="sng" dirty="0">
                <a:latin typeface="Franklin Gothic Medium" pitchFamily="34" charset="0"/>
              </a:rPr>
              <a:t>Syntax:</a:t>
            </a:r>
            <a:r>
              <a:rPr lang="en-US" sz="2800" dirty="0">
                <a:latin typeface="Franklin Gothic Medium" pitchFamily="34" charset="0"/>
              </a:rPr>
              <a:t> </a:t>
            </a:r>
            <a:br>
              <a:rPr lang="en-US" sz="2800" dirty="0">
                <a:latin typeface="Franklin Gothic Medium" pitchFamily="34" charset="0"/>
              </a:rPr>
            </a:br>
            <a:r>
              <a:rPr lang="en-US" sz="2800" dirty="0">
                <a:latin typeface="Franklin Gothic Medium" pitchFamily="34" charset="0"/>
              </a:rPr>
              <a:t>Menu / </a:t>
            </a:r>
            <a:r>
              <a:rPr lang="en-US" sz="2800" dirty="0" smtClean="0">
                <a:latin typeface="Franklin Gothic Medium" pitchFamily="34" charset="0"/>
              </a:rPr>
              <a:t/>
            </a:r>
            <a:br>
              <a:rPr lang="en-US" sz="2800" dirty="0" smtClean="0">
                <a:latin typeface="Franklin Gothic Medium" pitchFamily="34" charset="0"/>
              </a:rPr>
            </a:br>
            <a:r>
              <a:rPr lang="en-US" sz="2800" dirty="0" smtClean="0">
                <a:latin typeface="Franklin Gothic Medium" pitchFamily="34" charset="0"/>
              </a:rPr>
              <a:t>Courses</a:t>
            </a:r>
            <a:endParaRPr lang="en-US" sz="2800" dirty="0">
              <a:latin typeface="Franklin Gothic Medium" pitchFamily="34" charset="0"/>
            </a:endParaRPr>
          </a:p>
          <a:p>
            <a:pPr algn="r">
              <a:lnSpc>
                <a:spcPct val="90000"/>
              </a:lnSpc>
              <a:buFontTx/>
              <a:buNone/>
            </a:pPr>
            <a:endParaRPr lang="en-US" sz="2800" u="sng" dirty="0" smtClean="0">
              <a:solidFill>
                <a:srgbClr val="00FFFF"/>
              </a:solidFill>
              <a:latin typeface="Franklin Gothic Medium" pitchFamily="34" charset="0"/>
            </a:endParaRPr>
          </a:p>
          <a:p>
            <a:pPr algn="r">
              <a:lnSpc>
                <a:spcPct val="90000"/>
              </a:lnSpc>
              <a:buFontTx/>
              <a:buNone/>
            </a:pPr>
            <a:endParaRPr lang="en-US" sz="2800" u="sng" dirty="0" smtClean="0">
              <a:latin typeface="Franklin Gothic Medium" pitchFamily="34" charset="0"/>
            </a:endParaRPr>
          </a:p>
          <a:p>
            <a:pPr algn="r">
              <a:lnSpc>
                <a:spcPct val="90000"/>
              </a:lnSpc>
              <a:buFontTx/>
              <a:buNone/>
            </a:pPr>
            <a:r>
              <a:rPr lang="en-US" sz="2800" u="sng" dirty="0" err="1" smtClean="0">
                <a:latin typeface="Franklin Gothic Medium" pitchFamily="34" charset="0"/>
              </a:rPr>
              <a:t>Extralinguistic</a:t>
            </a:r>
            <a:r>
              <a:rPr lang="en-US" sz="2800" u="sng" dirty="0" smtClean="0">
                <a:latin typeface="Franklin Gothic Medium" pitchFamily="34" charset="0"/>
              </a:rPr>
              <a:t> </a:t>
            </a:r>
            <a:r>
              <a:rPr lang="en-US" sz="2800" u="sng" dirty="0">
                <a:latin typeface="Franklin Gothic Medium" pitchFamily="34" charset="0"/>
              </a:rPr>
              <a:t>Info:</a:t>
            </a:r>
            <a:r>
              <a:rPr lang="en-US" sz="2800" dirty="0">
                <a:latin typeface="Franklin Gothic Medium" pitchFamily="34" charset="0"/>
              </a:rPr>
              <a:t> </a:t>
            </a:r>
            <a:br>
              <a:rPr lang="en-US" sz="2800" dirty="0">
                <a:latin typeface="Franklin Gothic Medium" pitchFamily="34" charset="0"/>
              </a:rPr>
            </a:br>
            <a:r>
              <a:rPr lang="en-US" sz="2800" dirty="0">
                <a:latin typeface="Franklin Gothic Medium" pitchFamily="34" charset="0"/>
              </a:rPr>
              <a:t>Dining Experience</a:t>
            </a:r>
          </a:p>
        </p:txBody>
      </p:sp>
      <p:pic>
        <p:nvPicPr>
          <p:cNvPr id="25604" name="Picture 4" descr="meal"/>
          <p:cNvPicPr>
            <a:picLocks noChangeAspect="1" noChangeArrowheads="1"/>
          </p:cNvPicPr>
          <p:nvPr/>
        </p:nvPicPr>
        <p:blipFill>
          <a:blip r:embed="rId3" cstate="print"/>
          <a:srcRect/>
          <a:stretch>
            <a:fillRect/>
          </a:stretch>
        </p:blipFill>
        <p:spPr bwMode="auto">
          <a:xfrm>
            <a:off x="5638800" y="1752600"/>
            <a:ext cx="1489075" cy="1198563"/>
          </a:xfrm>
          <a:prstGeom prst="rect">
            <a:avLst/>
          </a:prstGeom>
          <a:noFill/>
        </p:spPr>
      </p:pic>
      <p:pic>
        <p:nvPicPr>
          <p:cNvPr id="25605" name="Picture 5" descr="meal"/>
          <p:cNvPicPr>
            <a:picLocks noChangeAspect="1" noChangeArrowheads="1"/>
          </p:cNvPicPr>
          <p:nvPr/>
        </p:nvPicPr>
        <p:blipFill>
          <a:blip r:embed="rId4" cstate="print"/>
          <a:srcRect/>
          <a:stretch>
            <a:fillRect/>
          </a:stretch>
        </p:blipFill>
        <p:spPr bwMode="auto">
          <a:xfrm>
            <a:off x="1066800" y="2286000"/>
            <a:ext cx="1304925" cy="1239838"/>
          </a:xfrm>
          <a:prstGeom prst="rect">
            <a:avLst/>
          </a:prstGeom>
          <a:noFill/>
        </p:spPr>
      </p:pic>
      <p:pic>
        <p:nvPicPr>
          <p:cNvPr id="25606" name="Picture 6" descr="meal"/>
          <p:cNvPicPr>
            <a:picLocks noChangeAspect="1" noChangeArrowheads="1"/>
          </p:cNvPicPr>
          <p:nvPr/>
        </p:nvPicPr>
        <p:blipFill>
          <a:blip r:embed="rId5" cstate="print"/>
          <a:srcRect/>
          <a:stretch>
            <a:fillRect/>
          </a:stretch>
        </p:blipFill>
        <p:spPr bwMode="auto">
          <a:xfrm>
            <a:off x="2895600" y="2133600"/>
            <a:ext cx="1095375" cy="1574800"/>
          </a:xfrm>
          <a:prstGeom prst="rect">
            <a:avLst/>
          </a:prstGeom>
          <a:noFill/>
        </p:spPr>
      </p:pic>
      <p:pic>
        <p:nvPicPr>
          <p:cNvPr id="25607" name="Picture 7" descr="meal"/>
          <p:cNvPicPr>
            <a:picLocks noChangeAspect="1" noChangeArrowheads="1"/>
          </p:cNvPicPr>
          <p:nvPr/>
        </p:nvPicPr>
        <p:blipFill>
          <a:blip r:embed="rId6" cstate="print"/>
          <a:srcRect/>
          <a:stretch>
            <a:fillRect/>
          </a:stretch>
        </p:blipFill>
        <p:spPr bwMode="auto">
          <a:xfrm>
            <a:off x="2438400" y="4267200"/>
            <a:ext cx="2460625" cy="2058987"/>
          </a:xfrm>
          <a:prstGeom prst="rect">
            <a:avLst/>
          </a:prstGeom>
          <a:noFill/>
        </p:spPr>
      </p:pic>
      <p:pic>
        <p:nvPicPr>
          <p:cNvPr id="25608" name="Picture 8" descr="meal"/>
          <p:cNvPicPr>
            <a:picLocks noChangeAspect="1" noChangeArrowheads="1"/>
          </p:cNvPicPr>
          <p:nvPr/>
        </p:nvPicPr>
        <p:blipFill>
          <a:blip r:embed="rId7" cstate="print"/>
          <a:srcRect/>
          <a:stretch>
            <a:fillRect/>
          </a:stretch>
        </p:blipFill>
        <p:spPr bwMode="auto">
          <a:xfrm>
            <a:off x="7467600" y="1502762"/>
            <a:ext cx="1676400" cy="1357913"/>
          </a:xfrm>
          <a:prstGeom prst="rect">
            <a:avLst/>
          </a:prstGeom>
          <a:noFill/>
        </p:spPr>
      </p:pic>
      <p:pic>
        <p:nvPicPr>
          <p:cNvPr id="25609" name="Picture 9" descr="menu"/>
          <p:cNvPicPr>
            <a:picLocks noChangeAspect="1" noChangeArrowheads="1"/>
          </p:cNvPicPr>
          <p:nvPr/>
        </p:nvPicPr>
        <p:blipFill>
          <a:blip r:embed="rId8" cstate="print"/>
          <a:srcRect/>
          <a:stretch>
            <a:fillRect/>
          </a:stretch>
        </p:blipFill>
        <p:spPr bwMode="auto">
          <a:xfrm>
            <a:off x="6172200" y="3962400"/>
            <a:ext cx="2486025" cy="15525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par>
                                <p:cTn id="7" presetID="47" presetClass="entr" presetSubtype="0" fill="hold" nodeType="withEffect">
                                  <p:stCondLst>
                                    <p:cond delay="0"/>
                                  </p:stCondLst>
                                  <p:childTnLst>
                                    <p:set>
                                      <p:cBhvr>
                                        <p:cTn id="8" dur="1" fill="hold">
                                          <p:stCondLst>
                                            <p:cond delay="0"/>
                                          </p:stCondLst>
                                        </p:cTn>
                                        <p:tgtEl>
                                          <p:spTgt spid="25606"/>
                                        </p:tgtEl>
                                        <p:attrNameLst>
                                          <p:attrName>style.visibility</p:attrName>
                                        </p:attrNameLst>
                                      </p:cBhvr>
                                      <p:to>
                                        <p:strVal val="visible"/>
                                      </p:to>
                                    </p:set>
                                    <p:animEffect transition="in" filter="fade">
                                      <p:cBhvr>
                                        <p:cTn id="9" dur="500"/>
                                        <p:tgtEl>
                                          <p:spTgt spid="25606"/>
                                        </p:tgtEl>
                                      </p:cBhvr>
                                    </p:animEffect>
                                    <p:anim calcmode="lin" valueType="num">
                                      <p:cBhvr>
                                        <p:cTn id="10" dur="500" fill="hold"/>
                                        <p:tgtEl>
                                          <p:spTgt spid="25606"/>
                                        </p:tgtEl>
                                        <p:attrNameLst>
                                          <p:attrName>ppt_x</p:attrName>
                                        </p:attrNameLst>
                                      </p:cBhvr>
                                      <p:tavLst>
                                        <p:tav tm="0">
                                          <p:val>
                                            <p:strVal val="#ppt_x"/>
                                          </p:val>
                                        </p:tav>
                                        <p:tav tm="100000">
                                          <p:val>
                                            <p:strVal val="#ppt_x"/>
                                          </p:val>
                                        </p:tav>
                                      </p:tavLst>
                                    </p:anim>
                                    <p:anim calcmode="lin" valueType="num">
                                      <p:cBhvr>
                                        <p:cTn id="11" dur="500" fill="hold"/>
                                        <p:tgtEl>
                                          <p:spTgt spid="25606"/>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5605"/>
                                        </p:tgtEl>
                                        <p:attrNameLst>
                                          <p:attrName>style.visibility</p:attrName>
                                        </p:attrNameLst>
                                      </p:cBhvr>
                                      <p:to>
                                        <p:strVal val="visible"/>
                                      </p:to>
                                    </p:set>
                                    <p:animEffect transition="in" filter="fade">
                                      <p:cBhvr>
                                        <p:cTn id="14" dur="500"/>
                                        <p:tgtEl>
                                          <p:spTgt spid="25605"/>
                                        </p:tgtEl>
                                      </p:cBhvr>
                                    </p:animEffect>
                                    <p:anim calcmode="lin" valueType="num">
                                      <p:cBhvr>
                                        <p:cTn id="15" dur="500" fill="hold"/>
                                        <p:tgtEl>
                                          <p:spTgt spid="25605"/>
                                        </p:tgtEl>
                                        <p:attrNameLst>
                                          <p:attrName>ppt_x</p:attrName>
                                        </p:attrNameLst>
                                      </p:cBhvr>
                                      <p:tavLst>
                                        <p:tav tm="0">
                                          <p:val>
                                            <p:strVal val="#ppt_x"/>
                                          </p:val>
                                        </p:tav>
                                        <p:tav tm="100000">
                                          <p:val>
                                            <p:strVal val="#ppt_x"/>
                                          </p:val>
                                        </p:tav>
                                      </p:tavLst>
                                    </p:anim>
                                    <p:anim calcmode="lin" valueType="num">
                                      <p:cBhvr>
                                        <p:cTn id="16" dur="500" fill="hold"/>
                                        <p:tgtEl>
                                          <p:spTgt spid="2560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03">
                                            <p:txEl>
                                              <p:pRg st="3" end="3"/>
                                            </p:txEl>
                                          </p:spTgt>
                                        </p:tgtEl>
                                        <p:attrNameLst>
                                          <p:attrName>style.visibility</p:attrName>
                                        </p:attrNameLst>
                                      </p:cBhvr>
                                      <p:to>
                                        <p:strVal val="visible"/>
                                      </p:to>
                                    </p:set>
                                  </p:childTnLst>
                                </p:cTn>
                              </p:par>
                              <p:par>
                                <p:cTn id="21" presetID="47" presetClass="entr" presetSubtype="0" fill="hold" nodeType="withEffect">
                                  <p:stCondLst>
                                    <p:cond delay="0"/>
                                  </p:stCondLst>
                                  <p:childTnLst>
                                    <p:set>
                                      <p:cBhvr>
                                        <p:cTn id="22" dur="1" fill="hold">
                                          <p:stCondLst>
                                            <p:cond delay="0"/>
                                          </p:stCondLst>
                                        </p:cTn>
                                        <p:tgtEl>
                                          <p:spTgt spid="25604"/>
                                        </p:tgtEl>
                                        <p:attrNameLst>
                                          <p:attrName>style.visibility</p:attrName>
                                        </p:attrNameLst>
                                      </p:cBhvr>
                                      <p:to>
                                        <p:strVal val="visible"/>
                                      </p:to>
                                    </p:set>
                                    <p:animEffect transition="in" filter="fade">
                                      <p:cBhvr>
                                        <p:cTn id="23" dur="500"/>
                                        <p:tgtEl>
                                          <p:spTgt spid="25604"/>
                                        </p:tgtEl>
                                      </p:cBhvr>
                                    </p:animEffect>
                                    <p:anim calcmode="lin" valueType="num">
                                      <p:cBhvr>
                                        <p:cTn id="24" dur="500" fill="hold"/>
                                        <p:tgtEl>
                                          <p:spTgt spid="25604"/>
                                        </p:tgtEl>
                                        <p:attrNameLst>
                                          <p:attrName>ppt_x</p:attrName>
                                        </p:attrNameLst>
                                      </p:cBhvr>
                                      <p:tavLst>
                                        <p:tav tm="0">
                                          <p:val>
                                            <p:strVal val="#ppt_x"/>
                                          </p:val>
                                        </p:tav>
                                        <p:tav tm="100000">
                                          <p:val>
                                            <p:strVal val="#ppt_x"/>
                                          </p:val>
                                        </p:tav>
                                      </p:tavLst>
                                    </p:anim>
                                    <p:anim calcmode="lin" valueType="num">
                                      <p:cBhvr>
                                        <p:cTn id="25" dur="500" fill="hold"/>
                                        <p:tgtEl>
                                          <p:spTgt spid="25604"/>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5608"/>
                                        </p:tgtEl>
                                        <p:attrNameLst>
                                          <p:attrName>style.visibility</p:attrName>
                                        </p:attrNameLst>
                                      </p:cBhvr>
                                      <p:to>
                                        <p:strVal val="visible"/>
                                      </p:to>
                                    </p:set>
                                    <p:animEffect transition="in" filter="fade">
                                      <p:cBhvr>
                                        <p:cTn id="28" dur="500"/>
                                        <p:tgtEl>
                                          <p:spTgt spid="25608"/>
                                        </p:tgtEl>
                                      </p:cBhvr>
                                    </p:animEffect>
                                    <p:anim calcmode="lin" valueType="num">
                                      <p:cBhvr>
                                        <p:cTn id="29" dur="500" fill="hold"/>
                                        <p:tgtEl>
                                          <p:spTgt spid="25608"/>
                                        </p:tgtEl>
                                        <p:attrNameLst>
                                          <p:attrName>ppt_x</p:attrName>
                                        </p:attrNameLst>
                                      </p:cBhvr>
                                      <p:tavLst>
                                        <p:tav tm="0">
                                          <p:val>
                                            <p:strVal val="#ppt_x"/>
                                          </p:val>
                                        </p:tav>
                                        <p:tav tm="100000">
                                          <p:val>
                                            <p:strVal val="#ppt_x"/>
                                          </p:val>
                                        </p:tav>
                                      </p:tavLst>
                                    </p:anim>
                                    <p:anim calcmode="lin" valueType="num">
                                      <p:cBhvr>
                                        <p:cTn id="30" dur="500" fill="hold"/>
                                        <p:tgtEl>
                                          <p:spTgt spid="256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603">
                                            <p:txEl>
                                              <p:pRg st="5" end="5"/>
                                            </p:txEl>
                                          </p:spTgt>
                                        </p:tgtEl>
                                        <p:attrNameLst>
                                          <p:attrName>style.visibility</p:attrName>
                                        </p:attrNameLst>
                                      </p:cBhvr>
                                      <p:to>
                                        <p:strVal val="visible"/>
                                      </p:to>
                                    </p:set>
                                  </p:childTnLst>
                                </p:cTn>
                              </p:par>
                              <p:par>
                                <p:cTn id="35" presetID="47" presetClass="entr" presetSubtype="0" fill="hold" nodeType="withEffect">
                                  <p:stCondLst>
                                    <p:cond delay="0"/>
                                  </p:stCondLst>
                                  <p:childTnLst>
                                    <p:set>
                                      <p:cBhvr>
                                        <p:cTn id="36" dur="1" fill="hold">
                                          <p:stCondLst>
                                            <p:cond delay="0"/>
                                          </p:stCondLst>
                                        </p:cTn>
                                        <p:tgtEl>
                                          <p:spTgt spid="25607"/>
                                        </p:tgtEl>
                                        <p:attrNameLst>
                                          <p:attrName>style.visibility</p:attrName>
                                        </p:attrNameLst>
                                      </p:cBhvr>
                                      <p:to>
                                        <p:strVal val="visible"/>
                                      </p:to>
                                    </p:set>
                                    <p:animEffect transition="in" filter="fade">
                                      <p:cBhvr>
                                        <p:cTn id="37" dur="500"/>
                                        <p:tgtEl>
                                          <p:spTgt spid="25607"/>
                                        </p:tgtEl>
                                      </p:cBhvr>
                                    </p:animEffect>
                                    <p:anim calcmode="lin" valueType="num">
                                      <p:cBhvr>
                                        <p:cTn id="38" dur="500" fill="hold"/>
                                        <p:tgtEl>
                                          <p:spTgt spid="25607"/>
                                        </p:tgtEl>
                                        <p:attrNameLst>
                                          <p:attrName>ppt_x</p:attrName>
                                        </p:attrNameLst>
                                      </p:cBhvr>
                                      <p:tavLst>
                                        <p:tav tm="0">
                                          <p:val>
                                            <p:strVal val="#ppt_x"/>
                                          </p:val>
                                        </p:tav>
                                        <p:tav tm="100000">
                                          <p:val>
                                            <p:strVal val="#ppt_x"/>
                                          </p:val>
                                        </p:tav>
                                      </p:tavLst>
                                    </p:anim>
                                    <p:anim calcmode="lin" valueType="num">
                                      <p:cBhvr>
                                        <p:cTn id="39" dur="500" fill="hold"/>
                                        <p:tgtEl>
                                          <p:spTgt spid="2560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5603">
                                            <p:txEl>
                                              <p:pRg st="8" end="8"/>
                                            </p:txEl>
                                          </p:spTgt>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25609"/>
                                        </p:tgtEl>
                                        <p:attrNameLst>
                                          <p:attrName>style.visibility</p:attrName>
                                        </p:attrNameLst>
                                      </p:cBhvr>
                                      <p:to>
                                        <p:strVal val="visible"/>
                                      </p:to>
                                    </p:set>
                                    <p:animEffect transition="in" filter="fade">
                                      <p:cBhvr>
                                        <p:cTn id="46" dur="5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80277" y="5629275"/>
            <a:ext cx="1573898" cy="1163462"/>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1647685" y="5934380"/>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923095" y="5019675"/>
            <a:ext cx="990600" cy="609600"/>
          </a:xfrm>
          <a:prstGeom prst="wedgeRoundRectCallout">
            <a:avLst>
              <a:gd name="adj1" fmla="val 45031"/>
              <a:gd name="adj2" fmla="val 118751"/>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33351495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7086600" cy="1143000"/>
          </a:xfrm>
        </p:spPr>
        <p:txBody>
          <a:bodyPr>
            <a:normAutofit/>
          </a:bodyPr>
          <a:lstStyle/>
          <a:p>
            <a:r>
              <a:rPr lang="en-US" altLang="en-US" sz="4400" dirty="0" smtClean="0">
                <a:latin typeface="Franklin Gothic Medium" panose="020B0603020102020204" pitchFamily="34" charset="0"/>
              </a:rPr>
              <a:t>LANGUAGE DEVELOPMENT</a:t>
            </a:r>
          </a:p>
        </p:txBody>
      </p:sp>
      <p:sp>
        <p:nvSpPr>
          <p:cNvPr id="40963" name="Rectangle 3"/>
          <p:cNvSpPr>
            <a:spLocks noGrp="1" noChangeArrowheads="1"/>
          </p:cNvSpPr>
          <p:nvPr>
            <p:ph type="body" sz="half" idx="1"/>
          </p:nvPr>
        </p:nvSpPr>
        <p:spPr>
          <a:xfrm>
            <a:off x="609600" y="1752600"/>
            <a:ext cx="3505200" cy="4891088"/>
          </a:xfrm>
        </p:spPr>
        <p:txBody>
          <a:bodyPr/>
          <a:lstStyle/>
          <a:p>
            <a:pPr marL="0" indent="0" algn="ctr">
              <a:buFontTx/>
              <a:buNone/>
            </a:pPr>
            <a:r>
              <a:rPr lang="en-US" altLang="en-US" sz="2800" dirty="0" smtClean="0">
                <a:latin typeface="Franklin Gothic Medium" panose="020B0603020102020204" pitchFamily="34" charset="0"/>
              </a:rPr>
              <a:t>Children learn their native languages much before learning to add 2+2.</a:t>
            </a:r>
          </a:p>
          <a:p>
            <a:pPr marL="0" indent="0" algn="ctr">
              <a:buFontTx/>
              <a:buNone/>
            </a:pPr>
            <a:r>
              <a:rPr lang="en-US" altLang="en-US" sz="2800" dirty="0" smtClean="0">
                <a:latin typeface="Franklin Gothic Medium" panose="020B0603020102020204" pitchFamily="34" charset="0"/>
              </a:rPr>
              <a:t>We learn, on average (after age 1), 3,500 words a year, amassing 60,000 words by the time we graduate from high school.</a:t>
            </a:r>
          </a:p>
        </p:txBody>
      </p:sp>
      <p:pic>
        <p:nvPicPr>
          <p:cNvPr id="40964" name="Picture 4" descr="12673_MyersPsy8e_10UN3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14900" y="2140744"/>
            <a:ext cx="334168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5" name="Text Box 5"/>
          <p:cNvSpPr txBox="1">
            <a:spLocks noChangeArrowheads="1"/>
          </p:cNvSpPr>
          <p:nvPr/>
        </p:nvSpPr>
        <p:spPr bwMode="auto">
          <a:xfrm rot="5400000">
            <a:off x="7431612" y="4859258"/>
            <a:ext cx="199285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latin typeface="Franklin Gothic Medium" panose="020B0603020102020204" pitchFamily="34" charset="0"/>
              </a:rPr>
              <a:t>Time Life Pictures/ Getty Images</a:t>
            </a:r>
          </a:p>
        </p:txBody>
      </p:sp>
    </p:spTree>
    <p:extLst>
      <p:ext uri="{BB962C8B-B14F-4D97-AF65-F5344CB8AC3E}">
        <p14:creationId xmlns:p14="http://schemas.microsoft.com/office/powerpoint/2010/main" val="170638138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228600"/>
            <a:ext cx="8229600" cy="1143000"/>
          </a:xfrm>
        </p:spPr>
        <p:txBody>
          <a:bodyPr/>
          <a:lstStyle/>
          <a:p>
            <a:pPr>
              <a:defRPr/>
            </a:pPr>
            <a:r>
              <a:rPr lang="en-US" altLang="en-US" sz="4800" dirty="0">
                <a:latin typeface="Franklin Gothic Medium" panose="020B0603020102020204" pitchFamily="34" charset="0"/>
              </a:rPr>
              <a:t>LANGUAGE DEVELOPMENT</a:t>
            </a:r>
            <a:endParaRPr lang="en-US" altLang="en-US" b="1" u="sng" dirty="0">
              <a:effectLst>
                <a:outerShdw blurRad="38100" dist="38100" dir="2700000" algn="tl">
                  <a:srgbClr val="C0C0C0"/>
                </a:outerShdw>
              </a:effectLst>
            </a:endParaRPr>
          </a:p>
        </p:txBody>
      </p:sp>
      <p:sp>
        <p:nvSpPr>
          <p:cNvPr id="14339" name="Rectangle 3"/>
          <p:cNvSpPr>
            <a:spLocks noGrp="1" noChangeArrowheads="1"/>
          </p:cNvSpPr>
          <p:nvPr>
            <p:ph type="body" idx="1"/>
          </p:nvPr>
        </p:nvSpPr>
        <p:spPr>
          <a:xfrm>
            <a:off x="304800" y="1752600"/>
            <a:ext cx="8610600" cy="3429000"/>
          </a:xfrm>
        </p:spPr>
        <p:txBody>
          <a:bodyPr>
            <a:noAutofit/>
          </a:bodyPr>
          <a:lstStyle/>
          <a:p>
            <a:pPr>
              <a:lnSpc>
                <a:spcPct val="90000"/>
              </a:lnSpc>
            </a:pPr>
            <a:r>
              <a:rPr lang="en-US" altLang="en-US" b="1" u="sng" dirty="0" smtClean="0">
                <a:latin typeface="Franklin Gothic Medium" panose="020B0603020102020204" pitchFamily="34" charset="0"/>
              </a:rPr>
              <a:t>Receptive language</a:t>
            </a:r>
            <a:r>
              <a:rPr lang="en-US" altLang="en-US" dirty="0" smtClean="0">
                <a:latin typeface="Franklin Gothic Medium" panose="020B0603020102020204" pitchFamily="34" charset="0"/>
              </a:rPr>
              <a:t> is the child’s ability to </a:t>
            </a:r>
            <a:r>
              <a:rPr lang="en-US" altLang="en-US" b="1" dirty="0" smtClean="0">
                <a:latin typeface="Franklin Gothic Medium" panose="020B0603020102020204" pitchFamily="34" charset="0"/>
              </a:rPr>
              <a:t>comprehend</a:t>
            </a:r>
            <a:r>
              <a:rPr lang="en-US" altLang="en-US" dirty="0" smtClean="0">
                <a:latin typeface="Franklin Gothic Medium" panose="020B0603020102020204" pitchFamily="34" charset="0"/>
              </a:rPr>
              <a:t> speech. Begins to mature before their </a:t>
            </a:r>
            <a:r>
              <a:rPr lang="en-US" altLang="en-US" b="1" dirty="0" smtClean="0">
                <a:latin typeface="Franklin Gothic Medium" panose="020B0603020102020204" pitchFamily="34" charset="0"/>
              </a:rPr>
              <a:t>productive</a:t>
            </a:r>
            <a:r>
              <a:rPr lang="en-US" altLang="en-US" dirty="0" smtClean="0">
                <a:latin typeface="Franklin Gothic Medium" panose="020B0603020102020204" pitchFamily="34" charset="0"/>
              </a:rPr>
              <a:t> language, which is their ability to </a:t>
            </a:r>
            <a:r>
              <a:rPr lang="en-US" altLang="en-US" b="1" dirty="0" smtClean="0">
                <a:latin typeface="Franklin Gothic Medium" panose="020B0603020102020204" pitchFamily="34" charset="0"/>
              </a:rPr>
              <a:t>produce</a:t>
            </a:r>
            <a:r>
              <a:rPr lang="en-US" altLang="en-US" dirty="0" smtClean="0">
                <a:latin typeface="Franklin Gothic Medium" panose="020B0603020102020204" pitchFamily="34" charset="0"/>
              </a:rPr>
              <a:t> words.</a:t>
            </a:r>
          </a:p>
          <a:p>
            <a:pPr>
              <a:lnSpc>
                <a:spcPct val="90000"/>
              </a:lnSpc>
            </a:pPr>
            <a:endParaRPr lang="en-US" altLang="en-US" dirty="0" smtClean="0">
              <a:latin typeface="Franklin Gothic Medium" panose="020B0603020102020204" pitchFamily="34" charset="0"/>
            </a:endParaRPr>
          </a:p>
          <a:p>
            <a:pPr>
              <a:lnSpc>
                <a:spcPct val="90000"/>
              </a:lnSpc>
            </a:pPr>
            <a:r>
              <a:rPr lang="en-US" altLang="en-US" b="1" u="sng" dirty="0" smtClean="0">
                <a:latin typeface="Franklin Gothic Medium" panose="020B0603020102020204" pitchFamily="34" charset="0"/>
              </a:rPr>
              <a:t>Productive Language</a:t>
            </a:r>
            <a:r>
              <a:rPr lang="en-US" altLang="en-US" dirty="0" smtClean="0">
                <a:latin typeface="Franklin Gothic Medium" panose="020B0603020102020204" pitchFamily="34" charset="0"/>
              </a:rPr>
              <a:t> is a child’s ability to produce words. (improves with improvement of receptive language)</a:t>
            </a:r>
          </a:p>
        </p:txBody>
      </p:sp>
    </p:spTree>
    <p:extLst>
      <p:ext uri="{BB962C8B-B14F-4D97-AF65-F5344CB8AC3E}">
        <p14:creationId xmlns:p14="http://schemas.microsoft.com/office/powerpoint/2010/main" val="252328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charset="0"/>
              </a:rPr>
              <a:t>LANGUAGE DEVELOPMENT: </a:t>
            </a:r>
            <a:br>
              <a:rPr lang="en-US" dirty="0" smtClean="0">
                <a:latin typeface="Franklin Gothic Medium" pitchFamily="34" charset="0"/>
                <a:cs typeface="Arial" charset="0"/>
              </a:rPr>
            </a:br>
            <a:r>
              <a:rPr lang="en-US" i="1" dirty="0" smtClean="0">
                <a:latin typeface="Franklin Gothic Medium" pitchFamily="34" charset="0"/>
                <a:cs typeface="Arial" charset="0"/>
              </a:rPr>
              <a:t>WHEN DO WE LEARN LANGUAGE?</a:t>
            </a:r>
            <a:endParaRPr lang="en-US" sz="4000" i="1" dirty="0" smtClean="0">
              <a:latin typeface="Franklin Gothic Medium" pitchFamily="34" charset="0"/>
              <a:cs typeface="Arial" charset="0"/>
            </a:endParaRPr>
          </a:p>
        </p:txBody>
      </p:sp>
      <p:sp>
        <p:nvSpPr>
          <p:cNvPr id="23555" name="Content Placeholder 2"/>
          <p:cNvSpPr>
            <a:spLocks noGrp="1"/>
          </p:cNvSpPr>
          <p:nvPr>
            <p:ph idx="1"/>
          </p:nvPr>
        </p:nvSpPr>
        <p:spPr/>
        <p:txBody>
          <a:bodyPr/>
          <a:lstStyle/>
          <a:p>
            <a:pPr eaLnBrk="1" hangingPunct="1"/>
            <a:r>
              <a:rPr lang="en-US" sz="4000" smtClean="0">
                <a:latin typeface="Franklin Gothic Medium" pitchFamily="34" charset="0"/>
                <a:cs typeface="Arial" charset="0"/>
              </a:rPr>
              <a:t>Receptive language</a:t>
            </a:r>
          </a:p>
          <a:p>
            <a:pPr eaLnBrk="1" hangingPunct="1"/>
            <a:r>
              <a:rPr lang="en-US" sz="4000" smtClean="0">
                <a:latin typeface="Franklin Gothic Medium" pitchFamily="34" charset="0"/>
                <a:cs typeface="Arial" charset="0"/>
              </a:rPr>
              <a:t>Productive language</a:t>
            </a:r>
          </a:p>
          <a:p>
            <a:pPr lvl="1" eaLnBrk="1" hangingPunct="1"/>
            <a:r>
              <a:rPr lang="en-US" sz="3600" smtClean="0">
                <a:latin typeface="Franklin Gothic Medium" pitchFamily="34" charset="0"/>
                <a:cs typeface="Arial" charset="0"/>
                <a:hlinkClick r:id="" action="ppaction://noaction"/>
              </a:rPr>
              <a:t>Babbling stage</a:t>
            </a:r>
            <a:endParaRPr lang="en-US" sz="3600" smtClean="0">
              <a:latin typeface="Franklin Gothic Medium" pitchFamily="34" charset="0"/>
              <a:cs typeface="Arial" charset="0"/>
            </a:endParaRPr>
          </a:p>
          <a:p>
            <a:pPr lvl="1" eaLnBrk="1" hangingPunct="1"/>
            <a:r>
              <a:rPr lang="en-US" sz="3600" smtClean="0">
                <a:latin typeface="Franklin Gothic Medium" pitchFamily="34" charset="0"/>
                <a:cs typeface="Arial" charset="0"/>
                <a:hlinkClick r:id="" action="ppaction://noaction"/>
              </a:rPr>
              <a:t>One-word stage</a:t>
            </a:r>
            <a:endParaRPr lang="en-US" sz="3600" smtClean="0">
              <a:latin typeface="Franklin Gothic Medium" pitchFamily="34" charset="0"/>
              <a:cs typeface="Arial" charset="0"/>
            </a:endParaRPr>
          </a:p>
          <a:p>
            <a:pPr lvl="1" eaLnBrk="1" hangingPunct="1"/>
            <a:r>
              <a:rPr lang="en-US" sz="3600" smtClean="0">
                <a:latin typeface="Franklin Gothic Medium" pitchFamily="34" charset="0"/>
                <a:cs typeface="Arial" charset="0"/>
                <a:hlinkClick r:id="" action="ppaction://noaction"/>
              </a:rPr>
              <a:t>Two-word stage</a:t>
            </a:r>
            <a:endParaRPr lang="en-US" sz="3600" smtClean="0">
              <a:latin typeface="Franklin Gothic Medium" pitchFamily="34" charset="0"/>
              <a:cs typeface="Arial" charset="0"/>
            </a:endParaRPr>
          </a:p>
          <a:p>
            <a:pPr lvl="1" eaLnBrk="1" hangingPunct="1"/>
            <a:r>
              <a:rPr lang="en-US" sz="3600" smtClean="0">
                <a:latin typeface="Franklin Gothic Medium" pitchFamily="34" charset="0"/>
                <a:cs typeface="Arial" charset="0"/>
                <a:hlinkClick r:id="" action="ppaction://noaction"/>
              </a:rPr>
              <a:t>Telegraphic speech</a:t>
            </a:r>
            <a:endParaRPr lang="en-US" sz="3600" smtClean="0">
              <a:latin typeface="Franklin Gothic Medium" pitchFamily="34" charset="0"/>
              <a:cs typeface="Arial"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257175"/>
            <a:ext cx="9144000" cy="1143000"/>
          </a:xfrm>
        </p:spPr>
        <p:txBody>
          <a:bodyPr>
            <a:normAutofit/>
          </a:bodyPr>
          <a:lstStyle/>
          <a:p>
            <a:r>
              <a:rPr lang="en-US" altLang="en-US" sz="4400" dirty="0" smtClean="0">
                <a:latin typeface="Franklin Gothic Medium" panose="020B0603020102020204" pitchFamily="34" charset="0"/>
              </a:rPr>
              <a:t>WHEN DO WE LEARN LANGUAGE?</a:t>
            </a:r>
          </a:p>
        </p:txBody>
      </p:sp>
      <p:sp>
        <p:nvSpPr>
          <p:cNvPr id="43011" name="Rectangle 3"/>
          <p:cNvSpPr>
            <a:spLocks noGrp="1" noChangeArrowheads="1"/>
          </p:cNvSpPr>
          <p:nvPr>
            <p:ph type="body" sz="half" idx="1"/>
          </p:nvPr>
        </p:nvSpPr>
        <p:spPr>
          <a:xfrm>
            <a:off x="533400" y="2209800"/>
            <a:ext cx="3886200" cy="3733800"/>
          </a:xfrm>
        </p:spPr>
        <p:txBody>
          <a:bodyPr>
            <a:normAutofit fontScale="92500" lnSpcReduction="10000"/>
          </a:bodyPr>
          <a:lstStyle/>
          <a:p>
            <a:pPr marL="0" indent="0" algn="ctr">
              <a:buFontTx/>
              <a:buNone/>
            </a:pPr>
            <a:r>
              <a:rPr lang="en-US" altLang="en-US" sz="3200" dirty="0" smtClean="0">
                <a:solidFill>
                  <a:srgbClr val="0000FF"/>
                </a:solidFill>
                <a:latin typeface="Franklin Gothic Medium" panose="020B0603020102020204" pitchFamily="34" charset="0"/>
              </a:rPr>
              <a:t>Babbling Stage:</a:t>
            </a:r>
            <a:r>
              <a:rPr lang="en-US" altLang="en-US" sz="3200" dirty="0" smtClean="0">
                <a:solidFill>
                  <a:srgbClr val="6600CC"/>
                </a:solidFill>
                <a:latin typeface="Franklin Gothic Medium" panose="020B0603020102020204" pitchFamily="34" charset="0"/>
              </a:rPr>
              <a:t> </a:t>
            </a:r>
            <a:r>
              <a:rPr lang="en-US" altLang="en-US" sz="3200" dirty="0" smtClean="0">
                <a:latin typeface="Franklin Gothic Medium" panose="020B0603020102020204" pitchFamily="34" charset="0"/>
              </a:rPr>
              <a:t>Beginning at 4 months, the infant spontaneously utters various sounds, like </a:t>
            </a:r>
            <a:r>
              <a:rPr lang="en-US" altLang="en-US" sz="3200" i="1" dirty="0" smtClean="0">
                <a:latin typeface="Franklin Gothic Medium" panose="020B0603020102020204" pitchFamily="34" charset="0"/>
              </a:rPr>
              <a:t>ah-goo</a:t>
            </a:r>
            <a:r>
              <a:rPr lang="en-US" altLang="en-US" sz="3200" dirty="0" smtClean="0">
                <a:latin typeface="Franklin Gothic Medium" panose="020B0603020102020204" pitchFamily="34" charset="0"/>
              </a:rPr>
              <a:t>. Babbling is not imitation of adult speech.</a:t>
            </a:r>
          </a:p>
        </p:txBody>
      </p:sp>
      <p:pic>
        <p:nvPicPr>
          <p:cNvPr id="43012" name="Picture 4" descr="12356_HCD2e_10UN0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1790700"/>
            <a:ext cx="2971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9276135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152400"/>
            <a:ext cx="7412037" cy="1295400"/>
          </a:xfrm>
        </p:spPr>
        <p:txBody>
          <a:bodyPr>
            <a:normAutofit/>
          </a:bodyPr>
          <a:lstStyle/>
          <a:p>
            <a:r>
              <a:rPr lang="en-US" altLang="en-US" sz="4400" dirty="0" smtClean="0">
                <a:latin typeface="Franklin Gothic Medium" panose="020B0603020102020204" pitchFamily="34" charset="0"/>
              </a:rPr>
              <a:t>COGNITIVE PSYCHOLOGY</a:t>
            </a:r>
          </a:p>
        </p:txBody>
      </p:sp>
      <p:sp>
        <p:nvSpPr>
          <p:cNvPr id="10243" name="Rectangle 3"/>
          <p:cNvSpPr>
            <a:spLocks noGrp="1" noChangeArrowheads="1"/>
          </p:cNvSpPr>
          <p:nvPr>
            <p:ph type="body" idx="1"/>
          </p:nvPr>
        </p:nvSpPr>
        <p:spPr>
          <a:xfrm>
            <a:off x="228600" y="1600200"/>
            <a:ext cx="8697913" cy="1511300"/>
          </a:xfrm>
        </p:spPr>
        <p:txBody>
          <a:bodyPr/>
          <a:lstStyle/>
          <a:p>
            <a:pPr marL="0" indent="0" algn="ctr">
              <a:buFont typeface="Wingdings" panose="05000000000000000000" pitchFamily="2" charset="2"/>
              <a:buNone/>
            </a:pPr>
            <a:r>
              <a:rPr lang="en-US" altLang="en-US" sz="3200" dirty="0" smtClean="0">
                <a:latin typeface="Franklin Gothic Medium" panose="020B0603020102020204" pitchFamily="34" charset="0"/>
              </a:rPr>
              <a:t>Cognition involves a number of mental activities, which are listed below</a:t>
            </a:r>
          </a:p>
        </p:txBody>
      </p:sp>
      <p:sp>
        <p:nvSpPr>
          <p:cNvPr id="10244" name="Rectangle 4"/>
          <p:cNvSpPr>
            <a:spLocks noChangeArrowheads="1"/>
          </p:cNvSpPr>
          <p:nvPr/>
        </p:nvSpPr>
        <p:spPr bwMode="auto">
          <a:xfrm>
            <a:off x="2057400" y="2819400"/>
            <a:ext cx="500062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600">
                <a:solidFill>
                  <a:schemeClr val="tx1"/>
                </a:solidFill>
                <a:latin typeface="Calibri" panose="020F0502020204030204" pitchFamily="34" charset="0"/>
                <a:cs typeface="Arial" panose="020B0604020202020204" pitchFamily="34" charset="0"/>
              </a:defRPr>
            </a:lvl1pPr>
            <a:lvl2pPr marL="990600" indent="-533400">
              <a:spcBef>
                <a:spcPct val="20000"/>
              </a:spcBef>
              <a:buChar char="–"/>
              <a:defRPr sz="3200">
                <a:solidFill>
                  <a:schemeClr val="tx1"/>
                </a:solidFill>
                <a:latin typeface="Calibri" panose="020F0502020204030204" pitchFamily="34" charset="0"/>
                <a:cs typeface="Arial" panose="020B0604020202020204" pitchFamily="34" charset="0"/>
              </a:defRPr>
            </a:lvl2pPr>
            <a:lvl3pPr marL="1371600" indent="-457200">
              <a:spcBef>
                <a:spcPct val="20000"/>
              </a:spcBef>
              <a:buChar char="•"/>
              <a:defRPr sz="2400">
                <a:solidFill>
                  <a:schemeClr val="tx1"/>
                </a:solidFill>
                <a:latin typeface="Calibri" panose="020F0502020204030204" pitchFamily="34" charset="0"/>
                <a:cs typeface="Arial" panose="020B0604020202020204" pitchFamily="34" charset="0"/>
              </a:defRPr>
            </a:lvl3pPr>
            <a:lvl4pPr marL="1752600" indent="-381000">
              <a:spcBef>
                <a:spcPct val="20000"/>
              </a:spcBef>
              <a:buChar char="–"/>
              <a:defRPr sz="2000">
                <a:solidFill>
                  <a:schemeClr val="tx1"/>
                </a:solidFill>
                <a:latin typeface="Arial" panose="020B0604020202020204" pitchFamily="34" charset="0"/>
                <a:cs typeface="Arial" panose="020B0604020202020204" pitchFamily="34" charset="0"/>
              </a:defRPr>
            </a:lvl4pPr>
            <a:lvl5pPr marL="2209800" indent="-381000">
              <a:spcBef>
                <a:spcPct val="20000"/>
              </a:spcBef>
              <a:buChar char="»"/>
              <a:defRPr sz="2000">
                <a:solidFill>
                  <a:schemeClr val="tx1"/>
                </a:solidFill>
                <a:latin typeface="Arial" panose="020B0604020202020204" pitchFamily="34" charset="0"/>
                <a:cs typeface="Arial" panose="020B0604020202020204" pitchFamily="34" charset="0"/>
              </a:defRPr>
            </a:lvl5pPr>
            <a:lvl6pPr marL="26670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1242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814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386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AutoNum type="arabicPeriod"/>
            </a:pPr>
            <a:r>
              <a:rPr lang="en-US" altLang="en-US" sz="3200" dirty="0">
                <a:latin typeface="Franklin Gothic Medium" panose="020B0603020102020204" pitchFamily="34" charset="0"/>
              </a:rPr>
              <a:t>Concepts</a:t>
            </a:r>
          </a:p>
          <a:p>
            <a:pPr>
              <a:buFont typeface="Wingdings" panose="05000000000000000000" pitchFamily="2" charset="2"/>
              <a:buAutoNum type="arabicPeriod"/>
            </a:pPr>
            <a:r>
              <a:rPr lang="en-US" altLang="en-US" sz="3200" dirty="0">
                <a:latin typeface="Franklin Gothic Medium" panose="020B0603020102020204" pitchFamily="34" charset="0"/>
              </a:rPr>
              <a:t>Problem solving</a:t>
            </a:r>
          </a:p>
          <a:p>
            <a:pPr>
              <a:buFont typeface="Wingdings" panose="05000000000000000000" pitchFamily="2" charset="2"/>
              <a:buAutoNum type="arabicPeriod"/>
            </a:pPr>
            <a:r>
              <a:rPr lang="en-US" altLang="en-US" sz="3200" dirty="0">
                <a:latin typeface="Franklin Gothic Medium" panose="020B0603020102020204" pitchFamily="34" charset="0"/>
              </a:rPr>
              <a:t>Decision making</a:t>
            </a:r>
          </a:p>
          <a:p>
            <a:pPr>
              <a:buFont typeface="Wingdings" panose="05000000000000000000" pitchFamily="2" charset="2"/>
              <a:buAutoNum type="arabicPeriod"/>
            </a:pPr>
            <a:r>
              <a:rPr lang="en-US" altLang="en-US" sz="3200" dirty="0">
                <a:latin typeface="Franklin Gothic Medium" panose="020B0603020102020204" pitchFamily="34" charset="0"/>
              </a:rPr>
              <a:t>Judgment formation</a:t>
            </a:r>
          </a:p>
          <a:p>
            <a:pPr>
              <a:buFont typeface="Wingdings" panose="05000000000000000000" pitchFamily="2" charset="2"/>
              <a:buAutoNum type="arabicPeriod"/>
            </a:pPr>
            <a:r>
              <a:rPr lang="en-US" altLang="en-US" sz="3200" dirty="0">
                <a:latin typeface="Franklin Gothic Medium" panose="020B0603020102020204" pitchFamily="34" charset="0"/>
              </a:rPr>
              <a:t>Language</a:t>
            </a:r>
          </a:p>
          <a:p>
            <a:pPr>
              <a:buFont typeface="Wingdings" panose="05000000000000000000" pitchFamily="2" charset="2"/>
              <a:buAutoNum type="arabicPeriod"/>
            </a:pPr>
            <a:r>
              <a:rPr lang="en-US" altLang="en-US" sz="3200" dirty="0">
                <a:latin typeface="Franklin Gothic Medium" panose="020B0603020102020204" pitchFamily="34" charset="0"/>
              </a:rPr>
              <a:t>Memory</a:t>
            </a:r>
          </a:p>
        </p:txBody>
      </p:sp>
    </p:spTree>
    <p:extLst>
      <p:ext uri="{BB962C8B-B14F-4D97-AF65-F5344CB8AC3E}">
        <p14:creationId xmlns:p14="http://schemas.microsoft.com/office/powerpoint/2010/main" val="130938020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228600"/>
            <a:ext cx="9144000" cy="1143000"/>
          </a:xfrm>
        </p:spPr>
        <p:txBody>
          <a:bodyPr>
            <a:normAutofit/>
          </a:bodyPr>
          <a:lstStyle/>
          <a:p>
            <a:r>
              <a:rPr lang="en-US" altLang="en-US" sz="4400" dirty="0" smtClean="0">
                <a:latin typeface="Franklin Gothic Medium" panose="020B0603020102020204" pitchFamily="34" charset="0"/>
              </a:rPr>
              <a:t>WHEN DO WE LEARN LANGUAGE?</a:t>
            </a:r>
          </a:p>
        </p:txBody>
      </p:sp>
      <p:sp>
        <p:nvSpPr>
          <p:cNvPr id="45059" name="Rectangle 3"/>
          <p:cNvSpPr>
            <a:spLocks noChangeArrowheads="1"/>
          </p:cNvSpPr>
          <p:nvPr/>
        </p:nvSpPr>
        <p:spPr bwMode="auto">
          <a:xfrm>
            <a:off x="952500" y="1981200"/>
            <a:ext cx="7239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eaLnBrk="0" hangingPunct="0">
              <a:spcBef>
                <a:spcPct val="20000"/>
              </a:spcBef>
              <a:buChar char="•"/>
              <a:defRPr sz="2000">
                <a:solidFill>
                  <a:schemeClr val="tx1"/>
                </a:solidFill>
                <a:latin typeface="Calibri" panose="020F050202020403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buFontTx/>
              <a:buNone/>
            </a:pPr>
            <a:r>
              <a:rPr lang="en-US" altLang="en-US" dirty="0">
                <a:solidFill>
                  <a:srgbClr val="0000FF"/>
                </a:solidFill>
                <a:latin typeface="Franklin Gothic Medium" panose="020B0603020102020204" pitchFamily="34" charset="0"/>
              </a:rPr>
              <a:t>One-Word Stage:</a:t>
            </a:r>
            <a:r>
              <a:rPr lang="en-US" altLang="en-US" dirty="0">
                <a:solidFill>
                  <a:srgbClr val="6600CC"/>
                </a:solidFill>
                <a:latin typeface="Franklin Gothic Medium" panose="020B0603020102020204" pitchFamily="34" charset="0"/>
              </a:rPr>
              <a:t> </a:t>
            </a:r>
            <a:r>
              <a:rPr lang="en-US" altLang="en-US" dirty="0">
                <a:latin typeface="Franklin Gothic Medium" panose="020B0603020102020204" pitchFamily="34" charset="0"/>
              </a:rPr>
              <a:t>Beginning at or around his first birthday, a child starts to speak one word at a time and is able to make family members understand him. The word </a:t>
            </a:r>
            <a:r>
              <a:rPr lang="en-US" altLang="en-US" i="1" dirty="0">
                <a:latin typeface="Franklin Gothic Medium" panose="020B0603020102020204" pitchFamily="34" charset="0"/>
              </a:rPr>
              <a:t>doggy</a:t>
            </a:r>
            <a:r>
              <a:rPr lang="en-US" altLang="en-US" dirty="0">
                <a:latin typeface="Franklin Gothic Medium" panose="020B0603020102020204" pitchFamily="34" charset="0"/>
              </a:rPr>
              <a:t> may mean </a:t>
            </a:r>
            <a:r>
              <a:rPr lang="en-US" altLang="en-US" i="1" dirty="0">
                <a:latin typeface="Franklin Gothic Medium" panose="020B0603020102020204" pitchFamily="34" charset="0"/>
              </a:rPr>
              <a:t>look at the dog out there</a:t>
            </a:r>
            <a:r>
              <a:rPr lang="en-US" altLang="en-US" dirty="0">
                <a:latin typeface="Franklin Gothic Medium" panose="020B0603020102020204" pitchFamily="34" charset="0"/>
              </a:rPr>
              <a:t>.</a:t>
            </a:r>
          </a:p>
        </p:txBody>
      </p:sp>
    </p:spTree>
    <p:extLst>
      <p:ext uri="{BB962C8B-B14F-4D97-AF65-F5344CB8AC3E}">
        <p14:creationId xmlns:p14="http://schemas.microsoft.com/office/powerpoint/2010/main" val="253228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dissolve">
                                      <p:cBhvr>
                                        <p:cTn id="7"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295275"/>
            <a:ext cx="9144000" cy="1143000"/>
          </a:xfrm>
        </p:spPr>
        <p:txBody>
          <a:bodyPr>
            <a:normAutofit/>
          </a:bodyPr>
          <a:lstStyle/>
          <a:p>
            <a:r>
              <a:rPr lang="en-US" altLang="en-US" sz="4400" dirty="0" smtClean="0">
                <a:latin typeface="Franklin Gothic Medium" panose="020B0603020102020204" pitchFamily="34" charset="0"/>
              </a:rPr>
              <a:t>WHEN DO WE LEARN LANGUAGE?</a:t>
            </a:r>
          </a:p>
        </p:txBody>
      </p:sp>
      <p:sp>
        <p:nvSpPr>
          <p:cNvPr id="47107" name="Rectangle 3"/>
          <p:cNvSpPr>
            <a:spLocks noGrp="1" noChangeArrowheads="1"/>
          </p:cNvSpPr>
          <p:nvPr>
            <p:ph type="body" idx="1"/>
          </p:nvPr>
        </p:nvSpPr>
        <p:spPr>
          <a:xfrm>
            <a:off x="304800" y="1600200"/>
            <a:ext cx="8153400" cy="2686050"/>
          </a:xfrm>
        </p:spPr>
        <p:txBody>
          <a:bodyPr>
            <a:normAutofit fontScale="92500"/>
          </a:bodyPr>
          <a:lstStyle/>
          <a:p>
            <a:pPr marL="0" indent="0">
              <a:buFont typeface="Wingdings" panose="05000000000000000000" pitchFamily="2" charset="2"/>
              <a:buNone/>
            </a:pPr>
            <a:r>
              <a:rPr lang="en-US" altLang="en-US" sz="3200" dirty="0" smtClean="0">
                <a:solidFill>
                  <a:srgbClr val="0000FF"/>
                </a:solidFill>
                <a:latin typeface="Franklin Gothic Medium" panose="020B0603020102020204" pitchFamily="34" charset="0"/>
              </a:rPr>
              <a:t>Two-Word Stage:</a:t>
            </a:r>
            <a:r>
              <a:rPr lang="en-US" altLang="en-US" sz="3200" dirty="0" smtClean="0">
                <a:solidFill>
                  <a:srgbClr val="6600CC"/>
                </a:solidFill>
                <a:latin typeface="Franklin Gothic Medium" panose="020B0603020102020204" pitchFamily="34" charset="0"/>
              </a:rPr>
              <a:t> </a:t>
            </a:r>
            <a:r>
              <a:rPr lang="en-US" altLang="en-US" sz="3200" dirty="0" smtClean="0">
                <a:latin typeface="Franklin Gothic Medium" panose="020B0603020102020204" pitchFamily="34" charset="0"/>
              </a:rPr>
              <a:t>Before the 2nd year a child starts to speak in two-word sentences. This form of speech is called </a:t>
            </a:r>
            <a:r>
              <a:rPr lang="en-US" altLang="en-US" sz="3200" dirty="0" smtClean="0">
                <a:solidFill>
                  <a:srgbClr val="0000FF"/>
                </a:solidFill>
                <a:latin typeface="Franklin Gothic Medium" panose="020B0603020102020204" pitchFamily="34" charset="0"/>
              </a:rPr>
              <a:t>telegraphic speech </a:t>
            </a:r>
            <a:r>
              <a:rPr lang="en-US" altLang="en-US" sz="3200" dirty="0" smtClean="0">
                <a:latin typeface="Franklin Gothic Medium" panose="020B0603020102020204" pitchFamily="34" charset="0"/>
              </a:rPr>
              <a:t>because the child speaks like a telegram: “Go car,” means </a:t>
            </a:r>
            <a:r>
              <a:rPr lang="en-US" altLang="en-US" sz="3200" i="1" dirty="0" smtClean="0">
                <a:latin typeface="Franklin Gothic Medium" panose="020B0603020102020204" pitchFamily="34" charset="0"/>
              </a:rPr>
              <a:t>I would like to go for a ride in the car.</a:t>
            </a:r>
          </a:p>
        </p:txBody>
      </p:sp>
    </p:spTree>
    <p:extLst>
      <p:ext uri="{BB962C8B-B14F-4D97-AF65-F5344CB8AC3E}">
        <p14:creationId xmlns:p14="http://schemas.microsoft.com/office/powerpoint/2010/main" val="27281114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276225"/>
            <a:ext cx="8991600" cy="1143000"/>
          </a:xfrm>
        </p:spPr>
        <p:txBody>
          <a:bodyPr>
            <a:normAutofit/>
          </a:bodyPr>
          <a:lstStyle/>
          <a:p>
            <a:r>
              <a:rPr lang="en-US" altLang="en-US" sz="4400" dirty="0" smtClean="0">
                <a:latin typeface="Franklin Gothic Medium" panose="020B0603020102020204" pitchFamily="34" charset="0"/>
              </a:rPr>
              <a:t>WHEN DO WE LEARN LANGUAGE?</a:t>
            </a:r>
          </a:p>
        </p:txBody>
      </p:sp>
      <p:sp>
        <p:nvSpPr>
          <p:cNvPr id="49155" name="Rectangle 3"/>
          <p:cNvSpPr>
            <a:spLocks noChangeArrowheads="1"/>
          </p:cNvSpPr>
          <p:nvPr/>
        </p:nvSpPr>
        <p:spPr bwMode="auto">
          <a:xfrm>
            <a:off x="419100" y="1600200"/>
            <a:ext cx="8458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eaLnBrk="0" hangingPunct="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200" dirty="0">
                <a:solidFill>
                  <a:srgbClr val="0000FF"/>
                </a:solidFill>
                <a:latin typeface="Franklin Gothic Medium" panose="020B0603020102020204" pitchFamily="34" charset="0"/>
              </a:rPr>
              <a:t>Longer phrases:</a:t>
            </a:r>
            <a:r>
              <a:rPr lang="en-US" altLang="en-US" sz="3200" dirty="0">
                <a:latin typeface="Franklin Gothic Medium" panose="020B0603020102020204" pitchFamily="34" charset="0"/>
              </a:rPr>
              <a:t> After telegraphic speech, children begin uttering longer phrases (</a:t>
            </a:r>
            <a:r>
              <a:rPr lang="en-US" altLang="en-US" sz="3200" i="1" dirty="0">
                <a:latin typeface="Franklin Gothic Medium" panose="020B0603020102020204" pitchFamily="34" charset="0"/>
              </a:rPr>
              <a:t>Mommy get ball</a:t>
            </a:r>
            <a:r>
              <a:rPr lang="en-US" altLang="en-US" sz="3200" dirty="0">
                <a:latin typeface="Franklin Gothic Medium" panose="020B0603020102020204" pitchFamily="34" charset="0"/>
              </a:rPr>
              <a:t>) with syntactical sense, and by early elementary school they are employing humor.</a:t>
            </a:r>
          </a:p>
          <a:p>
            <a:pPr>
              <a:buFont typeface="Wingdings" panose="05000000000000000000" pitchFamily="2" charset="2"/>
              <a:buNone/>
            </a:pPr>
            <a:endParaRPr lang="en-US" altLang="en-US" sz="3200" dirty="0">
              <a:latin typeface="Franklin Gothic Medium" panose="020B0603020102020204" pitchFamily="34" charset="0"/>
            </a:endParaRPr>
          </a:p>
          <a:p>
            <a:pPr algn="ctr">
              <a:buFont typeface="Wingdings" panose="05000000000000000000" pitchFamily="2" charset="2"/>
              <a:buNone/>
            </a:pPr>
            <a:r>
              <a:rPr lang="en-US" altLang="en-US" sz="3200" i="1" dirty="0">
                <a:latin typeface="Franklin Gothic Medium" panose="020B0603020102020204" pitchFamily="34" charset="0"/>
              </a:rPr>
              <a:t>You never starve in the desert because of all the sand-which-is there.</a:t>
            </a:r>
          </a:p>
        </p:txBody>
      </p:sp>
    </p:spTree>
    <p:extLst>
      <p:ext uri="{BB962C8B-B14F-4D97-AF65-F5344CB8AC3E}">
        <p14:creationId xmlns:p14="http://schemas.microsoft.com/office/powerpoint/2010/main" val="328486491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endParaRPr lang="en-US" sz="4000" i="1" dirty="0">
              <a:ea typeface="+mj-ea"/>
              <a:cs typeface="Arial" charset="0"/>
            </a:endParaRPr>
          </a:p>
        </p:txBody>
      </p:sp>
      <p:pic>
        <p:nvPicPr>
          <p:cNvPr id="24579" name="Picture 2"/>
          <p:cNvPicPr>
            <a:picLocks noChangeAspect="1" noChangeArrowheads="1"/>
          </p:cNvPicPr>
          <p:nvPr/>
        </p:nvPicPr>
        <p:blipFill>
          <a:blip r:embed="rId3" cstate="print"/>
          <a:srcRect/>
          <a:stretch>
            <a:fillRect/>
          </a:stretch>
        </p:blipFill>
        <p:spPr bwMode="auto">
          <a:xfrm>
            <a:off x="4763" y="2019300"/>
            <a:ext cx="9134475" cy="4305300"/>
          </a:xfrm>
          <a:prstGeom prst="rect">
            <a:avLst/>
          </a:prstGeom>
          <a:noFill/>
          <a:ln w="9525">
            <a:noFill/>
            <a:miter lim="800000"/>
            <a:headEnd/>
            <a:tailEnd/>
          </a:ln>
        </p:spPr>
      </p:pic>
      <p:sp>
        <p:nvSpPr>
          <p:cNvPr id="6" name="Title 5"/>
          <p:cNvSpPr>
            <a:spLocks noGrp="1"/>
          </p:cNvSpPr>
          <p:nvPr>
            <p:ph type="title"/>
          </p:nvPr>
        </p:nvSpPr>
        <p:spPr/>
        <p:txBody>
          <a:bodyPr>
            <a:noAutofit/>
          </a:bodyPr>
          <a:lstStyle/>
          <a:p>
            <a:r>
              <a:rPr lang="en-US" sz="4000" dirty="0" smtClean="0">
                <a:cs typeface="Arial" charset="0"/>
              </a:rPr>
              <a:t>LANGUAGE DEVELOPMENT: </a:t>
            </a:r>
            <a:r>
              <a:rPr lang="en-US" sz="4000" i="1" dirty="0" smtClean="0">
                <a:cs typeface="Arial" charset="0"/>
              </a:rPr>
              <a:t>WHEN DO WE LEARN LANGUAGE?</a:t>
            </a:r>
            <a:endParaRPr lang="en-US" sz="32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endParaRPr lang="en-US" sz="4000" i="1" dirty="0">
              <a:ea typeface="+mj-ea"/>
              <a:cs typeface="Arial" charset="0"/>
            </a:endParaRPr>
          </a:p>
        </p:txBody>
      </p:sp>
      <p:pic>
        <p:nvPicPr>
          <p:cNvPr id="25603" name="Picture 2"/>
          <p:cNvPicPr>
            <a:picLocks noChangeAspect="1" noChangeArrowheads="1"/>
          </p:cNvPicPr>
          <p:nvPr/>
        </p:nvPicPr>
        <p:blipFill>
          <a:blip r:embed="rId3" cstate="print"/>
          <a:srcRect/>
          <a:stretch>
            <a:fillRect/>
          </a:stretch>
        </p:blipFill>
        <p:spPr bwMode="auto">
          <a:xfrm>
            <a:off x="4763" y="2019300"/>
            <a:ext cx="9134475" cy="4305300"/>
          </a:xfrm>
          <a:prstGeom prst="rect">
            <a:avLst/>
          </a:prstGeom>
          <a:noFill/>
          <a:ln w="9525">
            <a:noFill/>
            <a:miter lim="800000"/>
            <a:headEnd/>
            <a:tailEnd/>
          </a:ln>
        </p:spPr>
      </p:pic>
      <p:sp>
        <p:nvSpPr>
          <p:cNvPr id="9" name="Title 8"/>
          <p:cNvSpPr>
            <a:spLocks noGrp="1"/>
          </p:cNvSpPr>
          <p:nvPr>
            <p:ph type="title"/>
          </p:nvPr>
        </p:nvSpPr>
        <p:spPr>
          <a:xfrm>
            <a:off x="0" y="0"/>
            <a:ext cx="8686800" cy="1251062"/>
          </a:xfrm>
        </p:spPr>
        <p:txBody>
          <a:bodyPr>
            <a:normAutofit fontScale="90000"/>
          </a:bodyPr>
          <a:lstStyle/>
          <a:p>
            <a:r>
              <a:rPr lang="en-US" sz="4800" dirty="0" smtClean="0">
                <a:cs typeface="Arial" charset="0"/>
              </a:rPr>
              <a:t>LANGUAGE DEVELOPMENT: </a:t>
            </a:r>
            <a:r>
              <a:rPr lang="en-US" sz="4800" i="1" dirty="0" smtClean="0">
                <a:cs typeface="Arial" charset="0"/>
              </a:rPr>
              <a:t>WHEN DO WE LEARN LANGUAGE?</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endParaRPr lang="en-US" sz="4000" i="1" dirty="0">
              <a:ea typeface="+mj-ea"/>
              <a:cs typeface="Arial" charset="0"/>
            </a:endParaRPr>
          </a:p>
        </p:txBody>
      </p:sp>
      <p:pic>
        <p:nvPicPr>
          <p:cNvPr id="26627" name="Picture 2"/>
          <p:cNvPicPr>
            <a:picLocks noChangeAspect="1" noChangeArrowheads="1"/>
          </p:cNvPicPr>
          <p:nvPr/>
        </p:nvPicPr>
        <p:blipFill>
          <a:blip r:embed="rId3" cstate="print"/>
          <a:srcRect/>
          <a:stretch>
            <a:fillRect/>
          </a:stretch>
        </p:blipFill>
        <p:spPr bwMode="auto">
          <a:xfrm>
            <a:off x="4763" y="2019300"/>
            <a:ext cx="9134475" cy="4305300"/>
          </a:xfrm>
          <a:prstGeom prst="rect">
            <a:avLst/>
          </a:prstGeom>
          <a:noFill/>
          <a:ln w="9525">
            <a:noFill/>
            <a:miter lim="800000"/>
            <a:headEnd/>
            <a:tailEnd/>
          </a:ln>
        </p:spPr>
      </p:pic>
      <p:sp>
        <p:nvSpPr>
          <p:cNvPr id="5" name="Title 4"/>
          <p:cNvSpPr>
            <a:spLocks noGrp="1"/>
          </p:cNvSpPr>
          <p:nvPr>
            <p:ph type="title"/>
          </p:nvPr>
        </p:nvSpPr>
        <p:spPr>
          <a:xfrm>
            <a:off x="0" y="152400"/>
            <a:ext cx="8686800" cy="1251062"/>
          </a:xfrm>
        </p:spPr>
        <p:txBody>
          <a:bodyPr>
            <a:normAutofit fontScale="90000"/>
          </a:bodyPr>
          <a:lstStyle/>
          <a:p>
            <a:r>
              <a:rPr lang="en-US" sz="4800" dirty="0" smtClean="0">
                <a:cs typeface="Arial" charset="0"/>
              </a:rPr>
              <a:t>LANGUAGE DEVELOPMENT: </a:t>
            </a:r>
            <a:r>
              <a:rPr lang="en-US" sz="4800" i="1" dirty="0" smtClean="0">
                <a:cs typeface="Arial" charset="0"/>
              </a:rPr>
              <a:t>WHEN DO WE LEARN LANGUAGE?</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endParaRPr lang="en-US" sz="4000" i="1" dirty="0">
              <a:ea typeface="+mj-ea"/>
              <a:cs typeface="Arial" charset="0"/>
            </a:endParaRPr>
          </a:p>
        </p:txBody>
      </p:sp>
      <p:pic>
        <p:nvPicPr>
          <p:cNvPr id="27651" name="Picture 2"/>
          <p:cNvPicPr>
            <a:picLocks noChangeAspect="1" noChangeArrowheads="1"/>
          </p:cNvPicPr>
          <p:nvPr/>
        </p:nvPicPr>
        <p:blipFill>
          <a:blip r:embed="rId3" cstate="print"/>
          <a:srcRect/>
          <a:stretch>
            <a:fillRect/>
          </a:stretch>
        </p:blipFill>
        <p:spPr bwMode="auto">
          <a:xfrm>
            <a:off x="4763" y="2019300"/>
            <a:ext cx="9134475" cy="4305300"/>
          </a:xfrm>
          <a:prstGeom prst="rect">
            <a:avLst/>
          </a:prstGeom>
          <a:noFill/>
          <a:ln w="9525">
            <a:noFill/>
            <a:miter lim="800000"/>
            <a:headEnd/>
            <a:tailEnd/>
          </a:ln>
        </p:spPr>
      </p:pic>
      <p:sp>
        <p:nvSpPr>
          <p:cNvPr id="5" name="Title 4"/>
          <p:cNvSpPr>
            <a:spLocks noGrp="1"/>
          </p:cNvSpPr>
          <p:nvPr>
            <p:ph type="title"/>
          </p:nvPr>
        </p:nvSpPr>
        <p:spPr>
          <a:xfrm>
            <a:off x="0" y="152400"/>
            <a:ext cx="8686800" cy="1251062"/>
          </a:xfrm>
        </p:spPr>
        <p:txBody>
          <a:bodyPr>
            <a:normAutofit fontScale="90000"/>
          </a:bodyPr>
          <a:lstStyle/>
          <a:p>
            <a:r>
              <a:rPr lang="en-US" sz="4800" dirty="0" smtClean="0">
                <a:cs typeface="Arial" charset="0"/>
              </a:rPr>
              <a:t>LANGUAGE DEVELOPMENT: </a:t>
            </a:r>
            <a:r>
              <a:rPr lang="en-US" sz="4800" i="1" dirty="0" smtClean="0">
                <a:cs typeface="Arial" charset="0"/>
              </a:rPr>
              <a:t>WHEN DO WE LEARN LANGUAGE?</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endParaRPr lang="en-US" sz="4000" i="1" dirty="0">
              <a:ea typeface="+mj-ea"/>
              <a:cs typeface="Arial" charset="0"/>
            </a:endParaRPr>
          </a:p>
        </p:txBody>
      </p:sp>
      <p:pic>
        <p:nvPicPr>
          <p:cNvPr id="28675" name="Picture 2"/>
          <p:cNvPicPr>
            <a:picLocks noChangeAspect="1" noChangeArrowheads="1"/>
          </p:cNvPicPr>
          <p:nvPr/>
        </p:nvPicPr>
        <p:blipFill>
          <a:blip r:embed="rId3" cstate="print"/>
          <a:srcRect/>
          <a:stretch>
            <a:fillRect/>
          </a:stretch>
        </p:blipFill>
        <p:spPr bwMode="auto">
          <a:xfrm>
            <a:off x="4763" y="2019300"/>
            <a:ext cx="9134475" cy="4305300"/>
          </a:xfrm>
          <a:prstGeom prst="rect">
            <a:avLst/>
          </a:prstGeom>
          <a:noFill/>
          <a:ln w="9525">
            <a:noFill/>
            <a:miter lim="800000"/>
            <a:headEnd/>
            <a:tailEnd/>
          </a:ln>
        </p:spPr>
      </p:pic>
      <p:sp>
        <p:nvSpPr>
          <p:cNvPr id="5" name="Title 4"/>
          <p:cNvSpPr>
            <a:spLocks noGrp="1"/>
          </p:cNvSpPr>
          <p:nvPr>
            <p:ph type="title"/>
          </p:nvPr>
        </p:nvSpPr>
        <p:spPr>
          <a:xfrm>
            <a:off x="0" y="152400"/>
            <a:ext cx="8686800" cy="1251062"/>
          </a:xfrm>
        </p:spPr>
        <p:txBody>
          <a:bodyPr>
            <a:normAutofit fontScale="90000"/>
          </a:bodyPr>
          <a:lstStyle/>
          <a:p>
            <a:r>
              <a:rPr lang="en-US" sz="4800" dirty="0" smtClean="0">
                <a:cs typeface="Arial" charset="0"/>
              </a:rPr>
              <a:t>LANGUAGE DEVELOPMENT: </a:t>
            </a:r>
            <a:r>
              <a:rPr lang="en-US" sz="4800" i="1" dirty="0" smtClean="0">
                <a:cs typeface="Arial" charset="0"/>
              </a:rPr>
              <a:t>WHEN DO WE LEARN LANGUAGE?</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endParaRPr lang="en-US" sz="4000" i="1" dirty="0">
              <a:ea typeface="+mj-ea"/>
              <a:cs typeface="Arial" charset="0"/>
            </a:endParaRPr>
          </a:p>
        </p:txBody>
      </p:sp>
      <p:pic>
        <p:nvPicPr>
          <p:cNvPr id="29699" name="Picture 3"/>
          <p:cNvPicPr>
            <a:picLocks noChangeAspect="1" noChangeArrowheads="1"/>
          </p:cNvPicPr>
          <p:nvPr/>
        </p:nvPicPr>
        <p:blipFill>
          <a:blip r:embed="rId3" cstate="print"/>
          <a:srcRect/>
          <a:stretch>
            <a:fillRect/>
          </a:stretch>
        </p:blipFill>
        <p:spPr bwMode="auto">
          <a:xfrm>
            <a:off x="4763" y="2019300"/>
            <a:ext cx="9134475" cy="4305300"/>
          </a:xfrm>
          <a:prstGeom prst="rect">
            <a:avLst/>
          </a:prstGeom>
          <a:noFill/>
          <a:ln w="9525">
            <a:noFill/>
            <a:miter lim="800000"/>
            <a:headEnd/>
            <a:tailEnd/>
          </a:ln>
        </p:spPr>
      </p:pic>
      <p:sp>
        <p:nvSpPr>
          <p:cNvPr id="5" name="Title 4"/>
          <p:cNvSpPr>
            <a:spLocks noGrp="1"/>
          </p:cNvSpPr>
          <p:nvPr>
            <p:ph type="title"/>
          </p:nvPr>
        </p:nvSpPr>
        <p:spPr>
          <a:xfrm>
            <a:off x="0" y="152400"/>
            <a:ext cx="8686800" cy="1251062"/>
          </a:xfrm>
        </p:spPr>
        <p:txBody>
          <a:bodyPr>
            <a:normAutofit fontScale="90000"/>
          </a:bodyPr>
          <a:lstStyle/>
          <a:p>
            <a:r>
              <a:rPr lang="en-US" sz="4800" dirty="0" smtClean="0">
                <a:cs typeface="Arial" charset="0"/>
              </a:rPr>
              <a:t>LANGUAGE DEVELOPMENT: </a:t>
            </a:r>
            <a:r>
              <a:rPr lang="en-US" sz="4800" i="1" dirty="0" smtClean="0">
                <a:cs typeface="Arial" charset="0"/>
              </a:rPr>
              <a:t>WHEN DO WE LEARN LANGUAGE?</a:t>
            </a:r>
            <a:endParaRPr lang="en-US" dirty="0"/>
          </a:p>
        </p:txBody>
      </p:sp>
      <p:sp>
        <p:nvSpPr>
          <p:cNvPr id="6" name="Rectangle 5"/>
          <p:cNvSpPr/>
          <p:nvPr/>
        </p:nvSpPr>
        <p:spPr>
          <a:xfrm>
            <a:off x="0" y="6334780"/>
            <a:ext cx="9144000" cy="523220"/>
          </a:xfrm>
          <a:prstGeom prst="rect">
            <a:avLst/>
          </a:prstGeom>
        </p:spPr>
        <p:txBody>
          <a:bodyPr wrap="square">
            <a:spAutoFit/>
          </a:bodyPr>
          <a:lstStyle/>
          <a:p>
            <a:r>
              <a:rPr lang="en-US" sz="1400" dirty="0" smtClean="0">
                <a:hlinkClick r:id="rId4"/>
              </a:rPr>
              <a:t>https://www.youtube.com/watch?v=s9shPouRWCs&amp;index=16&amp;list=PL8dPuuaLjXtOPRKzVLY0jJY-uHOH9KVU6</a:t>
            </a:r>
            <a:endParaRPr lang="en-US" sz="1400" dirty="0" smtClean="0"/>
          </a:p>
          <a:p>
            <a:r>
              <a:rPr lang="en-US" sz="1400" dirty="0" smtClean="0"/>
              <a:t>Crash Course - Language</a:t>
            </a:r>
            <a:endParaRPr lang="en-US" sz="14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274638"/>
            <a:ext cx="9144000" cy="1143000"/>
          </a:xfrm>
        </p:spPr>
        <p:txBody>
          <a:bodyPr>
            <a:normAutofit fontScale="90000"/>
          </a:bodyPr>
          <a:lstStyle/>
          <a:p>
            <a:pPr eaLnBrk="1" hangingPunct="1"/>
            <a:r>
              <a:rPr lang="en-US" dirty="0" smtClean="0">
                <a:latin typeface="Franklin Gothic Medium" pitchFamily="34" charset="0"/>
                <a:cs typeface="Arial" charset="0"/>
              </a:rPr>
              <a:t>LANGUAGE DEVELOPMENT: </a:t>
            </a:r>
            <a:br>
              <a:rPr lang="en-US" dirty="0" smtClean="0">
                <a:latin typeface="Franklin Gothic Medium" pitchFamily="34" charset="0"/>
                <a:cs typeface="Arial" charset="0"/>
              </a:rPr>
            </a:br>
            <a:r>
              <a:rPr lang="en-US" i="1" dirty="0" smtClean="0">
                <a:latin typeface="Franklin Gothic Medium" pitchFamily="34" charset="0"/>
                <a:cs typeface="Arial" charset="0"/>
              </a:rPr>
              <a:t>EXPLAINING LANGUAGE DEVELOPMENT</a:t>
            </a:r>
            <a:endParaRPr lang="en-US" sz="4000" i="1" dirty="0" smtClean="0">
              <a:latin typeface="Franklin Gothic Medium" pitchFamily="34" charset="0"/>
              <a:cs typeface="Arial" charset="0"/>
            </a:endParaRPr>
          </a:p>
        </p:txBody>
      </p:sp>
      <p:sp>
        <p:nvSpPr>
          <p:cNvPr id="30723" name="Content Placeholder 2"/>
          <p:cNvSpPr>
            <a:spLocks noGrp="1"/>
          </p:cNvSpPr>
          <p:nvPr>
            <p:ph idx="1"/>
          </p:nvPr>
        </p:nvSpPr>
        <p:spPr>
          <a:xfrm>
            <a:off x="228600" y="1828800"/>
            <a:ext cx="8229600" cy="4625609"/>
          </a:xfrm>
        </p:spPr>
        <p:txBody>
          <a:bodyPr/>
          <a:lstStyle/>
          <a:p>
            <a:pPr eaLnBrk="1" hangingPunct="1"/>
            <a:r>
              <a:rPr lang="en-US" sz="4000" dirty="0" smtClean="0">
                <a:latin typeface="Franklin Gothic Medium" pitchFamily="34" charset="0"/>
                <a:cs typeface="Arial" charset="0"/>
              </a:rPr>
              <a:t>Skinner: Operant Learning</a:t>
            </a:r>
          </a:p>
          <a:p>
            <a:pPr lvl="1" eaLnBrk="1" hangingPunct="1"/>
            <a:r>
              <a:rPr lang="en-US" sz="3600" dirty="0" smtClean="0">
                <a:latin typeface="Franklin Gothic Medium" pitchFamily="34" charset="0"/>
                <a:cs typeface="Arial" charset="0"/>
              </a:rPr>
              <a:t>Learning principles</a:t>
            </a:r>
          </a:p>
          <a:p>
            <a:pPr lvl="2" eaLnBrk="1" hangingPunct="1"/>
            <a:r>
              <a:rPr lang="en-US" sz="3200" dirty="0" smtClean="0">
                <a:latin typeface="Franklin Gothic Medium" pitchFamily="34" charset="0"/>
                <a:cs typeface="Arial" charset="0"/>
              </a:rPr>
              <a:t>Association</a:t>
            </a:r>
          </a:p>
          <a:p>
            <a:pPr lvl="2" eaLnBrk="1" hangingPunct="1"/>
            <a:r>
              <a:rPr lang="en-US" sz="3200" dirty="0" smtClean="0">
                <a:latin typeface="Franklin Gothic Medium" pitchFamily="34" charset="0"/>
                <a:cs typeface="Arial" charset="0"/>
              </a:rPr>
              <a:t>Imitation</a:t>
            </a:r>
          </a:p>
          <a:p>
            <a:pPr lvl="2" eaLnBrk="1" hangingPunct="1"/>
            <a:r>
              <a:rPr lang="en-US" sz="3200" dirty="0" smtClean="0">
                <a:latin typeface="Franklin Gothic Medium" pitchFamily="34" charset="0"/>
                <a:cs typeface="Arial" charset="0"/>
              </a:rPr>
              <a:t>Reinforcement</a:t>
            </a:r>
            <a:endParaRPr lang="en-US" dirty="0" smtClean="0">
              <a:latin typeface="Franklin Gothic Medium" pitchFamily="34" charset="0"/>
              <a:cs typeface="Arial" charset="0"/>
            </a:endParaRPr>
          </a:p>
        </p:txBody>
      </p:sp>
      <p:pic>
        <p:nvPicPr>
          <p:cNvPr id="4" name="Content Placeholder 4" descr="rman6207l.jpg"/>
          <p:cNvPicPr>
            <a:picLocks noChangeAspect="1"/>
          </p:cNvPicPr>
          <p:nvPr/>
        </p:nvPicPr>
        <p:blipFill rotWithShape="1">
          <a:blip r:embed="rId3">
            <a:extLst>
              <a:ext uri="{28A0092B-C50C-407E-A947-70E740481C1C}">
                <a14:useLocalDpi xmlns:a14="http://schemas.microsoft.com/office/drawing/2010/main" val="0"/>
              </a:ext>
            </a:extLst>
          </a:blip>
          <a:srcRect b="19051"/>
          <a:stretch/>
        </p:blipFill>
        <p:spPr>
          <a:xfrm>
            <a:off x="5105400" y="2881679"/>
            <a:ext cx="4038600" cy="3138122"/>
          </a:xfrm>
          <a:prstGeom prst="rect">
            <a:avLst/>
          </a:prstGeom>
        </p:spPr>
      </p:pic>
      <p:sp>
        <p:nvSpPr>
          <p:cNvPr id="2" name="TextBox 1"/>
          <p:cNvSpPr txBox="1"/>
          <p:nvPr/>
        </p:nvSpPr>
        <p:spPr>
          <a:xfrm>
            <a:off x="5105400" y="6019801"/>
            <a:ext cx="4038600" cy="646331"/>
          </a:xfrm>
          <a:prstGeom prst="rect">
            <a:avLst/>
          </a:prstGeom>
          <a:noFill/>
        </p:spPr>
        <p:txBody>
          <a:bodyPr wrap="square" rtlCol="0">
            <a:spAutoFit/>
          </a:bodyPr>
          <a:lstStyle/>
          <a:p>
            <a:pPr algn="ctr"/>
            <a:r>
              <a:rPr lang="en-US" b="1" dirty="0" smtClean="0"/>
              <a:t>“It sure didn’t pay to increase my vocabulary </a:t>
            </a:r>
            <a:r>
              <a:rPr lang="en-US" b="1" i="1" dirty="0" smtClean="0"/>
              <a:t>that</a:t>
            </a:r>
            <a:r>
              <a:rPr lang="en-US" b="1" dirty="0" smtClean="0"/>
              <a:t> time!”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533400" y="228600"/>
            <a:ext cx="8013192" cy="1636776"/>
          </a:xfrm>
        </p:spPr>
        <p:txBody>
          <a:bodyPr/>
          <a:lstStyle/>
          <a:p>
            <a:pPr algn="ctr" eaLnBrk="1" hangingPunct="1"/>
            <a:r>
              <a:rPr lang="en-US" sz="4800" b="1" dirty="0" smtClean="0">
                <a:latin typeface="Arial" charset="0"/>
                <a:cs typeface="Arial" charset="0"/>
              </a:rPr>
              <a:t>THINKING</a:t>
            </a:r>
          </a:p>
        </p:txBody>
      </p:sp>
      <p:sp>
        <p:nvSpPr>
          <p:cNvPr id="4" name="Text Placeholder 3"/>
          <p:cNvSpPr>
            <a:spLocks noGrp="1"/>
          </p:cNvSpPr>
          <p:nvPr>
            <p:ph type="body" idx="1"/>
          </p:nvPr>
        </p:nvSpPr>
        <p:spPr/>
        <p:txBody>
          <a:bodyPr/>
          <a:lstStyle/>
          <a:p>
            <a:endParaRPr lang="en-US"/>
          </a:p>
        </p:txBody>
      </p:sp>
      <p:pic>
        <p:nvPicPr>
          <p:cNvPr id="6147" name="Picture 3" descr="MyAP1e_CO7.jpg"/>
          <p:cNvPicPr>
            <a:picLocks noChangeAspect="1"/>
          </p:cNvPicPr>
          <p:nvPr/>
        </p:nvPicPr>
        <p:blipFill>
          <a:blip r:embed="rId3" cstate="print"/>
          <a:srcRect/>
          <a:stretch>
            <a:fillRect/>
          </a:stretch>
        </p:blipFill>
        <p:spPr bwMode="auto">
          <a:xfrm>
            <a:off x="3048000" y="1828800"/>
            <a:ext cx="3176588" cy="4725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195262"/>
            <a:ext cx="7162800" cy="1143000"/>
          </a:xfrm>
        </p:spPr>
        <p:txBody>
          <a:bodyPr/>
          <a:lstStyle/>
          <a:p>
            <a:r>
              <a:rPr lang="en-US" altLang="en-US" dirty="0" smtClean="0">
                <a:latin typeface="Franklin Gothic Medium" panose="020B0603020102020204" pitchFamily="34" charset="0"/>
              </a:rPr>
              <a:t>OPERANT LEARNING</a:t>
            </a:r>
          </a:p>
        </p:txBody>
      </p:sp>
      <p:sp>
        <p:nvSpPr>
          <p:cNvPr id="57347" name="Rectangle 3"/>
          <p:cNvSpPr>
            <a:spLocks noGrp="1" noChangeArrowheads="1"/>
          </p:cNvSpPr>
          <p:nvPr>
            <p:ph type="body" idx="1"/>
          </p:nvPr>
        </p:nvSpPr>
        <p:spPr/>
        <p:txBody>
          <a:bodyPr/>
          <a:lstStyle/>
          <a:p>
            <a:pPr lvl="1">
              <a:buFontTx/>
              <a:buNone/>
            </a:pPr>
            <a:endParaRPr lang="en-US" altLang="en-US" smtClean="0">
              <a:latin typeface="Franklin Gothic Medium" panose="020B0603020102020204" pitchFamily="34" charset="0"/>
            </a:endParaRPr>
          </a:p>
          <a:p>
            <a:pPr>
              <a:buFontTx/>
              <a:buNone/>
            </a:pPr>
            <a:endParaRPr lang="en-US" altLang="en-US" smtClean="0">
              <a:latin typeface="Franklin Gothic Medium" panose="020B0603020102020204" pitchFamily="34" charset="0"/>
            </a:endParaRPr>
          </a:p>
        </p:txBody>
      </p:sp>
      <p:sp>
        <p:nvSpPr>
          <p:cNvPr id="57348" name="Rectangle 4"/>
          <p:cNvSpPr>
            <a:spLocks noChangeArrowheads="1"/>
          </p:cNvSpPr>
          <p:nvPr/>
        </p:nvSpPr>
        <p:spPr bwMode="auto">
          <a:xfrm>
            <a:off x="304800" y="1509712"/>
            <a:ext cx="8305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eaLnBrk="0" hangingPunct="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3200" dirty="0">
                <a:latin typeface="Franklin Gothic Medium" panose="020B0603020102020204" pitchFamily="34" charset="0"/>
              </a:rPr>
              <a:t>Language acquisition is governed by operant learning principles.</a:t>
            </a:r>
          </a:p>
          <a:p>
            <a:pPr>
              <a:lnSpc>
                <a:spcPct val="80000"/>
              </a:lnSpc>
            </a:pPr>
            <a:r>
              <a:rPr lang="en-US" altLang="en-US" sz="3200" dirty="0">
                <a:latin typeface="Franklin Gothic Medium" panose="020B0603020102020204" pitchFamily="34" charset="0"/>
              </a:rPr>
              <a:t>Association of the sight of things with sounds of words</a:t>
            </a:r>
          </a:p>
          <a:p>
            <a:pPr>
              <a:lnSpc>
                <a:spcPct val="80000"/>
              </a:lnSpc>
            </a:pPr>
            <a:r>
              <a:rPr lang="en-US" altLang="en-US" sz="3200" dirty="0">
                <a:latin typeface="Franklin Gothic Medium" panose="020B0603020102020204" pitchFamily="34" charset="0"/>
              </a:rPr>
              <a:t>Imitation of the words/syntax modeled by others</a:t>
            </a:r>
          </a:p>
          <a:p>
            <a:pPr>
              <a:lnSpc>
                <a:spcPct val="80000"/>
              </a:lnSpc>
            </a:pPr>
            <a:r>
              <a:rPr lang="en-US" altLang="en-US" sz="3200" dirty="0">
                <a:latin typeface="Franklin Gothic Medium" panose="020B0603020102020204" pitchFamily="34" charset="0"/>
              </a:rPr>
              <a:t>Reinforcement by the caregiver</a:t>
            </a:r>
          </a:p>
          <a:p>
            <a:pPr>
              <a:lnSpc>
                <a:spcPct val="80000"/>
              </a:lnSpc>
            </a:pPr>
            <a:r>
              <a:rPr lang="en-US" altLang="en-US" sz="3200" dirty="0">
                <a:latin typeface="Franklin Gothic Medium" panose="020B0603020102020204" pitchFamily="34" charset="0"/>
              </a:rPr>
              <a:t>This assumes that children are being constantly reinforced for using good grammar and corrected when they use bad grammar. (Seldom occurs)</a:t>
            </a:r>
          </a:p>
          <a:p>
            <a:pPr>
              <a:lnSpc>
                <a:spcPct val="80000"/>
              </a:lnSpc>
            </a:pPr>
            <a:r>
              <a:rPr lang="en-US" altLang="en-US" sz="3200" dirty="0">
                <a:latin typeface="Franklin Gothic Medium" panose="020B0603020102020204" pitchFamily="34" charset="0"/>
              </a:rPr>
              <a:t>Cute mistakes?</a:t>
            </a:r>
            <a:endParaRPr lang="en-US" altLang="en-US" sz="2800" dirty="0">
              <a:latin typeface="Franklin Gothic Medium" panose="020B0603020102020204" pitchFamily="34" charset="0"/>
            </a:endParaRPr>
          </a:p>
        </p:txBody>
      </p:sp>
    </p:spTree>
    <p:extLst>
      <p:ext uri="{BB962C8B-B14F-4D97-AF65-F5344CB8AC3E}">
        <p14:creationId xmlns:p14="http://schemas.microsoft.com/office/powerpoint/2010/main" val="14330585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3600" dirty="0">
                <a:latin typeface="Franklin Gothic Medium" pitchFamily="34" charset="0"/>
                <a:cs typeface="Arial" charset="0"/>
              </a:rPr>
              <a:t>LANGUAGE DEVELOPMENT: </a:t>
            </a:r>
            <a:br>
              <a:rPr lang="en-US" sz="3600" dirty="0">
                <a:latin typeface="Franklin Gothic Medium" pitchFamily="34" charset="0"/>
                <a:cs typeface="Arial" charset="0"/>
              </a:rPr>
            </a:br>
            <a:r>
              <a:rPr lang="en-US" sz="3600" i="1" dirty="0">
                <a:latin typeface="Franklin Gothic Medium" pitchFamily="34" charset="0"/>
                <a:cs typeface="Arial" charset="0"/>
              </a:rPr>
              <a:t>EXPLAINING LANGUAGE DEVELOPMENT</a:t>
            </a:r>
            <a:endParaRPr lang="en-US" altLang="en-US" sz="3600" dirty="0" smtClean="0">
              <a:latin typeface="Franklin Gothic Medium" panose="020B0603020102020204" pitchFamily="34" charset="0"/>
              <a:ea typeface="ＭＳ Ｐゴシック" panose="020B0600070205080204" pitchFamily="34" charset="-128"/>
            </a:endParaRPr>
          </a:p>
        </p:txBody>
      </p:sp>
      <p:sp>
        <p:nvSpPr>
          <p:cNvPr id="3" name="Content Placeholder 2"/>
          <p:cNvSpPr>
            <a:spLocks noGrp="1"/>
          </p:cNvSpPr>
          <p:nvPr>
            <p:ph sz="half" idx="1"/>
          </p:nvPr>
        </p:nvSpPr>
        <p:spPr/>
        <p:txBody>
          <a:bodyPr/>
          <a:lstStyle/>
          <a:p>
            <a:pPr eaLnBrk="1" hangingPunct="1"/>
            <a:r>
              <a:rPr lang="en-US" altLang="en-US" dirty="0" smtClean="0">
                <a:latin typeface="Franklin Gothic Medium" panose="020B0603020102020204" pitchFamily="34" charset="0"/>
                <a:ea typeface="ＭＳ Ｐゴシック" panose="020B0600070205080204" pitchFamily="34" charset="-128"/>
              </a:rPr>
              <a:t>We learn language too quickly for it to be through reinforcement and punishment.</a:t>
            </a:r>
          </a:p>
          <a:p>
            <a:pPr eaLnBrk="1" hangingPunct="1"/>
            <a:r>
              <a:rPr lang="en-US" altLang="en-US" b="1" i="1" dirty="0" smtClean="0">
                <a:latin typeface="Franklin Gothic Medium" panose="020B0603020102020204" pitchFamily="34" charset="0"/>
                <a:ea typeface="ＭＳ Ｐゴシック" panose="020B0600070205080204" pitchFamily="34" charset="-128"/>
              </a:rPr>
              <a:t>Inborn universal language acquisition device</a:t>
            </a:r>
          </a:p>
          <a:p>
            <a:pPr eaLnBrk="1" hangingPunct="1"/>
            <a:endParaRPr lang="en-US" altLang="en-US" dirty="0" smtClean="0">
              <a:latin typeface="Franklin Gothic Medium" panose="020B0603020102020204" pitchFamily="34" charset="0"/>
              <a:ea typeface="ＭＳ Ｐゴシック" panose="020B0600070205080204" pitchFamily="34" charset="-128"/>
            </a:endParaRPr>
          </a:p>
        </p:txBody>
      </p:sp>
      <p:pic>
        <p:nvPicPr>
          <p:cNvPr id="5" name="Picture 8" descr="chomsk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914119"/>
            <a:ext cx="3638550" cy="4483633"/>
          </a:xfrm>
        </p:spPr>
      </p:pic>
    </p:spTree>
    <p:extLst>
      <p:ext uri="{BB962C8B-B14F-4D97-AF65-F5344CB8AC3E}">
        <p14:creationId xmlns:p14="http://schemas.microsoft.com/office/powerpoint/2010/main" val="156529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9885" y="3720352"/>
            <a:ext cx="1306872" cy="1123111"/>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696013" y="4897929"/>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116681" y="4751387"/>
            <a:ext cx="990600" cy="609600"/>
          </a:xfrm>
          <a:prstGeom prst="wedgeRoundRectCallout">
            <a:avLst>
              <a:gd name="adj1" fmla="val 63781"/>
              <a:gd name="adj2" fmla="val 83595"/>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12976988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52400" y="228600"/>
            <a:ext cx="8686800" cy="1143000"/>
          </a:xfrm>
        </p:spPr>
        <p:txBody>
          <a:bodyPr>
            <a:normAutofit/>
          </a:bodyPr>
          <a:lstStyle/>
          <a:p>
            <a:r>
              <a:rPr lang="en-US" altLang="en-US" dirty="0" smtClean="0">
                <a:latin typeface="Franklin Gothic Medium" panose="020B0603020102020204" pitchFamily="34" charset="0"/>
              </a:rPr>
              <a:t>INBORN UNIVERSAL GRAMMAR</a:t>
            </a:r>
          </a:p>
        </p:txBody>
      </p:sp>
      <p:sp>
        <p:nvSpPr>
          <p:cNvPr id="59395" name="Rectangle 3"/>
          <p:cNvSpPr>
            <a:spLocks noGrp="1" noChangeArrowheads="1"/>
          </p:cNvSpPr>
          <p:nvPr>
            <p:ph type="body" idx="1"/>
          </p:nvPr>
        </p:nvSpPr>
        <p:spPr/>
        <p:txBody>
          <a:bodyPr/>
          <a:lstStyle/>
          <a:p>
            <a:pPr lvl="1">
              <a:buFontTx/>
              <a:buNone/>
            </a:pPr>
            <a:endParaRPr lang="en-US" altLang="en-US" smtClean="0">
              <a:latin typeface="Franklin Gothic Medium" panose="020B0603020102020204" pitchFamily="34" charset="0"/>
            </a:endParaRPr>
          </a:p>
          <a:p>
            <a:pPr>
              <a:buFontTx/>
              <a:buNone/>
            </a:pPr>
            <a:endParaRPr lang="en-US" altLang="en-US" smtClean="0">
              <a:latin typeface="Franklin Gothic Medium" panose="020B0603020102020204" pitchFamily="34" charset="0"/>
            </a:endParaRPr>
          </a:p>
        </p:txBody>
      </p:sp>
      <p:sp>
        <p:nvSpPr>
          <p:cNvPr id="59396" name="Rectangle 4"/>
          <p:cNvSpPr>
            <a:spLocks noChangeArrowheads="1"/>
          </p:cNvSpPr>
          <p:nvPr/>
        </p:nvSpPr>
        <p:spPr bwMode="auto">
          <a:xfrm>
            <a:off x="0" y="1649595"/>
            <a:ext cx="9144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eaLnBrk="0" hangingPunct="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2800" dirty="0">
                <a:latin typeface="Franklin Gothic Medium" panose="020B0603020102020204" pitchFamily="34" charset="0"/>
              </a:rPr>
              <a:t>Linguist Noam Chomsky</a:t>
            </a:r>
          </a:p>
          <a:p>
            <a:pPr>
              <a:lnSpc>
                <a:spcPct val="80000"/>
              </a:lnSpc>
            </a:pPr>
            <a:r>
              <a:rPr lang="en-US" altLang="en-US" sz="2800" dirty="0">
                <a:latin typeface="Franklin Gothic Medium" panose="020B0603020102020204" pitchFamily="34" charset="0"/>
              </a:rPr>
              <a:t>Language is almost entirely inborn</a:t>
            </a:r>
          </a:p>
          <a:p>
            <a:pPr>
              <a:lnSpc>
                <a:spcPct val="80000"/>
              </a:lnSpc>
            </a:pPr>
            <a:r>
              <a:rPr lang="en-US" altLang="en-US" sz="2800" dirty="0">
                <a:latin typeface="Franklin Gothic Medium" panose="020B0603020102020204" pitchFamily="34" charset="0"/>
              </a:rPr>
              <a:t>Language will naturally occur</a:t>
            </a:r>
          </a:p>
          <a:p>
            <a:pPr>
              <a:lnSpc>
                <a:spcPct val="80000"/>
              </a:lnSpc>
            </a:pPr>
            <a:r>
              <a:rPr lang="en-US" altLang="en-US" sz="2800" dirty="0">
                <a:latin typeface="Franklin Gothic Medium" panose="020B0603020102020204" pitchFamily="34" charset="0"/>
              </a:rPr>
              <a:t>We are hard wired to learn language</a:t>
            </a:r>
          </a:p>
          <a:p>
            <a:pPr>
              <a:lnSpc>
                <a:spcPct val="80000"/>
              </a:lnSpc>
            </a:pPr>
            <a:r>
              <a:rPr lang="en-US" altLang="en-US" sz="2800" dirty="0">
                <a:latin typeface="Franklin Gothic Medium" panose="020B0603020102020204" pitchFamily="34" charset="0"/>
              </a:rPr>
              <a:t>Children acquire untaught words and grammar at a rate too high to be explained through learning</a:t>
            </a:r>
          </a:p>
          <a:p>
            <a:pPr>
              <a:lnSpc>
                <a:spcPct val="80000"/>
              </a:lnSpc>
            </a:pPr>
            <a:r>
              <a:rPr lang="en-US" altLang="en-US" sz="2800" dirty="0">
                <a:latin typeface="Franklin Gothic Medium" panose="020B0603020102020204" pitchFamily="34" charset="0"/>
              </a:rPr>
              <a:t>Productivity?  “I hate you daddy”</a:t>
            </a:r>
          </a:p>
          <a:p>
            <a:pPr>
              <a:lnSpc>
                <a:spcPct val="80000"/>
              </a:lnSpc>
            </a:pPr>
            <a:r>
              <a:rPr lang="en-US" altLang="en-US" sz="2800" dirty="0">
                <a:latin typeface="Franklin Gothic Medium" panose="020B0603020102020204" pitchFamily="34" charset="0"/>
              </a:rPr>
              <a:t>Many of the mistakes children make are from overgeneralizing grammar rules they picked up on</a:t>
            </a:r>
          </a:p>
          <a:p>
            <a:pPr>
              <a:lnSpc>
                <a:spcPct val="80000"/>
              </a:lnSpc>
            </a:pPr>
            <a:r>
              <a:rPr lang="en-US" altLang="en-US" sz="2800" dirty="0">
                <a:latin typeface="Franklin Gothic Medium" panose="020B0603020102020204" pitchFamily="34" charset="0"/>
              </a:rPr>
              <a:t>Universal Grammar</a:t>
            </a:r>
          </a:p>
          <a:p>
            <a:pPr>
              <a:lnSpc>
                <a:spcPct val="80000"/>
              </a:lnSpc>
            </a:pPr>
            <a:r>
              <a:rPr lang="en-US" altLang="en-US" sz="2800" dirty="0">
                <a:latin typeface="Franklin Gothic Medium" panose="020B0603020102020204" pitchFamily="34" charset="0"/>
              </a:rPr>
              <a:t>But children do learn their environment’s language</a:t>
            </a:r>
          </a:p>
          <a:p>
            <a:pPr>
              <a:lnSpc>
                <a:spcPct val="80000"/>
              </a:lnSpc>
            </a:pPr>
            <a:endParaRPr lang="en-US" altLang="en-US" sz="2800" dirty="0">
              <a:latin typeface="Franklin Gothic Medium" panose="020B0603020102020204" pitchFamily="34" charset="0"/>
            </a:endParaRPr>
          </a:p>
          <a:p>
            <a:pPr lvl="1">
              <a:lnSpc>
                <a:spcPct val="80000"/>
              </a:lnSpc>
            </a:pPr>
            <a:endParaRPr lang="en-US" altLang="en-US" dirty="0">
              <a:latin typeface="Franklin Gothic Medium" panose="020B0603020102020204" pitchFamily="34" charset="0"/>
            </a:endParaRPr>
          </a:p>
          <a:p>
            <a:pPr>
              <a:lnSpc>
                <a:spcPct val="80000"/>
              </a:lnSpc>
            </a:pPr>
            <a:endParaRPr lang="en-US" altLang="en-US" sz="2800" dirty="0">
              <a:latin typeface="Franklin Gothic Medium" panose="020B0603020102020204" pitchFamily="34" charset="0"/>
            </a:endParaRPr>
          </a:p>
        </p:txBody>
      </p:sp>
    </p:spTree>
    <p:extLst>
      <p:ext uri="{BB962C8B-B14F-4D97-AF65-F5344CB8AC3E}">
        <p14:creationId xmlns:p14="http://schemas.microsoft.com/office/powerpoint/2010/main" val="1360035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UNIVERSAL GRAMMAR</a:t>
            </a:r>
          </a:p>
        </p:txBody>
      </p:sp>
      <p:sp>
        <p:nvSpPr>
          <p:cNvPr id="61443" name="Rectangle 3"/>
          <p:cNvSpPr>
            <a:spLocks noGrp="1" noChangeArrowheads="1"/>
          </p:cNvSpPr>
          <p:nvPr>
            <p:ph type="body" idx="1"/>
          </p:nvPr>
        </p:nvSpPr>
        <p:spPr/>
        <p:txBody>
          <a:bodyPr/>
          <a:lstStyle/>
          <a:p>
            <a:r>
              <a:rPr lang="en-US" altLang="en-US" smtClean="0">
                <a:latin typeface="Franklin Gothic Medium" panose="020B0603020102020204" pitchFamily="34" charset="0"/>
              </a:rPr>
              <a:t>All human languages have the same grammatical building blocks, such as nouns and verbs, subjects and objects, negations and questions.</a:t>
            </a:r>
          </a:p>
          <a:p>
            <a:r>
              <a:rPr lang="en-US" altLang="en-US" smtClean="0">
                <a:latin typeface="Franklin Gothic Medium" panose="020B0603020102020204" pitchFamily="34" charset="0"/>
              </a:rPr>
              <a:t>We all start speaking mostly in nouns</a:t>
            </a:r>
          </a:p>
          <a:p>
            <a:r>
              <a:rPr lang="en-US" altLang="en-US" smtClean="0">
                <a:latin typeface="Franklin Gothic Medium" panose="020B0603020102020204" pitchFamily="34" charset="0"/>
              </a:rPr>
              <a:t>We all follow language development stages</a:t>
            </a:r>
          </a:p>
          <a:p>
            <a:pPr>
              <a:buFontTx/>
              <a:buNone/>
            </a:pPr>
            <a:endParaRPr lang="en-US" altLang="en-US" smtClean="0">
              <a:latin typeface="Franklin Gothic Medium" panose="020B0603020102020204" pitchFamily="34" charset="0"/>
            </a:endParaRPr>
          </a:p>
        </p:txBody>
      </p:sp>
      <p:pic>
        <p:nvPicPr>
          <p:cNvPr id="15362" name="Picture 2" descr="Image result for LANGUAGE DEVELOP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953000"/>
            <a:ext cx="3048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LANGUAGE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2" y="4838699"/>
            <a:ext cx="2754191" cy="200025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LANGUAGE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855464"/>
            <a:ext cx="2057400" cy="200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6414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CRITICAL PERIOD</a:t>
            </a:r>
          </a:p>
        </p:txBody>
      </p:sp>
      <p:sp>
        <p:nvSpPr>
          <p:cNvPr id="62467" name="Rectangle 3"/>
          <p:cNvSpPr>
            <a:spLocks noGrp="1" noChangeArrowheads="1"/>
          </p:cNvSpPr>
          <p:nvPr>
            <p:ph type="body" idx="1"/>
          </p:nvPr>
        </p:nvSpPr>
        <p:spPr>
          <a:xfrm>
            <a:off x="228600" y="1676400"/>
            <a:ext cx="8686800" cy="4930409"/>
          </a:xfrm>
        </p:spPr>
        <p:txBody>
          <a:bodyPr>
            <a:normAutofit/>
          </a:bodyPr>
          <a:lstStyle/>
          <a:p>
            <a:pPr>
              <a:lnSpc>
                <a:spcPct val="80000"/>
              </a:lnSpc>
            </a:pPr>
            <a:r>
              <a:rPr lang="en-US" altLang="en-US" dirty="0" smtClean="0">
                <a:latin typeface="Franklin Gothic Medium" panose="020B0603020102020204" pitchFamily="34" charset="0"/>
              </a:rPr>
              <a:t>Language Machines - A one year old’s brain is statistically analyzing which syllables most often go together to discern word breaks</a:t>
            </a:r>
          </a:p>
          <a:p>
            <a:pPr marL="118872" indent="0">
              <a:lnSpc>
                <a:spcPct val="80000"/>
              </a:lnSpc>
              <a:buNone/>
            </a:pPr>
            <a:endParaRPr lang="en-US" altLang="en-US" dirty="0" smtClean="0">
              <a:latin typeface="Franklin Gothic Medium" panose="020B0603020102020204" pitchFamily="34" charset="0"/>
            </a:endParaRPr>
          </a:p>
          <a:p>
            <a:pPr>
              <a:lnSpc>
                <a:spcPct val="80000"/>
              </a:lnSpc>
            </a:pPr>
            <a:r>
              <a:rPr lang="en-US" altLang="en-US" dirty="0" smtClean="0">
                <a:latin typeface="Franklin Gothic Medium" panose="020B0603020102020204" pitchFamily="34" charset="0"/>
              </a:rPr>
              <a:t>Can we keep it up?</a:t>
            </a:r>
          </a:p>
          <a:p>
            <a:pPr marL="118872" indent="0">
              <a:lnSpc>
                <a:spcPct val="80000"/>
              </a:lnSpc>
              <a:buNone/>
            </a:pPr>
            <a:endParaRPr lang="en-US" altLang="en-US" dirty="0" smtClean="0">
              <a:latin typeface="Franklin Gothic Medium" panose="020B0603020102020204" pitchFamily="34" charset="0"/>
            </a:endParaRPr>
          </a:p>
          <a:p>
            <a:pPr>
              <a:lnSpc>
                <a:spcPct val="80000"/>
              </a:lnSpc>
            </a:pPr>
            <a:r>
              <a:rPr lang="en-US" altLang="en-US" dirty="0" smtClean="0">
                <a:latin typeface="Franklin Gothic Medium" panose="020B0603020102020204" pitchFamily="34" charset="0"/>
              </a:rPr>
              <a:t>No, childhood seems to represent a critical period for mastering certain aspects of language</a:t>
            </a:r>
          </a:p>
          <a:p>
            <a:pPr marL="118872" indent="0">
              <a:lnSpc>
                <a:spcPct val="80000"/>
              </a:lnSpc>
              <a:buNone/>
            </a:pPr>
            <a:endParaRPr lang="en-US" altLang="en-US" dirty="0" smtClean="0">
              <a:latin typeface="Franklin Gothic Medium" panose="020B0603020102020204" pitchFamily="34" charset="0"/>
            </a:endParaRPr>
          </a:p>
          <a:p>
            <a:pPr>
              <a:lnSpc>
                <a:spcPct val="80000"/>
              </a:lnSpc>
            </a:pPr>
            <a:r>
              <a:rPr lang="en-US" altLang="en-US" dirty="0" smtClean="0">
                <a:latin typeface="Franklin Gothic Medium" panose="020B0603020102020204" pitchFamily="34" charset="0"/>
              </a:rPr>
              <a:t>Once the critical period is over mastering the grammar of another language is very difficult</a:t>
            </a:r>
          </a:p>
          <a:p>
            <a:pPr marL="118872" indent="0">
              <a:lnSpc>
                <a:spcPct val="80000"/>
              </a:lnSpc>
              <a:buNone/>
            </a:pPr>
            <a:endParaRPr lang="en-US" altLang="en-US" sz="2800" dirty="0" smtClean="0">
              <a:latin typeface="Franklin Gothic Medium" panose="020B0603020102020204" pitchFamily="34" charset="0"/>
            </a:endParaRPr>
          </a:p>
        </p:txBody>
      </p:sp>
    </p:spTree>
    <p:extLst>
      <p:ext uri="{BB962C8B-B14F-4D97-AF65-F5344CB8AC3E}">
        <p14:creationId xmlns:p14="http://schemas.microsoft.com/office/powerpoint/2010/main" val="10192935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anose="020B0603020102020204" pitchFamily="34" charset="0"/>
              </a:rPr>
              <a:t>CRITICAL PERIOD – </a:t>
            </a:r>
            <a:br>
              <a:rPr lang="en-US" dirty="0" smtClean="0">
                <a:latin typeface="Franklin Gothic Medium" panose="020B0603020102020204" pitchFamily="34" charset="0"/>
              </a:rPr>
            </a:br>
            <a:r>
              <a:rPr lang="en-US" dirty="0" smtClean="0">
                <a:latin typeface="Franklin Gothic Medium" panose="020B0603020102020204" pitchFamily="34" charset="0"/>
              </a:rPr>
              <a:t>FERAL CHILDREN</a:t>
            </a:r>
            <a:endParaRPr lang="en-US" dirty="0">
              <a:latin typeface="Franklin Gothic Medium" panose="020B0603020102020204" pitchFamily="34" charset="0"/>
            </a:endParaRPr>
          </a:p>
        </p:txBody>
      </p:sp>
      <p:sp>
        <p:nvSpPr>
          <p:cNvPr id="3" name="Content Placeholder 2"/>
          <p:cNvSpPr>
            <a:spLocks noGrp="1"/>
          </p:cNvSpPr>
          <p:nvPr>
            <p:ph idx="1"/>
          </p:nvPr>
        </p:nvSpPr>
        <p:spPr>
          <a:xfrm>
            <a:off x="0" y="1436751"/>
            <a:ext cx="8991600" cy="4625609"/>
          </a:xfrm>
        </p:spPr>
        <p:txBody>
          <a:bodyPr/>
          <a:lstStyle/>
          <a:p>
            <a:r>
              <a:rPr lang="en-US" altLang="en-US" dirty="0">
                <a:latin typeface="Franklin Gothic Medium" panose="020B0603020102020204" pitchFamily="34" charset="0"/>
              </a:rPr>
              <a:t>When a young brain does not learn language its language-learning capacity never develops.</a:t>
            </a:r>
          </a:p>
          <a:p>
            <a:endParaRPr lang="en-US" dirty="0"/>
          </a:p>
        </p:txBody>
      </p:sp>
      <p:pic>
        <p:nvPicPr>
          <p:cNvPr id="32774" name="Picture 6" descr="Image result for feral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t="12453" b="14213"/>
          <a:stretch/>
        </p:blipFill>
        <p:spPr bwMode="auto">
          <a:xfrm>
            <a:off x="3581400" y="2533649"/>
            <a:ext cx="4572000" cy="25146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800" y="6287542"/>
            <a:ext cx="7272338" cy="1200329"/>
          </a:xfrm>
          <a:prstGeom prst="rect">
            <a:avLst/>
          </a:prstGeom>
        </p:spPr>
        <p:txBody>
          <a:bodyPr wrap="square">
            <a:spAutoFit/>
          </a:bodyPr>
          <a:lstStyle/>
          <a:p>
            <a:r>
              <a:rPr lang="en-US" dirty="0">
                <a:latin typeface="Franklin Gothic Medium" panose="020B0603020102020204" pitchFamily="34" charset="0"/>
                <a:hlinkClick r:id="rId4"/>
              </a:rPr>
              <a:t>https://</a:t>
            </a:r>
            <a:r>
              <a:rPr lang="en-US" dirty="0" smtClean="0">
                <a:latin typeface="Franklin Gothic Medium" panose="020B0603020102020204" pitchFamily="34" charset="0"/>
                <a:hlinkClick r:id="rId4"/>
              </a:rPr>
              <a:t>vimeo.com/65190917</a:t>
            </a:r>
            <a:r>
              <a:rPr lang="en-US" dirty="0" smtClean="0">
                <a:latin typeface="Franklin Gothic Medium" panose="020B0603020102020204" pitchFamily="34" charset="0"/>
              </a:rPr>
              <a:t> - Secret of the Wild Child (NOVA)</a:t>
            </a:r>
          </a:p>
          <a:p>
            <a:r>
              <a:rPr lang="en-US" dirty="0">
                <a:latin typeface="Franklin Gothic Medium" panose="020B0603020102020204" pitchFamily="34" charset="0"/>
                <a:hlinkClick r:id="rId5"/>
              </a:rPr>
              <a:t>https://</a:t>
            </a:r>
            <a:r>
              <a:rPr lang="en-US" dirty="0" smtClean="0">
                <a:latin typeface="Franklin Gothic Medium" panose="020B0603020102020204" pitchFamily="34" charset="0"/>
                <a:hlinkClick r:id="rId5"/>
              </a:rPr>
              <a:t>www.youtube.com/watch?v=cymZq1VblU0</a:t>
            </a:r>
            <a:r>
              <a:rPr lang="en-US" dirty="0" smtClean="0">
                <a:latin typeface="Franklin Gothic Medium" panose="020B0603020102020204" pitchFamily="34" charset="0"/>
              </a:rPr>
              <a:t> – Wild Child (TLC)</a:t>
            </a:r>
          </a:p>
          <a:p>
            <a:endParaRPr lang="en-US" dirty="0" smtClean="0">
              <a:latin typeface="Franklin Gothic Medium" panose="020B0603020102020204" pitchFamily="34" charset="0"/>
            </a:endParaRPr>
          </a:p>
          <a:p>
            <a:endParaRPr lang="en-US" dirty="0">
              <a:latin typeface="Franklin Gothic Medium" panose="020B0603020102020204" pitchFamily="34" charset="0"/>
            </a:endParaRPr>
          </a:p>
        </p:txBody>
      </p:sp>
      <p:pic>
        <p:nvPicPr>
          <p:cNvPr id="32776" name="Picture 8" descr="Image result for nova secret of the wild chi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62" y="2638273"/>
            <a:ext cx="2857500" cy="364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5255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normAutofit/>
          </a:bodyPr>
          <a:lstStyle/>
          <a:p>
            <a:pPr eaLnBrk="1" hangingPunct="1"/>
            <a:r>
              <a:rPr lang="en-US" sz="4400" b="1" dirty="0" smtClean="0">
                <a:latin typeface="Arial" charset="0"/>
                <a:cs typeface="Arial" charset="0"/>
              </a:rPr>
              <a:t>THINKING AND LANGUAGE</a:t>
            </a:r>
          </a:p>
        </p:txBody>
      </p:sp>
      <p:sp>
        <p:nvSpPr>
          <p:cNvPr id="4" name="Text Placeholder 3"/>
          <p:cNvSpPr>
            <a:spLocks noGrp="1"/>
          </p:cNvSpPr>
          <p:nvPr>
            <p:ph type="body" idx="1"/>
          </p:nvPr>
        </p:nvSpPr>
        <p:spPr/>
        <p:txBody>
          <a:bodyPr/>
          <a:lstStyle/>
          <a:p>
            <a:endParaRPr lang="en-US"/>
          </a:p>
        </p:txBody>
      </p:sp>
      <p:pic>
        <p:nvPicPr>
          <p:cNvPr id="33795" name="Picture 3" descr="MyAP1e_CO7.jpg"/>
          <p:cNvPicPr>
            <a:picLocks noChangeAspect="1"/>
          </p:cNvPicPr>
          <p:nvPr/>
        </p:nvPicPr>
        <p:blipFill>
          <a:blip r:embed="rId3" cstate="print"/>
          <a:srcRect/>
          <a:stretch>
            <a:fillRect/>
          </a:stretch>
        </p:blipFill>
        <p:spPr bwMode="auto">
          <a:xfrm>
            <a:off x="3124200" y="1828800"/>
            <a:ext cx="3226979"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6147" name="Rectangle 56"/>
          <p:cNvSpPr>
            <a:spLocks noChangeArrowheads="1"/>
          </p:cNvSpPr>
          <p:nvPr/>
        </p:nvSpPr>
        <p:spPr bwMode="auto">
          <a:xfrm>
            <a:off x="2204317" y="5614987"/>
            <a:ext cx="1718396" cy="1109487"/>
          </a:xfrm>
          <a:prstGeom prst="rect">
            <a:avLst/>
          </a:prstGeom>
          <a:solidFill>
            <a:srgbClr val="FFFF00">
              <a:alpha val="39999"/>
            </a:srgbClr>
          </a:solidFill>
          <a:ln w="9525">
            <a:solidFill>
              <a:schemeClr val="tx1"/>
            </a:solidFill>
            <a:miter lim="800000"/>
            <a:headEnd/>
            <a:tailEnd/>
          </a:ln>
          <a:effectLst/>
        </p:spPr>
        <p:txBody>
          <a:bodyPr wrap="none" anchor="ctr"/>
          <a:lstStyle/>
          <a:p>
            <a:pPr eaLnBrk="1" hangingPunct="1"/>
            <a:endParaRPr lang="en-US" altLang="en-US">
              <a:latin typeface="Franklin Gothic Medium" pitchFamily="34" charset="0"/>
            </a:endParaRPr>
          </a:p>
        </p:txBody>
      </p:sp>
      <p:sp>
        <p:nvSpPr>
          <p:cNvPr id="13" name="Oval 12"/>
          <p:cNvSpPr/>
          <p:nvPr/>
        </p:nvSpPr>
        <p:spPr>
          <a:xfrm>
            <a:off x="1443038" y="1111250"/>
            <a:ext cx="1452562"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Problem Solving Techniques</a:t>
            </a:r>
          </a:p>
        </p:txBody>
      </p:sp>
      <p:sp>
        <p:nvSpPr>
          <p:cNvPr id="15" name="Oval 14"/>
          <p:cNvSpPr/>
          <p:nvPr/>
        </p:nvSpPr>
        <p:spPr>
          <a:xfrm>
            <a:off x="1520825" y="4164013"/>
            <a:ext cx="1371600" cy="13716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solidFill>
                  <a:schemeClr val="tx1"/>
                </a:solidFill>
                <a:latin typeface="Franklin Gothic Medium" pitchFamily="34" charset="0"/>
              </a:rPr>
              <a:t>Acquisition and use  of Language</a:t>
            </a:r>
          </a:p>
        </p:txBody>
      </p:sp>
      <p:cxnSp>
        <p:nvCxnSpPr>
          <p:cNvPr id="16" name="Straight Connector 15"/>
          <p:cNvCxnSpPr>
            <a:stCxn id="13" idx="6"/>
            <a:endCxn id="12" idx="1"/>
          </p:cNvCxnSpPr>
          <p:nvPr/>
        </p:nvCxnSpPr>
        <p:spPr>
          <a:xfrm>
            <a:off x="2895600" y="1720850"/>
            <a:ext cx="534611" cy="55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7"/>
            <a:endCxn id="14" idx="2"/>
          </p:cNvCxnSpPr>
          <p:nvPr/>
        </p:nvCxnSpPr>
        <p:spPr>
          <a:xfrm flipV="1">
            <a:off x="5321677" y="1676400"/>
            <a:ext cx="774323" cy="597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7"/>
            <a:endCxn id="12" idx="3"/>
          </p:cNvCxnSpPr>
          <p:nvPr/>
        </p:nvCxnSpPr>
        <p:spPr>
          <a:xfrm flipV="1">
            <a:off x="2692400" y="3341688"/>
            <a:ext cx="738188" cy="1022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0" y="152400"/>
            <a:ext cx="1287463"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Heuristics</a:t>
            </a:r>
          </a:p>
        </p:txBody>
      </p:sp>
      <p:sp>
        <p:nvSpPr>
          <p:cNvPr id="20" name="Rectangle 19"/>
          <p:cNvSpPr/>
          <p:nvPr/>
        </p:nvSpPr>
        <p:spPr>
          <a:xfrm>
            <a:off x="381000" y="152400"/>
            <a:ext cx="12954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Algorithms</a:t>
            </a:r>
          </a:p>
        </p:txBody>
      </p:sp>
      <p:cxnSp>
        <p:nvCxnSpPr>
          <p:cNvPr id="21" name="Straight Connector 20"/>
          <p:cNvCxnSpPr>
            <a:stCxn id="20" idx="2"/>
            <a:endCxn id="13" idx="1"/>
          </p:cNvCxnSpPr>
          <p:nvPr/>
        </p:nvCxnSpPr>
        <p:spPr>
          <a:xfrm>
            <a:off x="1028700" y="762000"/>
            <a:ext cx="627061" cy="52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13" idx="7"/>
          </p:cNvCxnSpPr>
          <p:nvPr/>
        </p:nvCxnSpPr>
        <p:spPr>
          <a:xfrm flipH="1">
            <a:off x="2682877" y="762000"/>
            <a:ext cx="246855" cy="5277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57800" y="228600"/>
            <a:ext cx="141287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Compensatory Models</a:t>
            </a:r>
          </a:p>
        </p:txBody>
      </p:sp>
      <p:sp>
        <p:nvSpPr>
          <p:cNvPr id="24" name="Rectangle 23"/>
          <p:cNvSpPr/>
          <p:nvPr/>
        </p:nvSpPr>
        <p:spPr>
          <a:xfrm>
            <a:off x="114300" y="3956050"/>
            <a:ext cx="106680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Biological Factors</a:t>
            </a:r>
          </a:p>
        </p:txBody>
      </p:sp>
      <p:sp>
        <p:nvSpPr>
          <p:cNvPr id="25" name="Rectangle 24"/>
          <p:cNvSpPr/>
          <p:nvPr/>
        </p:nvSpPr>
        <p:spPr>
          <a:xfrm>
            <a:off x="238125" y="5934075"/>
            <a:ext cx="1238250"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Cognitive Factors</a:t>
            </a:r>
          </a:p>
        </p:txBody>
      </p:sp>
      <p:cxnSp>
        <p:nvCxnSpPr>
          <p:cNvPr id="26" name="Straight Connector 25"/>
          <p:cNvCxnSpPr>
            <a:stCxn id="14" idx="1"/>
            <a:endCxn id="23" idx="2"/>
          </p:cNvCxnSpPr>
          <p:nvPr/>
        </p:nvCxnSpPr>
        <p:spPr>
          <a:xfrm flipH="1" flipV="1">
            <a:off x="5964238" y="838200"/>
            <a:ext cx="332628" cy="4071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67600" y="152400"/>
            <a:ext cx="1504950" cy="668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latin typeface="Franklin Gothic Medium" pitchFamily="34" charset="0"/>
              </a:rPr>
              <a:t>Representativeness Heuristic</a:t>
            </a:r>
          </a:p>
        </p:txBody>
      </p:sp>
      <p:cxnSp>
        <p:nvCxnSpPr>
          <p:cNvPr id="29" name="Straight Connector 28"/>
          <p:cNvCxnSpPr>
            <a:stCxn id="14" idx="7"/>
            <a:endCxn id="27" idx="2"/>
          </p:cNvCxnSpPr>
          <p:nvPr/>
        </p:nvCxnSpPr>
        <p:spPr>
          <a:xfrm flipV="1">
            <a:off x="7266734" y="820738"/>
            <a:ext cx="953341" cy="424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6"/>
            <a:endCxn id="28" idx="1"/>
          </p:cNvCxnSpPr>
          <p:nvPr/>
        </p:nvCxnSpPr>
        <p:spPr>
          <a:xfrm>
            <a:off x="7467600" y="1676400"/>
            <a:ext cx="354013" cy="397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a:endCxn id="15" idx="1"/>
          </p:cNvCxnSpPr>
          <p:nvPr/>
        </p:nvCxnSpPr>
        <p:spPr>
          <a:xfrm>
            <a:off x="1181100" y="4260850"/>
            <a:ext cx="541338" cy="10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5" idx="3"/>
            <a:endCxn id="25" idx="0"/>
          </p:cNvCxnSpPr>
          <p:nvPr/>
        </p:nvCxnSpPr>
        <p:spPr>
          <a:xfrm flipH="1">
            <a:off x="857250" y="5334000"/>
            <a:ext cx="865188" cy="600075"/>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509838" y="5924550"/>
            <a:ext cx="1211262" cy="6032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latin typeface="Franklin Gothic Medium" pitchFamily="34" charset="0"/>
              </a:rPr>
              <a:t>Cultural Factors</a:t>
            </a:r>
          </a:p>
        </p:txBody>
      </p:sp>
      <p:cxnSp>
        <p:nvCxnSpPr>
          <p:cNvPr id="34" name="Straight Connector 33"/>
          <p:cNvCxnSpPr>
            <a:stCxn id="15" idx="5"/>
            <a:endCxn id="33" idx="0"/>
          </p:cNvCxnSpPr>
          <p:nvPr/>
        </p:nvCxnSpPr>
        <p:spPr>
          <a:xfrm>
            <a:off x="2692400" y="5334000"/>
            <a:ext cx="423863" cy="59055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733800" y="4114800"/>
            <a:ext cx="12954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Memory</a:t>
            </a:r>
          </a:p>
        </p:txBody>
      </p:sp>
      <p:cxnSp>
        <p:nvCxnSpPr>
          <p:cNvPr id="36" name="Straight Connector 35"/>
          <p:cNvCxnSpPr>
            <a:stCxn id="12" idx="4"/>
            <a:endCxn id="35" idx="0"/>
          </p:cNvCxnSpPr>
          <p:nvPr/>
        </p:nvCxnSpPr>
        <p:spPr>
          <a:xfrm>
            <a:off x="4376738" y="3575050"/>
            <a:ext cx="4762" cy="52705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2819400"/>
            <a:ext cx="1320800"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Decision Making</a:t>
            </a:r>
          </a:p>
        </p:txBody>
      </p:sp>
      <p:sp>
        <p:nvSpPr>
          <p:cNvPr id="38" name="Rectangle 37"/>
          <p:cNvSpPr/>
          <p:nvPr/>
        </p:nvSpPr>
        <p:spPr>
          <a:xfrm>
            <a:off x="331788" y="2678113"/>
            <a:ext cx="1322387" cy="7969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Obstacles to Problem Solving</a:t>
            </a:r>
          </a:p>
        </p:txBody>
      </p:sp>
      <p:cxnSp>
        <p:nvCxnSpPr>
          <p:cNvPr id="39" name="Straight Connector 38"/>
          <p:cNvCxnSpPr>
            <a:stCxn id="37" idx="0"/>
            <a:endCxn id="14" idx="4"/>
          </p:cNvCxnSpPr>
          <p:nvPr/>
        </p:nvCxnSpPr>
        <p:spPr>
          <a:xfrm flipH="1" flipV="1">
            <a:off x="6781800" y="2286000"/>
            <a:ext cx="50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0"/>
            <a:endCxn id="13" idx="3"/>
          </p:cNvCxnSpPr>
          <p:nvPr/>
        </p:nvCxnSpPr>
        <p:spPr>
          <a:xfrm flipV="1">
            <a:off x="992982" y="2151902"/>
            <a:ext cx="662779" cy="52621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91263" y="445135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Information Processing Model</a:t>
            </a:r>
          </a:p>
        </p:txBody>
      </p:sp>
      <p:cxnSp>
        <p:nvCxnSpPr>
          <p:cNvPr id="42" name="Straight Connector 41"/>
          <p:cNvCxnSpPr>
            <a:stCxn id="41" idx="1"/>
            <a:endCxn id="35" idx="6"/>
          </p:cNvCxnSpPr>
          <p:nvPr/>
        </p:nvCxnSpPr>
        <p:spPr>
          <a:xfrm flipH="1" flipV="1">
            <a:off x="5041900" y="4724400"/>
            <a:ext cx="1236663" cy="12541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457950" y="5629275"/>
            <a:ext cx="969963"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Storage</a:t>
            </a:r>
          </a:p>
        </p:txBody>
      </p:sp>
      <p:sp>
        <p:nvSpPr>
          <p:cNvPr id="44" name="Rectangle 43"/>
          <p:cNvSpPr/>
          <p:nvPr/>
        </p:nvSpPr>
        <p:spPr>
          <a:xfrm>
            <a:off x="497363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Encoding</a:t>
            </a:r>
          </a:p>
        </p:txBody>
      </p:sp>
      <p:sp>
        <p:nvSpPr>
          <p:cNvPr id="45" name="Rectangle 44"/>
          <p:cNvSpPr/>
          <p:nvPr/>
        </p:nvSpPr>
        <p:spPr>
          <a:xfrm>
            <a:off x="7862888" y="5629275"/>
            <a:ext cx="938212" cy="609600"/>
          </a:xfrm>
          <a:prstGeom prst="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400" dirty="0">
                <a:latin typeface="Franklin Gothic Medium" pitchFamily="34" charset="0"/>
              </a:rPr>
              <a:t>Retrieval</a:t>
            </a:r>
          </a:p>
        </p:txBody>
      </p:sp>
      <p:cxnSp>
        <p:nvCxnSpPr>
          <p:cNvPr id="46" name="Straight Connector 45"/>
          <p:cNvCxnSpPr>
            <a:stCxn id="41" idx="2"/>
            <a:endCxn id="44" idx="0"/>
          </p:cNvCxnSpPr>
          <p:nvPr/>
        </p:nvCxnSpPr>
        <p:spPr>
          <a:xfrm flipH="1">
            <a:off x="5441950" y="5246688"/>
            <a:ext cx="151130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1" idx="2"/>
            <a:endCxn id="43" idx="0"/>
          </p:cNvCxnSpPr>
          <p:nvPr/>
        </p:nvCxnSpPr>
        <p:spPr>
          <a:xfrm flipH="1">
            <a:off x="6942138" y="5246688"/>
            <a:ext cx="11112"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45" idx="0"/>
            <a:endCxn id="41" idx="2"/>
          </p:cNvCxnSpPr>
          <p:nvPr/>
        </p:nvCxnSpPr>
        <p:spPr>
          <a:xfrm flipH="1" flipV="1">
            <a:off x="6953250" y="5246688"/>
            <a:ext cx="1377950" cy="382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3"/>
            <a:endCxn id="43" idx="1"/>
          </p:cNvCxnSpPr>
          <p:nvPr/>
        </p:nvCxnSpPr>
        <p:spPr>
          <a:xfrm>
            <a:off x="5911850" y="5934075"/>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3"/>
            <a:endCxn id="45" idx="1"/>
          </p:cNvCxnSpPr>
          <p:nvPr/>
        </p:nvCxnSpPr>
        <p:spPr>
          <a:xfrm>
            <a:off x="7427913" y="5934075"/>
            <a:ext cx="4349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1202">
            <a:off x="3851168" y="5881479"/>
            <a:ext cx="963825" cy="986441"/>
          </a:xfrm>
          <a:prstGeom prst="ellipse">
            <a:avLst/>
          </a:prstGeom>
        </p:spPr>
      </p:pic>
      <p:sp>
        <p:nvSpPr>
          <p:cNvPr id="12" name="Oval 11"/>
          <p:cNvSpPr/>
          <p:nvPr/>
        </p:nvSpPr>
        <p:spPr>
          <a:xfrm>
            <a:off x="3038475" y="2052638"/>
            <a:ext cx="2674938" cy="1509712"/>
          </a:xfrm>
          <a:prstGeom prst="ellipse">
            <a:avLst/>
          </a:prstGeom>
          <a:solidFill>
            <a:srgbClr val="00CC66"/>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dirty="0">
                <a:solidFill>
                  <a:srgbClr val="FFFFFF"/>
                </a:solidFill>
                <a:latin typeface="Franklin Gothic Medium" pitchFamily="34" charset="0"/>
              </a:rPr>
              <a:t>Unit </a:t>
            </a:r>
            <a:r>
              <a:rPr lang="en-US" altLang="en-US" dirty="0" smtClean="0">
                <a:solidFill>
                  <a:srgbClr val="FFFFFF"/>
                </a:solidFill>
                <a:latin typeface="Franklin Gothic Medium" pitchFamily="34" charset="0"/>
              </a:rPr>
              <a:t>7:</a:t>
            </a:r>
            <a:endParaRPr lang="en-US" altLang="en-US" dirty="0">
              <a:solidFill>
                <a:srgbClr val="FFFFFF"/>
              </a:solidFill>
              <a:latin typeface="Franklin Gothic Medium" pitchFamily="34" charset="0"/>
            </a:endParaRPr>
          </a:p>
          <a:p>
            <a:pPr algn="ctr" eaLnBrk="1" hangingPunct="1">
              <a:defRPr/>
            </a:pPr>
            <a:r>
              <a:rPr lang="en-US" altLang="en-US" sz="2400" b="1" dirty="0">
                <a:solidFill>
                  <a:srgbClr val="FFFFFF"/>
                </a:solidFill>
                <a:latin typeface="Franklin Gothic Medium" pitchFamily="34" charset="0"/>
              </a:rPr>
              <a:t>Cognition</a:t>
            </a:r>
          </a:p>
        </p:txBody>
      </p:sp>
      <p:sp>
        <p:nvSpPr>
          <p:cNvPr id="14" name="Oval 13"/>
          <p:cNvSpPr/>
          <p:nvPr/>
        </p:nvSpPr>
        <p:spPr>
          <a:xfrm>
            <a:off x="6096000" y="1066800"/>
            <a:ext cx="1371600" cy="1219200"/>
          </a:xfrm>
          <a:prstGeom prst="ellipse">
            <a:avLst/>
          </a:prstGeom>
          <a:solidFill>
            <a:srgbClr val="FFFF99"/>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dirty="0">
                <a:solidFill>
                  <a:schemeClr val="tx1"/>
                </a:solidFill>
                <a:latin typeface="Franklin Gothic Medium" pitchFamily="34" charset="0"/>
              </a:rPr>
              <a:t>Decision  Making Techniques</a:t>
            </a:r>
          </a:p>
        </p:txBody>
      </p:sp>
      <p:sp>
        <p:nvSpPr>
          <p:cNvPr id="28" name="Rectangle 27"/>
          <p:cNvSpPr/>
          <p:nvPr/>
        </p:nvSpPr>
        <p:spPr>
          <a:xfrm>
            <a:off x="7821613" y="1676400"/>
            <a:ext cx="1322387" cy="7953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300" dirty="0">
                <a:latin typeface="Franklin Gothic Medium" pitchFamily="34" charset="0"/>
              </a:rPr>
              <a:t>Availability Heuristic</a:t>
            </a:r>
          </a:p>
        </p:txBody>
      </p:sp>
      <p:sp>
        <p:nvSpPr>
          <p:cNvPr id="6149" name="AutoShape 55"/>
          <p:cNvSpPr>
            <a:spLocks noChangeArrowheads="1"/>
          </p:cNvSpPr>
          <p:nvPr/>
        </p:nvSpPr>
        <p:spPr bwMode="auto">
          <a:xfrm>
            <a:off x="3259137" y="5135474"/>
            <a:ext cx="990600" cy="609600"/>
          </a:xfrm>
          <a:prstGeom prst="wedgeRoundRectCallout">
            <a:avLst>
              <a:gd name="adj1" fmla="val 42146"/>
              <a:gd name="adj2" fmla="val 81251"/>
              <a:gd name="adj3" fmla="val 16667"/>
            </a:avLst>
          </a:prstGeom>
          <a:solidFill>
            <a:srgbClr val="FFFFFF"/>
          </a:solidFill>
          <a:ln w="9525">
            <a:solidFill>
              <a:schemeClr val="tx1"/>
            </a:solidFill>
            <a:miter lim="800000"/>
            <a:headEnd/>
            <a:tailEnd/>
          </a:ln>
          <a:effectLst/>
        </p:spPr>
        <p:txBody>
          <a:bodyPr/>
          <a:lstStyle/>
          <a:p>
            <a:pPr algn="ctr" eaLnBrk="1" hangingPunct="1"/>
            <a:r>
              <a:rPr lang="en-US" altLang="en-US" dirty="0">
                <a:latin typeface="Franklin Gothic Medium" pitchFamily="34" charset="0"/>
              </a:rPr>
              <a:t>We are here</a:t>
            </a:r>
          </a:p>
        </p:txBody>
      </p:sp>
    </p:spTree>
    <p:extLst>
      <p:ext uri="{BB962C8B-B14F-4D97-AF65-F5344CB8AC3E}">
        <p14:creationId xmlns:p14="http://schemas.microsoft.com/office/powerpoint/2010/main" val="34011251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261938"/>
            <a:ext cx="8610600" cy="1143000"/>
          </a:xfrm>
        </p:spPr>
        <p:txBody>
          <a:bodyPr>
            <a:noAutofit/>
          </a:bodyPr>
          <a:lstStyle/>
          <a:p>
            <a:pPr eaLnBrk="1" hangingPunct="1"/>
            <a:r>
              <a:rPr lang="en-US" altLang="en-US" sz="4400" dirty="0" smtClean="0">
                <a:latin typeface="Franklin Gothic Medium" panose="020B0603020102020204" pitchFamily="34" charset="0"/>
                <a:ea typeface="ＭＳ Ｐゴシック" panose="020B0600070205080204" pitchFamily="34" charset="-128"/>
              </a:rPr>
              <a:t>LANGUAGE INFLUENCES THINKING</a:t>
            </a:r>
          </a:p>
        </p:txBody>
      </p:sp>
      <p:sp>
        <p:nvSpPr>
          <p:cNvPr id="36867" name="Rectangle 3"/>
          <p:cNvSpPr>
            <a:spLocks noGrp="1" noChangeArrowheads="1"/>
          </p:cNvSpPr>
          <p:nvPr>
            <p:ph type="body" sz="half" idx="1"/>
          </p:nvPr>
        </p:nvSpPr>
        <p:spPr>
          <a:xfrm>
            <a:off x="642938" y="1600200"/>
            <a:ext cx="7967662" cy="2743200"/>
          </a:xfrm>
        </p:spPr>
        <p:txBody>
          <a:bodyPr>
            <a:normAutofit fontScale="92500" lnSpcReduction="20000"/>
          </a:bodyPr>
          <a:lstStyle/>
          <a:p>
            <a:pPr marL="0" indent="0" eaLnBrk="1" hangingPunct="1">
              <a:buFont typeface="Wingdings" panose="05000000000000000000" pitchFamily="2" charset="2"/>
              <a:buNone/>
            </a:pPr>
            <a:r>
              <a:rPr lang="en-US" altLang="en-US" sz="2800" dirty="0" smtClean="0">
                <a:solidFill>
                  <a:srgbClr val="0000FF"/>
                </a:solidFill>
                <a:latin typeface="Franklin Gothic Medium" panose="020B0603020102020204" pitchFamily="34" charset="0"/>
                <a:ea typeface="ＭＳ Ｐゴシック" panose="020B0600070205080204" pitchFamily="34" charset="-128"/>
              </a:rPr>
              <a:t>Linguistic Determinism:</a:t>
            </a:r>
            <a:r>
              <a:rPr lang="en-US" altLang="en-US" sz="2800" dirty="0" smtClean="0">
                <a:solidFill>
                  <a:srgbClr val="6600CC"/>
                </a:solidFill>
                <a:latin typeface="Franklin Gothic Medium" panose="020B0603020102020204" pitchFamily="34" charset="0"/>
                <a:ea typeface="ＭＳ Ｐゴシック" panose="020B0600070205080204" pitchFamily="34" charset="-128"/>
              </a:rPr>
              <a:t> </a:t>
            </a:r>
            <a:r>
              <a:rPr lang="en-US" altLang="en-US" sz="2800" dirty="0" smtClean="0">
                <a:latin typeface="Franklin Gothic Medium" panose="020B0603020102020204" pitchFamily="34" charset="0"/>
                <a:ea typeface="ＭＳ Ｐゴシック" panose="020B0600070205080204" pitchFamily="34" charset="-128"/>
              </a:rPr>
              <a:t>Whorf (1956) suggested that language determines the way we think. </a:t>
            </a:r>
          </a:p>
          <a:p>
            <a:pPr marL="0" indent="0" eaLnBrk="1" hangingPunct="1">
              <a:buFont typeface="Wingdings" panose="05000000000000000000" pitchFamily="2" charset="2"/>
              <a:buNone/>
            </a:pPr>
            <a:endParaRPr lang="en-US" altLang="en-US" sz="2800" dirty="0">
              <a:latin typeface="Franklin Gothic Medium" panose="020B0603020102020204" pitchFamily="34" charset="0"/>
              <a:ea typeface="ＭＳ Ｐゴシック" panose="020B0600070205080204" pitchFamily="34" charset="-128"/>
            </a:endParaRPr>
          </a:p>
          <a:p>
            <a:pPr marL="0" indent="0" eaLnBrk="1" hangingPunct="1">
              <a:buFont typeface="Wingdings" panose="05000000000000000000" pitchFamily="2" charset="2"/>
              <a:buNone/>
            </a:pPr>
            <a:endParaRPr lang="en-US" altLang="en-US" sz="2800" dirty="0" smtClean="0">
              <a:latin typeface="Franklin Gothic Medium" panose="020B0603020102020204" pitchFamily="34" charset="0"/>
              <a:ea typeface="ＭＳ Ｐゴシック" panose="020B0600070205080204" pitchFamily="34" charset="-128"/>
            </a:endParaRPr>
          </a:p>
          <a:p>
            <a:pPr marL="0" indent="0" eaLnBrk="1" hangingPunct="1">
              <a:buFont typeface="Wingdings" panose="05000000000000000000" pitchFamily="2" charset="2"/>
              <a:buNone/>
            </a:pPr>
            <a:r>
              <a:rPr lang="en-US" altLang="en-US" sz="2800" dirty="0" smtClean="0">
                <a:latin typeface="Franklin Gothic Medium" panose="020B0603020102020204" pitchFamily="34" charset="0"/>
                <a:ea typeface="ＭＳ Ｐゴシック" panose="020B0600070205080204" pitchFamily="34" charset="-128"/>
              </a:rPr>
              <a:t>American Inuit tribe has over 50 words for types of snow and 70 words for types of ice</a:t>
            </a:r>
          </a:p>
          <a:p>
            <a:pPr marL="0" indent="0" eaLnBrk="1" hangingPunct="1">
              <a:buFont typeface="Wingdings" panose="05000000000000000000" pitchFamily="2" charset="2"/>
              <a:buNone/>
            </a:pPr>
            <a:endParaRPr lang="en-US" altLang="en-US" sz="2800" dirty="0">
              <a:latin typeface="Franklin Gothic Medium" panose="020B0603020102020204" pitchFamily="34" charset="0"/>
              <a:ea typeface="ＭＳ Ｐゴシック" panose="020B0600070205080204" pitchFamily="34" charset="-128"/>
            </a:endParaRPr>
          </a:p>
          <a:p>
            <a:pPr marL="0" indent="0" eaLnBrk="1" hangingPunct="1">
              <a:buFont typeface="Wingdings" panose="05000000000000000000" pitchFamily="2" charset="2"/>
              <a:buNone/>
            </a:pPr>
            <a:r>
              <a:rPr lang="en-US" altLang="en-US" sz="2800" dirty="0" smtClean="0">
                <a:latin typeface="Franklin Gothic Medium" panose="020B0603020102020204" pitchFamily="34" charset="0"/>
                <a:ea typeface="ＭＳ Ｐゴシック" panose="020B0600070205080204" pitchFamily="34" charset="-128"/>
              </a:rPr>
              <a:t>**All languages find a way to say what they need**</a:t>
            </a:r>
          </a:p>
        </p:txBody>
      </p:sp>
      <p:pic>
        <p:nvPicPr>
          <p:cNvPr id="39940" name="Picture 4" descr="Image result for snow and 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4341018"/>
            <a:ext cx="33337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Image result for reinde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341018"/>
            <a:ext cx="3537097" cy="237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7956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p:cNvSpPr>
            <a:spLocks noGrp="1"/>
          </p:cNvSpPr>
          <p:nvPr>
            <p:ph type="title"/>
          </p:nvPr>
        </p:nvSpPr>
        <p:spPr>
          <a:xfrm>
            <a:off x="0" y="304800"/>
            <a:ext cx="8229600" cy="1143000"/>
          </a:xfrm>
        </p:spPr>
        <p:txBody>
          <a:bodyPr/>
          <a:lstStyle/>
          <a:p>
            <a:pPr eaLnBrk="1" hangingPunct="1"/>
            <a:r>
              <a:rPr lang="en-US" altLang="en-US" smtClean="0">
                <a:latin typeface="Franklin Gothic Medium" panose="020B0603020102020204" pitchFamily="34" charset="0"/>
                <a:ea typeface="ＭＳ Ｐゴシック" panose="020B0600070205080204" pitchFamily="34" charset="-128"/>
              </a:rPr>
              <a:t>What is thought?</a:t>
            </a:r>
          </a:p>
        </p:txBody>
      </p:sp>
      <p:sp>
        <p:nvSpPr>
          <p:cNvPr id="5" name="Content Placeholder 4"/>
          <p:cNvSpPr>
            <a:spLocks noGrp="1"/>
          </p:cNvSpPr>
          <p:nvPr>
            <p:ph sz="half" idx="1"/>
          </p:nvPr>
        </p:nvSpPr>
        <p:spPr>
          <a:xfrm>
            <a:off x="71437" y="1905000"/>
            <a:ext cx="4038600" cy="4623816"/>
          </a:xfrm>
        </p:spPr>
        <p:txBody>
          <a:bodyPr/>
          <a:lstStyle/>
          <a:p>
            <a:pPr marL="118872" indent="0" eaLnBrk="1" hangingPunct="1">
              <a:buNone/>
            </a:pPr>
            <a:r>
              <a:rPr lang="en-US" altLang="en-US" dirty="0" smtClean="0">
                <a:latin typeface="Franklin Gothic Medium" panose="020B0603020102020204" pitchFamily="34" charset="0"/>
                <a:ea typeface="ＭＳ Ｐゴシック" panose="020B0600070205080204" pitchFamily="34" charset="-128"/>
              </a:rPr>
              <a:t>There are basically two types of thought…</a:t>
            </a:r>
          </a:p>
          <a:p>
            <a:pPr eaLnBrk="1" hangingPunct="1">
              <a:buFont typeface="Calibri" panose="020F0502020204030204" pitchFamily="34" charset="0"/>
              <a:buAutoNum type="arabicPeriod"/>
            </a:pPr>
            <a:r>
              <a:rPr lang="en-US" altLang="en-US" b="1" dirty="0" smtClean="0">
                <a:latin typeface="Franklin Gothic Medium" panose="020B0603020102020204" pitchFamily="34" charset="0"/>
                <a:ea typeface="ＭＳ Ｐゴシック" panose="020B0600070205080204" pitchFamily="34" charset="-128"/>
              </a:rPr>
              <a:t>Concepts</a:t>
            </a:r>
            <a:r>
              <a:rPr lang="en-US" altLang="en-US" dirty="0" smtClean="0">
                <a:latin typeface="Franklin Gothic Medium" panose="020B0603020102020204" pitchFamily="34" charset="0"/>
                <a:ea typeface="ＭＳ Ｐゴシック" panose="020B0600070205080204" pitchFamily="34" charset="-128"/>
              </a:rPr>
              <a:t> (schemas)…usually based on </a:t>
            </a:r>
            <a:r>
              <a:rPr lang="en-US" altLang="en-US" b="1" i="1" dirty="0" smtClean="0">
                <a:latin typeface="Franklin Gothic Medium" panose="020B0603020102020204" pitchFamily="34" charset="0"/>
                <a:ea typeface="ＭＳ Ｐゴシック" panose="020B0600070205080204" pitchFamily="34" charset="-128"/>
              </a:rPr>
              <a:t>prototypes</a:t>
            </a:r>
            <a:r>
              <a:rPr lang="en-US" altLang="en-US" dirty="0" smtClean="0">
                <a:latin typeface="Franklin Gothic Medium" panose="020B0603020102020204" pitchFamily="34" charset="0"/>
                <a:ea typeface="ＭＳ Ｐゴシック" panose="020B0600070205080204" pitchFamily="34" charset="-128"/>
              </a:rPr>
              <a:t>.</a:t>
            </a:r>
          </a:p>
          <a:p>
            <a:pPr eaLnBrk="1" hangingPunct="1">
              <a:buFont typeface="Calibri" panose="020F0502020204030204" pitchFamily="34" charset="0"/>
              <a:buAutoNum type="arabicPeriod"/>
            </a:pPr>
            <a:r>
              <a:rPr lang="en-US" altLang="en-US" b="1" dirty="0" smtClean="0">
                <a:latin typeface="Franklin Gothic Medium" panose="020B0603020102020204" pitchFamily="34" charset="0"/>
                <a:ea typeface="ＭＳ Ｐゴシック" panose="020B0600070205080204" pitchFamily="34" charset="-128"/>
              </a:rPr>
              <a:t>Images</a:t>
            </a:r>
          </a:p>
          <a:p>
            <a:pPr eaLnBrk="1" hangingPunct="1"/>
            <a:endParaRPr lang="en-US" altLang="en-US" dirty="0" smtClean="0">
              <a:latin typeface="Franklin Gothic Medium" panose="020B0603020102020204" pitchFamily="34" charset="0"/>
              <a:ea typeface="ＭＳ Ｐゴシック" panose="020B0600070205080204" pitchFamily="34" charset="-128"/>
            </a:endParaRPr>
          </a:p>
        </p:txBody>
      </p:sp>
      <p:pic>
        <p:nvPicPr>
          <p:cNvPr id="7" name="Content Placeholder 6" descr="girl_thinking_of_boy_hg_clr.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33712" y="4127141"/>
            <a:ext cx="1828800" cy="2387387"/>
          </a:xfrm>
        </p:spPr>
      </p:pic>
      <p:pic>
        <p:nvPicPr>
          <p:cNvPr id="9" name="Picture 8" descr="Zach+Morris+Saved+By+The+Be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447800"/>
            <a:ext cx="1295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C-Slat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524000"/>
            <a:ext cx="12954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ch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1447800"/>
            <a:ext cx="17145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elding0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3124200"/>
            <a:ext cx="1576388"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6858000" y="228600"/>
            <a:ext cx="198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solidFill>
                  <a:schemeClr val="bg1"/>
                </a:solidFill>
                <a:latin typeface="Franklin Gothic Medium" panose="020B0603020102020204" pitchFamily="34" charset="0"/>
              </a:rPr>
              <a:t>Our concept of men may include all of the following guys….</a:t>
            </a:r>
          </a:p>
        </p:txBody>
      </p:sp>
      <p:sp>
        <p:nvSpPr>
          <p:cNvPr id="14" name="TextBox 13"/>
          <p:cNvSpPr txBox="1">
            <a:spLocks noChangeArrowheads="1"/>
          </p:cNvSpPr>
          <p:nvPr/>
        </p:nvSpPr>
        <p:spPr bwMode="auto">
          <a:xfrm>
            <a:off x="7010400" y="5715000"/>
            <a:ext cx="1981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Franklin Gothic Medium" panose="020B0603020102020204" pitchFamily="34" charset="0"/>
              </a:rPr>
              <a:t>But they are based on our prototype (ideal) male….. </a:t>
            </a:r>
          </a:p>
        </p:txBody>
      </p:sp>
      <p:pic>
        <p:nvPicPr>
          <p:cNvPr id="2" name="Picture 1" descr="ryan-gosling-shirtles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429000"/>
            <a:ext cx="17526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70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 calcmode="lin" valueType="num">
                                      <p:cBhvr additive="base">
                                        <p:cTn id="4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5">
                                            <p:txEl>
                                              <p:pRg st="2" end="2"/>
                                            </p:txEl>
                                          </p:spTgt>
                                        </p:tgtEl>
                                        <p:attrNameLst>
                                          <p:attrName>style.visibility</p:attrName>
                                        </p:attrNameLst>
                                      </p:cBhvr>
                                      <p:to>
                                        <p:strVal val="visible"/>
                                      </p:to>
                                    </p:set>
                                    <p:anim calcmode="lin" valueType="num">
                                      <p:cBhvr additive="base">
                                        <p:cTn id="6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152400"/>
            <a:ext cx="8534400" cy="1251062"/>
          </a:xfrm>
        </p:spPr>
        <p:txBody>
          <a:bodyPr>
            <a:normAutofit/>
          </a:bodyPr>
          <a:lstStyle/>
          <a:p>
            <a:pPr eaLnBrk="1" hangingPunct="1"/>
            <a:r>
              <a:rPr lang="en-US" altLang="en-US" dirty="0" smtClean="0">
                <a:latin typeface="Franklin Gothic Medium" panose="020B0603020102020204" pitchFamily="34" charset="0"/>
                <a:ea typeface="ＭＳ Ｐゴシック" panose="020B0600070205080204" pitchFamily="34" charset="-128"/>
              </a:rPr>
              <a:t>WHORF’S LINGUISTIC RELATIVITY</a:t>
            </a:r>
          </a:p>
        </p:txBody>
      </p:sp>
      <p:sp>
        <p:nvSpPr>
          <p:cNvPr id="4" name="Content Placeholder 3"/>
          <p:cNvSpPr>
            <a:spLocks noGrp="1"/>
          </p:cNvSpPr>
          <p:nvPr>
            <p:ph sz="half" idx="2"/>
          </p:nvPr>
        </p:nvSpPr>
        <p:spPr/>
        <p:txBody>
          <a:bodyPr/>
          <a:lstStyle/>
          <a:p>
            <a:pPr eaLnBrk="1" hangingPunct="1"/>
            <a:r>
              <a:rPr lang="en-US" altLang="en-US" smtClean="0">
                <a:latin typeface="Franklin Gothic Medium" panose="020B0603020102020204" pitchFamily="34" charset="0"/>
                <a:ea typeface="ＭＳ Ｐゴシック" panose="020B0600070205080204" pitchFamily="34" charset="-128"/>
              </a:rPr>
              <a:t>The idea that language determines the way we think.</a:t>
            </a:r>
          </a:p>
          <a:p>
            <a:pPr eaLnBrk="1" hangingPunct="1"/>
            <a:r>
              <a:rPr lang="en-US" altLang="en-US" smtClean="0">
                <a:latin typeface="Franklin Gothic Medium" panose="020B0603020102020204" pitchFamily="34" charset="0"/>
                <a:ea typeface="ＭＳ Ｐゴシック" panose="020B0600070205080204" pitchFamily="34" charset="-128"/>
              </a:rPr>
              <a:t>The Hopi tribe has no past tense in their language, so Whorf says they rarely think of the past.</a:t>
            </a:r>
          </a:p>
          <a:p>
            <a:pPr eaLnBrk="1" hangingPunct="1"/>
            <a:endParaRPr lang="en-US" altLang="en-US" smtClean="0">
              <a:latin typeface="Franklin Gothic Medium" panose="020B0603020102020204" pitchFamily="34" charset="0"/>
              <a:ea typeface="ＭＳ Ｐゴシック" panose="020B0600070205080204" pitchFamily="34" charset="-128"/>
            </a:endParaRPr>
          </a:p>
        </p:txBody>
      </p:sp>
      <p:pic>
        <p:nvPicPr>
          <p:cNvPr id="5" name="Picture 8" descr="hopiwoma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66800" y="1981200"/>
            <a:ext cx="2624138" cy="3657600"/>
          </a:xfrm>
        </p:spPr>
      </p:pic>
    </p:spTree>
    <p:extLst>
      <p:ext uri="{BB962C8B-B14F-4D97-AF65-F5344CB8AC3E}">
        <p14:creationId xmlns:p14="http://schemas.microsoft.com/office/powerpoint/2010/main" val="2493947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261938"/>
            <a:ext cx="8686800" cy="1143000"/>
          </a:xfrm>
        </p:spPr>
        <p:txBody>
          <a:bodyPr>
            <a:noAutofit/>
          </a:bodyPr>
          <a:lstStyle/>
          <a:p>
            <a:pPr eaLnBrk="1" hangingPunct="1"/>
            <a:r>
              <a:rPr lang="en-US" altLang="en-US" sz="4400" dirty="0" smtClean="0">
                <a:latin typeface="Franklin Gothic Medium" panose="020B0603020102020204" pitchFamily="34" charset="0"/>
                <a:ea typeface="ＭＳ Ｐゴシック" panose="020B0600070205080204" pitchFamily="34" charset="-128"/>
              </a:rPr>
              <a:t>LANGUAGE INFLUENCES THINKING</a:t>
            </a:r>
          </a:p>
        </p:txBody>
      </p:sp>
      <p:sp>
        <p:nvSpPr>
          <p:cNvPr id="38915" name="Rectangle 3"/>
          <p:cNvSpPr>
            <a:spLocks noGrp="1" noChangeArrowheads="1"/>
          </p:cNvSpPr>
          <p:nvPr>
            <p:ph type="body" sz="half" idx="1"/>
          </p:nvPr>
        </p:nvSpPr>
        <p:spPr>
          <a:xfrm>
            <a:off x="566738" y="1600200"/>
            <a:ext cx="7967662" cy="2286000"/>
          </a:xfrm>
        </p:spPr>
        <p:txBody>
          <a:bodyPr/>
          <a:lstStyle/>
          <a:p>
            <a:pPr marL="0" indent="0" algn="ctr" eaLnBrk="1" hangingPunct="1">
              <a:buFont typeface="Wingdings" panose="05000000000000000000" pitchFamily="2" charset="2"/>
              <a:buNone/>
            </a:pPr>
            <a:r>
              <a:rPr lang="en-US" altLang="en-US" sz="2400" smtClean="0">
                <a:latin typeface="Franklin Gothic Medium" panose="020B0603020102020204" pitchFamily="34" charset="0"/>
                <a:ea typeface="ＭＳ Ｐゴシック" panose="020B0600070205080204" pitchFamily="34" charset="-128"/>
              </a:rPr>
              <a:t>When a language provides words for objects or events, we can think about these objects more clearly and remember them. It is easier to think about two colors with two different names (A) than colors with the same name (B) (Özgen, 2004).</a:t>
            </a:r>
          </a:p>
        </p:txBody>
      </p:sp>
      <p:pic>
        <p:nvPicPr>
          <p:cNvPr id="38916" name="Picture 4" descr="12673_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8500" y="3695700"/>
            <a:ext cx="7666038" cy="2430463"/>
          </a:xfrm>
          <a:noFill/>
        </p:spPr>
      </p:pic>
    </p:spTree>
    <p:extLst>
      <p:ext uri="{BB962C8B-B14F-4D97-AF65-F5344CB8AC3E}">
        <p14:creationId xmlns:p14="http://schemas.microsoft.com/office/powerpoint/2010/main" val="281235461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https://ak-hdl.buzzfed.com/static/2015-03/17/10/enhanced/webdr12/original-18087-1426603443-18.png"/>
          <p:cNvPicPr>
            <a:picLocks noChangeAspect="1" noChangeArrowheads="1"/>
          </p:cNvPicPr>
          <p:nvPr/>
        </p:nvPicPr>
        <p:blipFill>
          <a:blip r:embed="rId2" cstate="print"/>
          <a:srcRect/>
          <a:stretch>
            <a:fillRect/>
          </a:stretch>
        </p:blipFill>
        <p:spPr bwMode="auto">
          <a:xfrm>
            <a:off x="4654866" y="2893176"/>
            <a:ext cx="4108133" cy="2489778"/>
          </a:xfrm>
          <a:prstGeom prst="rect">
            <a:avLst/>
          </a:prstGeom>
          <a:noFill/>
        </p:spPr>
      </p:pic>
      <p:pic>
        <p:nvPicPr>
          <p:cNvPr id="23560" name="Picture 8" descr="https://ak-hdl.buzzfed.com/static/2015-03/17/8/enhanced/webdr01/original-13637-1426594229-4.png"/>
          <p:cNvPicPr>
            <a:picLocks noChangeAspect="1" noChangeArrowheads="1"/>
          </p:cNvPicPr>
          <p:nvPr/>
        </p:nvPicPr>
        <p:blipFill>
          <a:blip r:embed="rId3" cstate="print"/>
          <a:srcRect/>
          <a:stretch>
            <a:fillRect/>
          </a:stretch>
        </p:blipFill>
        <p:spPr bwMode="auto">
          <a:xfrm>
            <a:off x="4673917" y="113069"/>
            <a:ext cx="4149090" cy="2514600"/>
          </a:xfrm>
          <a:prstGeom prst="rect">
            <a:avLst/>
          </a:prstGeom>
          <a:noFill/>
        </p:spPr>
      </p:pic>
      <p:sp>
        <p:nvSpPr>
          <p:cNvPr id="9" name="TextBox 8"/>
          <p:cNvSpPr txBox="1"/>
          <p:nvPr/>
        </p:nvSpPr>
        <p:spPr>
          <a:xfrm>
            <a:off x="92393" y="5600471"/>
            <a:ext cx="9051607" cy="1015663"/>
          </a:xfrm>
          <a:prstGeom prst="rect">
            <a:avLst/>
          </a:prstGeom>
          <a:noFill/>
        </p:spPr>
        <p:txBody>
          <a:bodyPr wrap="square" rtlCol="0">
            <a:spAutoFit/>
          </a:bodyPr>
          <a:lstStyle/>
          <a:p>
            <a:r>
              <a:rPr lang="en-US" sz="2800" b="1" dirty="0" err="1" smtClean="0">
                <a:latin typeface="Franklin Gothic Medium" pitchFamily="34" charset="0"/>
              </a:rPr>
              <a:t>l‘esprit</a:t>
            </a:r>
            <a:r>
              <a:rPr lang="en-US" sz="2800" b="1" dirty="0" smtClean="0">
                <a:latin typeface="Franklin Gothic Medium" pitchFamily="34" charset="0"/>
              </a:rPr>
              <a:t> de </a:t>
            </a:r>
            <a:r>
              <a:rPr lang="en-US" sz="2800" b="1" dirty="0" err="1" smtClean="0">
                <a:latin typeface="Franklin Gothic Medium" pitchFamily="34" charset="0"/>
              </a:rPr>
              <a:t>l’escalier</a:t>
            </a:r>
            <a:endParaRPr lang="en-US" sz="2800" b="1" dirty="0" smtClean="0">
              <a:latin typeface="Franklin Gothic Medium" pitchFamily="34" charset="0"/>
            </a:endParaRPr>
          </a:p>
          <a:p>
            <a:r>
              <a:rPr lang="en-US" sz="1600" dirty="0" smtClean="0">
                <a:latin typeface="Franklin Gothic Medium" pitchFamily="34" charset="0"/>
              </a:rPr>
              <a:t>(n.) lit. </a:t>
            </a:r>
            <a:r>
              <a:rPr lang="en-US" sz="1600" i="1" dirty="0" smtClean="0">
                <a:latin typeface="Franklin Gothic Medium" pitchFamily="34" charset="0"/>
              </a:rPr>
              <a:t>“the spirit of the staircase” </a:t>
            </a:r>
          </a:p>
          <a:p>
            <a:r>
              <a:rPr lang="en-US" sz="1600" dirty="0" smtClean="0">
                <a:latin typeface="Franklin Gothic Medium" pitchFamily="34" charset="0"/>
              </a:rPr>
              <a:t>the feeling you get after leaving a conversation, when you think of all the things you should have said</a:t>
            </a:r>
            <a:endParaRPr lang="en-US" sz="1600" dirty="0">
              <a:latin typeface="Franklin Gothic Medium" pitchFamily="34" charset="0"/>
            </a:endParaRPr>
          </a:p>
        </p:txBody>
      </p:sp>
      <p:pic>
        <p:nvPicPr>
          <p:cNvPr id="23562" name="Picture 10" descr="https://ak-hdl.buzzfed.com/static/2015-03/18/8/enhanced/webdr05/original-24344-1426682519-22.png"/>
          <p:cNvPicPr>
            <a:picLocks noChangeAspect="1" noChangeArrowheads="1"/>
          </p:cNvPicPr>
          <p:nvPr/>
        </p:nvPicPr>
        <p:blipFill>
          <a:blip r:embed="rId4" cstate="print"/>
          <a:srcRect/>
          <a:stretch>
            <a:fillRect/>
          </a:stretch>
        </p:blipFill>
        <p:spPr bwMode="auto">
          <a:xfrm>
            <a:off x="33337" y="121226"/>
            <a:ext cx="4145280" cy="2512291"/>
          </a:xfrm>
          <a:prstGeom prst="rect">
            <a:avLst/>
          </a:prstGeom>
          <a:noFill/>
        </p:spPr>
      </p:pic>
      <p:pic>
        <p:nvPicPr>
          <p:cNvPr id="23564" name="Picture 12" descr="https://ak-hdl.buzzfed.com/static/2015-03/18/7/enhanced/webdr15/original-7380-1426678381-11.png"/>
          <p:cNvPicPr>
            <a:picLocks noChangeAspect="1" noChangeArrowheads="1"/>
          </p:cNvPicPr>
          <p:nvPr/>
        </p:nvPicPr>
        <p:blipFill>
          <a:blip r:embed="rId5" cstate="print"/>
          <a:srcRect/>
          <a:stretch>
            <a:fillRect/>
          </a:stretch>
        </p:blipFill>
        <p:spPr bwMode="auto">
          <a:xfrm>
            <a:off x="106679" y="2893176"/>
            <a:ext cx="4110038" cy="2490932"/>
          </a:xfrm>
          <a:prstGeom prst="rect">
            <a:avLst/>
          </a:prstGeom>
          <a:noFill/>
        </p:spPr>
      </p:pic>
      <p:sp>
        <p:nvSpPr>
          <p:cNvPr id="2" name="TextBox 1"/>
          <p:cNvSpPr txBox="1"/>
          <p:nvPr/>
        </p:nvSpPr>
        <p:spPr>
          <a:xfrm>
            <a:off x="238601" y="1828800"/>
            <a:ext cx="3734752" cy="369332"/>
          </a:xfrm>
          <a:prstGeom prst="rect">
            <a:avLst/>
          </a:prstGeom>
          <a:noFill/>
        </p:spPr>
        <p:txBody>
          <a:bodyPr wrap="square" rtlCol="0">
            <a:spAutoFit/>
          </a:bodyPr>
          <a:lstStyle/>
          <a:p>
            <a:r>
              <a:rPr lang="en-US" b="1" dirty="0" smtClean="0">
                <a:solidFill>
                  <a:schemeClr val="bg2">
                    <a:lumMod val="75000"/>
                  </a:schemeClr>
                </a:solidFill>
              </a:rPr>
              <a:t>(n) a face badly in need of a fist</a:t>
            </a:r>
            <a:endParaRPr lang="en-US" b="1" dirty="0">
              <a:solidFill>
                <a:schemeClr val="bg2">
                  <a:lumMod val="75000"/>
                </a:schemeClr>
              </a:solidFill>
            </a:endParaRPr>
          </a:p>
        </p:txBody>
      </p:sp>
      <p:sp>
        <p:nvSpPr>
          <p:cNvPr id="10" name="TextBox 9"/>
          <p:cNvSpPr txBox="1"/>
          <p:nvPr/>
        </p:nvSpPr>
        <p:spPr>
          <a:xfrm>
            <a:off x="4710112" y="1874966"/>
            <a:ext cx="4375785" cy="646331"/>
          </a:xfrm>
          <a:prstGeom prst="rect">
            <a:avLst/>
          </a:prstGeom>
          <a:noFill/>
        </p:spPr>
        <p:txBody>
          <a:bodyPr wrap="square" rtlCol="0">
            <a:spAutoFit/>
          </a:bodyPr>
          <a:lstStyle/>
          <a:p>
            <a:r>
              <a:rPr lang="en-US" b="1" dirty="0" smtClean="0">
                <a:solidFill>
                  <a:schemeClr val="bg2">
                    <a:lumMod val="75000"/>
                  </a:schemeClr>
                </a:solidFill>
              </a:rPr>
              <a:t>(n) pre-fun, the sense of enjoyment before a party or event takes place</a:t>
            </a:r>
            <a:endParaRPr lang="en-US" b="1" dirty="0">
              <a:solidFill>
                <a:schemeClr val="bg2">
                  <a:lumMod val="75000"/>
                </a:schemeClr>
              </a:solidFill>
            </a:endParaRPr>
          </a:p>
        </p:txBody>
      </p:sp>
      <p:sp>
        <p:nvSpPr>
          <p:cNvPr id="11" name="TextBox 10"/>
          <p:cNvSpPr txBox="1"/>
          <p:nvPr/>
        </p:nvSpPr>
        <p:spPr>
          <a:xfrm>
            <a:off x="4601289" y="4694481"/>
            <a:ext cx="4161711" cy="646331"/>
          </a:xfrm>
          <a:prstGeom prst="rect">
            <a:avLst/>
          </a:prstGeom>
          <a:noFill/>
        </p:spPr>
        <p:txBody>
          <a:bodyPr wrap="square" rtlCol="0">
            <a:spAutoFit/>
          </a:bodyPr>
          <a:lstStyle/>
          <a:p>
            <a:r>
              <a:rPr lang="en-US" b="1" dirty="0" smtClean="0">
                <a:solidFill>
                  <a:schemeClr val="bg1"/>
                </a:solidFill>
              </a:rPr>
              <a:t>(n) a joke so poorly told and unfunny you can’t help but laughing</a:t>
            </a:r>
            <a:endParaRPr lang="en-US" b="1" dirty="0">
              <a:solidFill>
                <a:schemeClr val="bg1"/>
              </a:solidFill>
            </a:endParaRPr>
          </a:p>
        </p:txBody>
      </p:sp>
      <p:sp>
        <p:nvSpPr>
          <p:cNvPr id="13" name="TextBox 12"/>
          <p:cNvSpPr txBox="1"/>
          <p:nvPr/>
        </p:nvSpPr>
        <p:spPr>
          <a:xfrm>
            <a:off x="106679" y="4492045"/>
            <a:ext cx="4110038" cy="923330"/>
          </a:xfrm>
          <a:prstGeom prst="rect">
            <a:avLst/>
          </a:prstGeom>
          <a:noFill/>
        </p:spPr>
        <p:txBody>
          <a:bodyPr wrap="square" rtlCol="0">
            <a:spAutoFit/>
          </a:bodyPr>
          <a:lstStyle/>
          <a:p>
            <a:r>
              <a:rPr lang="en-US" b="1" dirty="0" smtClean="0">
                <a:solidFill>
                  <a:schemeClr val="bg2">
                    <a:lumMod val="75000"/>
                  </a:schemeClr>
                </a:solidFill>
              </a:rPr>
              <a:t>(n) a person who is always late because they think they have more time than they do</a:t>
            </a:r>
            <a:endParaRPr lang="en-US" b="1"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71513" y="257175"/>
            <a:ext cx="7772400" cy="1143000"/>
          </a:xfrm>
        </p:spPr>
        <p:txBody>
          <a:bodyPr>
            <a:normAutofit/>
          </a:bodyPr>
          <a:lstStyle/>
          <a:p>
            <a:pPr eaLnBrk="1" hangingPunct="1"/>
            <a:r>
              <a:rPr lang="en-US" altLang="en-US" sz="4400" dirty="0" smtClean="0">
                <a:latin typeface="Franklin Gothic Medium" panose="020B0603020102020204" pitchFamily="34" charset="0"/>
                <a:ea typeface="ＭＳ Ｐゴシック" panose="020B0600070205080204" pitchFamily="34" charset="-128"/>
              </a:rPr>
              <a:t>WORD POWER</a:t>
            </a:r>
          </a:p>
        </p:txBody>
      </p:sp>
      <p:sp>
        <p:nvSpPr>
          <p:cNvPr id="39939" name="Rectangle 3"/>
          <p:cNvSpPr>
            <a:spLocks noGrp="1" noChangeArrowheads="1"/>
          </p:cNvSpPr>
          <p:nvPr>
            <p:ph type="body" idx="1"/>
          </p:nvPr>
        </p:nvSpPr>
        <p:spPr>
          <a:xfrm>
            <a:off x="533400" y="2057400"/>
            <a:ext cx="8015288" cy="2667000"/>
          </a:xfrm>
        </p:spPr>
        <p:txBody>
          <a:bodyPr/>
          <a:lstStyle/>
          <a:p>
            <a:pPr marL="0" indent="0" algn="ctr" eaLnBrk="1" hangingPunct="1">
              <a:buFontTx/>
              <a:buNone/>
            </a:pPr>
            <a:r>
              <a:rPr lang="en-US" altLang="en-US" sz="2800" smtClean="0">
                <a:latin typeface="Franklin Gothic Medium" panose="020B0603020102020204" pitchFamily="34" charset="0"/>
                <a:ea typeface="ＭＳ Ｐゴシック" panose="020B0600070205080204" pitchFamily="34" charset="-128"/>
              </a:rPr>
              <a:t>Increasing word power pays its dividends. It helps explain the </a:t>
            </a:r>
            <a:r>
              <a:rPr lang="en-US" altLang="en-US" sz="2800" i="1" smtClean="0">
                <a:latin typeface="Franklin Gothic Medium" panose="020B0603020102020204" pitchFamily="34" charset="0"/>
                <a:ea typeface="ＭＳ Ｐゴシック" panose="020B0600070205080204" pitchFamily="34" charset="-128"/>
              </a:rPr>
              <a:t>bilingual advantage</a:t>
            </a:r>
            <a:r>
              <a:rPr lang="en-US" altLang="en-US" sz="2800" smtClean="0">
                <a:latin typeface="Franklin Gothic Medium" panose="020B0603020102020204" pitchFamily="34" charset="0"/>
                <a:ea typeface="ＭＳ Ｐゴシック" panose="020B0600070205080204" pitchFamily="34" charset="-128"/>
              </a:rPr>
              <a:t> of bilingual children to inhibit one language while using another. </a:t>
            </a:r>
          </a:p>
        </p:txBody>
      </p:sp>
      <p:sp>
        <p:nvSpPr>
          <p:cNvPr id="2" name="Rectangle 1"/>
          <p:cNvSpPr/>
          <p:nvPr/>
        </p:nvSpPr>
        <p:spPr>
          <a:xfrm>
            <a:off x="0" y="6400800"/>
            <a:ext cx="6934200" cy="646331"/>
          </a:xfrm>
          <a:prstGeom prst="rect">
            <a:avLst/>
          </a:prstGeom>
        </p:spPr>
        <p:txBody>
          <a:bodyPr wrap="square">
            <a:spAutoFit/>
          </a:bodyPr>
          <a:lstStyle/>
          <a:p>
            <a:r>
              <a:rPr lang="en-US" dirty="0">
                <a:hlinkClick r:id="rId3"/>
              </a:rPr>
              <a:t>https://</a:t>
            </a:r>
            <a:r>
              <a:rPr lang="en-US" dirty="0" smtClean="0">
                <a:hlinkClick r:id="rId3"/>
              </a:rPr>
              <a:t>www.youtube.com/watch?v=Tuhs2GWrnXc</a:t>
            </a:r>
            <a:endParaRPr lang="en-US" dirty="0" smtClean="0"/>
          </a:p>
          <a:p>
            <a:endParaRPr lang="en-US" dirty="0"/>
          </a:p>
        </p:txBody>
      </p:sp>
    </p:spTree>
    <p:extLst>
      <p:ext uri="{BB962C8B-B14F-4D97-AF65-F5344CB8AC3E}">
        <p14:creationId xmlns:p14="http://schemas.microsoft.com/office/powerpoint/2010/main" val="32676688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228600"/>
            <a:ext cx="7148513" cy="1143000"/>
          </a:xfrm>
        </p:spPr>
        <p:txBody>
          <a:bodyPr/>
          <a:lstStyle/>
          <a:p>
            <a:r>
              <a:rPr lang="en-US" altLang="en-US" sz="4000" dirty="0" smtClean="0">
                <a:latin typeface="Franklin Gothic Medium" panose="020B0603020102020204" pitchFamily="34" charset="0"/>
              </a:rPr>
              <a:t>THINKING IN IMAGES</a:t>
            </a:r>
          </a:p>
        </p:txBody>
      </p:sp>
      <p:sp>
        <p:nvSpPr>
          <p:cNvPr id="14339" name="Rectangle 3"/>
          <p:cNvSpPr>
            <a:spLocks noGrp="1" noChangeArrowheads="1"/>
          </p:cNvSpPr>
          <p:nvPr>
            <p:ph type="body" sz="half" idx="1"/>
          </p:nvPr>
        </p:nvSpPr>
        <p:spPr>
          <a:xfrm>
            <a:off x="0" y="1600200"/>
            <a:ext cx="9144000" cy="2133600"/>
          </a:xfrm>
        </p:spPr>
        <p:txBody>
          <a:bodyPr/>
          <a:lstStyle/>
          <a:p>
            <a:pPr marL="0" indent="0" algn="ctr">
              <a:buFont typeface="Wingdings" panose="05000000000000000000" pitchFamily="2" charset="2"/>
              <a:buNone/>
            </a:pPr>
            <a:r>
              <a:rPr lang="en-US" altLang="en-US" sz="3200" dirty="0" smtClean="0">
                <a:latin typeface="Franklin Gothic Medium" panose="020B0603020102020204" pitchFamily="34" charset="0"/>
              </a:rPr>
              <a:t>To a large extent cognition is language-based. When alone, we may talk to ourselves. However, we also think in images.</a:t>
            </a:r>
          </a:p>
        </p:txBody>
      </p:sp>
      <p:pic>
        <p:nvPicPr>
          <p:cNvPr id="14345" name="Picture 9" descr="E_Rubrik1_Seit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4658085"/>
            <a:ext cx="35052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Image result for turn on fauc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2885714"/>
            <a:ext cx="2555875" cy="1696172"/>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Image result for riding a b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51" y="3733801"/>
            <a:ext cx="5082336" cy="2915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15987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defRPr/>
            </a:pPr>
            <a:r>
              <a:rPr lang="en-US" altLang="en-US" b="1" dirty="0">
                <a:latin typeface="Franklin Gothic Medium" panose="020B0603020102020204" pitchFamily="34" charset="0"/>
              </a:rPr>
              <a:t>THINKING </a:t>
            </a:r>
            <a:r>
              <a:rPr lang="en-US" altLang="en-US" dirty="0" smtClean="0">
                <a:latin typeface="Franklin Gothic Medium" panose="020B0603020102020204" pitchFamily="34" charset="0"/>
              </a:rPr>
              <a:t>IN IMAGES</a:t>
            </a:r>
            <a:endParaRPr lang="en-US" altLang="en-US" b="1" dirty="0">
              <a:latin typeface="Franklin Gothic Medium" panose="020B0603020102020204" pitchFamily="34" charset="0"/>
            </a:endParaRPr>
          </a:p>
        </p:txBody>
      </p:sp>
      <p:sp>
        <p:nvSpPr>
          <p:cNvPr id="17411" name="Rectangle 3"/>
          <p:cNvSpPr>
            <a:spLocks noGrp="1" noChangeArrowheads="1"/>
          </p:cNvSpPr>
          <p:nvPr>
            <p:ph type="body" idx="1"/>
          </p:nvPr>
        </p:nvSpPr>
        <p:spPr/>
        <p:txBody>
          <a:bodyPr>
            <a:normAutofit lnSpcReduction="10000"/>
          </a:bodyPr>
          <a:lstStyle/>
          <a:p>
            <a:pPr>
              <a:buFontTx/>
              <a:buNone/>
            </a:pPr>
            <a:r>
              <a:rPr lang="en-US" altLang="en-US" sz="2800" b="1" u="sng" dirty="0" smtClean="0">
                <a:latin typeface="Franklin Gothic Medium" panose="020B0603020102020204" pitchFamily="34" charset="0"/>
              </a:rPr>
              <a:t>Images</a:t>
            </a:r>
            <a:endParaRPr lang="en-US" altLang="en-US" sz="2800" u="sng" dirty="0" smtClean="0">
              <a:latin typeface="Franklin Gothic Medium" panose="020B0603020102020204" pitchFamily="34" charset="0"/>
            </a:endParaRPr>
          </a:p>
          <a:p>
            <a:r>
              <a:rPr lang="en-US" altLang="en-US" sz="2800" dirty="0" smtClean="0">
                <a:latin typeface="Franklin Gothic Medium" panose="020B0603020102020204" pitchFamily="34" charset="0"/>
              </a:rPr>
              <a:t>Thinking in images is very useful especially for mentally </a:t>
            </a:r>
            <a:r>
              <a:rPr lang="en-US" altLang="en-US" sz="2800" b="1" u="sng" dirty="0" smtClean="0">
                <a:latin typeface="Franklin Gothic Medium" panose="020B0603020102020204" pitchFamily="34" charset="0"/>
              </a:rPr>
              <a:t>practicing</a:t>
            </a:r>
            <a:r>
              <a:rPr lang="en-US" altLang="en-US" sz="2800" dirty="0" smtClean="0">
                <a:latin typeface="Franklin Gothic Medium" panose="020B0603020102020204" pitchFamily="34" charset="0"/>
              </a:rPr>
              <a:t> upcoming </a:t>
            </a:r>
            <a:r>
              <a:rPr lang="en-US" altLang="en-US" sz="2800" smtClean="0">
                <a:latin typeface="Franklin Gothic Medium" panose="020B0603020102020204" pitchFamily="34" charset="0"/>
              </a:rPr>
              <a:t>events and can </a:t>
            </a:r>
            <a:r>
              <a:rPr lang="en-US" altLang="en-US" sz="2800" dirty="0" smtClean="0">
                <a:latin typeface="Franklin Gothic Medium" panose="020B0603020102020204" pitchFamily="34" charset="0"/>
              </a:rPr>
              <a:t>actually increase our skills.</a:t>
            </a:r>
            <a:endParaRPr lang="en-US" altLang="en-US" sz="2800" b="1" u="sng" dirty="0" smtClean="0">
              <a:latin typeface="Franklin Gothic Medium" panose="020B0603020102020204" pitchFamily="34" charset="0"/>
            </a:endParaRPr>
          </a:p>
          <a:p>
            <a:r>
              <a:rPr lang="en-US" altLang="en-US" sz="2800" b="1" u="sng" dirty="0" smtClean="0">
                <a:latin typeface="Franklin Gothic Medium" panose="020B0603020102020204" pitchFamily="34" charset="0"/>
              </a:rPr>
              <a:t>Visualization</a:t>
            </a:r>
            <a:r>
              <a:rPr lang="en-US" altLang="en-US" sz="2800" dirty="0" smtClean="0">
                <a:latin typeface="Franklin Gothic Medium" panose="020B0603020102020204" pitchFamily="34" charset="0"/>
              </a:rPr>
              <a:t> can improve skills and/or performance</a:t>
            </a:r>
            <a:endParaRPr lang="en-US" altLang="en-US" sz="2000" dirty="0">
              <a:latin typeface="Franklin Gothic Medium" panose="020B0603020102020204" pitchFamily="34" charset="0"/>
            </a:endParaRPr>
          </a:p>
          <a:p>
            <a:pPr marL="118872" indent="0">
              <a:buNone/>
            </a:pPr>
            <a:r>
              <a:rPr lang="en-US" altLang="en-US" sz="2000" dirty="0" smtClean="0">
                <a:latin typeface="Franklin Gothic Medium" panose="020B0603020102020204" pitchFamily="34" charset="0"/>
                <a:hlinkClick r:id="rId2"/>
              </a:rPr>
              <a:t>https</a:t>
            </a:r>
            <a:r>
              <a:rPr lang="en-US" altLang="en-US" sz="2000" dirty="0">
                <a:latin typeface="Franklin Gothic Medium" panose="020B0603020102020204" pitchFamily="34" charset="0"/>
                <a:hlinkClick r:id="rId2"/>
              </a:rPr>
              <a:t>://</a:t>
            </a:r>
            <a:r>
              <a:rPr lang="en-US" altLang="en-US" sz="2000" dirty="0" smtClean="0">
                <a:latin typeface="Franklin Gothic Medium" panose="020B0603020102020204" pitchFamily="34" charset="0"/>
                <a:hlinkClick r:id="rId2"/>
              </a:rPr>
              <a:t>www.youtube.com/watch?v=3gQwY5Np4FA</a:t>
            </a:r>
            <a:endParaRPr lang="en-US" altLang="en-US" sz="2000" dirty="0" smtClean="0">
              <a:latin typeface="Franklin Gothic Medium" panose="020B0603020102020204" pitchFamily="34" charset="0"/>
            </a:endParaRPr>
          </a:p>
          <a:p>
            <a:pPr marL="118872" indent="0">
              <a:buNone/>
            </a:pPr>
            <a:endParaRPr lang="en-US" altLang="en-US" sz="2800" dirty="0" smtClean="0">
              <a:latin typeface="Franklin Gothic Medium" panose="020B0603020102020204" pitchFamily="34" charset="0"/>
            </a:endParaRPr>
          </a:p>
          <a:p>
            <a:pPr>
              <a:buFont typeface="Symbol" panose="05050102010706020507" pitchFamily="18" charset="2"/>
              <a:buChar char=""/>
            </a:pPr>
            <a:r>
              <a:rPr lang="en-US" altLang="en-US" sz="2800" b="1" u="sng" dirty="0" smtClean="0">
                <a:latin typeface="Franklin Gothic Medium" panose="020B0603020102020204" pitchFamily="34" charset="0"/>
              </a:rPr>
              <a:t>Procedural Memory</a:t>
            </a:r>
            <a:r>
              <a:rPr lang="en-US" altLang="en-US" sz="2800" dirty="0" smtClean="0">
                <a:latin typeface="Franklin Gothic Medium" panose="020B0603020102020204" pitchFamily="34" charset="0"/>
              </a:rPr>
              <a:t> is our unconscious memory system for  </a:t>
            </a:r>
            <a:r>
              <a:rPr lang="en-US" altLang="en-US" sz="2800" b="1" u="sng" dirty="0" smtClean="0">
                <a:latin typeface="Franklin Gothic Medium" panose="020B0603020102020204" pitchFamily="34" charset="0"/>
              </a:rPr>
              <a:t>motor</a:t>
            </a:r>
            <a:r>
              <a:rPr lang="en-US" altLang="en-US" sz="2800" dirty="0" smtClean="0">
                <a:latin typeface="Franklin Gothic Medium" panose="020B0603020102020204" pitchFamily="34" charset="0"/>
              </a:rPr>
              <a:t> and </a:t>
            </a:r>
            <a:r>
              <a:rPr lang="en-US" altLang="en-US" sz="2800" b="1" u="sng" dirty="0" smtClean="0">
                <a:latin typeface="Franklin Gothic Medium" panose="020B0603020102020204" pitchFamily="34" charset="0"/>
              </a:rPr>
              <a:t>cognitive </a:t>
            </a:r>
            <a:r>
              <a:rPr lang="en-US" altLang="en-US" sz="2800" dirty="0" smtClean="0">
                <a:latin typeface="Franklin Gothic Medium" panose="020B0603020102020204" pitchFamily="34" charset="0"/>
              </a:rPr>
              <a:t>skills and conditioned associations.</a:t>
            </a:r>
          </a:p>
          <a:p>
            <a:endParaRPr lang="en-US" altLang="en-US" sz="2800" dirty="0" smtClean="0">
              <a:latin typeface="Franklin Gothic Medium" panose="020B0603020102020204" pitchFamily="34" charset="0"/>
            </a:endParaRPr>
          </a:p>
          <a:p>
            <a:endParaRPr lang="en-US" altLang="en-US" sz="2800" dirty="0" smtClean="0">
              <a:latin typeface="Franklin Gothic Medium" panose="020B0603020102020204" pitchFamily="34" charset="0"/>
            </a:endParaRPr>
          </a:p>
        </p:txBody>
      </p:sp>
    </p:spTree>
    <p:extLst>
      <p:ext uri="{BB962C8B-B14F-4D97-AF65-F5344CB8AC3E}">
        <p14:creationId xmlns:p14="http://schemas.microsoft.com/office/powerpoint/2010/main" val="2124760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152400"/>
            <a:ext cx="7072313" cy="1143000"/>
          </a:xfrm>
        </p:spPr>
        <p:txBody>
          <a:bodyPr>
            <a:normAutofit/>
          </a:bodyPr>
          <a:lstStyle/>
          <a:p>
            <a:r>
              <a:rPr lang="en-US" altLang="en-US" sz="4400" dirty="0" smtClean="0">
                <a:latin typeface="Franklin Gothic Medium" panose="020B0603020102020204" pitchFamily="34" charset="0"/>
              </a:rPr>
              <a:t>IMAGES AND BRAIN</a:t>
            </a:r>
          </a:p>
        </p:txBody>
      </p:sp>
      <p:sp>
        <p:nvSpPr>
          <p:cNvPr id="16387" name="Rectangle 3"/>
          <p:cNvSpPr>
            <a:spLocks noGrp="1" noChangeArrowheads="1"/>
          </p:cNvSpPr>
          <p:nvPr>
            <p:ph type="body" sz="half" idx="1"/>
          </p:nvPr>
        </p:nvSpPr>
        <p:spPr>
          <a:xfrm>
            <a:off x="457200" y="1600200"/>
            <a:ext cx="8239125" cy="1524000"/>
          </a:xfrm>
        </p:spPr>
        <p:txBody>
          <a:bodyPr>
            <a:normAutofit lnSpcReduction="10000"/>
          </a:bodyPr>
          <a:lstStyle/>
          <a:p>
            <a:pPr marL="0" indent="0" algn="ctr">
              <a:buFont typeface="Wingdings" panose="05000000000000000000" pitchFamily="2" charset="2"/>
              <a:buNone/>
            </a:pPr>
            <a:r>
              <a:rPr lang="en-US" altLang="en-US" sz="3200" dirty="0" smtClean="0">
                <a:latin typeface="Franklin Gothic Medium" panose="020B0603020102020204" pitchFamily="34" charset="0"/>
              </a:rPr>
              <a:t>Watching a physical activity activates the same brain regions as when actually performing the activity.</a:t>
            </a:r>
          </a:p>
        </p:txBody>
      </p:sp>
      <p:pic>
        <p:nvPicPr>
          <p:cNvPr id="16388" name="Picture 4" descr="12673_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262062" y="3429000"/>
            <a:ext cx="6629400" cy="289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690525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9562" y="304800"/>
            <a:ext cx="7412037" cy="1295400"/>
          </a:xfrm>
        </p:spPr>
        <p:txBody>
          <a:bodyPr>
            <a:normAutofit/>
          </a:bodyPr>
          <a:lstStyle/>
          <a:p>
            <a:r>
              <a:rPr lang="en-US" altLang="en-US" sz="4400" dirty="0" smtClean="0">
                <a:latin typeface="Franklin Gothic Medium" panose="020B0603020102020204" pitchFamily="34" charset="0"/>
              </a:rPr>
              <a:t>SCHEMA OR CONCEPT</a:t>
            </a:r>
          </a:p>
        </p:txBody>
      </p:sp>
      <p:sp>
        <p:nvSpPr>
          <p:cNvPr id="12291" name="Rectangle 3"/>
          <p:cNvSpPr>
            <a:spLocks noGrp="1" noChangeArrowheads="1"/>
          </p:cNvSpPr>
          <p:nvPr>
            <p:ph type="body" sz="half" idx="1"/>
          </p:nvPr>
        </p:nvSpPr>
        <p:spPr>
          <a:xfrm>
            <a:off x="228600" y="1600200"/>
            <a:ext cx="7848600" cy="1590675"/>
          </a:xfrm>
        </p:spPr>
        <p:txBody>
          <a:bodyPr>
            <a:normAutofit fontScale="92500"/>
          </a:bodyPr>
          <a:lstStyle/>
          <a:p>
            <a:pPr marL="0" indent="0" algn="ctr">
              <a:buFont typeface="Wingdings" panose="05000000000000000000" pitchFamily="2" charset="2"/>
              <a:buNone/>
            </a:pPr>
            <a:r>
              <a:rPr lang="en-US" altLang="en-US" sz="2800" smtClean="0">
                <a:latin typeface="Franklin Gothic Medium" panose="020B0603020102020204" pitchFamily="34" charset="0"/>
              </a:rPr>
              <a:t>The mental grouping of similar objects, events, ideas, or people. There are a variety of chairs but their common features make up your CHAIR schema</a:t>
            </a:r>
          </a:p>
        </p:txBody>
      </p:sp>
      <p:pic>
        <p:nvPicPr>
          <p:cNvPr id="15364" name="Picture 4" descr="small-ch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457575"/>
            <a:ext cx="27527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chair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 y="3181350"/>
            <a:ext cx="23145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The iball chair from inmod.">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2437" y="3457575"/>
            <a:ext cx="25447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6358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linds(horizontal)">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blinds(horizontal)">
                                      <p:cBhvr>
                                        <p:cTn id="12" dur="500"/>
                                        <p:tgtEl>
                                          <p:spTgt spid="153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blinds(horizontal)">
                                      <p:cBhvr>
                                        <p:cTn id="1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4084</TotalTime>
  <Words>6797</Words>
  <Application>Microsoft Office PowerPoint</Application>
  <PresentationFormat>On-screen Show (4:3)</PresentationFormat>
  <Paragraphs>907</Paragraphs>
  <Slides>86</Slides>
  <Notes>61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86</vt:i4>
      </vt:variant>
    </vt:vector>
  </HeadingPairs>
  <TitlesOfParts>
    <vt:vector size="97" baseType="lpstr">
      <vt:lpstr>ＭＳ Ｐゴシック</vt:lpstr>
      <vt:lpstr>Aparajita</vt:lpstr>
      <vt:lpstr>Arial</vt:lpstr>
      <vt:lpstr>Calibri</vt:lpstr>
      <vt:lpstr>Corbel</vt:lpstr>
      <vt:lpstr>Franklin Gothic Medium</vt:lpstr>
      <vt:lpstr>Symbol</vt:lpstr>
      <vt:lpstr>Wingdings</vt:lpstr>
      <vt:lpstr>Wingdings 2</vt:lpstr>
      <vt:lpstr>Wingdings 3</vt:lpstr>
      <vt:lpstr>Module</vt:lpstr>
      <vt:lpstr>COGNITION: THINKING, PROBLEM SOLVING, CREATIVITY AND LANGUAGE</vt:lpstr>
      <vt:lpstr>PowerPoint Presentation</vt:lpstr>
      <vt:lpstr>UNIT OVERIVEW</vt:lpstr>
      <vt:lpstr>PowerPoint Presentation</vt:lpstr>
      <vt:lpstr>THINKING</vt:lpstr>
      <vt:lpstr>COGNITIVE PSYCHOLOGY</vt:lpstr>
      <vt:lpstr>THINKING</vt:lpstr>
      <vt:lpstr>What is thought?</vt:lpstr>
      <vt:lpstr>SCHEMA OR CONCEPT</vt:lpstr>
      <vt:lpstr>CHAIR SCHEMA CHARACTERISTICS</vt:lpstr>
      <vt:lpstr>CONCEPTS</vt:lpstr>
      <vt:lpstr>DEVELOPMENT OF CONCEPTS</vt:lpstr>
      <vt:lpstr>CATEGORY HIERARCHIES</vt:lpstr>
      <vt:lpstr>PROTOTYPES</vt:lpstr>
      <vt:lpstr>CATEGORIES</vt:lpstr>
      <vt:lpstr>SCHEMATA CAN GET FUZZY…</vt:lpstr>
      <vt:lpstr>PowerPoint Presentation</vt:lpstr>
      <vt:lpstr>PowerPoint Presentation</vt:lpstr>
      <vt:lpstr>ALGORITHMS</vt:lpstr>
      <vt:lpstr>PowerPoint Presentation</vt:lpstr>
      <vt:lpstr>HEURISTICS</vt:lpstr>
      <vt:lpstr>HEURISTICS</vt:lpstr>
      <vt:lpstr>HEURISTICS</vt:lpstr>
      <vt:lpstr>PowerPoint Presentation</vt:lpstr>
      <vt:lpstr>REPRESENTATIVENESS HEURISTIC</vt:lpstr>
      <vt:lpstr>AVAILABILITY HEURISTIC</vt:lpstr>
      <vt:lpstr>MAKING DECISIONS AND FORMING JUDGMENTS: USING AND MISUSING HEURISTICS</vt:lpstr>
      <vt:lpstr>SOLVING PROBLEMS: STRATEGIES</vt:lpstr>
      <vt:lpstr>CREATIVITY</vt:lpstr>
      <vt:lpstr>SOLVING PROBLEMS: CREATIVITY</vt:lpstr>
      <vt:lpstr>PowerPoint Presentation</vt:lpstr>
      <vt:lpstr>CONFIRMATION BIAS</vt:lpstr>
      <vt:lpstr>OVERCONFIDENCE </vt:lpstr>
      <vt:lpstr>EXAGGERATED FEAR</vt:lpstr>
      <vt:lpstr>HEURISTICS CAN LEAD TO OVERCONFIDENCE</vt:lpstr>
      <vt:lpstr>FUNCTIONAL FIXEDNESS</vt:lpstr>
      <vt:lpstr>SOLVING PROBLEMS:  OBSTACLES TO PROBLEM SOLVING</vt:lpstr>
      <vt:lpstr>HEURISTICS IN ACTION</vt:lpstr>
      <vt:lpstr>PowerPoint Presentation</vt:lpstr>
      <vt:lpstr>MAKING DECISIONS AND FORMING JUDGMENTS: THE PERILS AND POWERS OF INTUITION</vt:lpstr>
      <vt:lpstr>MAKING DECISIONS and JUDGMENTS THE EFFECTS OF FRAMING</vt:lpstr>
      <vt:lpstr>LANGUAGE</vt:lpstr>
      <vt:lpstr>PowerPoint Presentation</vt:lpstr>
      <vt:lpstr>LANGUAGE: INTRODUCTION</vt:lpstr>
      <vt:lpstr>LANGUAGE STRUCTURE: PHONEME</vt:lpstr>
      <vt:lpstr>LANGUAGE STRUCTURE</vt:lpstr>
      <vt:lpstr> ANSWERS</vt:lpstr>
      <vt:lpstr>LANGUAGE STRUCTURE</vt:lpstr>
      <vt:lpstr>LANGUAGE STRUCTURE: MORPHEMES</vt:lpstr>
      <vt:lpstr>STRUCTURING LANGUAGE</vt:lpstr>
      <vt:lpstr>GRAMMAR</vt:lpstr>
      <vt:lpstr>SEMANTICS</vt:lpstr>
      <vt:lpstr>SYNTAX</vt:lpstr>
      <vt:lpstr>BECAUSE EVERYONE LOVES FOOD</vt:lpstr>
      <vt:lpstr>PowerPoint Presentation</vt:lpstr>
      <vt:lpstr>LANGUAGE DEVELOPMENT</vt:lpstr>
      <vt:lpstr>LANGUAGE DEVELOPMENT</vt:lpstr>
      <vt:lpstr>LANGUAGE DEVELOPMENT:  WHEN DO WE LEARN LANGUAGE?</vt:lpstr>
      <vt:lpstr>WHEN DO WE LEARN LANGUAGE?</vt:lpstr>
      <vt:lpstr>WHEN DO WE LEARN LANGUAGE?</vt:lpstr>
      <vt:lpstr>WHEN DO WE LEARN LANGUAGE?</vt:lpstr>
      <vt:lpstr>WHEN DO WE LEARN LANGUAGE?</vt:lpstr>
      <vt:lpstr>LANGUAGE DEVELOPMENT: WHEN DO WE LEARN LANGUAGE?</vt:lpstr>
      <vt:lpstr>LANGUAGE DEVELOPMENT: WHEN DO WE LEARN LANGUAGE?</vt:lpstr>
      <vt:lpstr>LANGUAGE DEVELOPMENT: WHEN DO WE LEARN LANGUAGE?</vt:lpstr>
      <vt:lpstr>LANGUAGE DEVELOPMENT: WHEN DO WE LEARN LANGUAGE?</vt:lpstr>
      <vt:lpstr>LANGUAGE DEVELOPMENT: WHEN DO WE LEARN LANGUAGE?</vt:lpstr>
      <vt:lpstr>LANGUAGE DEVELOPMENT: WHEN DO WE LEARN LANGUAGE?</vt:lpstr>
      <vt:lpstr>LANGUAGE DEVELOPMENT:  EXPLAINING LANGUAGE DEVELOPMENT</vt:lpstr>
      <vt:lpstr>OPERANT LEARNING</vt:lpstr>
      <vt:lpstr>LANGUAGE DEVELOPMENT:  EXPLAINING LANGUAGE DEVELOPMENT</vt:lpstr>
      <vt:lpstr>PowerPoint Presentation</vt:lpstr>
      <vt:lpstr>INBORN UNIVERSAL GRAMMAR</vt:lpstr>
      <vt:lpstr>UNIVERSAL GRAMMAR</vt:lpstr>
      <vt:lpstr>CRITICAL PERIOD</vt:lpstr>
      <vt:lpstr>CRITICAL PERIOD –  FERAL CHILDREN</vt:lpstr>
      <vt:lpstr>THINKING AND LANGUAGE</vt:lpstr>
      <vt:lpstr>PowerPoint Presentation</vt:lpstr>
      <vt:lpstr>LANGUAGE INFLUENCES THINKING</vt:lpstr>
      <vt:lpstr>WHORF’S LINGUISTIC RELATIVITY</vt:lpstr>
      <vt:lpstr>LANGUAGE INFLUENCES THINKING</vt:lpstr>
      <vt:lpstr>PowerPoint Presentation</vt:lpstr>
      <vt:lpstr>WORD POWER</vt:lpstr>
      <vt:lpstr>THINKING IN IMAGES</vt:lpstr>
      <vt:lpstr>THINKING IN IMAGES</vt:lpstr>
      <vt:lpstr>IMAGES AND BRAIN</vt:lpstr>
    </vt:vector>
  </TitlesOfParts>
  <Company>GSD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GSD</dc:creator>
  <cp:lastModifiedBy>mfcsd</cp:lastModifiedBy>
  <cp:revision>307</cp:revision>
  <dcterms:created xsi:type="dcterms:W3CDTF">2009-12-11T13:22:39Z</dcterms:created>
  <dcterms:modified xsi:type="dcterms:W3CDTF">2017-01-31T13:16:12Z</dcterms:modified>
</cp:coreProperties>
</file>