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sldIdLst>
    <p:sldId id="266" r:id="rId2"/>
    <p:sldId id="823" r:id="rId3"/>
    <p:sldId id="820" r:id="rId4"/>
    <p:sldId id="821" r:id="rId5"/>
    <p:sldId id="564" r:id="rId6"/>
    <p:sldId id="824" r:id="rId7"/>
    <p:sldId id="825" r:id="rId8"/>
    <p:sldId id="826" r:id="rId9"/>
    <p:sldId id="827" r:id="rId10"/>
    <p:sldId id="828" r:id="rId11"/>
    <p:sldId id="829" r:id="rId12"/>
    <p:sldId id="830" r:id="rId13"/>
    <p:sldId id="831" r:id="rId14"/>
    <p:sldId id="832" r:id="rId15"/>
    <p:sldId id="833" r:id="rId16"/>
    <p:sldId id="834" r:id="rId17"/>
    <p:sldId id="835" r:id="rId18"/>
    <p:sldId id="836" r:id="rId19"/>
    <p:sldId id="837" r:id="rId20"/>
    <p:sldId id="838" r:id="rId21"/>
    <p:sldId id="839" r:id="rId22"/>
    <p:sldId id="840" r:id="rId23"/>
    <p:sldId id="841" r:id="rId24"/>
    <p:sldId id="842" r:id="rId25"/>
    <p:sldId id="843" r:id="rId26"/>
    <p:sldId id="844" r:id="rId27"/>
    <p:sldId id="845" r:id="rId28"/>
    <p:sldId id="846" r:id="rId29"/>
    <p:sldId id="847" r:id="rId30"/>
    <p:sldId id="848" r:id="rId31"/>
    <p:sldId id="849" r:id="rId32"/>
    <p:sldId id="850" r:id="rId33"/>
    <p:sldId id="851" r:id="rId34"/>
    <p:sldId id="852" r:id="rId35"/>
    <p:sldId id="519" r:id="rId36"/>
    <p:sldId id="853" r:id="rId37"/>
    <p:sldId id="855" r:id="rId38"/>
    <p:sldId id="856" r:id="rId39"/>
    <p:sldId id="857" r:id="rId40"/>
    <p:sldId id="858" r:id="rId41"/>
    <p:sldId id="859" r:id="rId42"/>
    <p:sldId id="860" r:id="rId43"/>
    <p:sldId id="861" r:id="rId44"/>
    <p:sldId id="862" r:id="rId45"/>
    <p:sldId id="863" r:id="rId46"/>
    <p:sldId id="864" r:id="rId47"/>
    <p:sldId id="712" r:id="rId48"/>
    <p:sldId id="865" r:id="rId49"/>
    <p:sldId id="866" r:id="rId50"/>
    <p:sldId id="867" r:id="rId51"/>
    <p:sldId id="868" r:id="rId52"/>
    <p:sldId id="705" r:id="rId53"/>
    <p:sldId id="751" r:id="rId54"/>
    <p:sldId id="752" r:id="rId55"/>
    <p:sldId id="869" r:id="rId56"/>
    <p:sldId id="805" r:id="rId57"/>
    <p:sldId id="870" r:id="rId58"/>
    <p:sldId id="871" r:id="rId59"/>
    <p:sldId id="753" r:id="rId60"/>
    <p:sldId id="872" r:id="rId61"/>
    <p:sldId id="873" r:id="rId62"/>
    <p:sldId id="878" r:id="rId63"/>
    <p:sldId id="875" r:id="rId64"/>
    <p:sldId id="874" r:id="rId65"/>
    <p:sldId id="876" r:id="rId66"/>
    <p:sldId id="877" r:id="rId67"/>
    <p:sldId id="889" r:id="rId68"/>
    <p:sldId id="879" r:id="rId69"/>
    <p:sldId id="746" r:id="rId70"/>
    <p:sldId id="811" r:id="rId71"/>
    <p:sldId id="882" r:id="rId72"/>
    <p:sldId id="710" r:id="rId73"/>
    <p:sldId id="883" r:id="rId74"/>
    <p:sldId id="884" r:id="rId75"/>
    <p:sldId id="885" r:id="rId76"/>
    <p:sldId id="886" r:id="rId77"/>
    <p:sldId id="887" r:id="rId78"/>
    <p:sldId id="880" r:id="rId79"/>
    <p:sldId id="881" r:id="rId80"/>
    <p:sldId id="888" r:id="rId81"/>
    <p:sldId id="890" r:id="rId82"/>
    <p:sldId id="891" r:id="rId83"/>
    <p:sldId id="892" r:id="rId84"/>
    <p:sldId id="893" r:id="rId85"/>
    <p:sldId id="714" r:id="rId86"/>
    <p:sldId id="759" r:id="rId87"/>
    <p:sldId id="917" r:id="rId88"/>
    <p:sldId id="894" r:id="rId89"/>
    <p:sldId id="813" r:id="rId90"/>
    <p:sldId id="814" r:id="rId91"/>
    <p:sldId id="815" r:id="rId92"/>
    <p:sldId id="816" r:id="rId93"/>
    <p:sldId id="895" r:id="rId94"/>
    <p:sldId id="320" r:id="rId95"/>
    <p:sldId id="761" r:id="rId96"/>
    <p:sldId id="767" r:id="rId97"/>
    <p:sldId id="690" r:id="rId98"/>
    <p:sldId id="520" r:id="rId99"/>
    <p:sldId id="921" r:id="rId100"/>
    <p:sldId id="691" r:id="rId101"/>
    <p:sldId id="791" r:id="rId102"/>
    <p:sldId id="692" r:id="rId103"/>
    <p:sldId id="918" r:id="rId104"/>
    <p:sldId id="728" r:id="rId105"/>
    <p:sldId id="914" r:id="rId106"/>
    <p:sldId id="919" r:id="rId107"/>
    <p:sldId id="916" r:id="rId108"/>
    <p:sldId id="915" r:id="rId109"/>
    <p:sldId id="920" r:id="rId110"/>
    <p:sldId id="922" r:id="rId111"/>
    <p:sldId id="896" r:id="rId112"/>
    <p:sldId id="897" r:id="rId113"/>
    <p:sldId id="898" r:id="rId114"/>
    <p:sldId id="899" r:id="rId115"/>
    <p:sldId id="900" r:id="rId116"/>
    <p:sldId id="901" r:id="rId117"/>
    <p:sldId id="902" r:id="rId118"/>
    <p:sldId id="903" r:id="rId119"/>
    <p:sldId id="904" r:id="rId120"/>
    <p:sldId id="905" r:id="rId121"/>
    <p:sldId id="906" r:id="rId122"/>
    <p:sldId id="907" r:id="rId123"/>
    <p:sldId id="908" r:id="rId124"/>
    <p:sldId id="909" r:id="rId125"/>
    <p:sldId id="910" r:id="rId126"/>
    <p:sldId id="912" r:id="rId127"/>
    <p:sldId id="911" r:id="rId128"/>
    <p:sldId id="913" r:id="rId129"/>
    <p:sldId id="769" r:id="rId130"/>
    <p:sldId id="812" r:id="rId131"/>
    <p:sldId id="693" r:id="rId132"/>
    <p:sldId id="694" r:id="rId133"/>
    <p:sldId id="521" r:id="rId134"/>
    <p:sldId id="926" r:id="rId135"/>
    <p:sldId id="695" r:id="rId136"/>
    <p:sldId id="806" r:id="rId137"/>
    <p:sldId id="696" r:id="rId138"/>
    <p:sldId id="807" r:id="rId139"/>
    <p:sldId id="923" r:id="rId140"/>
    <p:sldId id="924" r:id="rId141"/>
    <p:sldId id="739" r:id="rId142"/>
    <p:sldId id="925" r:id="rId143"/>
    <p:sldId id="817" r:id="rId144"/>
    <p:sldId id="742" r:id="rId145"/>
    <p:sldId id="793" r:id="rId146"/>
    <p:sldId id="808" r:id="rId147"/>
    <p:sldId id="818" r:id="rId148"/>
    <p:sldId id="522" r:id="rId149"/>
    <p:sldId id="698" r:id="rId150"/>
    <p:sldId id="780" r:id="rId151"/>
  </p:sldIdLst>
  <p:sldSz cx="9144000" cy="6858000" type="screen4x3"/>
  <p:notesSz cx="6858000" cy="9240838"/>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AE7F6"/>
    <a:srgbClr val="F3F6FB"/>
    <a:srgbClr val="F7994B"/>
    <a:srgbClr val="FCDBC0"/>
    <a:srgbClr val="FDE4CF"/>
    <a:srgbClr val="FBC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7" autoAdjust="0"/>
    <p:restoredTop sz="68996" autoAdjust="0"/>
  </p:normalViewPr>
  <p:slideViewPr>
    <p:cSldViewPr>
      <p:cViewPr varScale="1">
        <p:scale>
          <a:sx n="74" d="100"/>
          <a:sy n="74" d="100"/>
        </p:scale>
        <p:origin x="720" y="9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440" tIns="45720" rIns="91440" bIns="45720" rtlCol="0"/>
          <a:lstStyle>
            <a:lvl1pPr algn="l">
              <a:defRPr sz="1200">
                <a:latin typeface="Arial" charset="0"/>
                <a:ea typeface="+mn-ea"/>
              </a:defRPr>
            </a:lvl1pPr>
          </a:lstStyle>
          <a:p>
            <a:pPr>
              <a:defRPr/>
            </a:pPr>
            <a:endParaRPr lang="en-US"/>
          </a:p>
        </p:txBody>
      </p:sp>
      <p:sp>
        <p:nvSpPr>
          <p:cNvPr id="3" name="Date Placeholder 2"/>
          <p:cNvSpPr>
            <a:spLocks noGrp="1"/>
          </p:cNvSpPr>
          <p:nvPr>
            <p:ph type="dt" idx="1"/>
          </p:nvPr>
        </p:nvSpPr>
        <p:spPr>
          <a:xfrm>
            <a:off x="3884613" y="0"/>
            <a:ext cx="2971800" cy="46204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CEB91B8-5335-40C9-A6BC-1E66A9D921BD}" type="datetime1">
              <a:rPr lang="en-US"/>
              <a:pPr/>
              <a:t>2/23/2017</a:t>
            </a:fld>
            <a:endParaRPr lang="en-US"/>
          </a:p>
        </p:txBody>
      </p:sp>
      <p:sp>
        <p:nvSpPr>
          <p:cNvPr id="4" name="Slide Image Placeholder 3"/>
          <p:cNvSpPr>
            <a:spLocks noGrp="1" noRot="1" noChangeAspect="1"/>
          </p:cNvSpPr>
          <p:nvPr>
            <p:ph type="sldImg" idx="2"/>
          </p:nvPr>
        </p:nvSpPr>
        <p:spPr>
          <a:xfrm>
            <a:off x="1120775" y="693738"/>
            <a:ext cx="4616450" cy="34639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7192"/>
            <a:ext cx="2971800" cy="462042"/>
          </a:xfrm>
          <a:prstGeom prst="rect">
            <a:avLst/>
          </a:prstGeom>
        </p:spPr>
        <p:txBody>
          <a:bodyPr vert="horz" lIns="91440" tIns="45720" rIns="91440" bIns="45720" rtlCol="0" anchor="b"/>
          <a:lstStyle>
            <a:lvl1pPr algn="l">
              <a:defRPr sz="1200">
                <a:latin typeface="Arial" charset="0"/>
                <a:ea typeface="+mn-ea"/>
              </a:defRPr>
            </a:lvl1pPr>
          </a:lstStyle>
          <a:p>
            <a:pPr>
              <a:defRPr/>
            </a:pPr>
            <a:endParaRPr lang="en-US"/>
          </a:p>
        </p:txBody>
      </p:sp>
      <p:sp>
        <p:nvSpPr>
          <p:cNvPr id="7" name="Slide Number Placeholder 6"/>
          <p:cNvSpPr>
            <a:spLocks noGrp="1"/>
          </p:cNvSpPr>
          <p:nvPr>
            <p:ph type="sldNum" sz="quarter" idx="5"/>
          </p:nvPr>
        </p:nvSpPr>
        <p:spPr>
          <a:xfrm>
            <a:off x="3884613" y="8777192"/>
            <a:ext cx="2971800" cy="46204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368EB5-BD81-4CE5-9DCF-FCFF8932C5B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2</a:t>
            </a:fld>
            <a:endParaRPr lang="en-US"/>
          </a:p>
        </p:txBody>
      </p:sp>
    </p:spTree>
    <p:extLst>
      <p:ext uri="{BB962C8B-B14F-4D97-AF65-F5344CB8AC3E}">
        <p14:creationId xmlns:p14="http://schemas.microsoft.com/office/powerpoint/2010/main" val="170551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S PGothic" pitchFamily="34" charset="-128"/>
                <a:cs typeface="+mn-cs"/>
              </a:rPr>
              <a:t>By 6 months the stomach has developed enough to be able to survive on its own if born prematurely, fetus is responsive for sound (babies are more comforted by their mother’s voice than another woman’s or their father’s)</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26</a:t>
            </a:fld>
            <a:endParaRPr lang="en-US"/>
          </a:p>
        </p:txBody>
      </p:sp>
    </p:spTree>
    <p:extLst>
      <p:ext uri="{BB962C8B-B14F-4D97-AF65-F5344CB8AC3E}">
        <p14:creationId xmlns:p14="http://schemas.microsoft.com/office/powerpoint/2010/main" val="214403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S PGothic" pitchFamily="34" charset="-128"/>
                <a:cs typeface="ＭＳ Ｐゴシック" pitchFamily="1" charset="-128"/>
              </a:rPr>
              <a:t>Prenatal influences on development</a:t>
            </a:r>
          </a:p>
          <a:p>
            <a:pPr lvl="1">
              <a:buFont typeface="Arial" pitchFamily="34" charset="0"/>
              <a:buChar char="•"/>
            </a:pPr>
            <a:r>
              <a:rPr lang="en-US" sz="1200" kern="1200" dirty="0" smtClean="0">
                <a:solidFill>
                  <a:schemeClr val="tx1"/>
                </a:solidFill>
                <a:latin typeface="+mn-lt"/>
                <a:ea typeface="MS PGothic" pitchFamily="34" charset="-128"/>
                <a:cs typeface="+mn-cs"/>
              </a:rPr>
              <a:t>Nutrition</a:t>
            </a:r>
          </a:p>
          <a:p>
            <a:pPr lvl="1">
              <a:buFont typeface="Arial" pitchFamily="34" charset="0"/>
              <a:buChar char="•"/>
            </a:pPr>
            <a:r>
              <a:rPr lang="en-US" sz="1200" kern="1200" dirty="0" smtClean="0">
                <a:solidFill>
                  <a:schemeClr val="tx1"/>
                </a:solidFill>
                <a:latin typeface="+mn-lt"/>
                <a:ea typeface="MS PGothic" pitchFamily="34" charset="-128"/>
                <a:cs typeface="+mn-cs"/>
              </a:rPr>
              <a:t>Mother’s general health and anxiety</a:t>
            </a:r>
          </a:p>
          <a:p>
            <a:pPr lvl="1">
              <a:buFont typeface="Arial" pitchFamily="34" charset="0"/>
              <a:buChar char="•"/>
            </a:pPr>
            <a:r>
              <a:rPr lang="en-US" sz="1200" kern="1200" dirty="0" smtClean="0">
                <a:solidFill>
                  <a:schemeClr val="tx1"/>
                </a:solidFill>
                <a:latin typeface="+mn-lt"/>
                <a:ea typeface="MS PGothic" pitchFamily="34" charset="-128"/>
                <a:cs typeface="+mn-cs"/>
              </a:rPr>
              <a:t>HIV—if the mother carries the virus, the baby may also</a:t>
            </a:r>
          </a:p>
          <a:p>
            <a:pPr lvl="1">
              <a:buFont typeface="Arial" pitchFamily="34" charset="0"/>
              <a:buChar char="•"/>
            </a:pPr>
            <a:r>
              <a:rPr lang="en-US" sz="1200" kern="1200" dirty="0" smtClean="0">
                <a:solidFill>
                  <a:schemeClr val="tx1"/>
                </a:solidFill>
                <a:latin typeface="+mn-lt"/>
                <a:ea typeface="MS PGothic" pitchFamily="34" charset="-128"/>
                <a:cs typeface="+mn-cs"/>
              </a:rPr>
              <a:t>Heroin addict---if the mother is an addict, the baby will be born a heroin addict</a:t>
            </a:r>
          </a:p>
          <a:p>
            <a:pPr lvl="1">
              <a:buFont typeface="Arial" pitchFamily="34" charset="0"/>
              <a:buChar char="•"/>
            </a:pPr>
            <a:r>
              <a:rPr lang="en-US" sz="1200" kern="1200" dirty="0" smtClean="0">
                <a:solidFill>
                  <a:schemeClr val="tx1"/>
                </a:solidFill>
                <a:latin typeface="+mn-lt"/>
                <a:ea typeface="MS PGothic" pitchFamily="34" charset="-128"/>
                <a:cs typeface="+mn-cs"/>
              </a:rPr>
              <a:t>Smoking—the fetus experience reduced oxygen and a shot of nicotine</a:t>
            </a:r>
          </a:p>
          <a:p>
            <a:pPr marL="0" lvl="2">
              <a:buFont typeface="Arial" pitchFamily="34" charset="0"/>
              <a:buNone/>
            </a:pPr>
            <a:endParaRPr lang="en-US" sz="1200" kern="1200" dirty="0" smtClean="0">
              <a:solidFill>
                <a:schemeClr val="tx1"/>
              </a:solidFill>
              <a:latin typeface="+mn-lt"/>
              <a:ea typeface="MS PGothic" pitchFamily="34" charset="-128"/>
              <a:cs typeface="+mn-cs"/>
            </a:endParaRPr>
          </a:p>
          <a:p>
            <a:pPr marL="0" marR="0" lvl="2"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latin typeface="+mn-lt"/>
                <a:ea typeface="MS PGothic" pitchFamily="34" charset="-128"/>
                <a:cs typeface="+mn-cs"/>
              </a:rPr>
              <a:t>***According to the National Center for Health Statistics in 2001, about 50 more males than females are born per 1,000 babies each year.  More babies are born in August and on Tuesdays, regardless of race.</a:t>
            </a:r>
          </a:p>
          <a:p>
            <a:pPr marL="0" lvl="2">
              <a:buFont typeface="Arial" pitchFamily="34" charset="0"/>
              <a:buNone/>
            </a:pPr>
            <a:endParaRPr lang="en-US" sz="1200" kern="1200" dirty="0" smtClean="0">
              <a:solidFill>
                <a:schemeClr val="tx1"/>
              </a:solidFill>
              <a:latin typeface="+mn-lt"/>
              <a:ea typeface="MS PGothic" pitchFamily="34" charset="-128"/>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S PGothic" pitchFamily="34" charset="-128"/>
                <a:cs typeface="+mn-cs"/>
              </a:rPr>
              <a:t>Alcoholism (</a:t>
            </a:r>
            <a:r>
              <a:rPr lang="en-US" sz="1200" b="1" kern="1200" dirty="0" smtClean="0">
                <a:solidFill>
                  <a:schemeClr val="tx1"/>
                </a:solidFill>
                <a:latin typeface="+mn-lt"/>
                <a:ea typeface="MS PGothic" pitchFamily="34" charset="-128"/>
                <a:cs typeface="+mn-cs"/>
              </a:rPr>
              <a:t>fetal alcohol syndrome)</a:t>
            </a:r>
            <a:r>
              <a:rPr lang="en-US" sz="1200" kern="1200" dirty="0" smtClean="0">
                <a:solidFill>
                  <a:schemeClr val="tx1"/>
                </a:solidFill>
                <a:latin typeface="+mn-lt"/>
                <a:ea typeface="MS PGothic" pitchFamily="34" charset="-128"/>
                <a:cs typeface="+mn-cs"/>
              </a:rPr>
              <a:t>—alcohol depresses both the mother’s and baby’s central nervous systems</a:t>
            </a:r>
          </a:p>
          <a:p>
            <a:pPr lvl="1">
              <a:buFont typeface="Arial" pitchFamily="34" charset="0"/>
              <a:buChar char="•"/>
            </a:pPr>
            <a:r>
              <a:rPr lang="en-US" sz="1200" kern="1200" dirty="0" smtClean="0">
                <a:solidFill>
                  <a:schemeClr val="tx1"/>
                </a:solidFill>
                <a:latin typeface="+mn-lt"/>
                <a:ea typeface="MS PGothic" pitchFamily="34" charset="-128"/>
                <a:cs typeface="+mn-cs"/>
              </a:rPr>
              <a:t>Persistent heavy drinking will put the fetus at risk for birth defects and intellectual disability (1 in 800 infants FAS symptoms are marked by small, disproportioned head and lifelong bran abnormalities</a:t>
            </a:r>
          </a:p>
          <a:p>
            <a:pPr lvl="1">
              <a:buFont typeface="Arial" pitchFamily="34" charset="0"/>
              <a:buChar char="•"/>
            </a:pPr>
            <a:r>
              <a:rPr lang="en-US" sz="1200" kern="1200" dirty="0" smtClean="0">
                <a:solidFill>
                  <a:schemeClr val="tx1"/>
                </a:solidFill>
                <a:latin typeface="+mn-lt"/>
                <a:ea typeface="MS PGothic" pitchFamily="34" charset="-128"/>
                <a:cs typeface="+mn-cs"/>
              </a:rPr>
              <a:t>A pregnant mother’s alcoholism may prime their child to like alcohol or the odor</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MS PGothic" pitchFamily="34" charset="-128"/>
                <a:cs typeface="ＭＳ Ｐゴシック" pitchFamily="1" charset="-128"/>
              </a:rPr>
              <a:t>Competent Newborn</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Newborns are born with the basic survival skills (withdraw limbs to escape pain)</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When something touches their cheeks, babies turn toward the touch, open their mouth and vigorously seek a nipple of a bottle or breast.  When they find one, they automatically close on it and begin sucking which requires reflexive tonguing, swallowing and breathing</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If a child fails at this, they may cry because they’re hungry</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Researchers have used </a:t>
            </a:r>
            <a:r>
              <a:rPr lang="en-US" sz="1200" b="1" kern="1200" dirty="0" smtClean="0">
                <a:solidFill>
                  <a:schemeClr val="tx1"/>
                </a:solidFill>
                <a:latin typeface="+mn-lt"/>
                <a:ea typeface="MS PGothic" pitchFamily="34" charset="-128"/>
                <a:cs typeface="ＭＳ Ｐゴシック" pitchFamily="1" charset="-128"/>
              </a:rPr>
              <a:t>habituation</a:t>
            </a:r>
            <a:r>
              <a:rPr lang="en-US" sz="1200" kern="1200" dirty="0" smtClean="0">
                <a:solidFill>
                  <a:schemeClr val="tx1"/>
                </a:solidFill>
                <a:latin typeface="+mn-lt"/>
                <a:ea typeface="MS PGothic" pitchFamily="34" charset="-128"/>
                <a:cs typeface="ＭＳ Ｐゴシック" pitchFamily="1" charset="-128"/>
              </a:rPr>
              <a:t> (a decrease in responding with repeated stimulation)—the more often a stimulus is presented, the weaker the response becomes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Infants focus on the face first (eyes), not the body to remember items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Infants can remember smell within days after birth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Researchers have used </a:t>
            </a:r>
            <a:r>
              <a:rPr lang="en-US" sz="1200" b="1" kern="1200" dirty="0" smtClean="0">
                <a:solidFill>
                  <a:schemeClr val="tx1"/>
                </a:solidFill>
                <a:latin typeface="+mn-lt"/>
                <a:ea typeface="MS PGothic" pitchFamily="34" charset="-128"/>
                <a:cs typeface="ＭＳ Ｐゴシック" pitchFamily="1" charset="-128"/>
              </a:rPr>
              <a:t>habituation</a:t>
            </a:r>
            <a:r>
              <a:rPr lang="en-US" sz="1200" kern="1200" dirty="0" smtClean="0">
                <a:solidFill>
                  <a:schemeClr val="tx1"/>
                </a:solidFill>
                <a:latin typeface="+mn-lt"/>
                <a:ea typeface="MS PGothic" pitchFamily="34" charset="-128"/>
                <a:cs typeface="ＭＳ Ｐゴシック" pitchFamily="1" charset="-128"/>
              </a:rPr>
              <a:t> (a decrease in responding with repeated stimulation)—the more often a stimulus is presented, the weaker the response becomes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Infants focus on the face first (eyes), not the body to remember items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Infants can remember smell within days after birth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S PGothic" pitchFamily="34" charset="-128"/>
                <a:cs typeface="ＭＳ Ｐゴシック" pitchFamily="1" charset="-128"/>
              </a:rPr>
              <a:t>Infancy = newborn </a:t>
            </a:r>
            <a:r>
              <a:rPr lang="en-US" sz="1200" kern="1200" dirty="0" smtClean="0">
                <a:solidFill>
                  <a:schemeClr val="tx1"/>
                </a:solidFill>
                <a:latin typeface="+mn-lt"/>
                <a:ea typeface="MS PGothic" pitchFamily="34" charset="-128"/>
                <a:cs typeface="ＭＳ Ｐゴシック" pitchFamily="1" charset="-128"/>
                <a:sym typeface="Wingdings"/>
              </a:rPr>
              <a:t></a:t>
            </a:r>
            <a:r>
              <a:rPr lang="en-US" sz="1200" kern="1200" dirty="0" smtClean="0">
                <a:solidFill>
                  <a:schemeClr val="tx1"/>
                </a:solidFill>
                <a:latin typeface="+mn-lt"/>
                <a:ea typeface="MS PGothic" pitchFamily="34" charset="-128"/>
                <a:cs typeface="ＭＳ Ｐゴシック" pitchFamily="1" charset="-128"/>
              </a:rPr>
              <a:t> toddler</a:t>
            </a:r>
          </a:p>
          <a:p>
            <a:pPr lvl="0"/>
            <a:r>
              <a:rPr lang="en-US" sz="1200" kern="1200" dirty="0" smtClean="0">
                <a:solidFill>
                  <a:schemeClr val="tx1"/>
                </a:solidFill>
                <a:latin typeface="+mn-lt"/>
                <a:ea typeface="MS PGothic" pitchFamily="34" charset="-128"/>
                <a:cs typeface="ＭＳ Ｐゴシック" pitchFamily="1" charset="-128"/>
              </a:rPr>
              <a:t>Childhood = toddler </a:t>
            </a:r>
            <a:r>
              <a:rPr lang="en-US" sz="1200" kern="1200" dirty="0" smtClean="0">
                <a:solidFill>
                  <a:schemeClr val="tx1"/>
                </a:solidFill>
                <a:latin typeface="+mn-lt"/>
                <a:ea typeface="MS PGothic" pitchFamily="34" charset="-128"/>
                <a:cs typeface="ＭＳ Ｐゴシック" pitchFamily="1" charset="-128"/>
                <a:sym typeface="Wingdings"/>
              </a:rPr>
              <a:t></a:t>
            </a:r>
            <a:r>
              <a:rPr lang="en-US" sz="1200" kern="1200" dirty="0" smtClean="0">
                <a:solidFill>
                  <a:schemeClr val="tx1"/>
                </a:solidFill>
                <a:latin typeface="+mn-lt"/>
                <a:ea typeface="MS PGothic" pitchFamily="34" charset="-128"/>
                <a:cs typeface="ＭＳ Ｐゴシック" pitchFamily="1" charset="-128"/>
              </a:rPr>
              <a:t> teenager</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u="sng" kern="1200" dirty="0" smtClean="0">
                <a:solidFill>
                  <a:schemeClr val="tx1"/>
                </a:solidFill>
                <a:latin typeface="+mn-lt"/>
                <a:ea typeface="MS PGothic" pitchFamily="34" charset="-128"/>
                <a:cs typeface="ＭＳ Ｐゴシック" pitchFamily="1" charset="-128"/>
              </a:rPr>
              <a:t>Physical Development</a:t>
            </a:r>
          </a:p>
          <a:p>
            <a:pPr lvl="1">
              <a:buFont typeface="Arial" pitchFamily="34" charset="0"/>
              <a:buChar char="•"/>
            </a:pPr>
            <a:r>
              <a:rPr lang="en-US" sz="1200" kern="1200" dirty="0" smtClean="0">
                <a:solidFill>
                  <a:schemeClr val="tx1"/>
                </a:solidFill>
                <a:latin typeface="+mn-lt"/>
                <a:ea typeface="MS PGothic" pitchFamily="34" charset="-128"/>
                <a:cs typeface="+mn-cs"/>
              </a:rPr>
              <a:t>Brain Development</a:t>
            </a:r>
          </a:p>
          <a:p>
            <a:pPr lvl="2">
              <a:buFont typeface="Arial" pitchFamily="34" charset="0"/>
              <a:buChar char="•"/>
            </a:pPr>
            <a:r>
              <a:rPr lang="en-US" sz="1200" kern="1200" dirty="0" smtClean="0">
                <a:solidFill>
                  <a:schemeClr val="tx1"/>
                </a:solidFill>
                <a:latin typeface="+mn-lt"/>
                <a:ea typeface="MS PGothic" pitchFamily="34" charset="-128"/>
                <a:cs typeface="+mn-cs"/>
              </a:rPr>
              <a:t>The infant’s brain overproduces neurons as high as 23 billion at birth (the most you would ever need)—but not your nervous system</a:t>
            </a:r>
          </a:p>
          <a:p>
            <a:pPr lvl="2">
              <a:buFont typeface="Arial" pitchFamily="34" charset="0"/>
              <a:buChar char="•"/>
            </a:pPr>
            <a:r>
              <a:rPr lang="en-US" sz="1200" kern="1200" dirty="0" smtClean="0">
                <a:solidFill>
                  <a:schemeClr val="tx1"/>
                </a:solidFill>
                <a:latin typeface="+mn-lt"/>
                <a:ea typeface="MS PGothic" pitchFamily="34" charset="-128"/>
                <a:cs typeface="+mn-cs"/>
              </a:rPr>
              <a:t>The branching neural network have wild growth spurts as you learn how to eat, walk, talk, and remember (from birth</a:t>
            </a:r>
            <a:r>
              <a:rPr lang="en-US" sz="1200" kern="1200" dirty="0" smtClean="0">
                <a:solidFill>
                  <a:schemeClr val="tx1"/>
                </a:solidFill>
                <a:latin typeface="+mn-lt"/>
                <a:ea typeface="MS PGothic" pitchFamily="34" charset="-128"/>
                <a:cs typeface="+mn-cs"/>
                <a:sym typeface="Wingdings"/>
              </a:rPr>
              <a:t></a:t>
            </a:r>
            <a:r>
              <a:rPr lang="en-US" sz="1200" kern="1200" dirty="0" smtClean="0">
                <a:solidFill>
                  <a:schemeClr val="tx1"/>
                </a:solidFill>
                <a:latin typeface="+mn-lt"/>
                <a:ea typeface="MS PGothic" pitchFamily="34" charset="-128"/>
                <a:cs typeface="+mn-cs"/>
              </a:rPr>
              <a:t>3 months</a:t>
            </a:r>
            <a:r>
              <a:rPr lang="en-US" sz="1200" kern="1200" dirty="0" smtClean="0">
                <a:solidFill>
                  <a:schemeClr val="tx1"/>
                </a:solidFill>
                <a:latin typeface="+mn-lt"/>
                <a:ea typeface="MS PGothic" pitchFamily="34" charset="-128"/>
                <a:cs typeface="+mn-cs"/>
                <a:sym typeface="Wingdings"/>
              </a:rPr>
              <a:t></a:t>
            </a:r>
            <a:r>
              <a:rPr lang="en-US" sz="1200" kern="1200" dirty="0" smtClean="0">
                <a:solidFill>
                  <a:schemeClr val="tx1"/>
                </a:solidFill>
                <a:latin typeface="+mn-lt"/>
                <a:ea typeface="MS PGothic" pitchFamily="34" charset="-128"/>
                <a:cs typeface="+mn-cs"/>
              </a:rPr>
              <a:t>15 months)</a:t>
            </a:r>
          </a:p>
          <a:p>
            <a:pPr lvl="2">
              <a:buFont typeface="Arial" pitchFamily="34" charset="0"/>
              <a:buChar char="•"/>
            </a:pPr>
            <a:r>
              <a:rPr lang="en-US" sz="1200" b="1" kern="1200" dirty="0" smtClean="0">
                <a:solidFill>
                  <a:schemeClr val="tx1"/>
                </a:solidFill>
                <a:latin typeface="+mn-lt"/>
                <a:ea typeface="MS PGothic" pitchFamily="34" charset="-128"/>
                <a:cs typeface="+mn-cs"/>
              </a:rPr>
              <a:t>Ages 3-6-most rapid growth is in your frontal lobe</a:t>
            </a:r>
            <a:endParaRPr lang="en-US" sz="1200" kern="1200" dirty="0" smtClean="0">
              <a:solidFill>
                <a:schemeClr val="tx1"/>
              </a:solidFill>
              <a:latin typeface="+mn-lt"/>
              <a:ea typeface="MS PGothic" pitchFamily="34" charset="-128"/>
              <a:cs typeface="+mn-cs"/>
            </a:endParaRPr>
          </a:p>
          <a:p>
            <a:pPr lvl="2">
              <a:buFont typeface="Arial" pitchFamily="34" charset="0"/>
              <a:buChar char="•"/>
            </a:pPr>
            <a:r>
              <a:rPr lang="en-US" sz="1200" kern="1200" dirty="0" smtClean="0">
                <a:solidFill>
                  <a:schemeClr val="tx1"/>
                </a:solidFill>
                <a:latin typeface="+mn-lt"/>
                <a:ea typeface="MS PGothic" pitchFamily="34" charset="-128"/>
                <a:cs typeface="+mn-cs"/>
              </a:rPr>
              <a:t>The association areas (linked with thinking, memory and language) are the last cortical areas to develop</a:t>
            </a:r>
          </a:p>
          <a:p>
            <a:pPr lvl="2">
              <a:buFont typeface="Arial" pitchFamily="34" charset="0"/>
              <a:buChar char="•"/>
            </a:pPr>
            <a:r>
              <a:rPr lang="en-US" sz="1200" kern="1200" dirty="0" smtClean="0">
                <a:solidFill>
                  <a:schemeClr val="tx1"/>
                </a:solidFill>
                <a:latin typeface="+mn-lt"/>
                <a:ea typeface="MS PGothic" pitchFamily="34" charset="-128"/>
                <a:cs typeface="+mn-cs"/>
              </a:rPr>
              <a:t>The orderly sequence of biological growth = </a:t>
            </a:r>
            <a:r>
              <a:rPr lang="en-US" sz="1200" b="1" kern="1200" dirty="0" smtClean="0">
                <a:solidFill>
                  <a:schemeClr val="tx1"/>
                </a:solidFill>
                <a:latin typeface="+mn-lt"/>
                <a:ea typeface="MS PGothic" pitchFamily="34" charset="-128"/>
                <a:cs typeface="+mn-cs"/>
              </a:rPr>
              <a:t>maturation</a:t>
            </a:r>
            <a:r>
              <a:rPr lang="en-US" sz="1200" kern="1200" dirty="0" smtClean="0">
                <a:solidFill>
                  <a:schemeClr val="tx1"/>
                </a:solidFill>
                <a:latin typeface="+mn-lt"/>
                <a:ea typeface="MS PGothic" pitchFamily="34" charset="-128"/>
                <a:cs typeface="+mn-cs"/>
              </a:rPr>
              <a:t> (standing </a:t>
            </a:r>
            <a:r>
              <a:rPr lang="en-US" sz="1200" kern="1200" dirty="0" smtClean="0">
                <a:solidFill>
                  <a:schemeClr val="tx1"/>
                </a:solidFill>
                <a:latin typeface="+mn-lt"/>
                <a:ea typeface="MS PGothic" pitchFamily="34" charset="-128"/>
                <a:cs typeface="+mn-cs"/>
                <a:sym typeface="Wingdings"/>
              </a:rPr>
              <a:t></a:t>
            </a:r>
            <a:r>
              <a:rPr lang="en-US" sz="1200" kern="1200" dirty="0" smtClean="0">
                <a:solidFill>
                  <a:schemeClr val="tx1"/>
                </a:solidFill>
                <a:latin typeface="+mn-lt"/>
                <a:ea typeface="MS PGothic" pitchFamily="34" charset="-128"/>
                <a:cs typeface="+mn-cs"/>
              </a:rPr>
              <a:t> walking, using nouns before adjectives)—basic course of development</a:t>
            </a:r>
          </a:p>
          <a:p>
            <a:pPr lvl="3">
              <a:buFont typeface="Arial" pitchFamily="34" charset="0"/>
              <a:buChar char="•"/>
            </a:pPr>
            <a:r>
              <a:rPr lang="en-US" sz="1200" kern="1200" dirty="0" smtClean="0">
                <a:solidFill>
                  <a:schemeClr val="tx1"/>
                </a:solidFill>
                <a:latin typeface="+mn-lt"/>
                <a:ea typeface="MS PGothic" pitchFamily="34" charset="-128"/>
                <a:cs typeface="+mn-cs"/>
              </a:rPr>
              <a:t>Genetic growth tendencies are inborn; experience adjusts our maturation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u="sng" kern="1200" dirty="0" smtClean="0">
                <a:solidFill>
                  <a:schemeClr val="tx1"/>
                </a:solidFill>
                <a:latin typeface="+mn-lt"/>
                <a:ea typeface="MS PGothic" pitchFamily="34" charset="-128"/>
                <a:cs typeface="+mn-cs"/>
              </a:rPr>
              <a:t>Motor Development</a:t>
            </a:r>
          </a:p>
          <a:p>
            <a:pPr lvl="2">
              <a:buFont typeface="Arial" pitchFamily="34" charset="0"/>
              <a:buChar char="•"/>
            </a:pPr>
            <a:r>
              <a:rPr lang="en-US" sz="1200" kern="1200" dirty="0" smtClean="0">
                <a:solidFill>
                  <a:schemeClr val="tx1"/>
                </a:solidFill>
                <a:latin typeface="+mn-lt"/>
                <a:ea typeface="MS PGothic" pitchFamily="34" charset="-128"/>
                <a:cs typeface="+mn-cs"/>
              </a:rPr>
              <a:t>Brain development = physical coordination</a:t>
            </a:r>
          </a:p>
          <a:p>
            <a:pPr lvl="2">
              <a:buFont typeface="Arial" pitchFamily="34" charset="0"/>
              <a:buChar char="•"/>
            </a:pPr>
            <a:r>
              <a:rPr lang="en-US" sz="1200" kern="1200" dirty="0" smtClean="0">
                <a:solidFill>
                  <a:schemeClr val="tx1"/>
                </a:solidFill>
                <a:latin typeface="+mn-lt"/>
                <a:ea typeface="MS PGothic" pitchFamily="34" charset="-128"/>
                <a:cs typeface="+mn-cs"/>
              </a:rPr>
              <a:t>Motor development sequence is universal (reflect a growing nervous system)</a:t>
            </a:r>
          </a:p>
          <a:p>
            <a:pPr lvl="3">
              <a:buFont typeface="Arial" pitchFamily="34" charset="0"/>
              <a:buNone/>
            </a:pPr>
            <a:r>
              <a:rPr lang="en-US" sz="1200" kern="1200" dirty="0" smtClean="0">
                <a:solidFill>
                  <a:schemeClr val="tx1"/>
                </a:solidFill>
                <a:latin typeface="+mn-lt"/>
                <a:ea typeface="MS PGothic" pitchFamily="34" charset="-128"/>
                <a:cs typeface="+mn-cs"/>
              </a:rPr>
              <a:t>1. Babies roll over before they sit unsupported</a:t>
            </a:r>
          </a:p>
          <a:p>
            <a:pPr lvl="3">
              <a:buFont typeface="Arial" pitchFamily="34" charset="0"/>
              <a:buNone/>
            </a:pPr>
            <a:r>
              <a:rPr lang="en-US" sz="1200" kern="1200" dirty="0" smtClean="0">
                <a:solidFill>
                  <a:schemeClr val="tx1"/>
                </a:solidFill>
                <a:latin typeface="+mn-lt"/>
                <a:ea typeface="MS PGothic" pitchFamily="34" charset="-128"/>
                <a:cs typeface="+mn-cs"/>
              </a:rPr>
              <a:t>2. Babies crawl on all fours before they walk (about age 1)</a:t>
            </a:r>
          </a:p>
          <a:p>
            <a:pPr lvl="2">
              <a:buFont typeface="Arial" pitchFamily="34" charset="0"/>
              <a:buChar char="•"/>
            </a:pPr>
            <a:r>
              <a:rPr lang="en-US" sz="1200" kern="1200" dirty="0" smtClean="0">
                <a:solidFill>
                  <a:schemeClr val="tx1"/>
                </a:solidFill>
                <a:latin typeface="+mn-lt"/>
                <a:ea typeface="MS PGothic" pitchFamily="34" charset="-128"/>
                <a:cs typeface="+mn-cs"/>
              </a:rPr>
              <a:t>Genes play a role in development</a:t>
            </a:r>
          </a:p>
          <a:p>
            <a:pPr lvl="3">
              <a:buFont typeface="Arial" pitchFamily="34" charset="0"/>
              <a:buChar char="•"/>
            </a:pPr>
            <a:r>
              <a:rPr lang="en-US" sz="1200" kern="1200" dirty="0" smtClean="0">
                <a:solidFill>
                  <a:schemeClr val="tx1"/>
                </a:solidFill>
                <a:latin typeface="+mn-lt"/>
                <a:ea typeface="MS PGothic" pitchFamily="34" charset="-128"/>
                <a:cs typeface="+mn-cs"/>
              </a:rPr>
              <a:t>Identical twins typically begin sitting up and walking nearly on the same day</a:t>
            </a:r>
          </a:p>
          <a:p>
            <a:pPr lvl="3">
              <a:buFont typeface="Arial" pitchFamily="34" charset="0"/>
              <a:buChar char="•"/>
            </a:pP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kern="1200" dirty="0" smtClean="0">
                <a:solidFill>
                  <a:schemeClr val="tx1"/>
                </a:solidFill>
                <a:latin typeface="+mn-lt"/>
                <a:ea typeface="MS PGothic" pitchFamily="34" charset="-128"/>
                <a:cs typeface="+mn-cs"/>
              </a:rPr>
              <a:t>Sitting</a:t>
            </a:r>
            <a:r>
              <a:rPr lang="en-US" sz="1200" kern="1200" baseline="0" dirty="0" smtClean="0">
                <a:solidFill>
                  <a:schemeClr val="tx1"/>
                </a:solidFill>
                <a:latin typeface="+mn-lt"/>
                <a:ea typeface="MS PGothic" pitchFamily="34" charset="-128"/>
                <a:cs typeface="+mn-cs"/>
              </a:rPr>
              <a:t> Unsupported – 6 months</a:t>
            </a:r>
          </a:p>
          <a:p>
            <a:pPr lvl="0">
              <a:buFont typeface="Arial" pitchFamily="34" charset="0"/>
              <a:buChar char="•"/>
            </a:pPr>
            <a:r>
              <a:rPr lang="en-US" sz="1200" kern="1200" baseline="0" dirty="0" smtClean="0">
                <a:solidFill>
                  <a:schemeClr val="tx1"/>
                </a:solidFill>
                <a:latin typeface="+mn-lt"/>
                <a:ea typeface="MS PGothic" pitchFamily="34" charset="-128"/>
                <a:cs typeface="+mn-cs"/>
              </a:rPr>
              <a:t>Crawling – 8-9 months</a:t>
            </a:r>
          </a:p>
          <a:p>
            <a:pPr lvl="0">
              <a:buFont typeface="Arial" pitchFamily="34" charset="0"/>
              <a:buChar char="•"/>
            </a:pPr>
            <a:r>
              <a:rPr lang="en-US" sz="1200" kern="1200" baseline="0" dirty="0" smtClean="0">
                <a:solidFill>
                  <a:schemeClr val="tx1"/>
                </a:solidFill>
                <a:latin typeface="+mn-lt"/>
                <a:ea typeface="MS PGothic" pitchFamily="34" charset="-128"/>
                <a:cs typeface="+mn-cs"/>
              </a:rPr>
              <a:t>Beginning to walk – 12 months</a:t>
            </a:r>
          </a:p>
          <a:p>
            <a:pPr lvl="0">
              <a:buFont typeface="Arial" pitchFamily="34" charset="0"/>
              <a:buChar char="•"/>
            </a:pPr>
            <a:r>
              <a:rPr lang="en-US" sz="1200" kern="1200" baseline="0" dirty="0" smtClean="0">
                <a:solidFill>
                  <a:schemeClr val="tx1"/>
                </a:solidFill>
                <a:latin typeface="+mn-lt"/>
                <a:ea typeface="MS PGothic" pitchFamily="34" charset="-128"/>
                <a:cs typeface="+mn-cs"/>
              </a:rPr>
              <a:t>Walking independently – 15 months</a:t>
            </a:r>
            <a:endParaRPr lang="en-US" sz="1200" kern="1200" dirty="0" smtClean="0">
              <a:solidFill>
                <a:schemeClr val="tx1"/>
              </a:solidFill>
              <a:latin typeface="+mn-lt"/>
              <a:ea typeface="MS PGothic" pitchFamily="34" charset="-128"/>
              <a:cs typeface="+mn-cs"/>
            </a:endParaRP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u="sng" kern="1200" dirty="0" smtClean="0">
                <a:solidFill>
                  <a:schemeClr val="tx1"/>
                </a:solidFill>
                <a:latin typeface="+mn-lt"/>
                <a:ea typeface="MS PGothic" pitchFamily="34" charset="-128"/>
                <a:cs typeface="+mn-cs"/>
              </a:rPr>
              <a:t>Maturation and Infant Memory</a:t>
            </a:r>
          </a:p>
          <a:p>
            <a:pPr lvl="2">
              <a:buFont typeface="Arial" pitchFamily="34" charset="0"/>
              <a:buChar char="•"/>
            </a:pPr>
            <a:r>
              <a:rPr lang="en-US" sz="1200" i="1" kern="1200" dirty="0" smtClean="0">
                <a:solidFill>
                  <a:schemeClr val="tx1"/>
                </a:solidFill>
                <a:latin typeface="+mn-lt"/>
                <a:ea typeface="MS PGothic" pitchFamily="34" charset="-128"/>
                <a:cs typeface="+mn-cs"/>
              </a:rPr>
              <a:t>Infantile amnesia</a:t>
            </a:r>
            <a:r>
              <a:rPr lang="en-US" sz="1200" kern="1200" dirty="0" smtClean="0">
                <a:solidFill>
                  <a:schemeClr val="tx1"/>
                </a:solidFill>
                <a:latin typeface="+mn-lt"/>
                <a:ea typeface="MS PGothic" pitchFamily="34" charset="-128"/>
                <a:cs typeface="+mn-cs"/>
              </a:rPr>
              <a:t>—most memories before the age of 3.5 we don’t recall either at all or clearly</a:t>
            </a:r>
          </a:p>
          <a:p>
            <a:pPr lvl="2">
              <a:buFont typeface="Arial" pitchFamily="34" charset="0"/>
              <a:buChar char="•"/>
            </a:pPr>
            <a:r>
              <a:rPr lang="en-US" sz="1200" kern="1200" dirty="0" smtClean="0">
                <a:solidFill>
                  <a:schemeClr val="tx1"/>
                </a:solidFill>
                <a:latin typeface="+mn-lt"/>
                <a:ea typeface="MS PGothic" pitchFamily="34" charset="-128"/>
                <a:cs typeface="+mn-cs"/>
              </a:rPr>
              <a:t>Our memories do process thinking during the first 4 years though—babies are capable of learning (kicking = moving the crib mobile—but needs to be the same mobile because babies recognize the original mobile and note the different between them)</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39</a:t>
            </a:fld>
            <a:endParaRPr lang="en-US"/>
          </a:p>
        </p:txBody>
      </p:sp>
    </p:spTree>
    <p:extLst>
      <p:ext uri="{BB962C8B-B14F-4D97-AF65-F5344CB8AC3E}">
        <p14:creationId xmlns:p14="http://schemas.microsoft.com/office/powerpoint/2010/main" val="73143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0A16C5-005C-4777-8987-F6354C2F3ED8}" type="slidenum">
              <a:rPr lang="en-US" altLang="en-US" smtClean="0"/>
              <a:pPr/>
              <a:t>3</a:t>
            </a:fld>
            <a:endParaRPr lang="en-US" altLang="en-US" smtClean="0"/>
          </a:p>
        </p:txBody>
      </p:sp>
    </p:spTree>
    <p:extLst>
      <p:ext uri="{BB962C8B-B14F-4D97-AF65-F5344CB8AC3E}">
        <p14:creationId xmlns:p14="http://schemas.microsoft.com/office/powerpoint/2010/main" val="1938884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95AE05CC-D1BC-459C-B772-11F26A07D4FE}" type="slidenum">
              <a:rPr lang="en-US" altLang="en-US"/>
              <a:pPr/>
              <a:t>40</a:t>
            </a:fld>
            <a:endParaRPr lang="en-US" altLang="en-US"/>
          </a:p>
        </p:txBody>
      </p:sp>
      <p:sp>
        <p:nvSpPr>
          <p:cNvPr id="9219" name="Rectangle 2"/>
          <p:cNvSpPr>
            <a:spLocks noGrp="1" noRot="1" noChangeAspect="1" noChangeArrowheads="1" noTextEdit="1"/>
          </p:cNvSpPr>
          <p:nvPr>
            <p:ph type="sldImg"/>
          </p:nvPr>
        </p:nvSpPr>
        <p:spPr>
          <a:xfrm>
            <a:off x="1079500" y="703263"/>
            <a:ext cx="4700588" cy="3525837"/>
          </a:xfrm>
          <a:ln/>
        </p:spPr>
      </p:sp>
      <p:sp>
        <p:nvSpPr>
          <p:cNvPr id="9220" name="Rectangle 3"/>
          <p:cNvSpPr>
            <a:spLocks noGrp="1" noChangeArrowheads="1"/>
          </p:cNvSpPr>
          <p:nvPr>
            <p:ph type="body" idx="1"/>
          </p:nvPr>
        </p:nvSpPr>
        <p:spPr>
          <a:xfrm>
            <a:off x="685800" y="4463196"/>
            <a:ext cx="5486400" cy="4228967"/>
          </a:xfrm>
          <a:noFill/>
        </p:spPr>
        <p:txBody>
          <a:bodyPr/>
          <a:lstStyle/>
          <a:p>
            <a:r>
              <a:rPr lang="en-US" altLang="en-US" b="1" dirty="0" smtClean="0"/>
              <a:t>OBJECTIVE 8| State Piaget’s understanding of how the mind develops, and discuss the importance of assimilation and accommodation in this process.</a:t>
            </a:r>
          </a:p>
          <a:p>
            <a:endParaRPr lang="en-US" altLang="en-US" b="1" dirty="0" smtClean="0"/>
          </a:p>
          <a:p>
            <a:r>
              <a:rPr lang="en-US" sz="1200" u="sng" kern="1200" dirty="0" smtClean="0">
                <a:solidFill>
                  <a:schemeClr val="tx1"/>
                </a:solidFill>
                <a:latin typeface="+mn-lt"/>
                <a:ea typeface="MS PGothic" pitchFamily="34" charset="-128"/>
                <a:cs typeface="ＭＳ Ｐゴシック" pitchFamily="1" charset="-128"/>
              </a:rPr>
              <a:t>Cognitive Development</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Cognition = all the mental activities associated with thinking, knowing, remembering and communicating</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Jean Piaget = developmental psychologist—started in 1920</a:t>
            </a:r>
          </a:p>
          <a:p>
            <a:pPr lvl="1">
              <a:buFont typeface="Arial" pitchFamily="34" charset="0"/>
              <a:buChar char="•"/>
            </a:pPr>
            <a:r>
              <a:rPr lang="en-US" sz="1200" kern="1200" dirty="0" smtClean="0">
                <a:solidFill>
                  <a:schemeClr val="tx1"/>
                </a:solidFill>
                <a:latin typeface="+mn-lt"/>
                <a:ea typeface="MS PGothic" pitchFamily="34" charset="-128"/>
                <a:cs typeface="+mn-cs"/>
              </a:rPr>
              <a:t>Became intrigued by children’s wrong answers when given an intelligence test</a:t>
            </a:r>
          </a:p>
          <a:p>
            <a:pPr lvl="1">
              <a:buFont typeface="Arial" pitchFamily="34" charset="0"/>
              <a:buChar char="•"/>
            </a:pPr>
            <a:r>
              <a:rPr lang="en-US" sz="1200" kern="1200" dirty="0" smtClean="0">
                <a:solidFill>
                  <a:schemeClr val="tx1"/>
                </a:solidFill>
                <a:latin typeface="+mn-lt"/>
                <a:ea typeface="MS PGothic" pitchFamily="34" charset="-128"/>
                <a:cs typeface="+mn-cs"/>
              </a:rPr>
              <a:t>His studies led him to believe that the child’s mind develops through a series of stages—in an upward march from newborn’s simple reflexes to the adult’s abstract reasoning power</a:t>
            </a:r>
          </a:p>
          <a:p>
            <a:pPr lvl="2">
              <a:buFont typeface="Arial" pitchFamily="34" charset="0"/>
              <a:buChar char="•"/>
            </a:pPr>
            <a:r>
              <a:rPr lang="en-US" sz="1200" kern="1200" dirty="0" smtClean="0">
                <a:solidFill>
                  <a:schemeClr val="tx1"/>
                </a:solidFill>
                <a:latin typeface="+mn-lt"/>
                <a:ea typeface="MS PGothic" pitchFamily="34" charset="-128"/>
                <a:cs typeface="+mn-cs"/>
              </a:rPr>
              <a:t>Children realize that a mini slide is too small to slide down and a mini car is too small to get into (scale errors)</a:t>
            </a:r>
          </a:p>
          <a:p>
            <a:endParaRPr lang="en-US" altLang="en-US" b="1"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fld id="{D58B1FB3-F187-4C6C-8AC4-3825E36B987E}" type="slidenum">
              <a:rPr lang="en-US" altLang="en-US"/>
              <a:pPr/>
              <a:t>41</a:t>
            </a:fld>
            <a:endParaRPr lang="en-US" altLang="en-US"/>
          </a:p>
        </p:txBody>
      </p:sp>
      <p:sp>
        <p:nvSpPr>
          <p:cNvPr id="11267" name="Rectangle 2"/>
          <p:cNvSpPr>
            <a:spLocks noGrp="1" noRot="1" noChangeAspect="1" noChangeArrowheads="1" noTextEdit="1"/>
          </p:cNvSpPr>
          <p:nvPr>
            <p:ph type="sldImg"/>
          </p:nvPr>
        </p:nvSpPr>
        <p:spPr>
          <a:xfrm>
            <a:off x="1079500" y="703263"/>
            <a:ext cx="4700588" cy="3525837"/>
          </a:xfrm>
          <a:ln/>
        </p:spPr>
      </p:sp>
      <p:sp>
        <p:nvSpPr>
          <p:cNvPr id="11268" name="Rectangle 3"/>
          <p:cNvSpPr>
            <a:spLocks noGrp="1" noChangeArrowheads="1"/>
          </p:cNvSpPr>
          <p:nvPr>
            <p:ph type="body" idx="1"/>
          </p:nvPr>
        </p:nvSpPr>
        <p:spPr>
          <a:xfrm>
            <a:off x="685800" y="4463196"/>
            <a:ext cx="5486400" cy="4228967"/>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mn-cs"/>
              </a:rPr>
              <a:t>Children’s active minds build </a:t>
            </a:r>
            <a:r>
              <a:rPr lang="en-US" sz="1200" b="1" kern="1200" dirty="0" smtClean="0">
                <a:solidFill>
                  <a:schemeClr val="tx1"/>
                </a:solidFill>
                <a:latin typeface="+mn-lt"/>
                <a:ea typeface="MS PGothic" pitchFamily="34" charset="-128"/>
                <a:cs typeface="+mn-cs"/>
              </a:rPr>
              <a:t>schemas</a:t>
            </a:r>
            <a:r>
              <a:rPr lang="en-US" sz="1200" kern="1200" dirty="0" smtClean="0">
                <a:solidFill>
                  <a:schemeClr val="tx1"/>
                </a:solidFill>
                <a:latin typeface="+mn-lt"/>
                <a:ea typeface="MS PGothic" pitchFamily="34" charset="-128"/>
                <a:cs typeface="+mn-cs"/>
              </a:rPr>
              <a:t> (concepts or mental molds which we pour our experiences</a:t>
            </a:r>
          </a:p>
          <a:p>
            <a:pPr lvl="1">
              <a:buFont typeface="Arial" pitchFamily="34" charset="0"/>
              <a:buChar char="•"/>
            </a:pPr>
            <a:r>
              <a:rPr lang="en-US" sz="1200" kern="1200" dirty="0" smtClean="0">
                <a:solidFill>
                  <a:schemeClr val="tx1"/>
                </a:solidFill>
                <a:latin typeface="+mn-lt"/>
                <a:ea typeface="MS PGothic" pitchFamily="34" charset="-128"/>
                <a:cs typeface="+mn-cs"/>
              </a:rPr>
              <a:t>Disney movie </a:t>
            </a:r>
            <a:r>
              <a:rPr lang="en-US" sz="1200" i="1" kern="1200" dirty="0" smtClean="0">
                <a:solidFill>
                  <a:schemeClr val="tx1"/>
                </a:solidFill>
                <a:latin typeface="+mn-lt"/>
                <a:ea typeface="MS PGothic" pitchFamily="34" charset="-128"/>
                <a:cs typeface="+mn-cs"/>
              </a:rPr>
              <a:t>Bambi</a:t>
            </a:r>
            <a:r>
              <a:rPr lang="en-US" sz="1200" kern="1200" dirty="0" smtClean="0">
                <a:solidFill>
                  <a:schemeClr val="tx1"/>
                </a:solidFill>
                <a:latin typeface="+mn-lt"/>
                <a:ea typeface="MS PGothic" pitchFamily="34" charset="-128"/>
                <a:cs typeface="+mn-cs"/>
              </a:rPr>
              <a:t>: When Bambi is sniffing the flowers with Thumper (rabbit) a little skunk pokes his head up through the flowers to say hello.  Bambi, having just learned the word “flower,” immediately calls the skunk “Flower” mistaking him for what he was smelling.  Bambi didn’t accommodate his schema for flowers after meeting the skunk</a:t>
            </a:r>
          </a:p>
          <a:p>
            <a:endParaRPr lang="en-US" altLang="en-US" b="1"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miter lim="800000"/>
            <a:headEnd/>
            <a:tailEnd/>
          </a:ln>
        </p:spPr>
        <p:txBody>
          <a:bodyPr/>
          <a:lstStyle/>
          <a:p>
            <a:fld id="{08A6B5CD-2A4E-4C93-8299-F4C9C3B0596C}" type="slidenum">
              <a:rPr lang="en-US" altLang="en-US"/>
              <a:pPr/>
              <a:t>42</a:t>
            </a:fld>
            <a:endParaRPr lang="en-US" altLang="en-US"/>
          </a:p>
        </p:txBody>
      </p:sp>
      <p:sp>
        <p:nvSpPr>
          <p:cNvPr id="13315" name="Rectangle 2"/>
          <p:cNvSpPr>
            <a:spLocks noGrp="1" noRot="1" noChangeAspect="1" noChangeArrowheads="1" noTextEdit="1"/>
          </p:cNvSpPr>
          <p:nvPr>
            <p:ph type="sldImg"/>
          </p:nvPr>
        </p:nvSpPr>
        <p:spPr>
          <a:xfrm>
            <a:off x="1079500" y="703263"/>
            <a:ext cx="4700588" cy="3525837"/>
          </a:xfrm>
          <a:ln/>
        </p:spPr>
      </p:sp>
      <p:sp>
        <p:nvSpPr>
          <p:cNvPr id="13316" name="Rectangle 3"/>
          <p:cNvSpPr>
            <a:spLocks noGrp="1" noChangeArrowheads="1"/>
          </p:cNvSpPr>
          <p:nvPr>
            <p:ph type="body" idx="1"/>
          </p:nvPr>
        </p:nvSpPr>
        <p:spPr>
          <a:xfrm>
            <a:off x="685800" y="4463196"/>
            <a:ext cx="5486400" cy="4228967"/>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mn-cs"/>
              </a:rPr>
              <a:t>Disney movie </a:t>
            </a:r>
            <a:r>
              <a:rPr lang="en-US" sz="1200" i="1" kern="1200" dirty="0" smtClean="0">
                <a:solidFill>
                  <a:schemeClr val="tx1"/>
                </a:solidFill>
                <a:latin typeface="+mn-lt"/>
                <a:ea typeface="MS PGothic" pitchFamily="34" charset="-128"/>
                <a:cs typeface="+mn-cs"/>
              </a:rPr>
              <a:t>Bambi</a:t>
            </a:r>
            <a:r>
              <a:rPr lang="en-US" sz="1200" kern="1200" dirty="0" smtClean="0">
                <a:solidFill>
                  <a:schemeClr val="tx1"/>
                </a:solidFill>
                <a:latin typeface="+mn-lt"/>
                <a:ea typeface="MS PGothic" pitchFamily="34" charset="-128"/>
                <a:cs typeface="+mn-cs"/>
              </a:rPr>
              <a:t>: When Bambi is sniffing the flowers with Thumper (rabbit) a little skunk pokes his head up through the flowers to say hello.  Bambi, having just learned the word “flower,” immediately calls the skunk “Flower” mistaking him for what he was smelling.  Bambi didn’t accommodate his schema for flowers after meeting the skunk</a:t>
            </a:r>
          </a:p>
          <a:p>
            <a:pPr lvl="0">
              <a:buFont typeface="Arial" pitchFamily="34" charset="0"/>
              <a:buChar char="•"/>
            </a:pPr>
            <a:endParaRPr lang="en-US" sz="1200" kern="1200" dirty="0" smtClean="0">
              <a:solidFill>
                <a:schemeClr val="tx1"/>
              </a:solidFill>
              <a:latin typeface="+mn-lt"/>
              <a:ea typeface="MS PGothic" pitchFamily="34" charset="-128"/>
              <a:cs typeface="+mn-cs"/>
            </a:endParaRPr>
          </a:p>
          <a:p>
            <a:pPr lvl="1">
              <a:buFont typeface="Arial" pitchFamily="34" charset="0"/>
              <a:buChar char="•"/>
            </a:pPr>
            <a:r>
              <a:rPr lang="en-US" sz="1200" kern="1200" dirty="0" smtClean="0">
                <a:solidFill>
                  <a:schemeClr val="tx1"/>
                </a:solidFill>
                <a:latin typeface="+mn-lt"/>
                <a:ea typeface="MS PGothic" pitchFamily="34" charset="-128"/>
                <a:cs typeface="+mn-cs"/>
              </a:rPr>
              <a:t>To explain how we use and adjust our schemas we </a:t>
            </a:r>
            <a:r>
              <a:rPr lang="en-US" sz="1200" b="1" kern="1200" dirty="0" smtClean="0">
                <a:solidFill>
                  <a:schemeClr val="tx1"/>
                </a:solidFill>
                <a:latin typeface="+mn-lt"/>
                <a:ea typeface="MS PGothic" pitchFamily="34" charset="-128"/>
                <a:cs typeface="+mn-cs"/>
              </a:rPr>
              <a:t>assimilate</a:t>
            </a:r>
            <a:r>
              <a:rPr lang="en-US" sz="1200" kern="1200" dirty="0" smtClean="0">
                <a:solidFill>
                  <a:schemeClr val="tx1"/>
                </a:solidFill>
                <a:latin typeface="+mn-lt"/>
                <a:ea typeface="MS PGothic" pitchFamily="34" charset="-128"/>
                <a:cs typeface="+mn-cs"/>
              </a:rPr>
              <a:t> new experiences (we interpret them in terms of our current understandings (schemas).</a:t>
            </a:r>
          </a:p>
          <a:p>
            <a:pPr lvl="1">
              <a:buFont typeface="Arial" pitchFamily="34" charset="0"/>
              <a:buChar char="•"/>
            </a:pPr>
            <a:endParaRPr lang="en-US" sz="1200" kern="1200" dirty="0" smtClean="0">
              <a:solidFill>
                <a:schemeClr val="tx1"/>
              </a:solidFill>
              <a:latin typeface="+mn-lt"/>
              <a:ea typeface="MS PGothic" pitchFamily="34" charset="-128"/>
              <a:cs typeface="+mn-cs"/>
            </a:endParaRPr>
          </a:p>
          <a:p>
            <a:pPr lvl="1">
              <a:buFont typeface="Arial" pitchFamily="34" charset="0"/>
              <a:buChar char="•"/>
            </a:pPr>
            <a:r>
              <a:rPr lang="en-US" sz="1200" kern="1200" dirty="0" smtClean="0">
                <a:solidFill>
                  <a:schemeClr val="tx1"/>
                </a:solidFill>
                <a:latin typeface="+mn-lt"/>
                <a:ea typeface="MS PGothic" pitchFamily="34" charset="-128"/>
                <a:cs typeface="+mn-cs"/>
              </a:rPr>
              <a:t>As we interact with the world, we also adjust (</a:t>
            </a:r>
            <a:r>
              <a:rPr lang="en-US" sz="1200" b="1" kern="1200" dirty="0" smtClean="0">
                <a:solidFill>
                  <a:schemeClr val="tx1"/>
                </a:solidFill>
                <a:latin typeface="+mn-lt"/>
                <a:ea typeface="MS PGothic" pitchFamily="34" charset="-128"/>
                <a:cs typeface="+mn-cs"/>
              </a:rPr>
              <a:t>accommodate)</a:t>
            </a:r>
            <a:r>
              <a:rPr lang="en-US" sz="1200" kern="1200" dirty="0" smtClean="0">
                <a:solidFill>
                  <a:schemeClr val="tx1"/>
                </a:solidFill>
                <a:latin typeface="+mn-lt"/>
                <a:ea typeface="MS PGothic" pitchFamily="34" charset="-128"/>
                <a:cs typeface="+mn-cs"/>
              </a:rPr>
              <a:t> our schemas to incorporate information provided by new experiences</a:t>
            </a:r>
          </a:p>
          <a:p>
            <a:pPr lvl="1">
              <a:buFont typeface="Arial" pitchFamily="34" charset="0"/>
              <a:buChar char="•"/>
            </a:pP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kern="1200" dirty="0" smtClean="0">
                <a:solidFill>
                  <a:schemeClr val="tx1"/>
                </a:solidFill>
                <a:latin typeface="+mn-lt"/>
                <a:ea typeface="MS PGothic" pitchFamily="34" charset="-128"/>
                <a:cs typeface="+mn-cs"/>
              </a:rPr>
              <a:t>Children experience spurts of change and stability as they move from one cognitive challenge to another.  These challenges are Piaget’s four stages of children’s cognitive development</a:t>
            </a:r>
          </a:p>
          <a:p>
            <a:endParaRPr lang="en-US" dirty="0" smtClean="0"/>
          </a:p>
          <a:p>
            <a:endParaRPr lang="en-US" altLang="en-US" b="1"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miter lim="800000"/>
            <a:headEnd/>
            <a:tailEnd/>
          </a:ln>
        </p:spPr>
        <p:txBody>
          <a:bodyPr/>
          <a:lstStyle/>
          <a:p>
            <a:fld id="{48C90AE6-A789-4D71-844D-F0FEB89C3C31}" type="slidenum">
              <a:rPr lang="en-US" altLang="en-US"/>
              <a:pPr/>
              <a:t>43</a:t>
            </a:fld>
            <a:endParaRPr lang="en-US" altLang="en-US"/>
          </a:p>
        </p:txBody>
      </p:sp>
      <p:sp>
        <p:nvSpPr>
          <p:cNvPr id="17411" name="Rectangle 2"/>
          <p:cNvSpPr>
            <a:spLocks noGrp="1" noRot="1" noChangeAspect="1" noChangeArrowheads="1" noTextEdit="1"/>
          </p:cNvSpPr>
          <p:nvPr>
            <p:ph type="sldImg"/>
          </p:nvPr>
        </p:nvSpPr>
        <p:spPr>
          <a:xfrm>
            <a:off x="1079500" y="703263"/>
            <a:ext cx="4700588" cy="3525837"/>
          </a:xfrm>
          <a:ln/>
        </p:spPr>
      </p:sp>
      <p:sp>
        <p:nvSpPr>
          <p:cNvPr id="17412" name="Rectangle 3"/>
          <p:cNvSpPr>
            <a:spLocks noGrp="1" noChangeArrowheads="1"/>
          </p:cNvSpPr>
          <p:nvPr>
            <p:ph type="body" idx="1"/>
          </p:nvPr>
        </p:nvSpPr>
        <p:spPr>
          <a:xfrm>
            <a:off x="685800" y="4463196"/>
            <a:ext cx="5486400" cy="4228967"/>
          </a:xfrm>
          <a:noFill/>
        </p:spPr>
        <p:txBody>
          <a:bodyPr/>
          <a:lstStyle/>
          <a:p>
            <a:r>
              <a:rPr lang="en-US" sz="1200" u="sng" kern="1200" dirty="0" smtClean="0">
                <a:solidFill>
                  <a:schemeClr val="tx1"/>
                </a:solidFill>
                <a:latin typeface="+mn-lt"/>
                <a:ea typeface="MS PGothic" pitchFamily="34" charset="-128"/>
                <a:cs typeface="ＭＳ Ｐゴシック" pitchFamily="1" charset="-128"/>
              </a:rPr>
              <a:t>Piaget’s Stages</a:t>
            </a:r>
            <a:endParaRPr lang="en-US" sz="1200" kern="1200" dirty="0" smtClean="0">
              <a:solidFill>
                <a:schemeClr val="tx1"/>
              </a:solidFill>
              <a:latin typeface="+mn-lt"/>
              <a:ea typeface="MS PGothic" pitchFamily="34" charset="-128"/>
              <a:cs typeface="ＭＳ Ｐゴシック" pitchFamily="1" charset="-128"/>
            </a:endParaRPr>
          </a:p>
          <a:p>
            <a:pPr lvl="0"/>
            <a:r>
              <a:rPr lang="en-US" sz="1200" kern="1200" dirty="0" smtClean="0">
                <a:solidFill>
                  <a:schemeClr val="tx1"/>
                </a:solidFill>
                <a:latin typeface="+mn-lt"/>
                <a:ea typeface="MS PGothic" pitchFamily="34" charset="-128"/>
                <a:cs typeface="ＭＳ Ｐゴシック" pitchFamily="1" charset="-128"/>
              </a:rPr>
              <a:t>1. </a:t>
            </a:r>
            <a:r>
              <a:rPr lang="en-US" sz="1200" kern="1200" dirty="0" err="1" smtClean="0">
                <a:solidFill>
                  <a:schemeClr val="tx1"/>
                </a:solidFill>
                <a:latin typeface="+mn-lt"/>
                <a:ea typeface="MS PGothic" pitchFamily="34" charset="-128"/>
                <a:cs typeface="ＭＳ Ｐゴシック" pitchFamily="1" charset="-128"/>
              </a:rPr>
              <a:t>Sensorimotor</a:t>
            </a:r>
            <a:r>
              <a:rPr lang="en-US" sz="1200" kern="1200" dirty="0" smtClean="0">
                <a:solidFill>
                  <a:schemeClr val="tx1"/>
                </a:solidFill>
                <a:latin typeface="+mn-lt"/>
                <a:ea typeface="MS PGothic" pitchFamily="34" charset="-128"/>
                <a:cs typeface="ＭＳ Ｐゴシック" pitchFamily="1" charset="-128"/>
              </a:rPr>
              <a:t> stage (birth -2 years)</a:t>
            </a:r>
          </a:p>
          <a:p>
            <a:pPr lvl="1">
              <a:buFont typeface="Arial" pitchFamily="34" charset="0"/>
              <a:buChar char="•"/>
            </a:pPr>
            <a:r>
              <a:rPr lang="en-US" sz="1200" kern="1200" dirty="0" smtClean="0">
                <a:solidFill>
                  <a:schemeClr val="tx1"/>
                </a:solidFill>
                <a:latin typeface="+mn-lt"/>
                <a:ea typeface="MS PGothic" pitchFamily="34" charset="-128"/>
                <a:cs typeface="+mn-cs"/>
              </a:rPr>
              <a:t>Babies take in the world through their senses and actions (looking, hearing, touching, mouthing and grasping)</a:t>
            </a:r>
          </a:p>
          <a:p>
            <a:endParaRPr lang="en-US" altLang="en-US" b="1"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miter lim="800000"/>
            <a:headEnd/>
            <a:tailEnd/>
          </a:ln>
        </p:spPr>
        <p:txBody>
          <a:bodyPr/>
          <a:lstStyle/>
          <a:p>
            <a:fld id="{9A7BA712-9709-46D1-A7E8-15318B8243F2}" type="slidenum">
              <a:rPr lang="en-US" altLang="en-US"/>
              <a:pPr/>
              <a:t>44</a:t>
            </a:fld>
            <a:endParaRPr lang="en-US" altLang="en-US"/>
          </a:p>
        </p:txBody>
      </p:sp>
      <p:sp>
        <p:nvSpPr>
          <p:cNvPr id="19459" name="Rectangle 2"/>
          <p:cNvSpPr>
            <a:spLocks noGrp="1" noRot="1" noChangeAspect="1" noChangeArrowheads="1" noTextEdit="1"/>
          </p:cNvSpPr>
          <p:nvPr>
            <p:ph type="sldImg"/>
          </p:nvPr>
        </p:nvSpPr>
        <p:spPr>
          <a:xfrm>
            <a:off x="1079500" y="703263"/>
            <a:ext cx="4700588" cy="3525837"/>
          </a:xfrm>
          <a:ln/>
        </p:spPr>
      </p:sp>
      <p:sp>
        <p:nvSpPr>
          <p:cNvPr id="19460" name="Rectangle 3"/>
          <p:cNvSpPr>
            <a:spLocks noGrp="1" noChangeArrowheads="1"/>
          </p:cNvSpPr>
          <p:nvPr>
            <p:ph type="body" idx="1"/>
          </p:nvPr>
        </p:nvSpPr>
        <p:spPr>
          <a:xfrm>
            <a:off x="685800" y="4463196"/>
            <a:ext cx="5486400" cy="4228967"/>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mn-cs"/>
              </a:rPr>
              <a:t>Lack </a:t>
            </a:r>
            <a:r>
              <a:rPr lang="en-US" sz="1200" b="1" kern="1200" dirty="0" smtClean="0">
                <a:solidFill>
                  <a:schemeClr val="tx1"/>
                </a:solidFill>
                <a:latin typeface="+mn-lt"/>
                <a:ea typeface="MS PGothic" pitchFamily="34" charset="-128"/>
                <a:cs typeface="+mn-cs"/>
              </a:rPr>
              <a:t>object permanence—</a:t>
            </a:r>
            <a:r>
              <a:rPr lang="en-US" sz="1200" kern="1200" dirty="0" smtClean="0">
                <a:solidFill>
                  <a:schemeClr val="tx1"/>
                </a:solidFill>
                <a:latin typeface="+mn-lt"/>
                <a:ea typeface="MS PGothic" pitchFamily="34" charset="-128"/>
                <a:cs typeface="+mn-cs"/>
              </a:rPr>
              <a:t>things out of sight still exist even when out of sight</a:t>
            </a:r>
          </a:p>
          <a:p>
            <a:pPr lvl="1">
              <a:buFont typeface="Arial" pitchFamily="34" charset="0"/>
              <a:buChar char="•"/>
            </a:pPr>
            <a:r>
              <a:rPr lang="en-US" sz="1200" kern="1200" dirty="0" smtClean="0">
                <a:solidFill>
                  <a:schemeClr val="tx1"/>
                </a:solidFill>
                <a:latin typeface="+mn-lt"/>
                <a:ea typeface="MS PGothic" pitchFamily="34" charset="-128"/>
                <a:cs typeface="+mn-cs"/>
              </a:rPr>
              <a:t>Babies =out of sight, out of mind</a:t>
            </a:r>
          </a:p>
          <a:p>
            <a:pPr lvl="1">
              <a:buFont typeface="Arial" pitchFamily="34" charset="0"/>
              <a:buChar char="•"/>
            </a:pPr>
            <a:r>
              <a:rPr lang="en-US" sz="1200" kern="1200" dirty="0" smtClean="0">
                <a:solidFill>
                  <a:schemeClr val="tx1"/>
                </a:solidFill>
                <a:latin typeface="+mn-lt"/>
                <a:ea typeface="MS PGothic" pitchFamily="34" charset="-128"/>
                <a:cs typeface="+mn-cs"/>
              </a:rPr>
              <a:t>After 8-10 months, the infant will momentarily look for it</a:t>
            </a:r>
          </a:p>
          <a:p>
            <a:pPr lvl="1">
              <a:buFont typeface="Arial" pitchFamily="34" charset="0"/>
              <a:buChar char="•"/>
            </a:pPr>
            <a:r>
              <a:rPr lang="en-US" sz="1200" kern="1200" dirty="0" smtClean="0">
                <a:solidFill>
                  <a:schemeClr val="tx1"/>
                </a:solidFill>
                <a:latin typeface="+mn-lt"/>
                <a:ea typeface="MS PGothic" pitchFamily="34" charset="-128"/>
                <a:cs typeface="+mn-cs"/>
              </a:rPr>
              <a:t>Researchers believe object permanence develops gradually</a:t>
            </a:r>
          </a:p>
          <a:p>
            <a:pPr lvl="1">
              <a:buFont typeface="Arial" pitchFamily="34" charset="0"/>
              <a:buNone/>
            </a:pPr>
            <a:endParaRPr lang="en-US" sz="1200" kern="1200" dirty="0" smtClean="0">
              <a:solidFill>
                <a:schemeClr val="tx1"/>
              </a:solidFill>
              <a:latin typeface="+mn-lt"/>
              <a:ea typeface="MS PGothic"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miter lim="800000"/>
            <a:headEnd/>
            <a:tailEnd/>
          </a:ln>
        </p:spPr>
        <p:txBody>
          <a:bodyPr/>
          <a:lstStyle/>
          <a:p>
            <a:fld id="{AD72EE87-A6B5-40CA-B288-995FEB5F9AFE}" type="slidenum">
              <a:rPr lang="en-US" altLang="en-US"/>
              <a:pPr/>
              <a:t>45</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r>
              <a:rPr lang="en-US" dirty="0" smtClean="0"/>
              <a:t>Occurs once object perm is established</a:t>
            </a:r>
          </a:p>
          <a:p>
            <a:endParaRPr lang="en-US" dirty="0" smtClean="0"/>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After object permanence emerges, children become mobile and by 8 months develop </a:t>
            </a:r>
            <a:r>
              <a:rPr lang="en-US" sz="1200" b="1" kern="1200" dirty="0" smtClean="0">
                <a:solidFill>
                  <a:schemeClr val="tx1"/>
                </a:solidFill>
                <a:latin typeface="+mn-lt"/>
                <a:ea typeface="MS PGothic" pitchFamily="34" charset="-128"/>
                <a:cs typeface="ＭＳ Ｐゴシック" pitchFamily="1" charset="-128"/>
              </a:rPr>
              <a:t>stranger anxiety</a:t>
            </a:r>
            <a:r>
              <a:rPr lang="en-US" sz="1200" kern="1200" dirty="0" smtClean="0">
                <a:solidFill>
                  <a:schemeClr val="tx1"/>
                </a:solidFill>
                <a:latin typeface="+mn-lt"/>
                <a:ea typeface="MS PGothic" pitchFamily="34" charset="-128"/>
                <a:cs typeface="ＭＳ Ｐゴシック" pitchFamily="1" charset="-128"/>
              </a:rPr>
              <a:t> (greet strangers by crying and reaching for familiar caregivers)</a:t>
            </a:r>
          </a:p>
          <a:p>
            <a:pPr lvl="1">
              <a:buFont typeface="Arial" pitchFamily="34" charset="0"/>
              <a:buChar char="•"/>
            </a:pPr>
            <a:r>
              <a:rPr lang="en-US" sz="1200" kern="1200" dirty="0" smtClean="0">
                <a:solidFill>
                  <a:schemeClr val="tx1"/>
                </a:solidFill>
                <a:latin typeface="+mn-lt"/>
                <a:ea typeface="MS PGothic" pitchFamily="34" charset="-128"/>
                <a:cs typeface="+mn-cs"/>
              </a:rPr>
              <a:t>Have schemas for familiar faces; when they can’t assimilate the new faces into these remembered schemas, they become </a:t>
            </a:r>
            <a:r>
              <a:rPr lang="en-US" sz="1200" kern="1200" dirty="0" smtClean="0">
                <a:solidFill>
                  <a:schemeClr val="tx1"/>
                </a:solidFill>
                <a:latin typeface="+mn-lt"/>
                <a:ea typeface="MS PGothic" pitchFamily="34" charset="-128"/>
                <a:cs typeface="+mn-cs"/>
              </a:rPr>
              <a:t>distressed</a:t>
            </a:r>
          </a:p>
          <a:p>
            <a:pPr lvl="1">
              <a:buFont typeface="Arial" pitchFamily="34" charset="0"/>
              <a:buChar char="•"/>
            </a:pP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Separation anxiety from parents:</a:t>
            </a:r>
          </a:p>
          <a:p>
            <a:pPr lvl="1">
              <a:buFont typeface="Arial" pitchFamily="34" charset="0"/>
              <a:buChar char="•"/>
            </a:pPr>
            <a:r>
              <a:rPr lang="en-US" sz="1200" kern="1200" dirty="0" smtClean="0">
                <a:solidFill>
                  <a:schemeClr val="tx1"/>
                </a:solidFill>
                <a:latin typeface="+mn-lt"/>
                <a:ea typeface="MS PGothic" pitchFamily="34" charset="-128"/>
                <a:cs typeface="+mn-cs"/>
              </a:rPr>
              <a:t>By 13 months a child’s separation from parents peaks, then gradually declines</a:t>
            </a:r>
          </a:p>
          <a:p>
            <a:pPr lvl="2">
              <a:buFont typeface="Arial" pitchFamily="34" charset="0"/>
              <a:buChar char="•"/>
            </a:pPr>
            <a:r>
              <a:rPr lang="en-US" sz="1200" kern="1200" dirty="0" smtClean="0">
                <a:solidFill>
                  <a:schemeClr val="tx1"/>
                </a:solidFill>
                <a:latin typeface="+mn-lt"/>
                <a:ea typeface="MS PGothic" pitchFamily="34" charset="-128"/>
                <a:cs typeface="+mn-cs"/>
              </a:rPr>
              <a:t>The power of early attachment does gradually relax, allowing us to move out into exploration phases more easily and freely</a:t>
            </a:r>
          </a:p>
          <a:p>
            <a:pPr lvl="1">
              <a:buFont typeface="Arial" pitchFamily="34" charset="0"/>
              <a:buChar char="•"/>
            </a:pPr>
            <a:endParaRPr lang="en-US" sz="1200" kern="1200" dirty="0" smtClean="0">
              <a:solidFill>
                <a:schemeClr val="tx1"/>
              </a:solidFill>
              <a:latin typeface="+mn-lt"/>
              <a:ea typeface="MS PGothic" pitchFamily="34" charset="-128"/>
              <a:cs typeface="+mn-cs"/>
            </a:endParaRPr>
          </a:p>
          <a:p>
            <a:pPr>
              <a:buFont typeface="Arial" pitchFamily="34" charset="0"/>
              <a:buChar char="•"/>
            </a:pPr>
            <a:endParaRPr lang="en-US" dirty="0" smtClean="0"/>
          </a:p>
          <a:p>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miter lim="800000"/>
            <a:headEnd/>
            <a:tailEnd/>
          </a:ln>
        </p:spPr>
        <p:txBody>
          <a:bodyPr/>
          <a:lstStyle/>
          <a:p>
            <a:fld id="{16636E71-3E5B-4441-96D1-90FB675D22E6}" type="slidenum">
              <a:rPr lang="en-US" altLang="en-US"/>
              <a:pPr/>
              <a:t>46</a:t>
            </a:fld>
            <a:endParaRPr lang="en-US" altLang="en-US"/>
          </a:p>
        </p:txBody>
      </p:sp>
      <p:sp>
        <p:nvSpPr>
          <p:cNvPr id="23555" name="Rectangle 2"/>
          <p:cNvSpPr>
            <a:spLocks noGrp="1" noRot="1" noChangeAspect="1" noChangeArrowheads="1" noTextEdit="1"/>
          </p:cNvSpPr>
          <p:nvPr>
            <p:ph type="sldImg"/>
          </p:nvPr>
        </p:nvSpPr>
        <p:spPr>
          <a:xfrm>
            <a:off x="1119188" y="692150"/>
            <a:ext cx="4621212" cy="3467100"/>
          </a:xfrm>
          <a:ln/>
        </p:spPr>
      </p:sp>
      <p:sp>
        <p:nvSpPr>
          <p:cNvPr id="23556" name="Rectangle 3"/>
          <p:cNvSpPr>
            <a:spLocks noGrp="1" noChangeArrowheads="1"/>
          </p:cNvSpPr>
          <p:nvPr>
            <p:ph type="body" idx="1"/>
          </p:nvPr>
        </p:nvSpPr>
        <p:spPr>
          <a:xfrm>
            <a:off x="685800" y="4389398"/>
            <a:ext cx="5486400" cy="4159982"/>
          </a:xfrm>
          <a:noFill/>
        </p:spPr>
        <p:txBody>
          <a:bodyPr/>
          <a:lstStyle/>
          <a:p>
            <a:r>
              <a:rPr lang="en-US" altLang="en-US" b="1" dirty="0" smtClean="0"/>
              <a:t>OBJECTIVE 11| Define </a:t>
            </a:r>
            <a:r>
              <a:rPr lang="en-US" altLang="en-US" b="1" i="1" dirty="0" smtClean="0"/>
              <a:t>stranger anxiety</a:t>
            </a:r>
            <a:r>
              <a:rPr lang="en-US" altLang="en-US" b="1" dirty="0" smtClean="0"/>
              <a:t>.</a:t>
            </a:r>
          </a:p>
          <a:p>
            <a:r>
              <a:rPr lang="en-US" dirty="0" smtClean="0"/>
              <a:t>Occurs once object perm is established</a:t>
            </a:r>
          </a:p>
          <a:p>
            <a:endParaRPr lang="en-US" dirty="0" smtClean="0"/>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After object permanence emerges, children become mobile and by 8 months develop </a:t>
            </a:r>
            <a:r>
              <a:rPr lang="en-US" sz="1200" b="1" kern="1200" dirty="0" smtClean="0">
                <a:solidFill>
                  <a:schemeClr val="tx1"/>
                </a:solidFill>
                <a:latin typeface="+mn-lt"/>
                <a:ea typeface="MS PGothic" pitchFamily="34" charset="-128"/>
                <a:cs typeface="ＭＳ Ｐゴシック" pitchFamily="1" charset="-128"/>
              </a:rPr>
              <a:t>stranger anxiety</a:t>
            </a:r>
            <a:r>
              <a:rPr lang="en-US" sz="1200" kern="1200" dirty="0" smtClean="0">
                <a:solidFill>
                  <a:schemeClr val="tx1"/>
                </a:solidFill>
                <a:latin typeface="+mn-lt"/>
                <a:ea typeface="MS PGothic" pitchFamily="34" charset="-128"/>
                <a:cs typeface="ＭＳ Ｐゴシック" pitchFamily="1" charset="-128"/>
              </a:rPr>
              <a:t> (greet strangers by crying and reaching for familiar caregivers)</a:t>
            </a:r>
          </a:p>
          <a:p>
            <a:pPr lvl="1">
              <a:buFont typeface="Arial" pitchFamily="34" charset="0"/>
              <a:buChar char="•"/>
            </a:pPr>
            <a:r>
              <a:rPr lang="en-US" sz="1200" kern="1200" dirty="0" smtClean="0">
                <a:solidFill>
                  <a:schemeClr val="tx1"/>
                </a:solidFill>
                <a:latin typeface="+mn-lt"/>
                <a:ea typeface="MS PGothic" pitchFamily="34" charset="-128"/>
                <a:cs typeface="+mn-cs"/>
              </a:rPr>
              <a:t>Have schemas for familiar faces; when they can’t assimilate the new faces into these remembered schemas, they become distressed</a:t>
            </a:r>
          </a:p>
          <a:p>
            <a:pPr>
              <a:buFont typeface="Arial" pitchFamily="34" charset="0"/>
              <a:buChar char="•"/>
            </a:pPr>
            <a:endParaRPr lang="en-US" dirty="0" smtClean="0"/>
          </a:p>
          <a:p>
            <a:endParaRPr lang="en-US" altLang="en-US" dirty="0" smtClean="0"/>
          </a:p>
          <a:p>
            <a:endParaRPr lang="en-US" altLang="en-US" b="1"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Self </a:t>
            </a:r>
            <a:r>
              <a:rPr lang="en-US" dirty="0" smtClean="0"/>
              <a:t>concept : 12</a:t>
            </a:r>
          </a:p>
          <a:p>
            <a:r>
              <a:rPr lang="en-US" dirty="0" smtClean="0"/>
              <a:t>Self awareness: 15-18 months (schema on how their face looks)</a:t>
            </a:r>
          </a:p>
          <a:p>
            <a:endParaRPr lang="en-US" dirty="0" smtClean="0"/>
          </a:p>
          <a:p>
            <a:r>
              <a:rPr lang="en-US" sz="1200" u="sng" kern="1200" dirty="0" smtClean="0">
                <a:solidFill>
                  <a:schemeClr val="tx1"/>
                </a:solidFill>
                <a:latin typeface="+mn-lt"/>
                <a:ea typeface="MS PGothic" pitchFamily="34" charset="-128"/>
                <a:cs typeface="ＭＳ Ｐゴシック" pitchFamily="1" charset="-128"/>
              </a:rPr>
              <a:t>Self-Concept</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By the end of childhood, (age 12), most children have developed a </a:t>
            </a:r>
            <a:r>
              <a:rPr lang="en-US" sz="1200" b="1" kern="1200" dirty="0" smtClean="0">
                <a:solidFill>
                  <a:schemeClr val="tx1"/>
                </a:solidFill>
                <a:latin typeface="+mn-lt"/>
                <a:ea typeface="MS PGothic" pitchFamily="34" charset="-128"/>
                <a:cs typeface="ＭＳ Ｐゴシック" pitchFamily="1" charset="-128"/>
              </a:rPr>
              <a:t>self-concept</a:t>
            </a:r>
            <a:r>
              <a:rPr lang="en-US" sz="1200" kern="1200" dirty="0" smtClean="0">
                <a:solidFill>
                  <a:schemeClr val="tx1"/>
                </a:solidFill>
                <a:latin typeface="+mn-lt"/>
                <a:ea typeface="MS PGothic" pitchFamily="34" charset="-128"/>
                <a:cs typeface="ＭＳ Ｐゴシック" pitchFamily="1" charset="-128"/>
              </a:rPr>
              <a:t>—an understanding and assessment of who they are</a:t>
            </a:r>
          </a:p>
          <a:p>
            <a:pPr lvl="1">
              <a:buFont typeface="Arial" pitchFamily="34" charset="0"/>
              <a:buChar char="•"/>
            </a:pPr>
            <a:r>
              <a:rPr lang="en-US" sz="1200" kern="1200" dirty="0" smtClean="0">
                <a:solidFill>
                  <a:schemeClr val="tx1"/>
                </a:solidFill>
                <a:latin typeface="+mn-lt"/>
                <a:ea typeface="MS PGothic" pitchFamily="34" charset="-128"/>
                <a:cs typeface="+mn-cs"/>
              </a:rPr>
              <a:t>Self-awareness begins when we recognize ourselves in a mirror (Charles Darwin-1877), by 15-18 months, children recognize their face-self recognition reflection in their mirror</a:t>
            </a:r>
          </a:p>
          <a:p>
            <a:pPr lvl="1">
              <a:buFont typeface="Arial" pitchFamily="34" charset="0"/>
              <a:buChar char="•"/>
            </a:pPr>
            <a:r>
              <a:rPr lang="en-US" sz="1200" kern="1200" dirty="0" smtClean="0">
                <a:solidFill>
                  <a:schemeClr val="tx1"/>
                </a:solidFill>
                <a:latin typeface="+mn-lt"/>
                <a:ea typeface="MS PGothic" pitchFamily="34" charset="-128"/>
                <a:cs typeface="+mn-cs"/>
              </a:rPr>
              <a:t>Adoptive children often display resilience and researchers did not find any difference in self-esteem by a lack of parental involvement early in life</a:t>
            </a:r>
          </a:p>
          <a:p>
            <a:pPr>
              <a:buFont typeface="Arial" pitchFamily="34" charset="0"/>
              <a:buChar char="•"/>
            </a:pPr>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a:lstStyle/>
          <a:p>
            <a:fld id="{15ACCDDF-8D3A-41EC-B26D-3E14AB43477F}" type="slidenum">
              <a:rPr lang="en-US"/>
              <a:pPr/>
              <a:t>47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miter lim="800000"/>
            <a:headEnd/>
            <a:tailEnd/>
          </a:ln>
        </p:spPr>
        <p:txBody>
          <a:bodyPr/>
          <a:lstStyle/>
          <a:p>
            <a:fld id="{320D23E6-4D82-494B-84BF-A28A33C8EAFC}" type="slidenum">
              <a:rPr lang="en-US" altLang="en-US"/>
              <a:pPr/>
              <a:t>48</a:t>
            </a:fld>
            <a:endParaRPr lang="en-US" altLang="en-US"/>
          </a:p>
        </p:txBody>
      </p:sp>
      <p:sp>
        <p:nvSpPr>
          <p:cNvPr id="25603" name="Rectangle 2"/>
          <p:cNvSpPr>
            <a:spLocks noGrp="1" noRot="1" noChangeAspect="1" noChangeArrowheads="1" noTextEdit="1"/>
          </p:cNvSpPr>
          <p:nvPr>
            <p:ph type="sldImg"/>
          </p:nvPr>
        </p:nvSpPr>
        <p:spPr>
          <a:xfrm>
            <a:off x="1119188" y="692150"/>
            <a:ext cx="4621212" cy="3467100"/>
          </a:xfrm>
          <a:ln/>
        </p:spPr>
      </p:sp>
      <p:sp>
        <p:nvSpPr>
          <p:cNvPr id="25604" name="Rectangle 3"/>
          <p:cNvSpPr>
            <a:spLocks noGrp="1" noChangeArrowheads="1"/>
          </p:cNvSpPr>
          <p:nvPr>
            <p:ph type="body" idx="1"/>
          </p:nvPr>
        </p:nvSpPr>
        <p:spPr>
          <a:xfrm>
            <a:off x="685800" y="4389398"/>
            <a:ext cx="5486400" cy="4159982"/>
          </a:xfrm>
          <a:noFill/>
        </p:spPr>
        <p:txBody>
          <a:bodyPr/>
          <a:lstStyle/>
          <a:p>
            <a:endParaRPr lang="en-US" altLang="en-US" b="1"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miter lim="800000"/>
            <a:headEnd/>
            <a:tailEnd/>
          </a:ln>
        </p:spPr>
        <p:txBody>
          <a:bodyPr/>
          <a:lstStyle/>
          <a:p>
            <a:fld id="{535D70AF-E860-4D34-9411-7FD796ABD212}" type="slidenum">
              <a:rPr lang="en-US" altLang="en-US"/>
              <a:pPr/>
              <a:t>49</a:t>
            </a:fld>
            <a:endParaRPr lang="en-US" altLang="en-US"/>
          </a:p>
        </p:txBody>
      </p:sp>
      <p:sp>
        <p:nvSpPr>
          <p:cNvPr id="27651" name="Rectangle 2"/>
          <p:cNvSpPr>
            <a:spLocks noGrp="1" noRot="1" noChangeAspect="1" noChangeArrowheads="1" noTextEdit="1"/>
          </p:cNvSpPr>
          <p:nvPr>
            <p:ph type="sldImg"/>
          </p:nvPr>
        </p:nvSpPr>
        <p:spPr>
          <a:xfrm>
            <a:off x="1079500" y="703263"/>
            <a:ext cx="4700588" cy="3525837"/>
          </a:xfrm>
          <a:ln/>
        </p:spPr>
      </p:sp>
      <p:sp>
        <p:nvSpPr>
          <p:cNvPr id="27652" name="Rectangle 3"/>
          <p:cNvSpPr>
            <a:spLocks noGrp="1" noChangeArrowheads="1"/>
          </p:cNvSpPr>
          <p:nvPr>
            <p:ph type="body" idx="1"/>
          </p:nvPr>
        </p:nvSpPr>
        <p:spPr>
          <a:xfrm>
            <a:off x="685800" y="4463196"/>
            <a:ext cx="5486400" cy="4228967"/>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Criticism of Piaget’s conclusions:</a:t>
            </a:r>
          </a:p>
          <a:p>
            <a:pPr lvl="1">
              <a:buFont typeface="Arial" pitchFamily="34" charset="0"/>
              <a:buChar char="•"/>
            </a:pPr>
            <a:r>
              <a:rPr lang="en-US" sz="1200" kern="1200" dirty="0" smtClean="0">
                <a:solidFill>
                  <a:schemeClr val="tx1"/>
                </a:solidFill>
                <a:latin typeface="+mn-lt"/>
                <a:ea typeface="MS PGothic" pitchFamily="34" charset="-128"/>
                <a:cs typeface="+mn-cs"/>
              </a:rPr>
              <a:t>Researchers believe Piaget underestimated young children’s competence</a:t>
            </a:r>
          </a:p>
          <a:p>
            <a:pPr lvl="2">
              <a:buFont typeface="Arial" pitchFamily="34" charset="0"/>
              <a:buChar char="•"/>
            </a:pPr>
            <a:r>
              <a:rPr lang="en-US" sz="1200" kern="1200" dirty="0" smtClean="0">
                <a:solidFill>
                  <a:schemeClr val="tx1"/>
                </a:solidFill>
                <a:latin typeface="+mn-lt"/>
                <a:ea typeface="MS PGothic" pitchFamily="34" charset="-128"/>
                <a:cs typeface="+mn-cs"/>
              </a:rPr>
              <a:t>Infants stare longer at unbelievable tricks, impossible images longer than adults—babies have more of an intuitive grasp of simple laws of physics than Piaget realized</a:t>
            </a:r>
          </a:p>
          <a:p>
            <a:pPr lvl="2">
              <a:buFont typeface="Arial" pitchFamily="34" charset="0"/>
              <a:buNone/>
            </a:pPr>
            <a:endParaRPr lang="en-US" sz="1200" kern="1200" dirty="0" smtClean="0">
              <a:solidFill>
                <a:schemeClr val="tx1"/>
              </a:solidFill>
              <a:latin typeface="+mn-lt"/>
              <a:ea typeface="MS PGothic" pitchFamily="34" charset="-128"/>
              <a:cs typeface="+mn-cs"/>
            </a:endParaRPr>
          </a:p>
          <a:p>
            <a:pPr lvl="2">
              <a:buFont typeface="Arial" pitchFamily="34" charset="0"/>
              <a:buChar char="•"/>
            </a:pPr>
            <a:r>
              <a:rPr lang="en-US" sz="1200" kern="1200" dirty="0" smtClean="0">
                <a:solidFill>
                  <a:schemeClr val="tx1"/>
                </a:solidFill>
                <a:latin typeface="+mn-lt"/>
                <a:ea typeface="MS PGothic" pitchFamily="34" charset="-128"/>
                <a:cs typeface="+mn-cs"/>
              </a:rPr>
              <a:t>Infants sometimes do a double take, staring longer when shown a wrong number of objects</a:t>
            </a:r>
          </a:p>
          <a:p>
            <a:pPr lvl="3">
              <a:buFont typeface="Arial" pitchFamily="34" charset="0"/>
              <a:buChar char="•"/>
            </a:pPr>
            <a:r>
              <a:rPr lang="en-US" sz="1200" kern="1200" dirty="0" smtClean="0">
                <a:solidFill>
                  <a:schemeClr val="tx1"/>
                </a:solidFill>
                <a:latin typeface="+mn-lt"/>
                <a:ea typeface="MS PGothic" pitchFamily="34" charset="-128"/>
                <a:cs typeface="+mn-cs"/>
              </a:rPr>
              <a:t>Babies number sense extends to larger numbers and such things as drumbeats and motions</a:t>
            </a:r>
          </a:p>
          <a:p>
            <a:pPr>
              <a:buFont typeface="Arial" pitchFamily="34" charset="0"/>
              <a:buChar char="•"/>
            </a:pPr>
            <a:endParaRPr lang="en-US" dirty="0" smtClean="0"/>
          </a:p>
          <a:p>
            <a:endParaRPr lang="en-US" altLang="en-US" b="1" dirty="0" smtClean="0"/>
          </a:p>
          <a:p>
            <a:endParaRPr lang="en-US" altLang="en-US" b="1"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372697-F7F4-4E70-BE45-561C4AC37934}" type="slidenum">
              <a:rPr lang="en-US" altLang="en-US" smtClean="0"/>
              <a:pPr/>
              <a:t>4</a:t>
            </a:fld>
            <a:endParaRPr lang="en-US" alt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US" altLang="en-US" b="1" dirty="0" smtClean="0">
                <a:latin typeface="Arial" panose="020B0604020202020204" pitchFamily="34" charset="0"/>
                <a:cs typeface="Arial" panose="020B0604020202020204" pitchFamily="34" charset="0"/>
              </a:rPr>
              <a:t>OBJECTIVE 1| State the three areas of change that developmental psychologists study, and identify the three major issues in developmental psychology.</a:t>
            </a:r>
          </a:p>
          <a:p>
            <a:endParaRPr lang="en-US" altLang="en-US" b="1" dirty="0" smtClean="0">
              <a:latin typeface="Arial" panose="020B0604020202020204" pitchFamily="34" charset="0"/>
              <a:cs typeface="Arial" panose="020B0604020202020204" pitchFamily="34" charset="0"/>
            </a:endParaRPr>
          </a:p>
          <a:p>
            <a:r>
              <a:rPr lang="en-US" dirty="0" smtClean="0"/>
              <a:t>Continuity and stages: Gradual continuous process or stages? (Escalator vs. Ladder)</a:t>
            </a:r>
          </a:p>
          <a:p>
            <a:r>
              <a:rPr lang="en-US" dirty="0" smtClean="0"/>
              <a:t>Personality same throughout life?</a:t>
            </a:r>
          </a:p>
          <a:p>
            <a:endParaRPr lang="en-US" dirty="0" smtClean="0"/>
          </a:p>
          <a:p>
            <a:pPr lvl="0"/>
            <a:r>
              <a:rPr lang="en-US" sz="1200" b="1" u="sng" kern="1200" dirty="0" smtClean="0">
                <a:solidFill>
                  <a:schemeClr val="tx1"/>
                </a:solidFill>
                <a:latin typeface="+mn-lt"/>
                <a:ea typeface="MS PGothic" pitchFamily="34" charset="-128"/>
                <a:cs typeface="ＭＳ Ｐゴシック" pitchFamily="1" charset="-128"/>
              </a:rPr>
              <a:t>Developmental psychology</a:t>
            </a:r>
            <a:r>
              <a:rPr lang="en-US" sz="1200" kern="1200" dirty="0" smtClean="0">
                <a:solidFill>
                  <a:schemeClr val="tx1"/>
                </a:solidFill>
                <a:latin typeface="+mn-lt"/>
                <a:ea typeface="MS PGothic" pitchFamily="34" charset="-128"/>
                <a:cs typeface="ＭＳ Ｐゴシック" pitchFamily="1" charset="-128"/>
              </a:rPr>
              <a:t>—examines how people are continually developing—physically, cognitively, and socially from infancy through old age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Developmental psychology research focuses on three major issues:</a:t>
            </a:r>
          </a:p>
          <a:p>
            <a:pPr lvl="1">
              <a:buFont typeface="Arial" pitchFamily="34" charset="0"/>
              <a:buChar char="•"/>
            </a:pPr>
            <a:r>
              <a:rPr lang="en-US" sz="1200" kern="1200" dirty="0" smtClean="0">
                <a:solidFill>
                  <a:schemeClr val="tx1"/>
                </a:solidFill>
                <a:latin typeface="+mn-lt"/>
                <a:ea typeface="MS PGothic" pitchFamily="34" charset="-128"/>
                <a:cs typeface="+mn-cs"/>
              </a:rPr>
              <a:t>Nature and nurture: How do genetic inheritance (our nature) and experience (the nurture we receive) influence our development?</a:t>
            </a:r>
          </a:p>
          <a:p>
            <a:pPr lvl="1">
              <a:buFont typeface="Arial" pitchFamily="34" charset="0"/>
              <a:buChar char="•"/>
            </a:pPr>
            <a:r>
              <a:rPr lang="en-US" sz="1200" kern="1200" dirty="0" smtClean="0">
                <a:solidFill>
                  <a:schemeClr val="tx1"/>
                </a:solidFill>
                <a:latin typeface="+mn-lt"/>
                <a:ea typeface="MS PGothic" pitchFamily="34" charset="-128"/>
                <a:cs typeface="+mn-cs"/>
              </a:rPr>
              <a:t>Continuity and stages: Is development a gradual, continuous process or does it proceed through a sequence of separate stages, like climbing the rungs of a ladder?</a:t>
            </a:r>
          </a:p>
          <a:p>
            <a:pPr lvl="1">
              <a:buFont typeface="Arial" pitchFamily="34" charset="0"/>
              <a:buChar char="•"/>
            </a:pPr>
            <a:r>
              <a:rPr lang="en-US" sz="1200" kern="1200" dirty="0" smtClean="0">
                <a:solidFill>
                  <a:schemeClr val="tx1"/>
                </a:solidFill>
                <a:latin typeface="+mn-lt"/>
                <a:ea typeface="MS PGothic" pitchFamily="34" charset="-128"/>
                <a:cs typeface="+mn-cs"/>
              </a:rPr>
              <a:t>Stability and change: Do our early personality traits persist through life, or do we become different persons as we age?</a:t>
            </a:r>
          </a:p>
          <a:p>
            <a:endParaRPr lang="en-US" dirty="0" smtClean="0"/>
          </a:p>
          <a:p>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844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miter lim="800000"/>
            <a:headEnd/>
            <a:tailEnd/>
          </a:ln>
        </p:spPr>
        <p:txBody>
          <a:bodyPr/>
          <a:lstStyle/>
          <a:p>
            <a:fld id="{BE4C900D-C7D9-4C10-A2D3-64ABBDD3D837}" type="slidenum">
              <a:rPr lang="en-US" altLang="en-US"/>
              <a:pPr/>
              <a:t>50</a:t>
            </a:fld>
            <a:endParaRPr lang="en-US" altLang="en-US"/>
          </a:p>
        </p:txBody>
      </p:sp>
      <p:sp>
        <p:nvSpPr>
          <p:cNvPr id="29699" name="Rectangle 2"/>
          <p:cNvSpPr>
            <a:spLocks noGrp="1" noRot="1" noChangeAspect="1" noChangeArrowheads="1" noTextEdit="1"/>
          </p:cNvSpPr>
          <p:nvPr>
            <p:ph type="sldImg"/>
          </p:nvPr>
        </p:nvSpPr>
        <p:spPr>
          <a:xfrm>
            <a:off x="1079500" y="703263"/>
            <a:ext cx="4700588" cy="3525837"/>
          </a:xfrm>
          <a:ln/>
        </p:spPr>
      </p:sp>
      <p:sp>
        <p:nvSpPr>
          <p:cNvPr id="29700" name="Rectangle 3"/>
          <p:cNvSpPr>
            <a:spLocks noGrp="1" noChangeArrowheads="1"/>
          </p:cNvSpPr>
          <p:nvPr>
            <p:ph type="body" idx="1"/>
          </p:nvPr>
        </p:nvSpPr>
        <p:spPr>
          <a:xfrm>
            <a:off x="685800" y="4463196"/>
            <a:ext cx="5486400" cy="4228967"/>
          </a:xfrm>
          <a:noFill/>
        </p:spPr>
        <p:txBody>
          <a:bodyPr/>
          <a:lstStyle/>
          <a:p>
            <a:endParaRPr lang="en-US" altLang="en-US" b="1"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miter lim="800000"/>
            <a:headEnd/>
            <a:tailEnd/>
          </a:ln>
        </p:spPr>
        <p:txBody>
          <a:bodyPr/>
          <a:lstStyle/>
          <a:p>
            <a:fld id="{741875F1-3E19-4F16-8E6B-AB3B91AB4A1A}" type="slidenum">
              <a:rPr lang="en-US" altLang="en-US"/>
              <a:pPr/>
              <a:t>51</a:t>
            </a:fld>
            <a:endParaRPr lang="en-US" altLang="en-US"/>
          </a:p>
        </p:txBody>
      </p:sp>
      <p:sp>
        <p:nvSpPr>
          <p:cNvPr id="31747" name="Rectangle 2"/>
          <p:cNvSpPr>
            <a:spLocks noGrp="1" noRot="1" noChangeAspect="1" noChangeArrowheads="1" noTextEdit="1"/>
          </p:cNvSpPr>
          <p:nvPr>
            <p:ph type="sldImg"/>
          </p:nvPr>
        </p:nvSpPr>
        <p:spPr>
          <a:xfrm>
            <a:off x="1079500" y="703263"/>
            <a:ext cx="4700588" cy="3525837"/>
          </a:xfrm>
          <a:ln/>
        </p:spPr>
      </p:sp>
      <p:sp>
        <p:nvSpPr>
          <p:cNvPr id="31748" name="Rectangle 3"/>
          <p:cNvSpPr>
            <a:spLocks noGrp="1" noChangeArrowheads="1"/>
          </p:cNvSpPr>
          <p:nvPr>
            <p:ph type="body" idx="1"/>
          </p:nvPr>
        </p:nvSpPr>
        <p:spPr>
          <a:xfrm>
            <a:off x="685800" y="4463196"/>
            <a:ext cx="5486400" cy="4228967"/>
          </a:xfrm>
          <a:noFill/>
        </p:spPr>
        <p:txBody>
          <a:bodyPr/>
          <a:lstStyle/>
          <a:p>
            <a:pPr lvl="0"/>
            <a:r>
              <a:rPr lang="en-US" sz="1200" kern="1200" dirty="0" smtClean="0">
                <a:solidFill>
                  <a:schemeClr val="tx1"/>
                </a:solidFill>
                <a:latin typeface="+mn-lt"/>
                <a:ea typeface="MS PGothic" pitchFamily="34" charset="-128"/>
                <a:cs typeface="ＭＳ Ｐゴシック" pitchFamily="1" charset="-128"/>
              </a:rPr>
              <a:t>2. Preoperational Stage (2 yrs-6 or 7 years old)</a:t>
            </a:r>
          </a:p>
          <a:p>
            <a:pPr lvl="1">
              <a:buFont typeface="Arial" pitchFamily="34" charset="0"/>
              <a:buChar char="•"/>
            </a:pPr>
            <a:r>
              <a:rPr lang="en-US" sz="1200" kern="1200" dirty="0" smtClean="0">
                <a:solidFill>
                  <a:schemeClr val="tx1"/>
                </a:solidFill>
                <a:latin typeface="+mn-lt"/>
                <a:ea typeface="MS PGothic" pitchFamily="34" charset="-128"/>
                <a:cs typeface="+mn-cs"/>
              </a:rPr>
              <a:t>Too young to perform mental operations</a:t>
            </a:r>
          </a:p>
          <a:p>
            <a:endParaRPr lang="en-US" altLang="en-US" b="1"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S PGothic" pitchFamily="34" charset="-128"/>
                <a:cs typeface="ＭＳ Ｐゴシック" pitchFamily="1" charset="-128"/>
              </a:rPr>
              <a:t>2. Preoperational Stage (2 yrs-6 or 7 years old)</a:t>
            </a:r>
          </a:p>
          <a:p>
            <a:pPr lvl="1">
              <a:buFont typeface="Arial" pitchFamily="34" charset="0"/>
              <a:buChar char="•"/>
            </a:pPr>
            <a:r>
              <a:rPr lang="en-US" sz="1200" kern="1200" dirty="0" smtClean="0">
                <a:solidFill>
                  <a:schemeClr val="tx1"/>
                </a:solidFill>
                <a:latin typeface="+mn-lt"/>
                <a:ea typeface="MS PGothic" pitchFamily="34" charset="-128"/>
                <a:cs typeface="+mn-cs"/>
              </a:rPr>
              <a:t>Too young to perform mental operations</a:t>
            </a:r>
          </a:p>
          <a:p>
            <a:pPr lvl="1">
              <a:buFont typeface="Arial" pitchFamily="34" charset="0"/>
              <a:buChar char="•"/>
            </a:pPr>
            <a:r>
              <a:rPr lang="en-US" sz="1200" kern="1200" dirty="0" smtClean="0">
                <a:solidFill>
                  <a:schemeClr val="tx1"/>
                </a:solidFill>
                <a:latin typeface="+mn-lt"/>
                <a:ea typeface="MS PGothic" pitchFamily="34" charset="-128"/>
                <a:cs typeface="+mn-cs"/>
              </a:rPr>
              <a:t>Children at this age lack the concept of </a:t>
            </a:r>
            <a:r>
              <a:rPr lang="en-US" sz="1200" b="1" kern="1200" dirty="0" smtClean="0">
                <a:solidFill>
                  <a:schemeClr val="tx1"/>
                </a:solidFill>
                <a:latin typeface="+mn-lt"/>
                <a:ea typeface="MS PGothic" pitchFamily="34" charset="-128"/>
                <a:cs typeface="+mn-cs"/>
              </a:rPr>
              <a:t>conservation</a:t>
            </a:r>
            <a:r>
              <a:rPr lang="en-US" sz="1200" kern="1200" dirty="0" smtClean="0">
                <a:solidFill>
                  <a:schemeClr val="tx1"/>
                </a:solidFill>
                <a:latin typeface="+mn-lt"/>
                <a:ea typeface="MS PGothic" pitchFamily="34" charset="-128"/>
                <a:cs typeface="+mn-cs"/>
              </a:rPr>
              <a:t>—the principle that quantity remains the same despite changes in shape (pouring a short glass of milk into a tall skinny glass)</a:t>
            </a:r>
          </a:p>
          <a:p>
            <a:pPr lvl="1">
              <a:buFont typeface="Arial" pitchFamily="34" charset="0"/>
              <a:buChar char="•"/>
            </a:pPr>
            <a:r>
              <a:rPr lang="en-US" sz="1200" kern="1200" dirty="0" smtClean="0">
                <a:solidFill>
                  <a:schemeClr val="tx1"/>
                </a:solidFill>
                <a:latin typeface="+mn-lt"/>
                <a:ea typeface="MS PGothic" pitchFamily="34" charset="-128"/>
                <a:cs typeface="+mn-cs"/>
              </a:rPr>
              <a:t>Judy </a:t>
            </a:r>
            <a:r>
              <a:rPr lang="en-US" sz="1200" kern="1200" dirty="0" err="1" smtClean="0">
                <a:solidFill>
                  <a:schemeClr val="tx1"/>
                </a:solidFill>
                <a:latin typeface="+mn-lt"/>
                <a:ea typeface="MS PGothic" pitchFamily="34" charset="-128"/>
                <a:cs typeface="+mn-cs"/>
              </a:rPr>
              <a:t>DeLoache</a:t>
            </a:r>
            <a:r>
              <a:rPr lang="en-US" sz="1200" kern="1200" dirty="0" smtClean="0">
                <a:solidFill>
                  <a:schemeClr val="tx1"/>
                </a:solidFill>
                <a:latin typeface="+mn-lt"/>
                <a:ea typeface="MS PGothic" pitchFamily="34" charset="-128"/>
                <a:cs typeface="+mn-cs"/>
              </a:rPr>
              <a:t> (1987) counters Piaget’s view that children do use symbolic thinking through models to be able to locate a stuffed animal in a real room</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52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S PGothic" pitchFamily="34" charset="-128"/>
                <a:cs typeface="ＭＳ Ｐゴシック" pitchFamily="1" charset="-128"/>
              </a:rPr>
              <a:t>2. Preoperational Stage (2 yrs-6 or 7 years old)</a:t>
            </a:r>
          </a:p>
          <a:p>
            <a:pPr lvl="1">
              <a:buFont typeface="Arial" pitchFamily="34" charset="0"/>
              <a:buChar char="•"/>
            </a:pPr>
            <a:r>
              <a:rPr lang="en-US" sz="1200" kern="1200" dirty="0" smtClean="0">
                <a:solidFill>
                  <a:schemeClr val="tx1"/>
                </a:solidFill>
                <a:latin typeface="+mn-lt"/>
                <a:ea typeface="MS PGothic" pitchFamily="34" charset="-128"/>
                <a:cs typeface="+mn-cs"/>
              </a:rPr>
              <a:t>Too young to perform mental operations</a:t>
            </a:r>
          </a:p>
          <a:p>
            <a:pPr lvl="1">
              <a:buFont typeface="Arial" pitchFamily="34" charset="0"/>
              <a:buChar char="•"/>
            </a:pPr>
            <a:r>
              <a:rPr lang="en-US" sz="1200" kern="1200" dirty="0" smtClean="0">
                <a:solidFill>
                  <a:schemeClr val="tx1"/>
                </a:solidFill>
                <a:latin typeface="+mn-lt"/>
                <a:ea typeface="MS PGothic" pitchFamily="34" charset="-128"/>
                <a:cs typeface="+mn-cs"/>
              </a:rPr>
              <a:t>Children at this age lack the concept of </a:t>
            </a:r>
            <a:r>
              <a:rPr lang="en-US" sz="1200" b="1" kern="1200" dirty="0" smtClean="0">
                <a:solidFill>
                  <a:schemeClr val="tx1"/>
                </a:solidFill>
                <a:latin typeface="+mn-lt"/>
                <a:ea typeface="MS PGothic" pitchFamily="34" charset="-128"/>
                <a:cs typeface="+mn-cs"/>
              </a:rPr>
              <a:t>conservation</a:t>
            </a:r>
            <a:r>
              <a:rPr lang="en-US" sz="1200" kern="1200" dirty="0" smtClean="0">
                <a:solidFill>
                  <a:schemeClr val="tx1"/>
                </a:solidFill>
                <a:latin typeface="+mn-lt"/>
                <a:ea typeface="MS PGothic" pitchFamily="34" charset="-128"/>
                <a:cs typeface="+mn-cs"/>
              </a:rPr>
              <a:t>—the principle that quantity remains the same despite changes in shape (pouring a short glass of milk into a tall skinny glass)</a:t>
            </a:r>
          </a:p>
          <a:p>
            <a:pPr lvl="1">
              <a:buFont typeface="Arial" pitchFamily="34" charset="0"/>
              <a:buChar char="•"/>
            </a:pPr>
            <a:r>
              <a:rPr lang="en-US" sz="1200" kern="1200" dirty="0" smtClean="0">
                <a:solidFill>
                  <a:schemeClr val="tx1"/>
                </a:solidFill>
                <a:latin typeface="+mn-lt"/>
                <a:ea typeface="MS PGothic" pitchFamily="34" charset="-128"/>
                <a:cs typeface="+mn-cs"/>
              </a:rPr>
              <a:t>Judy </a:t>
            </a:r>
            <a:r>
              <a:rPr lang="en-US" sz="1200" kern="1200" dirty="0" err="1" smtClean="0">
                <a:solidFill>
                  <a:schemeClr val="tx1"/>
                </a:solidFill>
                <a:latin typeface="+mn-lt"/>
                <a:ea typeface="MS PGothic" pitchFamily="34" charset="-128"/>
                <a:cs typeface="+mn-cs"/>
              </a:rPr>
              <a:t>DeLoache</a:t>
            </a:r>
            <a:r>
              <a:rPr lang="en-US" sz="1200" kern="1200" dirty="0" smtClean="0">
                <a:solidFill>
                  <a:schemeClr val="tx1"/>
                </a:solidFill>
                <a:latin typeface="+mn-lt"/>
                <a:ea typeface="MS PGothic" pitchFamily="34" charset="-128"/>
                <a:cs typeface="+mn-cs"/>
              </a:rPr>
              <a:t> (1987) counters Piaget’s view that children do use symbolic thinking through models to be able to locate a stuffed animal in a real room</a:t>
            </a:r>
          </a:p>
          <a:p>
            <a:pPr>
              <a:buFont typeface="Arial"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53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S PGothic" pitchFamily="34" charset="-128"/>
                <a:cs typeface="ＭＳ Ｐゴシック" pitchFamily="1" charset="-128"/>
              </a:rPr>
              <a:t>2. Preoperational Stage (2 yrs-6 or 7 years old)</a:t>
            </a:r>
          </a:p>
          <a:p>
            <a:pPr lvl="1">
              <a:buFont typeface="Arial" pitchFamily="34" charset="0"/>
              <a:buChar char="•"/>
            </a:pPr>
            <a:r>
              <a:rPr lang="en-US" sz="1200" kern="1200" dirty="0" smtClean="0">
                <a:solidFill>
                  <a:schemeClr val="tx1"/>
                </a:solidFill>
                <a:latin typeface="+mn-lt"/>
                <a:ea typeface="MS PGothic" pitchFamily="34" charset="-128"/>
                <a:cs typeface="+mn-cs"/>
              </a:rPr>
              <a:t>Too young to perform mental operations</a:t>
            </a:r>
          </a:p>
          <a:p>
            <a:pPr lvl="1">
              <a:buFont typeface="Arial" pitchFamily="34" charset="0"/>
              <a:buChar char="•"/>
            </a:pPr>
            <a:r>
              <a:rPr lang="en-US" sz="1200" kern="1200" dirty="0" smtClean="0">
                <a:solidFill>
                  <a:schemeClr val="tx1"/>
                </a:solidFill>
                <a:latin typeface="+mn-lt"/>
                <a:ea typeface="MS PGothic" pitchFamily="34" charset="-128"/>
                <a:cs typeface="+mn-cs"/>
              </a:rPr>
              <a:t>Children at this age lack the concept of </a:t>
            </a:r>
            <a:r>
              <a:rPr lang="en-US" sz="1200" b="1" kern="1200" dirty="0" smtClean="0">
                <a:solidFill>
                  <a:schemeClr val="tx1"/>
                </a:solidFill>
                <a:latin typeface="+mn-lt"/>
                <a:ea typeface="MS PGothic" pitchFamily="34" charset="-128"/>
                <a:cs typeface="+mn-cs"/>
              </a:rPr>
              <a:t>conservation</a:t>
            </a:r>
            <a:r>
              <a:rPr lang="en-US" sz="1200" kern="1200" dirty="0" smtClean="0">
                <a:solidFill>
                  <a:schemeClr val="tx1"/>
                </a:solidFill>
                <a:latin typeface="+mn-lt"/>
                <a:ea typeface="MS PGothic" pitchFamily="34" charset="-128"/>
                <a:cs typeface="+mn-cs"/>
              </a:rPr>
              <a:t>—the principle that quantity remains the same despite changes in shape (pouring a short glass of milk into a tall skinny glass)</a:t>
            </a:r>
          </a:p>
          <a:p>
            <a:pPr lvl="1">
              <a:buFont typeface="Arial" pitchFamily="34" charset="0"/>
              <a:buChar char="•"/>
            </a:pPr>
            <a:r>
              <a:rPr lang="en-US" sz="1200" kern="1200" dirty="0" smtClean="0">
                <a:solidFill>
                  <a:schemeClr val="tx1"/>
                </a:solidFill>
                <a:latin typeface="+mn-lt"/>
                <a:ea typeface="MS PGothic" pitchFamily="34" charset="-128"/>
                <a:cs typeface="+mn-cs"/>
              </a:rPr>
              <a:t>Judy </a:t>
            </a:r>
            <a:r>
              <a:rPr lang="en-US" sz="1200" kern="1200" dirty="0" err="1" smtClean="0">
                <a:solidFill>
                  <a:schemeClr val="tx1"/>
                </a:solidFill>
                <a:latin typeface="+mn-lt"/>
                <a:ea typeface="MS PGothic" pitchFamily="34" charset="-128"/>
                <a:cs typeface="+mn-cs"/>
              </a:rPr>
              <a:t>DeLoache</a:t>
            </a:r>
            <a:r>
              <a:rPr lang="en-US" sz="1200" kern="1200" dirty="0" smtClean="0">
                <a:solidFill>
                  <a:schemeClr val="tx1"/>
                </a:solidFill>
                <a:latin typeface="+mn-lt"/>
                <a:ea typeface="MS PGothic" pitchFamily="34" charset="-128"/>
                <a:cs typeface="+mn-cs"/>
              </a:rPr>
              <a:t> (1987) counters Piaget’s view that children do use symbolic thinking through models to be able to locate a stuffed animal in a real room</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54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miter lim="800000"/>
            <a:headEnd/>
            <a:tailEnd/>
          </a:ln>
        </p:spPr>
        <p:txBody>
          <a:bodyPr/>
          <a:lstStyle/>
          <a:p>
            <a:fld id="{8C93DECE-B1ED-4969-A2BD-AB3E2374BB00}" type="slidenum">
              <a:rPr lang="en-US" altLang="en-US"/>
              <a:pPr/>
              <a:t>55</a:t>
            </a:fld>
            <a:endParaRPr lang="en-US" altLang="en-US"/>
          </a:p>
        </p:txBody>
      </p:sp>
      <p:sp>
        <p:nvSpPr>
          <p:cNvPr id="35843" name="Rectangle 2"/>
          <p:cNvSpPr>
            <a:spLocks noGrp="1" noRot="1" noChangeAspect="1" noChangeArrowheads="1" noTextEdit="1"/>
          </p:cNvSpPr>
          <p:nvPr>
            <p:ph type="sldImg"/>
          </p:nvPr>
        </p:nvSpPr>
        <p:spPr>
          <a:xfrm>
            <a:off x="1079500" y="703263"/>
            <a:ext cx="4700588" cy="3525837"/>
          </a:xfrm>
          <a:ln/>
        </p:spPr>
      </p:sp>
      <p:sp>
        <p:nvSpPr>
          <p:cNvPr id="35844" name="Rectangle 3"/>
          <p:cNvSpPr>
            <a:spLocks noGrp="1" noChangeArrowheads="1"/>
          </p:cNvSpPr>
          <p:nvPr>
            <p:ph type="body" idx="1"/>
          </p:nvPr>
        </p:nvSpPr>
        <p:spPr>
          <a:xfrm>
            <a:off x="685800" y="4463196"/>
            <a:ext cx="5486400" cy="4228967"/>
          </a:xfrm>
          <a:noFill/>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S PGothic" pitchFamily="34" charset="-128"/>
                <a:cs typeface="+mn-cs"/>
              </a:rPr>
              <a:t>Piaget concluded that preschool children are </a:t>
            </a:r>
            <a:r>
              <a:rPr lang="en-US" sz="1200" b="1" kern="1200" dirty="0" smtClean="0">
                <a:solidFill>
                  <a:schemeClr val="tx1"/>
                </a:solidFill>
                <a:latin typeface="+mn-lt"/>
                <a:ea typeface="MS PGothic" pitchFamily="34" charset="-128"/>
                <a:cs typeface="+mn-cs"/>
              </a:rPr>
              <a:t>egocentric</a:t>
            </a:r>
            <a:r>
              <a:rPr lang="en-US" sz="1200" kern="1200" dirty="0" smtClean="0">
                <a:solidFill>
                  <a:schemeClr val="tx1"/>
                </a:solidFill>
                <a:latin typeface="+mn-lt"/>
                <a:ea typeface="MS PGothic" pitchFamily="34" charset="-128"/>
                <a:cs typeface="+mn-cs"/>
              </a:rPr>
              <a:t> (difficulty perceiving things from another’s point of view)</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kern="1200" dirty="0" smtClean="0">
                <a:solidFill>
                  <a:schemeClr val="tx1"/>
                </a:solidFill>
                <a:latin typeface="+mn-lt"/>
                <a:ea typeface="MS PGothic" pitchFamily="34" charset="-128"/>
                <a:cs typeface="+mn-cs"/>
              </a:rPr>
              <a:t>Children form a </a:t>
            </a:r>
            <a:r>
              <a:rPr lang="en-US" sz="1200" b="1" kern="1200" dirty="0" smtClean="0">
                <a:solidFill>
                  <a:schemeClr val="tx1"/>
                </a:solidFill>
                <a:latin typeface="+mn-lt"/>
                <a:ea typeface="MS PGothic" pitchFamily="34" charset="-128"/>
                <a:cs typeface="+mn-cs"/>
              </a:rPr>
              <a:t>theory of mind</a:t>
            </a:r>
            <a:r>
              <a:rPr lang="en-US" sz="1200" kern="1200" dirty="0" smtClean="0">
                <a:solidFill>
                  <a:schemeClr val="tx1"/>
                </a:solidFill>
                <a:latin typeface="+mn-lt"/>
                <a:ea typeface="MS PGothic" pitchFamily="34" charset="-128"/>
                <a:cs typeface="+mn-cs"/>
              </a:rPr>
              <a:t> (ability to read intentions)</a:t>
            </a:r>
          </a:p>
          <a:p>
            <a:pPr lvl="1">
              <a:buFont typeface="Arial" pitchFamily="34" charset="0"/>
              <a:buChar char="•"/>
            </a:pPr>
            <a:r>
              <a:rPr lang="en-US" sz="1200" kern="1200" dirty="0" smtClean="0">
                <a:solidFill>
                  <a:schemeClr val="tx1"/>
                </a:solidFill>
                <a:latin typeface="+mn-lt"/>
                <a:ea typeface="MS PGothic" pitchFamily="34" charset="-128"/>
                <a:cs typeface="+mn-cs"/>
              </a:rPr>
              <a:t>Understand what made a playmate angry, what may make a parent buy a toy</a:t>
            </a:r>
          </a:p>
          <a:p>
            <a:pPr lvl="1">
              <a:buFont typeface="Arial" pitchFamily="34" charset="0"/>
              <a:buChar char="•"/>
            </a:pPr>
            <a:r>
              <a:rPr lang="en-US" sz="1200" kern="1200" dirty="0" smtClean="0">
                <a:solidFill>
                  <a:schemeClr val="tx1"/>
                </a:solidFill>
                <a:latin typeface="+mn-lt"/>
                <a:ea typeface="MS PGothic" pitchFamily="34" charset="-128"/>
                <a:cs typeface="+mn-cs"/>
              </a:rPr>
              <a:t>They begin to tease, empathize and persuade</a:t>
            </a:r>
          </a:p>
          <a:p>
            <a:pPr lvl="1">
              <a:buFont typeface="Arial" pitchFamily="34" charset="0"/>
              <a:buChar char="•"/>
            </a:pPr>
            <a:r>
              <a:rPr lang="en-US" sz="1200" kern="1200" dirty="0" smtClean="0">
                <a:solidFill>
                  <a:schemeClr val="tx1"/>
                </a:solidFill>
                <a:latin typeface="+mn-lt"/>
                <a:ea typeface="MS PGothic" pitchFamily="34" charset="-128"/>
                <a:cs typeface="+mn-cs"/>
              </a:rPr>
              <a:t>Children with Autism have a difficult time trying to reflect on their own mental states (using I and me)</a:t>
            </a:r>
          </a:p>
          <a:p>
            <a:pPr lvl="1">
              <a:buFont typeface="Arial" pitchFamily="34" charset="0"/>
              <a:buNone/>
            </a:pP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kern="1200" dirty="0" smtClean="0">
                <a:solidFill>
                  <a:schemeClr val="tx1"/>
                </a:solidFill>
                <a:latin typeface="+mn-lt"/>
                <a:ea typeface="MS PGothic" pitchFamily="34" charset="-128"/>
                <a:cs typeface="+mn-cs"/>
              </a:rPr>
              <a:t>By age 7, children become capable of thinking in words and using words to work out solutions to problems</a:t>
            </a:r>
          </a:p>
          <a:p>
            <a:pPr lvl="1">
              <a:buFont typeface="Arial" pitchFamily="34" charset="0"/>
              <a:buChar char="•"/>
            </a:pPr>
            <a:r>
              <a:rPr lang="en-US" sz="1200" kern="1200" dirty="0" smtClean="0">
                <a:solidFill>
                  <a:schemeClr val="tx1"/>
                </a:solidFill>
                <a:latin typeface="+mn-lt"/>
                <a:ea typeface="MS PGothic" pitchFamily="34" charset="-128"/>
                <a:cs typeface="+mn-cs"/>
              </a:rPr>
              <a:t>Children who talk to themselves helps to control their behavior and emotions and master new skills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S PGothic" pitchFamily="34" charset="-128"/>
              <a:cs typeface="+mn-cs"/>
            </a:endParaRPr>
          </a:p>
          <a:p>
            <a:endParaRPr lang="en-US" altLang="en-US" b="1"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US" sz="1200" kern="1200" dirty="0" smtClean="0">
                <a:solidFill>
                  <a:schemeClr val="tx1"/>
                </a:solidFill>
                <a:latin typeface="+mn-lt"/>
                <a:ea typeface="MS PGothic" pitchFamily="34" charset="-128"/>
                <a:cs typeface="+mn-cs"/>
              </a:rPr>
              <a:t>Children move through two stages of language development</a:t>
            </a:r>
          </a:p>
          <a:p>
            <a:pPr lvl="2">
              <a:buFont typeface="Arial" pitchFamily="34" charset="0"/>
              <a:buChar char="•"/>
            </a:pPr>
            <a:r>
              <a:rPr lang="en-US" sz="1200" kern="1200" dirty="0" smtClean="0">
                <a:solidFill>
                  <a:schemeClr val="tx1"/>
                </a:solidFill>
                <a:latin typeface="+mn-lt"/>
                <a:ea typeface="MS PGothic" pitchFamily="34" charset="-128"/>
                <a:cs typeface="+mn-cs"/>
              </a:rPr>
              <a:t>Holographic speech –appears around 1 year old involves using single words  to stand for a whole sentence of meaning</a:t>
            </a:r>
          </a:p>
          <a:p>
            <a:pPr lvl="3">
              <a:buFont typeface="Arial" pitchFamily="34" charset="0"/>
              <a:buChar char="•"/>
            </a:pPr>
            <a:r>
              <a:rPr lang="en-US" sz="1200" kern="1200" dirty="0" smtClean="0">
                <a:solidFill>
                  <a:schemeClr val="tx1"/>
                </a:solidFill>
                <a:latin typeface="+mn-lt"/>
                <a:ea typeface="MS PGothic" pitchFamily="34" charset="-128"/>
                <a:cs typeface="+mn-cs"/>
              </a:rPr>
              <a:t>“Ball” could mean I want the ball or where is the ball</a:t>
            </a:r>
          </a:p>
          <a:p>
            <a:pPr lvl="2">
              <a:buFont typeface="Arial" pitchFamily="34" charset="0"/>
              <a:buChar char="•"/>
            </a:pPr>
            <a:r>
              <a:rPr lang="en-US" sz="1200" kern="1200" dirty="0" smtClean="0">
                <a:solidFill>
                  <a:schemeClr val="tx1"/>
                </a:solidFill>
                <a:latin typeface="+mn-lt"/>
                <a:ea typeface="MS PGothic" pitchFamily="34" charset="-128"/>
                <a:cs typeface="+mn-cs"/>
              </a:rPr>
              <a:t>Telegraphic speech—appears around 2 years old involves two word phrases that communicate more meaning</a:t>
            </a:r>
          </a:p>
          <a:p>
            <a:pPr lvl="3">
              <a:buFont typeface="Arial" pitchFamily="34" charset="0"/>
              <a:buChar char="•"/>
            </a:pPr>
            <a:r>
              <a:rPr lang="en-US" sz="1200" kern="1200" dirty="0" smtClean="0">
                <a:solidFill>
                  <a:schemeClr val="tx1"/>
                </a:solidFill>
                <a:latin typeface="+mn-lt"/>
                <a:ea typeface="MS PGothic" pitchFamily="34" charset="-128"/>
                <a:cs typeface="+mn-cs"/>
              </a:rPr>
              <a:t>“Want ball” and “where ball”</a:t>
            </a:r>
          </a:p>
        </p:txBody>
      </p:sp>
      <p:sp>
        <p:nvSpPr>
          <p:cNvPr id="4" name="Slide Number Placeholder 3"/>
          <p:cNvSpPr>
            <a:spLocks noGrp="1"/>
          </p:cNvSpPr>
          <p:nvPr>
            <p:ph type="sldNum" sz="quarter" idx="10"/>
          </p:nvPr>
        </p:nvSpPr>
        <p:spPr/>
        <p:txBody>
          <a:bodyPr/>
          <a:lstStyle/>
          <a:p>
            <a:fld id="{03368EB5-BD81-4CE5-9DCF-FCFF8932C5B1}" type="slidenum">
              <a:rPr lang="en-US" smtClean="0"/>
              <a:pPr/>
              <a:t>56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D5767A29-49FC-486D-8B0F-681BDBC93955}" type="slidenum">
              <a:rPr lang="en-US" altLang="en-US"/>
              <a:pPr/>
              <a:t>57</a:t>
            </a:fld>
            <a:endParaRPr lang="en-US" altLang="en-US"/>
          </a:p>
        </p:txBody>
      </p:sp>
      <p:sp>
        <p:nvSpPr>
          <p:cNvPr id="39939" name="Rectangle 2"/>
          <p:cNvSpPr>
            <a:spLocks noGrp="1" noRot="1" noChangeAspect="1" noChangeArrowheads="1" noTextEdit="1"/>
          </p:cNvSpPr>
          <p:nvPr>
            <p:ph type="sldImg"/>
          </p:nvPr>
        </p:nvSpPr>
        <p:spPr>
          <a:xfrm>
            <a:off x="1079500" y="703263"/>
            <a:ext cx="4700588" cy="3525837"/>
          </a:xfrm>
          <a:ln/>
        </p:spPr>
      </p:sp>
      <p:sp>
        <p:nvSpPr>
          <p:cNvPr id="39940" name="Rectangle 3"/>
          <p:cNvSpPr>
            <a:spLocks noGrp="1" noChangeArrowheads="1"/>
          </p:cNvSpPr>
          <p:nvPr>
            <p:ph type="body" idx="1"/>
          </p:nvPr>
        </p:nvSpPr>
        <p:spPr>
          <a:xfrm>
            <a:off x="685800" y="4463196"/>
            <a:ext cx="5486400" cy="4228967"/>
          </a:xfrm>
          <a:noFill/>
        </p:spPr>
        <p:txBody>
          <a:bodyPr/>
          <a:lstStyle/>
          <a:p>
            <a:pPr lvl="0"/>
            <a:r>
              <a:rPr lang="en-US" sz="1200" kern="1200" dirty="0" smtClean="0">
                <a:solidFill>
                  <a:schemeClr val="tx1"/>
                </a:solidFill>
                <a:latin typeface="+mn-lt"/>
                <a:ea typeface="MS PGothic" pitchFamily="34" charset="-128"/>
                <a:cs typeface="ＭＳ Ｐゴシック" pitchFamily="1" charset="-128"/>
              </a:rPr>
              <a:t>3. Concrete Operational Stage (by 6-7 years old-12)</a:t>
            </a:r>
          </a:p>
          <a:p>
            <a:pPr lvl="1">
              <a:buFont typeface="Arial" pitchFamily="34" charset="0"/>
              <a:buChar char="•"/>
            </a:pPr>
            <a:r>
              <a:rPr lang="en-US" sz="1200" kern="1200" dirty="0" smtClean="0">
                <a:solidFill>
                  <a:schemeClr val="tx1"/>
                </a:solidFill>
                <a:latin typeface="+mn-lt"/>
                <a:ea typeface="MS PGothic" pitchFamily="34" charset="-128"/>
                <a:cs typeface="+mn-cs"/>
              </a:rPr>
              <a:t>Given concrete objects, children begin to grasp conservation (they understand that change in form does not mean change in quantity)</a:t>
            </a:r>
          </a:p>
          <a:p>
            <a:pPr lvl="1">
              <a:buFont typeface="Arial" pitchFamily="34" charset="0"/>
              <a:buChar char="•"/>
            </a:pPr>
            <a:r>
              <a:rPr lang="en-US" sz="1200" kern="1200" dirty="0" smtClean="0">
                <a:solidFill>
                  <a:schemeClr val="tx1"/>
                </a:solidFill>
                <a:latin typeface="+mn-lt"/>
                <a:ea typeface="MS PGothic" pitchFamily="34" charset="-128"/>
                <a:cs typeface="+mn-cs"/>
              </a:rPr>
              <a:t>Children fully gain the mental ability to comprehend math transformations and conservation</a:t>
            </a:r>
          </a:p>
          <a:p>
            <a:pPr lvl="2">
              <a:buFont typeface="Arial" pitchFamily="34" charset="0"/>
              <a:buChar char="•"/>
            </a:pPr>
            <a:r>
              <a:rPr lang="en-US" sz="1200" kern="1200" dirty="0" smtClean="0">
                <a:solidFill>
                  <a:schemeClr val="tx1"/>
                </a:solidFill>
                <a:latin typeface="+mn-lt"/>
                <a:ea typeface="MS PGothic" pitchFamily="34" charset="-128"/>
                <a:cs typeface="+mn-cs"/>
              </a:rPr>
              <a:t>Answering reverse simple math (8 +4=12, 12-4 = 8)</a:t>
            </a:r>
          </a:p>
          <a:p>
            <a:endParaRPr lang="en-US" altLang="en-US" b="1"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2486B4EE-D092-4653-8EA2-694577C6D8E2}" type="slidenum">
              <a:rPr lang="en-US" altLang="en-US"/>
              <a:pPr/>
              <a:t>58</a:t>
            </a:fld>
            <a:endParaRPr lang="en-US" altLang="en-US"/>
          </a:p>
        </p:txBody>
      </p:sp>
      <p:sp>
        <p:nvSpPr>
          <p:cNvPr id="41987" name="Rectangle 2"/>
          <p:cNvSpPr>
            <a:spLocks noGrp="1" noRot="1" noChangeAspect="1" noChangeArrowheads="1" noTextEdit="1"/>
          </p:cNvSpPr>
          <p:nvPr>
            <p:ph type="sldImg"/>
          </p:nvPr>
        </p:nvSpPr>
        <p:spPr>
          <a:xfrm>
            <a:off x="1079500" y="703263"/>
            <a:ext cx="4700588" cy="3525837"/>
          </a:xfrm>
          <a:ln/>
        </p:spPr>
      </p:sp>
      <p:sp>
        <p:nvSpPr>
          <p:cNvPr id="41988" name="Rectangle 3"/>
          <p:cNvSpPr>
            <a:spLocks noGrp="1" noChangeArrowheads="1"/>
          </p:cNvSpPr>
          <p:nvPr>
            <p:ph type="body" idx="1"/>
          </p:nvPr>
        </p:nvSpPr>
        <p:spPr>
          <a:xfrm>
            <a:off x="685800" y="4463196"/>
            <a:ext cx="5486400" cy="4228967"/>
          </a:xfrm>
          <a:noFill/>
        </p:spPr>
        <p:txBody>
          <a:bodyPr/>
          <a:lstStyle/>
          <a:p>
            <a:pPr lvl="0"/>
            <a:r>
              <a:rPr lang="en-US" sz="1200" kern="1200" dirty="0" smtClean="0">
                <a:solidFill>
                  <a:schemeClr val="tx1"/>
                </a:solidFill>
                <a:latin typeface="+mn-lt"/>
                <a:ea typeface="MS PGothic" pitchFamily="34" charset="-128"/>
                <a:cs typeface="ＭＳ Ｐゴシック" pitchFamily="1" charset="-128"/>
              </a:rPr>
              <a:t>4. Formal Operational Stage (12-adult)</a:t>
            </a:r>
          </a:p>
          <a:p>
            <a:pPr lvl="1"/>
            <a:r>
              <a:rPr lang="en-US" sz="1200" kern="1200" dirty="0" smtClean="0">
                <a:solidFill>
                  <a:schemeClr val="tx1"/>
                </a:solidFill>
                <a:latin typeface="+mn-lt"/>
                <a:ea typeface="MS PGothic" pitchFamily="34" charset="-128"/>
                <a:cs typeface="+mn-cs"/>
              </a:rPr>
              <a:t>Our reasoning expands to abstract thinking (involving imagined realities and symbols)</a:t>
            </a:r>
          </a:p>
          <a:p>
            <a:pPr lvl="1"/>
            <a:r>
              <a:rPr lang="en-US" sz="1200" kern="1200" dirty="0" smtClean="0">
                <a:solidFill>
                  <a:schemeClr val="tx1"/>
                </a:solidFill>
                <a:latin typeface="+mn-lt"/>
                <a:ea typeface="MS PGothic" pitchFamily="34" charset="-128"/>
                <a:cs typeface="+mn-cs"/>
              </a:rPr>
              <a:t>Adolescence can solve hypothetical propositions and consequences (if this, then that)</a:t>
            </a:r>
          </a:p>
          <a:p>
            <a:pPr lvl="1"/>
            <a:r>
              <a:rPr lang="en-US" sz="1200" kern="1200" dirty="0" smtClean="0">
                <a:solidFill>
                  <a:schemeClr val="tx1"/>
                </a:solidFill>
                <a:latin typeface="+mn-lt"/>
                <a:ea typeface="MS PGothic" pitchFamily="34" charset="-128"/>
                <a:cs typeface="+mn-cs"/>
              </a:rPr>
              <a:t>Systematic reasoning = </a:t>
            </a:r>
            <a:r>
              <a:rPr lang="en-US" sz="1200" b="1" kern="1200" dirty="0" smtClean="0">
                <a:solidFill>
                  <a:schemeClr val="tx1"/>
                </a:solidFill>
                <a:latin typeface="+mn-lt"/>
                <a:ea typeface="MS PGothic" pitchFamily="34" charset="-128"/>
                <a:cs typeface="+mn-cs"/>
              </a:rPr>
              <a:t>formal operational</a:t>
            </a:r>
            <a:r>
              <a:rPr lang="en-US" sz="1200" kern="1200" dirty="0" smtClean="0">
                <a:solidFill>
                  <a:schemeClr val="tx1"/>
                </a:solidFill>
                <a:latin typeface="+mn-lt"/>
                <a:ea typeface="MS PGothic" pitchFamily="34" charset="-128"/>
                <a:cs typeface="+mn-cs"/>
              </a:rPr>
              <a:t> thinking</a:t>
            </a:r>
          </a:p>
          <a:p>
            <a:pPr lvl="2"/>
            <a:r>
              <a:rPr lang="en-US" sz="1200" kern="1200" dirty="0" smtClean="0">
                <a:solidFill>
                  <a:schemeClr val="tx1"/>
                </a:solidFill>
                <a:latin typeface="+mn-lt"/>
                <a:ea typeface="MS PGothic" pitchFamily="34" charset="-128"/>
                <a:cs typeface="+mn-cs"/>
              </a:rPr>
              <a:t>Abstract thinking starts around 7 years old:</a:t>
            </a:r>
          </a:p>
          <a:p>
            <a:pPr lvl="2"/>
            <a:r>
              <a:rPr lang="en-US" sz="1200" kern="1200" dirty="0" smtClean="0">
                <a:solidFill>
                  <a:schemeClr val="tx1"/>
                </a:solidFill>
                <a:latin typeface="+mn-lt"/>
                <a:ea typeface="MS PGothic" pitchFamily="34" charset="-128"/>
                <a:cs typeface="+mn-cs"/>
              </a:rPr>
              <a:t>“If John is in school, then Mary is in school.  John is in school.  What can you say about Mary?</a:t>
            </a:r>
          </a:p>
          <a:p>
            <a:pPr lvl="2"/>
            <a:r>
              <a:rPr lang="en-US" sz="1200" kern="1200" dirty="0" smtClean="0">
                <a:solidFill>
                  <a:schemeClr val="tx1"/>
                </a:solidFill>
                <a:latin typeface="+mn-lt"/>
                <a:ea typeface="MS PGothic" pitchFamily="34" charset="-128"/>
                <a:cs typeface="+mn-cs"/>
              </a:rPr>
              <a:t>Not necessarily the ultimate end stage of cognitive thinking.  Some studies have shown that even college students have  trouble with some of Piaget’s formal operational problems, while young children solved some of those same problems—some people will never reach the Formal Operational Stage</a:t>
            </a:r>
          </a:p>
          <a:p>
            <a:endParaRPr lang="en-US" altLang="en-US" b="1"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3A6DE0-DBC3-48B4-82E8-C5FD60F50E16}" type="slidenum">
              <a:rPr lang="en-US" altLang="en-US" smtClean="0"/>
              <a:pPr/>
              <a:t>60</a:t>
            </a:fld>
            <a:endParaRPr lang="en-US" altLang="en-US" smtClean="0"/>
          </a:p>
        </p:txBody>
      </p:sp>
      <p:sp>
        <p:nvSpPr>
          <p:cNvPr id="46083" name="Rectangle 2"/>
          <p:cNvSpPr>
            <a:spLocks noRot="1" noChangeArrowheads="1" noTextEdit="1"/>
          </p:cNvSpPr>
          <p:nvPr>
            <p:ph type="sldImg"/>
          </p:nvPr>
        </p:nvSpPr>
        <p:spPr>
          <a:xfrm>
            <a:off x="1103313" y="695325"/>
            <a:ext cx="4652962" cy="3489325"/>
          </a:xfrm>
          <a:ln/>
        </p:spPr>
      </p:sp>
      <p:sp>
        <p:nvSpPr>
          <p:cNvPr id="46084" name="Rectangle 3"/>
          <p:cNvSpPr>
            <a:spLocks noGrp="1" noChangeArrowheads="1"/>
          </p:cNvSpPr>
          <p:nvPr>
            <p:ph type="body" idx="1"/>
          </p:nvPr>
        </p:nvSpPr>
        <p:spPr>
          <a:xfrm>
            <a:off x="685800" y="4416425"/>
            <a:ext cx="5486400" cy="4184650"/>
          </a:xfrm>
          <a:noFill/>
        </p:spPr>
        <p:txBody>
          <a:bodyPr/>
          <a:lstStyle/>
          <a:p>
            <a:r>
              <a:rPr lang="en-US" altLang="en-US" b="1" smtClean="0"/>
              <a:t>OBJECTIVE 10| Discuss psychologists’ current views on Piaget’s theory of cognitive development.</a:t>
            </a:r>
          </a:p>
        </p:txBody>
      </p:sp>
    </p:spTree>
    <p:extLst>
      <p:ext uri="{BB962C8B-B14F-4D97-AF65-F5344CB8AC3E}">
        <p14:creationId xmlns:p14="http://schemas.microsoft.com/office/powerpoint/2010/main" val="309712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6</a:t>
            </a:fld>
            <a:endParaRPr lang="en-US"/>
          </a:p>
        </p:txBody>
      </p:sp>
    </p:spTree>
    <p:extLst>
      <p:ext uri="{BB962C8B-B14F-4D97-AF65-F5344CB8AC3E}">
        <p14:creationId xmlns:p14="http://schemas.microsoft.com/office/powerpoint/2010/main" val="731437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61</a:t>
            </a:fld>
            <a:endParaRPr lang="en-US"/>
          </a:p>
        </p:txBody>
      </p:sp>
    </p:spTree>
    <p:extLst>
      <p:ext uri="{BB962C8B-B14F-4D97-AF65-F5344CB8AC3E}">
        <p14:creationId xmlns:p14="http://schemas.microsoft.com/office/powerpoint/2010/main" val="1238549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62</a:t>
            </a:fld>
            <a:endParaRPr lang="en-US"/>
          </a:p>
        </p:txBody>
      </p:sp>
    </p:spTree>
    <p:extLst>
      <p:ext uri="{BB962C8B-B14F-4D97-AF65-F5344CB8AC3E}">
        <p14:creationId xmlns:p14="http://schemas.microsoft.com/office/powerpoint/2010/main" val="1492994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68</a:t>
            </a:fld>
            <a:endParaRPr lang="en-US"/>
          </a:p>
        </p:txBody>
      </p:sp>
    </p:spTree>
    <p:extLst>
      <p:ext uri="{BB962C8B-B14F-4D97-AF65-F5344CB8AC3E}">
        <p14:creationId xmlns:p14="http://schemas.microsoft.com/office/powerpoint/2010/main" val="2370627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lvl="1"/>
            <a:r>
              <a:rPr lang="en-US" sz="1200" u="sng" kern="1200" dirty="0" smtClean="0">
                <a:solidFill>
                  <a:schemeClr val="tx1"/>
                </a:solidFill>
                <a:latin typeface="+mn-lt"/>
                <a:ea typeface="MS PGothic" pitchFamily="34" charset="-128"/>
                <a:cs typeface="+mn-cs"/>
              </a:rPr>
              <a:t>Familiarity</a:t>
            </a:r>
            <a:endParaRPr lang="en-US" sz="1200" u="sng" kern="1200" dirty="0" smtClean="0">
              <a:solidFill>
                <a:schemeClr val="tx1"/>
              </a:solidFill>
              <a:latin typeface="+mn-lt"/>
              <a:ea typeface="MS PGothic" pitchFamily="34" charset="-128"/>
              <a:cs typeface="+mn-cs"/>
            </a:endParaRPr>
          </a:p>
          <a:p>
            <a:pPr lvl="1">
              <a:buFont typeface="Arial" pitchFamily="34" charset="0"/>
              <a:buChar char="•"/>
            </a:pPr>
            <a:r>
              <a:rPr lang="en-US" sz="1200" kern="1200" dirty="0" smtClean="0">
                <a:solidFill>
                  <a:schemeClr val="tx1"/>
                </a:solidFill>
                <a:latin typeface="+mn-lt"/>
                <a:ea typeface="MS PGothic" pitchFamily="34" charset="-128"/>
                <a:cs typeface="+mn-cs"/>
              </a:rPr>
              <a:t>Attachment based on familiarity </a:t>
            </a:r>
            <a:r>
              <a:rPr lang="en-US" sz="1200" kern="1200" dirty="0" smtClean="0">
                <a:solidFill>
                  <a:schemeClr val="tx1"/>
                </a:solidFill>
                <a:latin typeface="+mn-lt"/>
                <a:ea typeface="MS PGothic" pitchFamily="34" charset="-128"/>
                <a:cs typeface="+mn-cs"/>
              </a:rPr>
              <a:t>forms </a:t>
            </a:r>
            <a:r>
              <a:rPr lang="en-US" sz="1200" kern="1200" dirty="0" smtClean="0">
                <a:solidFill>
                  <a:schemeClr val="tx1"/>
                </a:solidFill>
                <a:latin typeface="+mn-lt"/>
                <a:ea typeface="MS PGothic" pitchFamily="34" charset="-128"/>
                <a:cs typeface="+mn-cs"/>
              </a:rPr>
              <a:t>during a </a:t>
            </a:r>
            <a:r>
              <a:rPr lang="en-US" sz="1200" b="1" kern="1200" dirty="0" smtClean="0">
                <a:solidFill>
                  <a:schemeClr val="tx1"/>
                </a:solidFill>
                <a:latin typeface="+mn-lt"/>
                <a:ea typeface="MS PGothic" pitchFamily="34" charset="-128"/>
                <a:cs typeface="+mn-cs"/>
              </a:rPr>
              <a:t>critical period</a:t>
            </a:r>
            <a:r>
              <a:rPr lang="en-US" sz="1200" kern="1200" dirty="0" smtClean="0">
                <a:solidFill>
                  <a:schemeClr val="tx1"/>
                </a:solidFill>
                <a:latin typeface="+mn-lt"/>
                <a:ea typeface="MS PGothic" pitchFamily="34" charset="-128"/>
                <a:cs typeface="+mn-cs"/>
              </a:rPr>
              <a:t> (an optimal period when certain events must take place to facilitate proper development</a:t>
            </a:r>
          </a:p>
          <a:p>
            <a:pPr lvl="1">
              <a:buFont typeface="Arial" pitchFamily="34" charset="0"/>
              <a:buChar char="•"/>
            </a:pPr>
            <a:r>
              <a:rPr lang="en-US" sz="1200" kern="1200" dirty="0" smtClean="0">
                <a:solidFill>
                  <a:schemeClr val="tx1"/>
                </a:solidFill>
                <a:latin typeface="+mn-lt"/>
                <a:ea typeface="MS PGothic" pitchFamily="34" charset="-128"/>
                <a:cs typeface="+mn-cs"/>
              </a:rPr>
              <a:t>Familiarity = safety and breeds content of the child or animal</a:t>
            </a:r>
          </a:p>
          <a:p>
            <a:pPr lvl="2">
              <a:buFont typeface="Arial" pitchFamily="34" charset="0"/>
              <a:buChar char="•"/>
            </a:pPr>
            <a:r>
              <a:rPr lang="en-US" sz="1200" kern="1200" dirty="0" smtClean="0">
                <a:solidFill>
                  <a:schemeClr val="tx1"/>
                </a:solidFill>
                <a:latin typeface="+mn-lt"/>
                <a:ea typeface="MS PGothic" pitchFamily="34" charset="-128"/>
                <a:cs typeface="+mn-cs"/>
              </a:rPr>
              <a:t>For goslings, ducklings and chicks = hours shortly after hatching; first moving object they see = mother—the young follow her and her alone</a:t>
            </a:r>
          </a:p>
          <a:p>
            <a:pPr lvl="1">
              <a:buFont typeface="Arial" pitchFamily="34" charset="0"/>
              <a:buChar char="•"/>
            </a:pPr>
            <a:r>
              <a:rPr lang="en-US" sz="1200" kern="1200" dirty="0" err="1" smtClean="0">
                <a:solidFill>
                  <a:schemeClr val="tx1"/>
                </a:solidFill>
                <a:latin typeface="+mn-lt"/>
                <a:ea typeface="MS PGothic" pitchFamily="34" charset="-128"/>
                <a:cs typeface="+mn-cs"/>
              </a:rPr>
              <a:t>Konrad</a:t>
            </a:r>
            <a:r>
              <a:rPr lang="en-US" sz="1200" kern="1200" dirty="0" smtClean="0">
                <a:solidFill>
                  <a:schemeClr val="tx1"/>
                </a:solidFill>
                <a:latin typeface="+mn-lt"/>
                <a:ea typeface="MS PGothic" pitchFamily="34" charset="-128"/>
                <a:cs typeface="+mn-cs"/>
              </a:rPr>
              <a:t> Lorenz (1937) explored </a:t>
            </a:r>
            <a:r>
              <a:rPr lang="en-US" sz="1200" b="1" kern="1200" dirty="0" smtClean="0">
                <a:solidFill>
                  <a:schemeClr val="tx1"/>
                </a:solidFill>
                <a:latin typeface="+mn-lt"/>
                <a:ea typeface="MS PGothic" pitchFamily="34" charset="-128"/>
                <a:cs typeface="+mn-cs"/>
              </a:rPr>
              <a:t>imprinting</a:t>
            </a:r>
            <a:r>
              <a:rPr lang="en-US" sz="1200" kern="1200" dirty="0" smtClean="0">
                <a:solidFill>
                  <a:schemeClr val="tx1"/>
                </a:solidFill>
                <a:latin typeface="+mn-lt"/>
                <a:ea typeface="MS PGothic" pitchFamily="34" charset="-128"/>
                <a:cs typeface="+mn-cs"/>
              </a:rPr>
              <a:t>—what would happen if ducklings were first exposed to a human instead of their mother? They would follow the human around</a:t>
            </a:r>
          </a:p>
          <a:p>
            <a:pPr lvl="2">
              <a:buFont typeface="Arial" pitchFamily="34" charset="0"/>
              <a:buChar char="•"/>
            </a:pPr>
            <a:r>
              <a:rPr lang="en-US" sz="1200" kern="1200" dirty="0" smtClean="0">
                <a:solidFill>
                  <a:schemeClr val="tx1"/>
                </a:solidFill>
                <a:latin typeface="+mn-lt"/>
                <a:ea typeface="MS PGothic" pitchFamily="34" charset="-128"/>
                <a:cs typeface="+mn-cs"/>
              </a:rPr>
              <a:t>Baby birds imprint best to their own species, but will imprint to a variety of moving objects</a:t>
            </a:r>
          </a:p>
          <a:p>
            <a:pPr lvl="2">
              <a:buFont typeface="Arial" pitchFamily="34" charset="0"/>
              <a:buChar char="•"/>
            </a:pPr>
            <a:r>
              <a:rPr lang="en-US" sz="1200" kern="1200" dirty="0" smtClean="0">
                <a:solidFill>
                  <a:schemeClr val="tx1"/>
                </a:solidFill>
                <a:latin typeface="+mn-lt"/>
                <a:ea typeface="MS PGothic" pitchFamily="34" charset="-128"/>
                <a:cs typeface="+mn-cs"/>
              </a:rPr>
              <a:t>Once formed, this attachment is difficult to reverse</a:t>
            </a:r>
          </a:p>
          <a:p>
            <a:pPr lvl="2">
              <a:buFont typeface="Arial" pitchFamily="34" charset="0"/>
              <a:buChar char="•"/>
            </a:pPr>
            <a:r>
              <a:rPr lang="en-US" sz="1200" kern="1200" dirty="0" smtClean="0">
                <a:solidFill>
                  <a:schemeClr val="tx1"/>
                </a:solidFill>
                <a:latin typeface="+mn-lt"/>
                <a:ea typeface="MS PGothic" pitchFamily="34" charset="-128"/>
                <a:cs typeface="+mn-cs"/>
              </a:rPr>
              <a:t>Children do not imprint, but do become attached during a </a:t>
            </a:r>
            <a:r>
              <a:rPr lang="en-US" sz="1200" i="1" kern="1200" dirty="0" smtClean="0">
                <a:solidFill>
                  <a:schemeClr val="tx1"/>
                </a:solidFill>
                <a:latin typeface="+mn-lt"/>
                <a:ea typeface="MS PGothic" pitchFamily="34" charset="-128"/>
                <a:cs typeface="+mn-cs"/>
              </a:rPr>
              <a:t>sensitive period</a:t>
            </a:r>
            <a:r>
              <a:rPr lang="en-US" sz="1200" kern="1200" dirty="0" smtClean="0">
                <a:solidFill>
                  <a:schemeClr val="tx1"/>
                </a:solidFill>
                <a:latin typeface="+mn-lt"/>
                <a:ea typeface="MS PGothic" pitchFamily="34" charset="-128"/>
                <a:cs typeface="+mn-cs"/>
              </a:rPr>
              <a:t> to what they’ve known</a:t>
            </a:r>
          </a:p>
          <a:p>
            <a:pPr lvl="3">
              <a:buFont typeface="Arial" pitchFamily="34" charset="0"/>
              <a:buChar char="•"/>
            </a:pPr>
            <a:r>
              <a:rPr lang="en-US" sz="1200" kern="1200" dirty="0" smtClean="0">
                <a:solidFill>
                  <a:schemeClr val="tx1"/>
                </a:solidFill>
                <a:latin typeface="+mn-lt"/>
                <a:ea typeface="MS PGothic" pitchFamily="34" charset="-128"/>
                <a:cs typeface="+mn-cs"/>
              </a:rPr>
              <a:t>Mere exposure to things and people fosters fondness (children like to reread the same books, </a:t>
            </a:r>
            <a:r>
              <a:rPr lang="en-US" sz="1200" kern="1200" dirty="0" err="1" smtClean="0">
                <a:solidFill>
                  <a:schemeClr val="tx1"/>
                </a:solidFill>
                <a:latin typeface="+mn-lt"/>
                <a:ea typeface="MS PGothic" pitchFamily="34" charset="-128"/>
                <a:cs typeface="+mn-cs"/>
              </a:rPr>
              <a:t>rewatch</a:t>
            </a:r>
            <a:r>
              <a:rPr lang="en-US" sz="1200" kern="1200" dirty="0" smtClean="0">
                <a:solidFill>
                  <a:schemeClr val="tx1"/>
                </a:solidFill>
                <a:latin typeface="+mn-lt"/>
                <a:ea typeface="MS PGothic" pitchFamily="34" charset="-128"/>
                <a:cs typeface="+mn-cs"/>
              </a:rPr>
              <a:t> the same movies, eat familiar foods)</a:t>
            </a:r>
          </a:p>
          <a:p>
            <a:pPr lvl="3">
              <a:buFont typeface="Arial" pitchFamily="34" charset="0"/>
              <a:buChar char="•"/>
            </a:pPr>
            <a:r>
              <a:rPr lang="en-US" sz="1200" kern="1200" dirty="0" smtClean="0">
                <a:solidFill>
                  <a:schemeClr val="tx1"/>
                </a:solidFill>
                <a:latin typeface="+mn-lt"/>
                <a:ea typeface="MS PGothic" pitchFamily="34" charset="-128"/>
                <a:cs typeface="+mn-cs"/>
              </a:rPr>
              <a:t>(Being around an object long enough will cause one to develop an affection for the object)</a:t>
            </a:r>
          </a:p>
          <a:p>
            <a:pPr marL="0" lvl="3">
              <a:buFont typeface="Arial" pitchFamily="34" charset="0"/>
              <a:buChar char="•"/>
            </a:pPr>
            <a:endParaRPr lang="en-US" sz="1200" kern="1200" dirty="0" smtClean="0">
              <a:solidFill>
                <a:schemeClr val="tx1"/>
              </a:solidFill>
              <a:latin typeface="+mn-lt"/>
              <a:ea typeface="MS PGothic" pitchFamily="34" charset="-128"/>
              <a:cs typeface="+mn-cs"/>
            </a:endParaRP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69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70CFD3-91F7-44E5-8926-EACC9350B801}" type="slidenum">
              <a:rPr lang="en-US" altLang="en-US" smtClean="0"/>
              <a:pPr/>
              <a:t>71</a:t>
            </a:fld>
            <a:endParaRPr lang="en-US" altLang="en-US" smtClean="0"/>
          </a:p>
        </p:txBody>
      </p:sp>
      <p:sp>
        <p:nvSpPr>
          <p:cNvPr id="13315" name="Rectangle 2"/>
          <p:cNvSpPr>
            <a:spLocks noRot="1" noChangeArrowheads="1" noTextEdit="1"/>
          </p:cNvSpPr>
          <p:nvPr>
            <p:ph type="sldImg"/>
          </p:nvPr>
        </p:nvSpPr>
        <p:spPr>
          <a:xfrm>
            <a:off x="1141413" y="684213"/>
            <a:ext cx="4576762" cy="3432175"/>
          </a:xfrm>
          <a:ln/>
        </p:spPr>
      </p:sp>
      <p:sp>
        <p:nvSpPr>
          <p:cNvPr id="13316" name="Rectangle 3"/>
          <p:cNvSpPr>
            <a:spLocks noGrp="1" noChangeArrowheads="1"/>
          </p:cNvSpPr>
          <p:nvPr>
            <p:ph type="body" idx="1"/>
          </p:nvPr>
        </p:nvSpPr>
        <p:spPr>
          <a:xfrm>
            <a:off x="685800" y="4343400"/>
            <a:ext cx="5486400" cy="4116388"/>
          </a:xfrm>
          <a:noFill/>
        </p:spPr>
        <p:txBody>
          <a:bodyPr>
            <a:normAutofit lnSpcReduction="10000"/>
          </a:bodyPr>
          <a:lstStyle/>
          <a:p>
            <a:r>
              <a:rPr lang="en-US" altLang="en-US" b="1" dirty="0" smtClean="0"/>
              <a:t>OBJECTIVE 12| Discuss the effects of nourishment, body contact, and familiarity on infant social attachment.</a:t>
            </a:r>
          </a:p>
          <a:p>
            <a:pPr lvl="1">
              <a:buFont typeface="Arial" pitchFamily="34" charset="0"/>
              <a:buChar char="•"/>
            </a:pPr>
            <a:r>
              <a:rPr lang="en-US" sz="1200" kern="1200" dirty="0" smtClean="0">
                <a:solidFill>
                  <a:schemeClr val="tx1"/>
                </a:solidFill>
                <a:latin typeface="+mn-lt"/>
                <a:ea typeface="MS PGothic" pitchFamily="34" charset="-128"/>
                <a:cs typeface="+mn-cs"/>
              </a:rPr>
              <a:t>Body Contact</a:t>
            </a:r>
          </a:p>
          <a:p>
            <a:pPr lvl="2">
              <a:buFont typeface="Arial" pitchFamily="34" charset="0"/>
              <a:buChar char="•"/>
            </a:pPr>
            <a:r>
              <a:rPr lang="en-US" sz="1200" kern="1200" dirty="0" smtClean="0">
                <a:solidFill>
                  <a:schemeClr val="tx1"/>
                </a:solidFill>
                <a:latin typeface="+mn-lt"/>
                <a:ea typeface="MS PGothic" pitchFamily="34" charset="-128"/>
                <a:cs typeface="+mn-cs"/>
              </a:rPr>
              <a:t>1950s: University of Wisconsin psychologists Harry Harlow and Margaret Harlow bred monkeys for their learning studies</a:t>
            </a:r>
          </a:p>
          <a:p>
            <a:pPr lvl="3">
              <a:buFont typeface="Arial" pitchFamily="34" charset="0"/>
              <a:buChar char="•"/>
            </a:pPr>
            <a:r>
              <a:rPr lang="en-US" sz="1200" kern="1200" dirty="0" smtClean="0">
                <a:solidFill>
                  <a:schemeClr val="tx1"/>
                </a:solidFill>
                <a:latin typeface="+mn-lt"/>
                <a:ea typeface="MS PGothic" pitchFamily="34" charset="-128"/>
                <a:cs typeface="+mn-cs"/>
              </a:rPr>
              <a:t>Monkey babies were separated from their mothers at birth and raised them in sanitary individual cages to equalize the monkeys’ experience &amp; isolate them from disease</a:t>
            </a:r>
          </a:p>
          <a:p>
            <a:pPr lvl="3">
              <a:buFont typeface="Arial" pitchFamily="34" charset="0"/>
              <a:buChar char="•"/>
            </a:pPr>
            <a:r>
              <a:rPr lang="en-US" sz="1200" kern="1200" dirty="0" smtClean="0">
                <a:solidFill>
                  <a:schemeClr val="tx1"/>
                </a:solidFill>
                <a:latin typeface="+mn-lt"/>
                <a:ea typeface="MS PGothic" pitchFamily="34" charset="-128"/>
                <a:cs typeface="+mn-cs"/>
              </a:rPr>
              <a:t>Slept with a cheesecloth baby blanket; when they removed it, the monkeys were distressed (challenged the theory that monkeys/humans were attached to those who nourished them)</a:t>
            </a:r>
          </a:p>
          <a:p>
            <a:pPr lvl="3">
              <a:buFont typeface="Arial" pitchFamily="34" charset="0"/>
              <a:buChar char="•"/>
            </a:pPr>
            <a:r>
              <a:rPr lang="en-US" sz="1200" kern="1200" dirty="0" smtClean="0">
                <a:solidFill>
                  <a:schemeClr val="tx1"/>
                </a:solidFill>
                <a:latin typeface="+mn-lt"/>
                <a:ea typeface="MS PGothic" pitchFamily="34" charset="-128"/>
                <a:cs typeface="+mn-cs"/>
              </a:rPr>
              <a:t>They created two artificial mothers—one was a bare wire cylinder with a wooden head and an attached feeding bottle, the other a cylinder wrapped with terry cloth (no bottle)</a:t>
            </a:r>
          </a:p>
          <a:p>
            <a:pPr lvl="3">
              <a:buFont typeface="Arial" pitchFamily="34" charset="0"/>
              <a:buChar char="•"/>
            </a:pPr>
            <a:r>
              <a:rPr lang="en-US" sz="1200" kern="1200" dirty="0" smtClean="0">
                <a:solidFill>
                  <a:schemeClr val="tx1"/>
                </a:solidFill>
                <a:latin typeface="+mn-lt"/>
                <a:ea typeface="MS PGothic" pitchFamily="34" charset="-128"/>
                <a:cs typeface="+mn-cs"/>
              </a:rPr>
              <a:t>When raised with both, the baby monkey preferred the comfy cloth mother over the nourishing fake mother</a:t>
            </a:r>
          </a:p>
          <a:p>
            <a:pPr lvl="3">
              <a:buFont typeface="Arial" pitchFamily="34" charset="0"/>
              <a:buChar char="•"/>
            </a:pPr>
            <a:r>
              <a:rPr lang="en-US" sz="1200" kern="1200" dirty="0" smtClean="0">
                <a:solidFill>
                  <a:schemeClr val="tx1"/>
                </a:solidFill>
                <a:latin typeface="+mn-lt"/>
                <a:ea typeface="MS PGothic" pitchFamily="34" charset="-128"/>
                <a:cs typeface="+mn-cs"/>
              </a:rPr>
              <a:t>Other qualities (rocking, warmth, and feeding) made the cloth mother even more appealing</a:t>
            </a:r>
          </a:p>
          <a:p>
            <a:pPr lvl="3">
              <a:buFont typeface="Arial" pitchFamily="34" charset="0"/>
              <a:buChar char="•"/>
            </a:pPr>
            <a:r>
              <a:rPr lang="en-US" sz="1200" kern="1200" dirty="0" smtClean="0">
                <a:solidFill>
                  <a:schemeClr val="tx1"/>
                </a:solidFill>
                <a:latin typeface="+mn-lt"/>
                <a:ea typeface="MS PGothic" pitchFamily="34" charset="-128"/>
                <a:cs typeface="+mn-cs"/>
              </a:rPr>
              <a:t>Touch is important—snuggles or tickling no matter if the child is a baby or an older adult with their spouse</a:t>
            </a:r>
          </a:p>
          <a:p>
            <a:endParaRPr lang="en-US" altLang="en-US" b="1" dirty="0" smtClean="0"/>
          </a:p>
        </p:txBody>
      </p:sp>
    </p:spTree>
    <p:extLst>
      <p:ext uri="{BB962C8B-B14F-4D97-AF65-F5344CB8AC3E}">
        <p14:creationId xmlns:p14="http://schemas.microsoft.com/office/powerpoint/2010/main" val="3020259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MS PGothic" pitchFamily="34" charset="-128"/>
                <a:cs typeface="ＭＳ Ｐゴシック" pitchFamily="1" charset="-128"/>
              </a:rPr>
              <a:t>Attachment Differences: Temperament and Parenting</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Placed in a </a:t>
            </a:r>
            <a:r>
              <a:rPr lang="en-US" sz="1200" i="1" kern="1200" dirty="0" smtClean="0">
                <a:solidFill>
                  <a:schemeClr val="tx1"/>
                </a:solidFill>
                <a:latin typeface="+mn-lt"/>
                <a:ea typeface="MS PGothic" pitchFamily="34" charset="-128"/>
                <a:cs typeface="ＭＳ Ｐゴシック" pitchFamily="1" charset="-128"/>
              </a:rPr>
              <a:t>strange situation</a:t>
            </a:r>
            <a:r>
              <a:rPr lang="en-US" sz="1200" kern="1200" dirty="0" smtClean="0">
                <a:solidFill>
                  <a:schemeClr val="tx1"/>
                </a:solidFill>
                <a:latin typeface="+mn-lt"/>
                <a:ea typeface="MS PGothic" pitchFamily="34" charset="-128"/>
                <a:cs typeface="ＭＳ Ｐゴシック" pitchFamily="1" charset="-128"/>
              </a:rPr>
              <a:t> (a laboratory playroom), about 60% of infants will display </a:t>
            </a:r>
            <a:r>
              <a:rPr lang="en-US" sz="1200" b="1" i="1" kern="1200" dirty="0" smtClean="0">
                <a:solidFill>
                  <a:schemeClr val="tx1"/>
                </a:solidFill>
                <a:latin typeface="+mn-lt"/>
                <a:ea typeface="MS PGothic" pitchFamily="34" charset="-128"/>
                <a:cs typeface="ＭＳ Ｐゴシック" pitchFamily="1" charset="-128"/>
              </a:rPr>
              <a:t>secure attachment</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In their mother’s presence, children will play happily and explore their new environment.  When she leaves, they are distressed (sad she left—does not indicate a weak relationship with mom).  When she returns, they seek comfort with her. </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Other infant avoid attachment or show </a:t>
            </a:r>
            <a:r>
              <a:rPr lang="en-US" sz="1200" b="1" i="1" kern="1200" dirty="0" smtClean="0">
                <a:solidFill>
                  <a:schemeClr val="tx1"/>
                </a:solidFill>
                <a:latin typeface="+mn-lt"/>
                <a:ea typeface="MS PGothic" pitchFamily="34" charset="-128"/>
                <a:cs typeface="ＭＳ Ｐゴシック" pitchFamily="1" charset="-128"/>
              </a:rPr>
              <a:t>insecure attachment</a:t>
            </a:r>
            <a:r>
              <a:rPr lang="en-US" sz="1200" b="1" kern="1200" dirty="0" smtClean="0">
                <a:solidFill>
                  <a:schemeClr val="tx1"/>
                </a:solidFill>
                <a:latin typeface="+mn-lt"/>
                <a:ea typeface="MS PGothic" pitchFamily="34" charset="-128"/>
                <a:cs typeface="ＭＳ Ｐゴシック" pitchFamily="1" charset="-128"/>
              </a:rPr>
              <a:t> </a:t>
            </a:r>
            <a:r>
              <a:rPr lang="en-US" sz="1200" kern="1200" dirty="0" smtClean="0">
                <a:solidFill>
                  <a:schemeClr val="tx1"/>
                </a:solidFill>
                <a:latin typeface="+mn-lt"/>
                <a:ea typeface="MS PGothic" pitchFamily="34" charset="-128"/>
                <a:cs typeface="ＭＳ Ｐゴシック" pitchFamily="1" charset="-128"/>
              </a:rPr>
              <a:t>(less likely to explore their surroundings or may cling to their mother).  When the mother leaves, the infants cry or remain upset until she returns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Mary Ainsworth (1979) designed strange situation experiments and studied attachment differences by observing mother-infant pairs at home during their first 6 months</a:t>
            </a:r>
          </a:p>
          <a:p>
            <a:pPr lvl="1">
              <a:buFont typeface="Arial" pitchFamily="34" charset="0"/>
              <a:buChar char="•"/>
            </a:pPr>
            <a:r>
              <a:rPr lang="en-US" sz="1200" kern="1200" dirty="0" smtClean="0">
                <a:solidFill>
                  <a:schemeClr val="tx1"/>
                </a:solidFill>
                <a:latin typeface="+mn-lt"/>
                <a:ea typeface="MS PGothic" pitchFamily="34" charset="-128"/>
                <a:cs typeface="+mn-cs"/>
              </a:rPr>
              <a:t>Later she observed the 1 year old infants in a strange situation without their mothers</a:t>
            </a:r>
          </a:p>
          <a:p>
            <a:pPr lvl="1">
              <a:buFont typeface="Arial" pitchFamily="34" charset="0"/>
              <a:buChar char="•"/>
            </a:pPr>
            <a:r>
              <a:rPr lang="en-US" sz="1200" kern="1200" dirty="0" smtClean="0">
                <a:solidFill>
                  <a:schemeClr val="tx1"/>
                </a:solidFill>
                <a:latin typeface="+mn-lt"/>
                <a:ea typeface="MS PGothic" pitchFamily="34" charset="-128"/>
                <a:cs typeface="+mn-cs"/>
              </a:rPr>
              <a:t>Mother who were sensitive (who noticed what their babies were doing and responded appropriately) had infants who exhibited secure attachment</a:t>
            </a:r>
          </a:p>
          <a:p>
            <a:pPr lvl="1">
              <a:buFont typeface="Arial" pitchFamily="34" charset="0"/>
              <a:buChar char="•"/>
            </a:pPr>
            <a:r>
              <a:rPr lang="en-US" sz="1200" kern="1200" dirty="0" smtClean="0">
                <a:solidFill>
                  <a:schemeClr val="tx1"/>
                </a:solidFill>
                <a:latin typeface="+mn-lt"/>
                <a:ea typeface="MS PGothic" pitchFamily="34" charset="-128"/>
                <a:cs typeface="+mn-cs"/>
              </a:rPr>
              <a:t>Insensitive, unresponsive mothers (who ignored their babies at times) had infants who became insecurely attached (Harlow’s monkeys with the cloth v. wire mothers in the strange room)</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72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CD076D-0BF6-42A8-B6D4-92BFCD73026B}" type="slidenum">
              <a:rPr lang="en-US" altLang="en-US" smtClean="0"/>
              <a:pPr/>
              <a:t>73</a:t>
            </a:fld>
            <a:endParaRPr lang="en-US" altLang="en-US" smtClean="0"/>
          </a:p>
        </p:txBody>
      </p:sp>
      <p:sp>
        <p:nvSpPr>
          <p:cNvPr id="15363" name="Rectangle 2"/>
          <p:cNvSpPr>
            <a:spLocks noRot="1" noChangeArrowheads="1" noTextEdit="1"/>
          </p:cNvSpPr>
          <p:nvPr>
            <p:ph type="sldImg"/>
          </p:nvPr>
        </p:nvSpPr>
        <p:spPr>
          <a:xfrm>
            <a:off x="1141413" y="684213"/>
            <a:ext cx="4576762" cy="3432175"/>
          </a:xfrm>
          <a:ln/>
        </p:spPr>
      </p:sp>
      <p:sp>
        <p:nvSpPr>
          <p:cNvPr id="15364" name="Rectangle 3"/>
          <p:cNvSpPr>
            <a:spLocks noGrp="1" noChangeArrowheads="1"/>
          </p:cNvSpPr>
          <p:nvPr>
            <p:ph type="body" idx="1"/>
          </p:nvPr>
        </p:nvSpPr>
        <p:spPr>
          <a:xfrm>
            <a:off x="685800" y="4343400"/>
            <a:ext cx="5486400" cy="4116388"/>
          </a:xfrm>
          <a:noFill/>
        </p:spPr>
        <p:txBody>
          <a:bodyPr>
            <a:normAutofit fontScale="92500"/>
          </a:bodyPr>
          <a:lstStyle/>
          <a:p>
            <a:r>
              <a:rPr lang="en-US" altLang="en-US" b="1" dirty="0" smtClean="0"/>
              <a:t>OBJECTIVE 13| Contrast secure and insecure attachment, and discuss the roles of parents and infants in the development of attachment and an infant’s feelings of basic trust</a:t>
            </a:r>
            <a:r>
              <a:rPr lang="en-US" altLang="en-US" b="1" dirty="0" smtClean="0"/>
              <a:t>.</a:t>
            </a:r>
          </a:p>
          <a:p>
            <a:r>
              <a:rPr lang="en-US" sz="1200" u="sng" kern="1200" dirty="0" smtClean="0">
                <a:solidFill>
                  <a:schemeClr val="tx1"/>
                </a:solidFill>
                <a:latin typeface="+mn-lt"/>
                <a:ea typeface="MS PGothic" pitchFamily="34" charset="-128"/>
                <a:cs typeface="ＭＳ Ｐゴシック" pitchFamily="1" charset="-128"/>
              </a:rPr>
              <a:t>Attachment Differences: Temperament and Parenting</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Placed in a </a:t>
            </a:r>
            <a:r>
              <a:rPr lang="en-US" sz="1200" i="1" kern="1200" dirty="0" smtClean="0">
                <a:solidFill>
                  <a:schemeClr val="tx1"/>
                </a:solidFill>
                <a:latin typeface="+mn-lt"/>
                <a:ea typeface="MS PGothic" pitchFamily="34" charset="-128"/>
                <a:cs typeface="ＭＳ Ｐゴシック" pitchFamily="1" charset="-128"/>
              </a:rPr>
              <a:t>strange situation</a:t>
            </a:r>
            <a:r>
              <a:rPr lang="en-US" sz="1200" kern="1200" dirty="0" smtClean="0">
                <a:solidFill>
                  <a:schemeClr val="tx1"/>
                </a:solidFill>
                <a:latin typeface="+mn-lt"/>
                <a:ea typeface="MS PGothic" pitchFamily="34" charset="-128"/>
                <a:cs typeface="ＭＳ Ｐゴシック" pitchFamily="1" charset="-128"/>
              </a:rPr>
              <a:t> (a laboratory playroom), about 60% of infants will display </a:t>
            </a:r>
            <a:r>
              <a:rPr lang="en-US" sz="1200" b="1" i="1" kern="1200" dirty="0" smtClean="0">
                <a:solidFill>
                  <a:schemeClr val="tx1"/>
                </a:solidFill>
                <a:latin typeface="+mn-lt"/>
                <a:ea typeface="MS PGothic" pitchFamily="34" charset="-128"/>
                <a:cs typeface="ＭＳ Ｐゴシック" pitchFamily="1" charset="-128"/>
              </a:rPr>
              <a:t>secure attachment</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In their mother’s presence, children will play happily and explore their new environment.  When she leaves, they are distressed (sad she left—does not indicate a weak relationship with mom).  When she returns, they seek comfort with her. </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Other infant avoid attachment or show </a:t>
            </a:r>
            <a:r>
              <a:rPr lang="en-US" sz="1200" b="1" i="1" kern="1200" dirty="0" smtClean="0">
                <a:solidFill>
                  <a:schemeClr val="tx1"/>
                </a:solidFill>
                <a:latin typeface="+mn-lt"/>
                <a:ea typeface="MS PGothic" pitchFamily="34" charset="-128"/>
                <a:cs typeface="ＭＳ Ｐゴシック" pitchFamily="1" charset="-128"/>
              </a:rPr>
              <a:t>insecure attachment</a:t>
            </a:r>
            <a:r>
              <a:rPr lang="en-US" sz="1200" b="1" kern="1200" dirty="0" smtClean="0">
                <a:solidFill>
                  <a:schemeClr val="tx1"/>
                </a:solidFill>
                <a:latin typeface="+mn-lt"/>
                <a:ea typeface="MS PGothic" pitchFamily="34" charset="-128"/>
                <a:cs typeface="ＭＳ Ｐゴシック" pitchFamily="1" charset="-128"/>
              </a:rPr>
              <a:t> </a:t>
            </a:r>
            <a:r>
              <a:rPr lang="en-US" sz="1200" kern="1200" dirty="0" smtClean="0">
                <a:solidFill>
                  <a:schemeClr val="tx1"/>
                </a:solidFill>
                <a:latin typeface="+mn-lt"/>
                <a:ea typeface="MS PGothic" pitchFamily="34" charset="-128"/>
                <a:cs typeface="ＭＳ Ｐゴシック" pitchFamily="1" charset="-128"/>
              </a:rPr>
              <a:t>(less likely to explore their surroundings or may cling to their mother).  When the mother leaves, the infants cry or remain upset until she returns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Mary Ainsworth (1979) designed strange situation experiments and studied attachment differences by observing mother-infant pairs at home during their first 6 months</a:t>
            </a:r>
          </a:p>
          <a:p>
            <a:pPr lvl="1">
              <a:buFont typeface="Arial" pitchFamily="34" charset="0"/>
              <a:buChar char="•"/>
            </a:pPr>
            <a:r>
              <a:rPr lang="en-US" sz="1200" kern="1200" dirty="0" smtClean="0">
                <a:solidFill>
                  <a:schemeClr val="tx1"/>
                </a:solidFill>
                <a:latin typeface="+mn-lt"/>
                <a:ea typeface="MS PGothic" pitchFamily="34" charset="-128"/>
                <a:cs typeface="+mn-cs"/>
              </a:rPr>
              <a:t>Later she observed the 1 year old infants in a strange situation without their mothers</a:t>
            </a:r>
          </a:p>
          <a:p>
            <a:pPr lvl="1">
              <a:buFont typeface="Arial" pitchFamily="34" charset="0"/>
              <a:buChar char="•"/>
            </a:pPr>
            <a:r>
              <a:rPr lang="en-US" sz="1200" kern="1200" dirty="0" smtClean="0">
                <a:solidFill>
                  <a:schemeClr val="tx1"/>
                </a:solidFill>
                <a:latin typeface="+mn-lt"/>
                <a:ea typeface="MS PGothic" pitchFamily="34" charset="-128"/>
                <a:cs typeface="+mn-cs"/>
              </a:rPr>
              <a:t>Mother who were sensitive (who noticed what their babies were doing and responded appropriately) had infants who exhibited secure attachment</a:t>
            </a:r>
          </a:p>
          <a:p>
            <a:pPr lvl="1">
              <a:buFont typeface="Arial" pitchFamily="34" charset="0"/>
              <a:buChar char="•"/>
            </a:pPr>
            <a:r>
              <a:rPr lang="en-US" sz="1200" kern="1200" dirty="0" smtClean="0">
                <a:solidFill>
                  <a:schemeClr val="tx1"/>
                </a:solidFill>
                <a:latin typeface="+mn-lt"/>
                <a:ea typeface="MS PGothic" pitchFamily="34" charset="-128"/>
                <a:cs typeface="+mn-cs"/>
              </a:rPr>
              <a:t>Insensitive, unresponsive mothers (who ignored their babies at times) had infants who became insecurely attached (Harlow’s monkeys with the cloth v. wire mothers in the strange room)</a:t>
            </a:r>
          </a:p>
          <a:p>
            <a:endParaRPr lang="en-US" altLang="en-US" b="1" dirty="0" smtClean="0"/>
          </a:p>
        </p:txBody>
      </p:sp>
    </p:spTree>
    <p:extLst>
      <p:ext uri="{BB962C8B-B14F-4D97-AF65-F5344CB8AC3E}">
        <p14:creationId xmlns:p14="http://schemas.microsoft.com/office/powerpoint/2010/main" val="2061767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662099-AEE0-4C06-9E06-9D9FF34D54B8}" type="slidenum">
              <a:rPr lang="en-US" altLang="en-US" smtClean="0"/>
              <a:pPr/>
              <a:t>74</a:t>
            </a:fld>
            <a:endParaRPr lang="en-US" altLang="en-US" smtClean="0"/>
          </a:p>
        </p:txBody>
      </p:sp>
      <p:sp>
        <p:nvSpPr>
          <p:cNvPr id="17411" name="Rectangle 2"/>
          <p:cNvSpPr>
            <a:spLocks noRot="1" noChangeArrowheads="1" noTextEdit="1"/>
          </p:cNvSpPr>
          <p:nvPr>
            <p:ph type="sldImg"/>
          </p:nvPr>
        </p:nvSpPr>
        <p:spPr>
          <a:xfrm>
            <a:off x="1141413" y="684213"/>
            <a:ext cx="4576762" cy="3432175"/>
          </a:xfrm>
          <a:ln/>
        </p:spPr>
      </p:sp>
      <p:sp>
        <p:nvSpPr>
          <p:cNvPr id="17412" name="Rectangle 3"/>
          <p:cNvSpPr>
            <a:spLocks noGrp="1" noChangeArrowheads="1"/>
          </p:cNvSpPr>
          <p:nvPr>
            <p:ph type="body" idx="1"/>
          </p:nvPr>
        </p:nvSpPr>
        <p:spPr>
          <a:xfrm>
            <a:off x="685800" y="4343400"/>
            <a:ext cx="5486400" cy="4116388"/>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Placed in a </a:t>
            </a:r>
            <a:r>
              <a:rPr lang="en-US" sz="1200" i="1" kern="1200" dirty="0" smtClean="0">
                <a:solidFill>
                  <a:schemeClr val="tx1"/>
                </a:solidFill>
                <a:latin typeface="+mn-lt"/>
                <a:ea typeface="MS PGothic" pitchFamily="34" charset="-128"/>
                <a:cs typeface="ＭＳ Ｐゴシック" pitchFamily="1" charset="-128"/>
              </a:rPr>
              <a:t>strange situation</a:t>
            </a:r>
            <a:r>
              <a:rPr lang="en-US" sz="1200" kern="1200" dirty="0" smtClean="0">
                <a:solidFill>
                  <a:schemeClr val="tx1"/>
                </a:solidFill>
                <a:latin typeface="+mn-lt"/>
                <a:ea typeface="MS PGothic" pitchFamily="34" charset="-128"/>
                <a:cs typeface="ＭＳ Ｐゴシック" pitchFamily="1" charset="-128"/>
              </a:rPr>
              <a:t> (a laboratory playroom), about 60% of infants will display </a:t>
            </a:r>
            <a:r>
              <a:rPr lang="en-US" sz="1200" b="1" i="1" kern="1200" dirty="0" smtClean="0">
                <a:solidFill>
                  <a:schemeClr val="tx1"/>
                </a:solidFill>
                <a:latin typeface="+mn-lt"/>
                <a:ea typeface="MS PGothic" pitchFamily="34" charset="-128"/>
                <a:cs typeface="ＭＳ Ｐゴシック" pitchFamily="1" charset="-128"/>
              </a:rPr>
              <a:t>secure attachment</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In their mother’s presence, children will play happily and explore their new environment.  When she leaves, they are distressed (sad she left—does not indicate a weak relationship with mom).  When she returns, they seek comfort with her. </a:t>
            </a:r>
          </a:p>
          <a:p>
            <a:endParaRPr lang="en-US" altLang="en-US" b="1" dirty="0" smtClean="0"/>
          </a:p>
        </p:txBody>
      </p:sp>
    </p:spTree>
    <p:extLst>
      <p:ext uri="{BB962C8B-B14F-4D97-AF65-F5344CB8AC3E}">
        <p14:creationId xmlns:p14="http://schemas.microsoft.com/office/powerpoint/2010/main" val="2233666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1F85C1-B189-4EFC-89D0-59889770C7B6}" type="slidenum">
              <a:rPr lang="en-US" altLang="en-US" smtClean="0"/>
              <a:pPr/>
              <a:t>75</a:t>
            </a:fld>
            <a:endParaRPr lang="en-US" altLang="en-US" smtClean="0"/>
          </a:p>
        </p:txBody>
      </p:sp>
      <p:sp>
        <p:nvSpPr>
          <p:cNvPr id="19459" name="Rectangle 2"/>
          <p:cNvSpPr>
            <a:spLocks noRot="1" noChangeArrowheads="1" noTextEdit="1"/>
          </p:cNvSpPr>
          <p:nvPr>
            <p:ph type="sldImg"/>
          </p:nvPr>
        </p:nvSpPr>
        <p:spPr>
          <a:xfrm>
            <a:off x="1141413" y="684213"/>
            <a:ext cx="4576762" cy="3432175"/>
          </a:xfrm>
          <a:ln/>
        </p:spPr>
      </p:sp>
      <p:sp>
        <p:nvSpPr>
          <p:cNvPr id="19460" name="Rectangle 3"/>
          <p:cNvSpPr>
            <a:spLocks noGrp="1" noChangeArrowheads="1"/>
          </p:cNvSpPr>
          <p:nvPr>
            <p:ph type="body" idx="1"/>
          </p:nvPr>
        </p:nvSpPr>
        <p:spPr>
          <a:xfrm>
            <a:off x="685800" y="4343400"/>
            <a:ext cx="5486400" cy="4116388"/>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Other infant avoid attachment or show </a:t>
            </a:r>
            <a:r>
              <a:rPr lang="en-US" sz="1200" b="1" i="1" kern="1200" dirty="0" smtClean="0">
                <a:solidFill>
                  <a:schemeClr val="tx1"/>
                </a:solidFill>
                <a:latin typeface="+mn-lt"/>
                <a:ea typeface="MS PGothic" pitchFamily="34" charset="-128"/>
                <a:cs typeface="ＭＳ Ｐゴシック" pitchFamily="1" charset="-128"/>
              </a:rPr>
              <a:t>insecure attachment</a:t>
            </a:r>
            <a:r>
              <a:rPr lang="en-US" sz="1200" b="1" kern="1200" dirty="0" smtClean="0">
                <a:solidFill>
                  <a:schemeClr val="tx1"/>
                </a:solidFill>
                <a:latin typeface="+mn-lt"/>
                <a:ea typeface="MS PGothic" pitchFamily="34" charset="-128"/>
                <a:cs typeface="ＭＳ Ｐゴシック" pitchFamily="1" charset="-128"/>
              </a:rPr>
              <a:t> </a:t>
            </a:r>
            <a:r>
              <a:rPr lang="en-US" sz="1200" kern="1200" dirty="0" smtClean="0">
                <a:solidFill>
                  <a:schemeClr val="tx1"/>
                </a:solidFill>
                <a:latin typeface="+mn-lt"/>
                <a:ea typeface="MS PGothic" pitchFamily="34" charset="-128"/>
                <a:cs typeface="ＭＳ Ｐゴシック" pitchFamily="1" charset="-128"/>
              </a:rPr>
              <a:t>(less likely to explore their surroundings or may cling to their mother).  When the mother leaves, the infants cry or remain upset until she returns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Mary Ainsworth (1979) designed strange situation experiments and studied attachment differences by observing mother-infant pairs at home during their first 6 months</a:t>
            </a:r>
          </a:p>
          <a:p>
            <a:pPr lvl="1">
              <a:buFont typeface="Arial" pitchFamily="34" charset="0"/>
              <a:buChar char="•"/>
            </a:pPr>
            <a:r>
              <a:rPr lang="en-US" sz="1200" kern="1200" dirty="0" smtClean="0">
                <a:solidFill>
                  <a:schemeClr val="tx1"/>
                </a:solidFill>
                <a:latin typeface="+mn-lt"/>
                <a:ea typeface="MS PGothic" pitchFamily="34" charset="-128"/>
                <a:cs typeface="+mn-cs"/>
              </a:rPr>
              <a:t>Later she observed the 1 year old infants in a strange situation without their mothers</a:t>
            </a:r>
          </a:p>
          <a:p>
            <a:pPr lvl="1">
              <a:buFont typeface="Arial" pitchFamily="34" charset="0"/>
              <a:buChar char="•"/>
            </a:pPr>
            <a:r>
              <a:rPr lang="en-US" sz="1200" kern="1200" dirty="0" smtClean="0">
                <a:solidFill>
                  <a:schemeClr val="tx1"/>
                </a:solidFill>
                <a:latin typeface="+mn-lt"/>
                <a:ea typeface="MS PGothic" pitchFamily="34" charset="-128"/>
                <a:cs typeface="+mn-cs"/>
              </a:rPr>
              <a:t>Mother who were sensitive (who noticed what their babies were doing and responded appropriately) had infants who exhibited secure attachment</a:t>
            </a:r>
          </a:p>
          <a:p>
            <a:pPr lvl="1">
              <a:buFont typeface="Arial" pitchFamily="34" charset="0"/>
              <a:buChar char="•"/>
            </a:pPr>
            <a:r>
              <a:rPr lang="en-US" sz="1200" kern="1200" dirty="0" smtClean="0">
                <a:solidFill>
                  <a:schemeClr val="tx1"/>
                </a:solidFill>
                <a:latin typeface="+mn-lt"/>
                <a:ea typeface="MS PGothic" pitchFamily="34" charset="-128"/>
                <a:cs typeface="+mn-cs"/>
              </a:rPr>
              <a:t>Insensitive, unresponsive mothers (who ignored their babies at times) had infants who became insecurely attached (Harlow’s monkeys with the cloth v. wire mothers in the strange room)</a:t>
            </a:r>
          </a:p>
          <a:p>
            <a:endParaRPr lang="en-US" altLang="en-US" b="1" dirty="0" smtClean="0"/>
          </a:p>
        </p:txBody>
      </p:sp>
    </p:spTree>
    <p:extLst>
      <p:ext uri="{BB962C8B-B14F-4D97-AF65-F5344CB8AC3E}">
        <p14:creationId xmlns:p14="http://schemas.microsoft.com/office/powerpoint/2010/main" val="3930848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9AAAC7-B52B-47DF-9DD4-A55A47E64BCC}" type="slidenum">
              <a:rPr lang="en-US" altLang="en-US" smtClean="0"/>
              <a:pPr/>
              <a:t>76</a:t>
            </a:fld>
            <a:endParaRPr lang="en-US" altLang="en-US" smtClean="0"/>
          </a:p>
        </p:txBody>
      </p:sp>
      <p:sp>
        <p:nvSpPr>
          <p:cNvPr id="21507" name="Rectangle 2"/>
          <p:cNvSpPr>
            <a:spLocks noRot="1" noChangeArrowheads="1" noTextEdit="1"/>
          </p:cNvSpPr>
          <p:nvPr>
            <p:ph type="sldImg"/>
          </p:nvPr>
        </p:nvSpPr>
        <p:spPr>
          <a:xfrm>
            <a:off x="1141413" y="684213"/>
            <a:ext cx="4576762" cy="3432175"/>
          </a:xfrm>
          <a:ln/>
        </p:spPr>
      </p:sp>
      <p:sp>
        <p:nvSpPr>
          <p:cNvPr id="21508" name="Rectangle 3"/>
          <p:cNvSpPr>
            <a:spLocks noGrp="1" noChangeArrowheads="1"/>
          </p:cNvSpPr>
          <p:nvPr>
            <p:ph type="body" idx="1"/>
          </p:nvPr>
        </p:nvSpPr>
        <p:spPr>
          <a:xfrm>
            <a:off x="685800" y="4343400"/>
            <a:ext cx="5486400" cy="4116388"/>
          </a:xfrm>
          <a:noFill/>
        </p:spPr>
        <p:txBody>
          <a:bodyPr/>
          <a:lstStyle/>
          <a:p>
            <a:r>
              <a:rPr lang="en-US" altLang="en-US" b="1" dirty="0" smtClean="0"/>
              <a:t>OBJECTIVE 14| Assess the impact of parental neglect, family disruption, and day care on attachment patterns and development</a:t>
            </a:r>
            <a:r>
              <a:rPr lang="en-US" altLang="en-US" b="1" dirty="0" smtClean="0"/>
              <a:t>.</a:t>
            </a:r>
          </a:p>
          <a:p>
            <a:endParaRPr lang="en-US" altLang="en-US" b="1" dirty="0" smtClean="0"/>
          </a:p>
          <a:p>
            <a:r>
              <a:rPr lang="en-US" sz="1200" u="sng" kern="1200" dirty="0" smtClean="0">
                <a:solidFill>
                  <a:schemeClr val="tx1"/>
                </a:solidFill>
                <a:latin typeface="+mn-lt"/>
                <a:ea typeface="MS PGothic" pitchFamily="34" charset="-128"/>
                <a:cs typeface="ＭＳ Ｐゴシック" pitchFamily="1" charset="-128"/>
              </a:rPr>
              <a:t>Deprivation of Attachment</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Babied raised in institutions without the stimulation and attention of a regular caregiver, or locked away at home under conditions of abuse or extreme neglect, are often withdrawn, frightened, even speechless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Some humans who were abused as a child do not become violent criminals or abusive parents</a:t>
            </a:r>
          </a:p>
          <a:p>
            <a:pPr lvl="1">
              <a:buFont typeface="Arial" pitchFamily="34" charset="0"/>
              <a:buChar char="•"/>
            </a:pPr>
            <a:r>
              <a:rPr lang="en-US" sz="1200" kern="1200" dirty="0" smtClean="0">
                <a:solidFill>
                  <a:schemeClr val="tx1"/>
                </a:solidFill>
                <a:latin typeface="+mn-lt"/>
                <a:ea typeface="MS PGothic" pitchFamily="34" charset="-128"/>
                <a:cs typeface="+mn-cs"/>
              </a:rPr>
              <a:t>30% however who have been abused do abuse their children</a:t>
            </a:r>
          </a:p>
          <a:p>
            <a:pPr lvl="1">
              <a:buFont typeface="Arial" pitchFamily="34" charset="0"/>
              <a:buChar char="•"/>
            </a:pPr>
            <a:r>
              <a:rPr lang="en-US" sz="1200" kern="1200" dirty="0" smtClean="0">
                <a:solidFill>
                  <a:schemeClr val="tx1"/>
                </a:solidFill>
                <a:latin typeface="+mn-lt"/>
                <a:ea typeface="MS PGothic" pitchFamily="34" charset="-128"/>
                <a:cs typeface="+mn-cs"/>
              </a:rPr>
              <a:t>These children have changed levels of serotonin which calms aggressive impulses—these children become aggressive teens and adults</a:t>
            </a:r>
          </a:p>
          <a:p>
            <a:pPr lvl="1">
              <a:buFont typeface="Arial" pitchFamily="34" charset="0"/>
              <a:buChar char="•"/>
            </a:pPr>
            <a:r>
              <a:rPr lang="en-US" sz="1200" kern="1200" dirty="0" smtClean="0">
                <a:solidFill>
                  <a:schemeClr val="tx1"/>
                </a:solidFill>
                <a:latin typeface="+mn-lt"/>
                <a:ea typeface="MS PGothic" pitchFamily="34" charset="-128"/>
                <a:cs typeface="+mn-cs"/>
              </a:rPr>
              <a:t>Young children who are terrorized through physical abuse or wartime atrocities may suffer long-term depression, nightmares and an adolescence troubled by substance abuse, binge eating or aggression</a:t>
            </a:r>
          </a:p>
          <a:p>
            <a:endParaRPr lang="en-US" altLang="en-US" b="1" dirty="0" smtClean="0"/>
          </a:p>
        </p:txBody>
      </p:sp>
    </p:spTree>
    <p:extLst>
      <p:ext uri="{BB962C8B-B14F-4D97-AF65-F5344CB8AC3E}">
        <p14:creationId xmlns:p14="http://schemas.microsoft.com/office/powerpoint/2010/main" val="125499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1/200 million sperm/one particular egg: your most fortunate moment</a:t>
            </a:r>
          </a:p>
          <a:p>
            <a:endParaRPr lang="en-US" dirty="0" smtClean="0"/>
          </a:p>
          <a:p>
            <a:pPr lvl="0"/>
            <a:r>
              <a:rPr lang="en-US" sz="1200" b="1" u="sng" kern="1200" dirty="0" smtClean="0">
                <a:solidFill>
                  <a:schemeClr val="tx1"/>
                </a:solidFill>
                <a:latin typeface="+mn-lt"/>
                <a:ea typeface="MS PGothic" pitchFamily="34" charset="-128"/>
                <a:cs typeface="ＭＳ Ｐゴシック" pitchFamily="1" charset="-128"/>
              </a:rPr>
              <a:t>Conception</a:t>
            </a:r>
          </a:p>
          <a:p>
            <a:pPr lvl="1">
              <a:buFont typeface="Arial" pitchFamily="34" charset="0"/>
              <a:buChar char="•"/>
            </a:pPr>
            <a:r>
              <a:rPr lang="en-US" sz="1200" kern="1200" dirty="0" smtClean="0">
                <a:solidFill>
                  <a:schemeClr val="tx1"/>
                </a:solidFill>
                <a:latin typeface="+mn-lt"/>
                <a:ea typeface="MS PGothic" pitchFamily="34" charset="-128"/>
                <a:cs typeface="+mn-cs"/>
              </a:rPr>
              <a:t>The process starts when a woman’s ovary releases a mature egg—a woman is born with all the immature eggs would ever have</a:t>
            </a:r>
          </a:p>
          <a:p>
            <a:pPr lvl="2">
              <a:buFont typeface="Arial" pitchFamily="34" charset="0"/>
              <a:buChar char="•"/>
            </a:pPr>
            <a:r>
              <a:rPr lang="en-US" sz="1200" kern="1200" dirty="0" smtClean="0">
                <a:solidFill>
                  <a:schemeClr val="tx1"/>
                </a:solidFill>
                <a:latin typeface="+mn-lt"/>
                <a:ea typeface="MS PGothic" pitchFamily="34" charset="-128"/>
                <a:cs typeface="+mn-cs"/>
              </a:rPr>
              <a:t>After puberty, men produce 1000 sperm per second.  With each ejaculation, men deposit 200 million sperm which travel through the vagina into the uterus and a few reach the egg which releases digestive enzymes that eat away its protective coating</a:t>
            </a:r>
          </a:p>
          <a:p>
            <a:pPr lvl="2">
              <a:buFont typeface="Arial" pitchFamily="34" charset="0"/>
              <a:buChar char="•"/>
            </a:pPr>
            <a:r>
              <a:rPr lang="en-US" sz="1200" kern="1200" dirty="0" smtClean="0">
                <a:solidFill>
                  <a:schemeClr val="tx1"/>
                </a:solidFill>
                <a:latin typeface="+mn-lt"/>
                <a:ea typeface="MS PGothic" pitchFamily="34" charset="-128"/>
                <a:cs typeface="+mn-cs"/>
              </a:rPr>
              <a:t>As soon as one sperm is penetrated into the egg, the egg’s surface begins to block out other sperm</a:t>
            </a:r>
          </a:p>
          <a:p>
            <a:pPr lvl="2">
              <a:buFont typeface="Arial" pitchFamily="34" charset="0"/>
              <a:buChar char="•"/>
            </a:pPr>
            <a:r>
              <a:rPr lang="en-US" sz="1200" kern="1200" dirty="0" smtClean="0">
                <a:solidFill>
                  <a:schemeClr val="tx1"/>
                </a:solidFill>
                <a:latin typeface="+mn-lt"/>
                <a:ea typeface="MS PGothic" pitchFamily="34" charset="-128"/>
                <a:cs typeface="+mn-cs"/>
              </a:rPr>
              <a:t>½ a day later, the sperm and egg fuse together to form a nucleus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7</a:t>
            </a:fld>
            <a:endParaRPr lang="en-US"/>
          </a:p>
        </p:txBody>
      </p:sp>
    </p:spTree>
    <p:extLst>
      <p:ext uri="{BB962C8B-B14F-4D97-AF65-F5344CB8AC3E}">
        <p14:creationId xmlns:p14="http://schemas.microsoft.com/office/powerpoint/2010/main" val="3219346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7CEF7C-3E21-47A1-AC3F-16DCCEFA1FD0}" type="slidenum">
              <a:rPr lang="en-US" altLang="en-US" smtClean="0"/>
              <a:pPr/>
              <a:t>77</a:t>
            </a:fld>
            <a:endParaRPr lang="en-US" altLang="en-US" smtClean="0"/>
          </a:p>
        </p:txBody>
      </p:sp>
      <p:sp>
        <p:nvSpPr>
          <p:cNvPr id="23555" name="Rectangle 2"/>
          <p:cNvSpPr>
            <a:spLocks noRot="1" noChangeArrowheads="1" noTextEdit="1"/>
          </p:cNvSpPr>
          <p:nvPr>
            <p:ph type="sldImg"/>
          </p:nvPr>
        </p:nvSpPr>
        <p:spPr>
          <a:xfrm>
            <a:off x="1141413" y="684213"/>
            <a:ext cx="4576762" cy="3432175"/>
          </a:xfrm>
          <a:ln/>
        </p:spPr>
      </p:sp>
      <p:sp>
        <p:nvSpPr>
          <p:cNvPr id="23556" name="Rectangle 3"/>
          <p:cNvSpPr>
            <a:spLocks noGrp="1" noChangeArrowheads="1"/>
          </p:cNvSpPr>
          <p:nvPr>
            <p:ph type="body" idx="1"/>
          </p:nvPr>
        </p:nvSpPr>
        <p:spPr>
          <a:xfrm>
            <a:off x="685800" y="4343400"/>
            <a:ext cx="5486400" cy="4116388"/>
          </a:xfrm>
          <a:noFill/>
        </p:spPr>
        <p:txBody>
          <a:bodyPr/>
          <a:lstStyle/>
          <a:p>
            <a:r>
              <a:rPr lang="en-US" sz="1200" u="sng" kern="1200" dirty="0" smtClean="0">
                <a:solidFill>
                  <a:schemeClr val="tx1"/>
                </a:solidFill>
                <a:latin typeface="+mn-lt"/>
                <a:ea typeface="MS PGothic" pitchFamily="34" charset="-128"/>
                <a:cs typeface="ＭＳ Ｐゴシック" pitchFamily="1" charset="-128"/>
              </a:rPr>
              <a:t>Disruption of Attachment</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Separated from their families, infants and monkeys become upset and withdrawn</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If placed in a more positive and stable environment, most infants recover from the separation distress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Children moving in and out of foster families can be disruptive, have deep sadness</a:t>
            </a:r>
          </a:p>
          <a:p>
            <a:endParaRPr lang="en-US" altLang="en-US" b="1" dirty="0" smtClean="0"/>
          </a:p>
        </p:txBody>
      </p:sp>
    </p:spTree>
    <p:extLst>
      <p:ext uri="{BB962C8B-B14F-4D97-AF65-F5344CB8AC3E}">
        <p14:creationId xmlns:p14="http://schemas.microsoft.com/office/powerpoint/2010/main" val="329542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617BB7-DDFF-40FE-94CD-62B667CB6E69}" type="slidenum">
              <a:rPr lang="en-US" altLang="en-US" smtClean="0"/>
              <a:pPr/>
              <a:t>78</a:t>
            </a:fld>
            <a:endParaRPr lang="en-US" altLang="en-US" smtClean="0"/>
          </a:p>
        </p:txBody>
      </p:sp>
      <p:sp>
        <p:nvSpPr>
          <p:cNvPr id="9219" name="Rectangle 2"/>
          <p:cNvSpPr>
            <a:spLocks noRot="1" noChangeArrowheads="1" noTextEdit="1"/>
          </p:cNvSpPr>
          <p:nvPr>
            <p:ph type="sldImg"/>
          </p:nvPr>
        </p:nvSpPr>
        <p:spPr>
          <a:xfrm>
            <a:off x="1239838" y="657225"/>
            <a:ext cx="4379912" cy="3284538"/>
          </a:xfrm>
          <a:ln/>
        </p:spPr>
      </p:sp>
      <p:sp>
        <p:nvSpPr>
          <p:cNvPr id="9220" name="Rectangle 3"/>
          <p:cNvSpPr>
            <a:spLocks noGrp="1" noChangeArrowheads="1"/>
          </p:cNvSpPr>
          <p:nvPr>
            <p:ph type="body" idx="1"/>
          </p:nvPr>
        </p:nvSpPr>
        <p:spPr>
          <a:xfrm>
            <a:off x="914400" y="4160838"/>
            <a:ext cx="5029200" cy="3941762"/>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Sensitive mothers &amp; fathers tend to have securely attached infants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Infants </a:t>
            </a:r>
            <a:r>
              <a:rPr lang="en-US" sz="1200" b="1" kern="1200" dirty="0" smtClean="0">
                <a:solidFill>
                  <a:schemeClr val="tx1"/>
                </a:solidFill>
                <a:latin typeface="+mn-lt"/>
                <a:ea typeface="MS PGothic" pitchFamily="34" charset="-128"/>
                <a:cs typeface="ＭＳ Ｐゴシック" pitchFamily="1" charset="-128"/>
              </a:rPr>
              <a:t>temperament</a:t>
            </a:r>
            <a:r>
              <a:rPr lang="en-US" sz="1200" kern="1200" dirty="0" smtClean="0">
                <a:solidFill>
                  <a:schemeClr val="tx1"/>
                </a:solidFill>
                <a:latin typeface="+mn-lt"/>
                <a:ea typeface="MS PGothic" pitchFamily="34" charset="-128"/>
                <a:cs typeface="ＭＳ Ｐゴシック" pitchFamily="1" charset="-128"/>
              </a:rPr>
              <a:t> can vary from one baby to another and you can tell by the first few weeks of life:</a:t>
            </a:r>
          </a:p>
          <a:p>
            <a:pPr lvl="1">
              <a:buFont typeface="Arial" pitchFamily="34" charset="0"/>
              <a:buChar char="•"/>
            </a:pPr>
            <a:r>
              <a:rPr lang="en-US" sz="1200" kern="1200" dirty="0" smtClean="0">
                <a:solidFill>
                  <a:schemeClr val="tx1"/>
                </a:solidFill>
                <a:latin typeface="+mn-lt"/>
                <a:ea typeface="MS PGothic" pitchFamily="34" charset="-128"/>
                <a:cs typeface="+mn-cs"/>
              </a:rPr>
              <a:t>Difficult babies are more irritable, intense and unpredictable</a:t>
            </a:r>
          </a:p>
          <a:p>
            <a:pPr lvl="1">
              <a:buFont typeface="Arial" pitchFamily="34" charset="0"/>
              <a:buChar char="•"/>
            </a:pPr>
            <a:r>
              <a:rPr lang="en-US" sz="1200" kern="1200" dirty="0" smtClean="0">
                <a:solidFill>
                  <a:schemeClr val="tx1"/>
                </a:solidFill>
                <a:latin typeface="+mn-lt"/>
                <a:ea typeface="MS PGothic" pitchFamily="34" charset="-128"/>
                <a:cs typeface="+mn-cs"/>
              </a:rPr>
              <a:t>Easy babies are cheerful, relaxed and predictable in feeding and sleeping</a:t>
            </a:r>
          </a:p>
          <a:p>
            <a:pPr lvl="1">
              <a:buFont typeface="Arial" pitchFamily="34" charset="0"/>
              <a:buChar char="•"/>
            </a:pPr>
            <a:r>
              <a:rPr lang="en-US" sz="1200" kern="1200" dirty="0" smtClean="0">
                <a:solidFill>
                  <a:schemeClr val="tx1"/>
                </a:solidFill>
                <a:latin typeface="+mn-lt"/>
                <a:ea typeface="MS PGothic" pitchFamily="34" charset="-128"/>
                <a:cs typeface="+mn-cs"/>
              </a:rPr>
              <a:t>Slow-to-warm-up infants tend to resist or withdraw from new people and situations</a:t>
            </a:r>
          </a:p>
          <a:p>
            <a:pPr lvl="1">
              <a:buFont typeface="Arial" pitchFamily="34" charset="0"/>
              <a:buChar char="•"/>
            </a:pPr>
            <a:r>
              <a:rPr lang="en-US" sz="1200" kern="1200" dirty="0" smtClean="0">
                <a:solidFill>
                  <a:schemeClr val="tx1"/>
                </a:solidFill>
                <a:latin typeface="+mn-lt"/>
                <a:ea typeface="MS PGothic" pitchFamily="34" charset="-128"/>
                <a:cs typeface="+mn-cs"/>
              </a:rPr>
              <a:t>Heredity predisposes temperament differences </a:t>
            </a:r>
            <a:r>
              <a:rPr lang="en-US" sz="1200" kern="1200" dirty="0" smtClean="0">
                <a:solidFill>
                  <a:schemeClr val="tx1"/>
                </a:solidFill>
                <a:latin typeface="+mn-lt"/>
                <a:ea typeface="MS PGothic" pitchFamily="34" charset="-128"/>
                <a:cs typeface="+mn-cs"/>
                <a:sym typeface="Wingdings"/>
              </a:rPr>
              <a:t></a:t>
            </a:r>
            <a:r>
              <a:rPr lang="en-US" sz="1200" kern="1200" dirty="0" smtClean="0">
                <a:solidFill>
                  <a:schemeClr val="tx1"/>
                </a:solidFill>
                <a:latin typeface="+mn-lt"/>
                <a:ea typeface="MS PGothic" pitchFamily="34" charset="-128"/>
                <a:cs typeface="+mn-cs"/>
              </a:rPr>
              <a:t> neurotransmitter serotonin predisposes a fearful temperament and (in combination with unsupportive caregiving) a fearful, edgy child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Temperament differences:</a:t>
            </a:r>
          </a:p>
          <a:p>
            <a:pPr lvl="1">
              <a:buFont typeface="Arial" pitchFamily="34" charset="0"/>
              <a:buChar char="•"/>
            </a:pPr>
            <a:r>
              <a:rPr lang="en-US" sz="1200" kern="1200" dirty="0" smtClean="0">
                <a:solidFill>
                  <a:schemeClr val="tx1"/>
                </a:solidFill>
                <a:latin typeface="+mn-lt"/>
                <a:ea typeface="MS PGothic" pitchFamily="34" charset="-128"/>
                <a:cs typeface="+mn-cs"/>
              </a:rPr>
              <a:t>Infants who lack a caring mother suffer from “maternal deprivation”; those lacking a father’s care experience “father absence”</a:t>
            </a:r>
          </a:p>
          <a:p>
            <a:pPr lvl="1">
              <a:buFont typeface="Arial" pitchFamily="34" charset="0"/>
              <a:buChar char="•"/>
            </a:pPr>
            <a:r>
              <a:rPr lang="en-US" sz="1200" kern="1200" dirty="0" smtClean="0">
                <a:solidFill>
                  <a:schemeClr val="tx1"/>
                </a:solidFill>
                <a:latin typeface="+mn-lt"/>
                <a:ea typeface="MS PGothic" pitchFamily="34" charset="-128"/>
                <a:cs typeface="+mn-cs"/>
              </a:rPr>
              <a:t>A father’s love and acceptance have been comparable to a mother’s love in predicting their offspring’s health and well-being</a:t>
            </a:r>
          </a:p>
          <a:p>
            <a:endParaRPr lang="en-US" altLang="en-US" dirty="0" smtClean="0"/>
          </a:p>
        </p:txBody>
      </p:sp>
    </p:spTree>
    <p:extLst>
      <p:ext uri="{BB962C8B-B14F-4D97-AF65-F5344CB8AC3E}">
        <p14:creationId xmlns:p14="http://schemas.microsoft.com/office/powerpoint/2010/main" val="1634841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492631-1980-453F-8D71-315141B43E41}" type="slidenum">
              <a:rPr lang="en-US" altLang="en-US" smtClean="0"/>
              <a:pPr/>
              <a:t>79</a:t>
            </a:fld>
            <a:endParaRPr lang="en-US" altLang="en-US" smtClean="0"/>
          </a:p>
        </p:txBody>
      </p:sp>
      <p:sp>
        <p:nvSpPr>
          <p:cNvPr id="11267" name="Rectangle 2"/>
          <p:cNvSpPr>
            <a:spLocks noRot="1" noChangeArrowheads="1" noTextEdit="1"/>
          </p:cNvSpPr>
          <p:nvPr>
            <p:ph type="sldImg"/>
          </p:nvPr>
        </p:nvSpPr>
        <p:spPr>
          <a:xfrm>
            <a:off x="1239838" y="657225"/>
            <a:ext cx="4379912" cy="3284538"/>
          </a:xfrm>
          <a:ln/>
        </p:spPr>
      </p:sp>
      <p:sp>
        <p:nvSpPr>
          <p:cNvPr id="11268" name="Rectangle 3"/>
          <p:cNvSpPr>
            <a:spLocks noGrp="1" noChangeArrowheads="1"/>
          </p:cNvSpPr>
          <p:nvPr>
            <p:ph type="body" idx="1"/>
          </p:nvPr>
        </p:nvSpPr>
        <p:spPr>
          <a:xfrm>
            <a:off x="914400" y="4160838"/>
            <a:ext cx="5029200" cy="3941762"/>
          </a:xfrm>
          <a:noFill/>
        </p:spPr>
        <p:txBody>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Temperament differences:</a:t>
            </a:r>
          </a:p>
          <a:p>
            <a:pPr lvl="1">
              <a:buFont typeface="Arial" pitchFamily="34" charset="0"/>
              <a:buChar char="•"/>
            </a:pPr>
            <a:r>
              <a:rPr lang="en-US" sz="1200" kern="1200" dirty="0" smtClean="0">
                <a:solidFill>
                  <a:schemeClr val="tx1"/>
                </a:solidFill>
                <a:latin typeface="+mn-lt"/>
                <a:ea typeface="MS PGothic" pitchFamily="34" charset="-128"/>
                <a:cs typeface="+mn-cs"/>
              </a:rPr>
              <a:t>Infants who lack a caring mother suffer from “maternal deprivation”; those lacking a father’s care experience “father absence”</a:t>
            </a:r>
          </a:p>
          <a:p>
            <a:pPr lvl="1">
              <a:buFont typeface="Arial" pitchFamily="34" charset="0"/>
              <a:buChar char="•"/>
            </a:pPr>
            <a:r>
              <a:rPr lang="en-US" sz="1200" kern="1200" dirty="0" smtClean="0">
                <a:solidFill>
                  <a:schemeClr val="tx1"/>
                </a:solidFill>
                <a:latin typeface="+mn-lt"/>
                <a:ea typeface="MS PGothic" pitchFamily="34" charset="-128"/>
                <a:cs typeface="+mn-cs"/>
              </a:rPr>
              <a:t>A father’s love and acceptance have been comparable to a mother’s love in predicting their offspring’s health and well-being</a:t>
            </a:r>
          </a:p>
          <a:p>
            <a:endParaRPr lang="en-US" altLang="en-US" dirty="0" smtClean="0"/>
          </a:p>
        </p:txBody>
      </p:sp>
    </p:spTree>
    <p:extLst>
      <p:ext uri="{BB962C8B-B14F-4D97-AF65-F5344CB8AC3E}">
        <p14:creationId xmlns:p14="http://schemas.microsoft.com/office/powerpoint/2010/main" val="1334350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80</a:t>
            </a:fld>
            <a:endParaRPr lang="en-US"/>
          </a:p>
        </p:txBody>
      </p:sp>
    </p:spTree>
    <p:extLst>
      <p:ext uri="{BB962C8B-B14F-4D97-AF65-F5344CB8AC3E}">
        <p14:creationId xmlns:p14="http://schemas.microsoft.com/office/powerpoint/2010/main" val="2182471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9503A0-F315-401D-8D5B-F4D8D7BF518A}" type="slidenum">
              <a:rPr lang="en-US" altLang="en-US" smtClean="0"/>
              <a:pPr/>
              <a:t>81</a:t>
            </a:fld>
            <a:endParaRPr lang="en-US" altLang="en-US" smtClean="0"/>
          </a:p>
        </p:txBody>
      </p:sp>
      <p:sp>
        <p:nvSpPr>
          <p:cNvPr id="25603" name="Rectangle 2"/>
          <p:cNvSpPr>
            <a:spLocks noRot="1" noChangeArrowheads="1" noTextEdit="1"/>
          </p:cNvSpPr>
          <p:nvPr>
            <p:ph type="sldImg"/>
          </p:nvPr>
        </p:nvSpPr>
        <p:spPr>
          <a:xfrm>
            <a:off x="1141413" y="684213"/>
            <a:ext cx="4576762" cy="3432175"/>
          </a:xfrm>
          <a:ln/>
        </p:spPr>
      </p:sp>
      <p:sp>
        <p:nvSpPr>
          <p:cNvPr id="25604" name="Rectangle 3"/>
          <p:cNvSpPr>
            <a:spLocks noGrp="1" noChangeArrowheads="1"/>
          </p:cNvSpPr>
          <p:nvPr>
            <p:ph type="body" idx="1"/>
          </p:nvPr>
        </p:nvSpPr>
        <p:spPr>
          <a:xfrm>
            <a:off x="685800" y="4343400"/>
            <a:ext cx="5486400" cy="4116388"/>
          </a:xfrm>
          <a:noFill/>
        </p:spPr>
        <p:txBody>
          <a:bodyPr>
            <a:normAutofit fontScale="92500" lnSpcReduction="10000"/>
          </a:bodyPr>
          <a:lstStyle/>
          <a:p>
            <a:r>
              <a:rPr lang="en-US" altLang="en-US" b="1" dirty="0" smtClean="0"/>
              <a:t>OBJECTIVE 16| Describe three parenting styles, and offer three potential explanations for the link between authoritative parenting and social competence</a:t>
            </a:r>
            <a:r>
              <a:rPr lang="en-US" altLang="en-US" b="1" dirty="0" smtClean="0"/>
              <a:t>.</a:t>
            </a:r>
          </a:p>
          <a:p>
            <a:r>
              <a:rPr lang="en-US" sz="1200" u="sng" kern="1200" dirty="0" smtClean="0">
                <a:solidFill>
                  <a:schemeClr val="tx1"/>
                </a:solidFill>
                <a:latin typeface="+mn-lt"/>
                <a:ea typeface="MS PGothic" pitchFamily="34" charset="-128"/>
                <a:cs typeface="ＭＳ Ｐゴシック" pitchFamily="1" charset="-128"/>
              </a:rPr>
              <a:t>Parenting Styles</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Three parenting styles by Diana </a:t>
            </a:r>
            <a:r>
              <a:rPr lang="en-US" sz="1200" kern="1200" dirty="0" err="1" smtClean="0">
                <a:solidFill>
                  <a:schemeClr val="tx1"/>
                </a:solidFill>
                <a:latin typeface="+mn-lt"/>
                <a:ea typeface="MS PGothic" pitchFamily="34" charset="-128"/>
                <a:cs typeface="ＭＳ Ｐゴシック" pitchFamily="1" charset="-128"/>
              </a:rPr>
              <a:t>Baumrind</a:t>
            </a:r>
            <a:r>
              <a:rPr lang="en-US" sz="1200" kern="1200" dirty="0" smtClean="0">
                <a:solidFill>
                  <a:schemeClr val="tx1"/>
                </a:solidFill>
                <a:latin typeface="+mn-lt"/>
                <a:ea typeface="MS PGothic" pitchFamily="34" charset="-128"/>
                <a:cs typeface="ＭＳ Ｐゴシック" pitchFamily="1" charset="-128"/>
              </a:rPr>
              <a:t> (1996):</a:t>
            </a:r>
          </a:p>
          <a:p>
            <a:pPr lvl="1">
              <a:buFont typeface="Arial" pitchFamily="34" charset="0"/>
              <a:buNone/>
            </a:pPr>
            <a:r>
              <a:rPr lang="en-US" sz="1200" kern="1200" dirty="0" smtClean="0">
                <a:solidFill>
                  <a:schemeClr val="tx1"/>
                </a:solidFill>
                <a:latin typeface="+mn-lt"/>
                <a:ea typeface="MS PGothic" pitchFamily="34" charset="-128"/>
                <a:cs typeface="+mn-cs"/>
              </a:rPr>
              <a:t>1. </a:t>
            </a:r>
            <a:r>
              <a:rPr lang="en-US" sz="1200" b="1" kern="1200" dirty="0" smtClean="0">
                <a:solidFill>
                  <a:schemeClr val="tx1"/>
                </a:solidFill>
                <a:latin typeface="+mn-lt"/>
                <a:ea typeface="MS PGothic" pitchFamily="34" charset="-128"/>
                <a:cs typeface="+mn-cs"/>
              </a:rPr>
              <a:t>Authoritarian</a:t>
            </a:r>
            <a:r>
              <a:rPr lang="en-US" sz="1200" kern="1200" dirty="0" smtClean="0">
                <a:solidFill>
                  <a:schemeClr val="tx1"/>
                </a:solidFill>
                <a:latin typeface="+mn-lt"/>
                <a:ea typeface="MS PGothic" pitchFamily="34" charset="-128"/>
                <a:cs typeface="+mn-cs"/>
              </a:rPr>
              <a:t> parents impose rules and expect obedience (“Don’t stay out too late or you’ll be grounded.  Why? Because I said so”</a:t>
            </a:r>
          </a:p>
          <a:p>
            <a:pPr lvl="2">
              <a:buFont typeface="Arial" pitchFamily="34" charset="0"/>
              <a:buChar char="•"/>
            </a:pPr>
            <a:r>
              <a:rPr lang="en-US" sz="1200" kern="1200" dirty="0" smtClean="0">
                <a:solidFill>
                  <a:schemeClr val="tx1"/>
                </a:solidFill>
                <a:latin typeface="+mn-lt"/>
                <a:ea typeface="MS PGothic" pitchFamily="34" charset="-128"/>
                <a:cs typeface="+mn-cs"/>
              </a:rPr>
              <a:t>Oppressive dictator : Adolf Hitler, Saddam Hussein</a:t>
            </a:r>
          </a:p>
          <a:p>
            <a:pPr lvl="2">
              <a:buFont typeface="Arial" pitchFamily="34" charset="0"/>
              <a:buChar char="•"/>
            </a:pPr>
            <a:r>
              <a:rPr lang="en-US" sz="1200" kern="1200" dirty="0" smtClean="0">
                <a:solidFill>
                  <a:schemeClr val="tx1"/>
                </a:solidFill>
                <a:latin typeface="+mn-lt"/>
                <a:ea typeface="MS PGothic" pitchFamily="34" charset="-128"/>
                <a:cs typeface="+mn-cs"/>
              </a:rPr>
              <a:t>Children tend to have less social skills and self-esteem</a:t>
            </a:r>
          </a:p>
          <a:p>
            <a:pPr lvl="2">
              <a:buFont typeface="Arial" pitchFamily="34" charset="0"/>
              <a:buChar char="•"/>
            </a:pPr>
            <a:r>
              <a:rPr lang="en-US" sz="1200" kern="1200" dirty="0" smtClean="0">
                <a:solidFill>
                  <a:schemeClr val="tx1"/>
                </a:solidFill>
                <a:latin typeface="+mn-lt"/>
                <a:ea typeface="MS PGothic" pitchFamily="34" charset="-128"/>
                <a:cs typeface="+mn-cs"/>
              </a:rPr>
              <a:t>Low responsiveness/high demandingness</a:t>
            </a:r>
          </a:p>
          <a:p>
            <a:pPr lvl="1">
              <a:buFont typeface="Arial" pitchFamily="34" charset="0"/>
              <a:buNone/>
            </a:pPr>
            <a:r>
              <a:rPr lang="en-US" sz="1200" kern="1200" dirty="0" smtClean="0">
                <a:solidFill>
                  <a:schemeClr val="tx1"/>
                </a:solidFill>
                <a:latin typeface="+mn-lt"/>
                <a:ea typeface="MS PGothic" pitchFamily="34" charset="-128"/>
                <a:cs typeface="+mn-cs"/>
              </a:rPr>
              <a:t>2. </a:t>
            </a:r>
            <a:r>
              <a:rPr lang="en-US" sz="1200" b="1" kern="1200" dirty="0" smtClean="0">
                <a:solidFill>
                  <a:schemeClr val="tx1"/>
                </a:solidFill>
                <a:latin typeface="+mn-lt"/>
                <a:ea typeface="MS PGothic" pitchFamily="34" charset="-128"/>
                <a:cs typeface="+mn-cs"/>
              </a:rPr>
              <a:t>Permissive</a:t>
            </a:r>
            <a:r>
              <a:rPr lang="en-US" sz="1200" kern="1200" dirty="0" smtClean="0">
                <a:solidFill>
                  <a:schemeClr val="tx1"/>
                </a:solidFill>
                <a:latin typeface="+mn-lt"/>
                <a:ea typeface="MS PGothic" pitchFamily="34" charset="-128"/>
                <a:cs typeface="+mn-cs"/>
              </a:rPr>
              <a:t> parents submit to their children’s desires.  They make few demands and use little punishment.</a:t>
            </a:r>
          </a:p>
          <a:p>
            <a:pPr lvl="2">
              <a:buFont typeface="Arial" pitchFamily="34" charset="0"/>
              <a:buChar char="•"/>
            </a:pPr>
            <a:r>
              <a:rPr lang="en-US" sz="1200" kern="1200" dirty="0" smtClean="0">
                <a:solidFill>
                  <a:schemeClr val="tx1"/>
                </a:solidFill>
                <a:latin typeface="+mn-lt"/>
                <a:ea typeface="MS PGothic" pitchFamily="34" charset="-128"/>
                <a:cs typeface="+mn-cs"/>
              </a:rPr>
              <a:t>“Laissez Faire” type of government in the 1920s</a:t>
            </a:r>
          </a:p>
          <a:p>
            <a:pPr lvl="2">
              <a:buFont typeface="Arial" pitchFamily="34" charset="0"/>
              <a:buChar char="•"/>
            </a:pPr>
            <a:r>
              <a:rPr lang="en-US" sz="1200" kern="1200" dirty="0" smtClean="0">
                <a:solidFill>
                  <a:schemeClr val="tx1"/>
                </a:solidFill>
                <a:latin typeface="+mn-lt"/>
                <a:ea typeface="MS PGothic" pitchFamily="34" charset="-128"/>
                <a:cs typeface="+mn-cs"/>
              </a:rPr>
              <a:t>Children tend to be more aggressive and immature</a:t>
            </a:r>
          </a:p>
          <a:p>
            <a:pPr lvl="2">
              <a:buFont typeface="Arial" pitchFamily="34" charset="0"/>
              <a:buChar char="•"/>
            </a:pPr>
            <a:r>
              <a:rPr lang="en-US" sz="1200" kern="1200" dirty="0" smtClean="0">
                <a:solidFill>
                  <a:schemeClr val="tx1"/>
                </a:solidFill>
                <a:latin typeface="+mn-lt"/>
                <a:ea typeface="MS PGothic" pitchFamily="34" charset="-128"/>
                <a:cs typeface="+mn-cs"/>
              </a:rPr>
              <a:t>High </a:t>
            </a:r>
            <a:r>
              <a:rPr lang="en-US" sz="1200" kern="1200" dirty="0" err="1" smtClean="0">
                <a:solidFill>
                  <a:schemeClr val="tx1"/>
                </a:solidFill>
                <a:latin typeface="+mn-lt"/>
                <a:ea typeface="MS PGothic" pitchFamily="34" charset="-128"/>
                <a:cs typeface="+mn-cs"/>
              </a:rPr>
              <a:t>responsivess</a:t>
            </a:r>
            <a:r>
              <a:rPr lang="en-US" sz="1200" kern="1200" dirty="0" smtClean="0">
                <a:solidFill>
                  <a:schemeClr val="tx1"/>
                </a:solidFill>
                <a:latin typeface="+mn-lt"/>
                <a:ea typeface="MS PGothic" pitchFamily="34" charset="-128"/>
                <a:cs typeface="+mn-cs"/>
              </a:rPr>
              <a:t>/low </a:t>
            </a:r>
            <a:r>
              <a:rPr lang="en-US" sz="1200" kern="1200" dirty="0" err="1" smtClean="0">
                <a:solidFill>
                  <a:schemeClr val="tx1"/>
                </a:solidFill>
                <a:latin typeface="+mn-lt"/>
                <a:ea typeface="MS PGothic" pitchFamily="34" charset="-128"/>
                <a:cs typeface="+mn-cs"/>
              </a:rPr>
              <a:t>demandingless</a:t>
            </a:r>
            <a:endParaRPr lang="en-US" sz="1200" kern="1200" dirty="0" smtClean="0">
              <a:solidFill>
                <a:schemeClr val="tx1"/>
              </a:solidFill>
              <a:latin typeface="+mn-lt"/>
              <a:ea typeface="MS PGothic" pitchFamily="34" charset="-128"/>
              <a:cs typeface="+mn-cs"/>
            </a:endParaRPr>
          </a:p>
          <a:p>
            <a:pPr lvl="1">
              <a:buFont typeface="Arial" pitchFamily="34" charset="0"/>
              <a:buNone/>
            </a:pPr>
            <a:r>
              <a:rPr lang="en-US" sz="1200" kern="1200" dirty="0" smtClean="0">
                <a:solidFill>
                  <a:schemeClr val="tx1"/>
                </a:solidFill>
                <a:latin typeface="+mn-lt"/>
                <a:ea typeface="MS PGothic" pitchFamily="34" charset="-128"/>
                <a:cs typeface="+mn-cs"/>
              </a:rPr>
              <a:t>3. </a:t>
            </a:r>
            <a:r>
              <a:rPr lang="en-US" sz="1200" b="1" kern="1200" dirty="0" smtClean="0">
                <a:solidFill>
                  <a:schemeClr val="tx1"/>
                </a:solidFill>
                <a:latin typeface="+mn-lt"/>
                <a:ea typeface="MS PGothic" pitchFamily="34" charset="-128"/>
                <a:cs typeface="+mn-cs"/>
              </a:rPr>
              <a:t>Authoritative</a:t>
            </a:r>
            <a:r>
              <a:rPr lang="en-US" sz="1200" kern="1200" dirty="0" smtClean="0">
                <a:solidFill>
                  <a:schemeClr val="tx1"/>
                </a:solidFill>
                <a:latin typeface="+mn-lt"/>
                <a:ea typeface="MS PGothic" pitchFamily="34" charset="-128"/>
                <a:cs typeface="+mn-cs"/>
              </a:rPr>
              <a:t> parents are both demanding and responsive.  They exert control by setting rules and enforcing them, but they also explain the reason for rules.  Older children = encourage open discussion when making rules and allowing for exceptions</a:t>
            </a:r>
          </a:p>
          <a:p>
            <a:pPr lvl="2">
              <a:buFont typeface="Arial" pitchFamily="34" charset="0"/>
              <a:buChar char="•"/>
            </a:pPr>
            <a:r>
              <a:rPr lang="en-US" sz="1200" kern="1200" dirty="0" smtClean="0">
                <a:solidFill>
                  <a:schemeClr val="tx1"/>
                </a:solidFill>
                <a:latin typeface="+mn-lt"/>
                <a:ea typeface="MS PGothic" pitchFamily="34" charset="-128"/>
                <a:cs typeface="+mn-cs"/>
              </a:rPr>
              <a:t>U.S. President—symbol of democracy, where individuals are expected to be rational and law-abiding</a:t>
            </a:r>
          </a:p>
          <a:p>
            <a:pPr lvl="2">
              <a:buFont typeface="Arial" pitchFamily="34" charset="0"/>
              <a:buChar char="•"/>
            </a:pPr>
            <a:r>
              <a:rPr lang="en-US" sz="1200" kern="1200" dirty="0" smtClean="0">
                <a:solidFill>
                  <a:schemeClr val="tx1"/>
                </a:solidFill>
                <a:latin typeface="+mn-lt"/>
                <a:ea typeface="MS PGothic" pitchFamily="34" charset="-128"/>
                <a:cs typeface="+mn-cs"/>
              </a:rPr>
              <a:t>High responsiveness &amp; High demandingness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Researchers reveal that children with the highest self-esteem, self-reliance, and social competence usually have warm, concerned, </a:t>
            </a:r>
            <a:r>
              <a:rPr lang="en-US" sz="1200" b="1" kern="1200" dirty="0" smtClean="0">
                <a:solidFill>
                  <a:schemeClr val="tx1"/>
                </a:solidFill>
                <a:latin typeface="+mn-lt"/>
                <a:ea typeface="MS PGothic" pitchFamily="34" charset="-128"/>
                <a:cs typeface="ＭＳ Ｐゴシック" pitchFamily="1" charset="-128"/>
              </a:rPr>
              <a:t>authoritative </a:t>
            </a:r>
            <a:r>
              <a:rPr lang="en-US" sz="1200" kern="1200" dirty="0" smtClean="0">
                <a:solidFill>
                  <a:schemeClr val="tx1"/>
                </a:solidFill>
                <a:latin typeface="+mn-lt"/>
                <a:ea typeface="MS PGothic" pitchFamily="34" charset="-128"/>
                <a:cs typeface="ＭＳ Ｐゴシック" pitchFamily="1" charset="-128"/>
              </a:rPr>
              <a:t>parents</a:t>
            </a:r>
          </a:p>
          <a:p>
            <a:pPr>
              <a:buFont typeface="Arial" pitchFamily="34" charset="0"/>
              <a:buChar char="•"/>
            </a:pPr>
            <a:endParaRPr lang="en-US" dirty="0" smtClean="0"/>
          </a:p>
          <a:p>
            <a:endParaRPr lang="en-US" altLang="en-US" b="1" dirty="0" smtClean="0"/>
          </a:p>
        </p:txBody>
      </p:sp>
    </p:spTree>
    <p:extLst>
      <p:ext uri="{BB962C8B-B14F-4D97-AF65-F5344CB8AC3E}">
        <p14:creationId xmlns:p14="http://schemas.microsoft.com/office/powerpoint/2010/main" val="963527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9E7E1F-E34C-48C7-8E96-523C2738CBAF}" type="slidenum">
              <a:rPr lang="en-US" altLang="en-US" smtClean="0"/>
              <a:pPr/>
              <a:t>84</a:t>
            </a:fld>
            <a:endParaRPr lang="en-US" altLang="en-US" smtClean="0"/>
          </a:p>
        </p:txBody>
      </p:sp>
      <p:sp>
        <p:nvSpPr>
          <p:cNvPr id="29699" name="Rectangle 2"/>
          <p:cNvSpPr>
            <a:spLocks noRot="1" noChangeArrowheads="1" noTextEdit="1"/>
          </p:cNvSpPr>
          <p:nvPr>
            <p:ph type="sldImg"/>
          </p:nvPr>
        </p:nvSpPr>
        <p:spPr>
          <a:xfrm>
            <a:off x="1141413" y="684213"/>
            <a:ext cx="4576762" cy="3432175"/>
          </a:xfrm>
          <a:ln/>
        </p:spPr>
      </p:sp>
      <p:sp>
        <p:nvSpPr>
          <p:cNvPr id="29700" name="Rectangle 3"/>
          <p:cNvSpPr>
            <a:spLocks noGrp="1" noChangeArrowheads="1"/>
          </p:cNvSpPr>
          <p:nvPr>
            <p:ph type="body" idx="1"/>
          </p:nvPr>
        </p:nvSpPr>
        <p:spPr>
          <a:xfrm>
            <a:off x="685800" y="4343400"/>
            <a:ext cx="5486400" cy="4116388"/>
          </a:xfrm>
          <a:noFill/>
        </p:spPr>
        <p:txBody>
          <a:bodyPr/>
          <a:lstStyle/>
          <a:p>
            <a:endParaRPr lang="en-US" altLang="en-US" b="1" smtClean="0"/>
          </a:p>
        </p:txBody>
      </p:sp>
    </p:spTree>
    <p:extLst>
      <p:ext uri="{BB962C8B-B14F-4D97-AF65-F5344CB8AC3E}">
        <p14:creationId xmlns:p14="http://schemas.microsoft.com/office/powerpoint/2010/main" val="4269845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S PGothic" pitchFamily="34" charset="-128"/>
                <a:cs typeface="ＭＳ Ｐゴシック" pitchFamily="1" charset="-128"/>
              </a:rPr>
              <a:t>*These are </a:t>
            </a:r>
            <a:r>
              <a:rPr lang="en-US" sz="1200" kern="1200" dirty="0" err="1" smtClean="0">
                <a:solidFill>
                  <a:schemeClr val="tx1"/>
                </a:solidFill>
                <a:latin typeface="+mn-lt"/>
                <a:ea typeface="MS PGothic" pitchFamily="34" charset="-128"/>
                <a:cs typeface="ＭＳ Ｐゴシック" pitchFamily="1" charset="-128"/>
              </a:rPr>
              <a:t>correlational</a:t>
            </a:r>
            <a:r>
              <a:rPr lang="en-US" sz="1200" kern="1200" dirty="0" smtClean="0">
                <a:solidFill>
                  <a:schemeClr val="tx1"/>
                </a:solidFill>
                <a:latin typeface="+mn-lt"/>
                <a:ea typeface="MS PGothic" pitchFamily="34" charset="-128"/>
                <a:cs typeface="ＭＳ Ｐゴシック" pitchFamily="1" charset="-128"/>
              </a:rPr>
              <a:t> studies –no causation</a:t>
            </a:r>
          </a:p>
          <a:p>
            <a:pPr lvl="1">
              <a:buFont typeface="Arial" pitchFamily="34" charset="0"/>
              <a:buChar char="•"/>
            </a:pPr>
            <a:r>
              <a:rPr lang="en-US" sz="1200" kern="1200" dirty="0" smtClean="0">
                <a:solidFill>
                  <a:schemeClr val="tx1"/>
                </a:solidFill>
                <a:latin typeface="+mn-lt"/>
                <a:ea typeface="MS PGothic" pitchFamily="34" charset="-128"/>
                <a:cs typeface="+mn-cs"/>
              </a:rPr>
              <a:t>Culture and a child’s personality traits can impact the effectiveness of parenting</a:t>
            </a:r>
          </a:p>
          <a:p>
            <a:pPr lvl="2">
              <a:buFont typeface="Arial" pitchFamily="34" charset="0"/>
              <a:buChar char="•"/>
            </a:pPr>
            <a:r>
              <a:rPr lang="en-US" sz="1200" kern="1200" dirty="0" smtClean="0">
                <a:solidFill>
                  <a:schemeClr val="tx1"/>
                </a:solidFill>
                <a:latin typeface="+mn-lt"/>
                <a:ea typeface="MS PGothic" pitchFamily="34" charset="-128"/>
                <a:cs typeface="+mn-cs"/>
              </a:rPr>
              <a:t>Some cultures strive for independence (Western hemisphere) of children or having a family self (Asian, Africans)—what brings honor to the family brings honor to the self</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85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Separation anxiety from parents:</a:t>
            </a:r>
          </a:p>
          <a:p>
            <a:pPr lvl="1">
              <a:buFont typeface="Arial" pitchFamily="34" charset="0"/>
              <a:buChar char="•"/>
            </a:pPr>
            <a:r>
              <a:rPr lang="en-US" sz="1200" kern="1200" dirty="0" smtClean="0">
                <a:solidFill>
                  <a:schemeClr val="tx1"/>
                </a:solidFill>
                <a:latin typeface="+mn-lt"/>
                <a:ea typeface="MS PGothic" pitchFamily="34" charset="-128"/>
                <a:cs typeface="+mn-cs"/>
              </a:rPr>
              <a:t>By 13 months a child’s separation from parents peaks, then gradually declines</a:t>
            </a:r>
          </a:p>
          <a:p>
            <a:pPr lvl="2">
              <a:buFont typeface="Arial" pitchFamily="34" charset="0"/>
              <a:buChar char="•"/>
            </a:pPr>
            <a:r>
              <a:rPr lang="en-US" sz="1200" kern="1200" dirty="0" smtClean="0">
                <a:solidFill>
                  <a:schemeClr val="tx1"/>
                </a:solidFill>
                <a:latin typeface="+mn-lt"/>
                <a:ea typeface="MS PGothic" pitchFamily="34" charset="-128"/>
                <a:cs typeface="+mn-cs"/>
              </a:rPr>
              <a:t>The power of early attachment does gradually relax, allowing us to move out into exploration phases more easily and freely</a:t>
            </a:r>
          </a:p>
          <a:p>
            <a:pPr lvl="1">
              <a:buFont typeface="Arial" pitchFamily="34" charset="0"/>
              <a:buChar char="•"/>
            </a:pPr>
            <a:r>
              <a:rPr lang="en-US" sz="1200" kern="1200" dirty="0" smtClean="0">
                <a:solidFill>
                  <a:schemeClr val="tx1"/>
                </a:solidFill>
                <a:latin typeface="+mn-lt"/>
                <a:ea typeface="MS PGothic" pitchFamily="34" charset="-128"/>
                <a:cs typeface="+mn-cs"/>
              </a:rPr>
              <a:t>Erik Erikson (developmental theorist) said that securely attached children approach life with a sense of </a:t>
            </a:r>
            <a:r>
              <a:rPr lang="en-US" sz="1200" b="1" kern="1200" dirty="0" smtClean="0">
                <a:solidFill>
                  <a:schemeClr val="tx1"/>
                </a:solidFill>
                <a:latin typeface="+mn-lt"/>
                <a:ea typeface="MS PGothic" pitchFamily="34" charset="-128"/>
                <a:cs typeface="+mn-cs"/>
              </a:rPr>
              <a:t>basic trust</a:t>
            </a:r>
            <a:r>
              <a:rPr lang="en-US" sz="1200" kern="1200" dirty="0" smtClean="0">
                <a:solidFill>
                  <a:schemeClr val="tx1"/>
                </a:solidFill>
                <a:latin typeface="+mn-lt"/>
                <a:ea typeface="MS PGothic" pitchFamily="34" charset="-128"/>
                <a:cs typeface="+mn-cs"/>
              </a:rPr>
              <a:t> (a sense that the world is predictable and reliable)—attributed to early parenting</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86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87</a:t>
            </a:fld>
            <a:endParaRPr lang="en-US"/>
          </a:p>
        </p:txBody>
      </p:sp>
    </p:spTree>
    <p:extLst>
      <p:ext uri="{BB962C8B-B14F-4D97-AF65-F5344CB8AC3E}">
        <p14:creationId xmlns:p14="http://schemas.microsoft.com/office/powerpoint/2010/main" val="130020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sz="1200" b="1" u="sng" kern="1200" dirty="0" smtClean="0">
                <a:solidFill>
                  <a:schemeClr val="tx1"/>
                </a:solidFill>
                <a:latin typeface="+mn-lt"/>
                <a:ea typeface="MS PGothic" pitchFamily="34" charset="-128"/>
                <a:cs typeface="ＭＳ Ｐゴシック" pitchFamily="1" charset="-128"/>
              </a:rPr>
              <a:t>Gender Development</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Gender = biological and social characteristics by which people define male or female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Males and females are a similar sex—out of the 46 chromosomes, 45 of them are unisex</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Men tend to behave more physically aggressively</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 most societies, men are socially dominant, powerful and focus on achievement</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Females are concerned with social connectedness (surface in early years as children play) in smaller groups with one friend, less competitive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Females are more interdependent—spend time with others instead of alone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Gender differences may be influenced by our differing </a:t>
            </a:r>
            <a:r>
              <a:rPr lang="en-US" sz="1200" i="1" kern="1200" dirty="0" smtClean="0">
                <a:solidFill>
                  <a:schemeClr val="tx1"/>
                </a:solidFill>
                <a:latin typeface="+mn-lt"/>
                <a:ea typeface="MS PGothic" pitchFamily="34" charset="-128"/>
                <a:cs typeface="ＭＳ Ｐゴシック" pitchFamily="1" charset="-128"/>
              </a:rPr>
              <a:t>sex chromosomes</a:t>
            </a:r>
            <a:r>
              <a:rPr lang="en-US" sz="1200" kern="1200" dirty="0" smtClean="0">
                <a:solidFill>
                  <a:schemeClr val="tx1"/>
                </a:solidFill>
                <a:latin typeface="+mn-lt"/>
                <a:ea typeface="MS PGothic" pitchFamily="34" charset="-128"/>
                <a:cs typeface="ＭＳ Ｐゴシック" pitchFamily="1" charset="-128"/>
              </a:rPr>
              <a:t> and physiologically from our differing concentrations of the </a:t>
            </a:r>
            <a:r>
              <a:rPr lang="en-US" sz="1200" i="1" kern="1200" dirty="0" smtClean="0">
                <a:solidFill>
                  <a:schemeClr val="tx1"/>
                </a:solidFill>
                <a:latin typeface="+mn-lt"/>
                <a:ea typeface="MS PGothic" pitchFamily="34" charset="-128"/>
                <a:cs typeface="ＭＳ Ｐゴシック" pitchFamily="1" charset="-128"/>
              </a:rPr>
              <a:t>sex hormones</a:t>
            </a:r>
            <a:endParaRPr lang="en-US" sz="1200"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23</a:t>
            </a:r>
            <a:r>
              <a:rPr lang="en-US" sz="1200" kern="1200" baseline="30000" dirty="0" smtClean="0">
                <a:solidFill>
                  <a:schemeClr val="tx1"/>
                </a:solidFill>
                <a:latin typeface="+mn-lt"/>
                <a:ea typeface="MS PGothic" pitchFamily="34" charset="-128"/>
                <a:cs typeface="+mn-cs"/>
              </a:rPr>
              <a:t>rd</a:t>
            </a:r>
            <a:r>
              <a:rPr lang="en-US" sz="1200" kern="1200" dirty="0" smtClean="0">
                <a:solidFill>
                  <a:schemeClr val="tx1"/>
                </a:solidFill>
                <a:latin typeface="+mn-lt"/>
                <a:ea typeface="MS PGothic" pitchFamily="34" charset="-128"/>
                <a:cs typeface="+mn-cs"/>
              </a:rPr>
              <a:t> pair of chromosomes—two sex chromosomes</a:t>
            </a:r>
          </a:p>
          <a:p>
            <a:pPr lvl="1">
              <a:buFont typeface="Arial" pitchFamily="34" charset="0"/>
              <a:buChar char="•"/>
            </a:pPr>
            <a:r>
              <a:rPr lang="en-US" sz="1200" kern="1200" dirty="0" smtClean="0">
                <a:solidFill>
                  <a:schemeClr val="tx1"/>
                </a:solidFill>
                <a:latin typeface="+mn-lt"/>
                <a:ea typeface="MS PGothic" pitchFamily="34" charset="-128"/>
                <a:cs typeface="+mn-cs"/>
              </a:rPr>
              <a:t>From your mother = X chromosome</a:t>
            </a:r>
          </a:p>
          <a:p>
            <a:pPr lvl="1">
              <a:buFont typeface="Arial" pitchFamily="34" charset="0"/>
              <a:buChar char="•"/>
            </a:pPr>
            <a:r>
              <a:rPr lang="en-US" sz="1200" kern="1200" dirty="0" smtClean="0">
                <a:solidFill>
                  <a:schemeClr val="tx1"/>
                </a:solidFill>
                <a:latin typeface="+mn-lt"/>
                <a:ea typeface="MS PGothic" pitchFamily="34" charset="-128"/>
                <a:cs typeface="+mn-cs"/>
              </a:rPr>
              <a:t>From your father you either received another X chromosome (girl) or a Y chromosome (boy)—includes the master switch triggering the testes to develop and produce the principal male hormone (testosterone) </a:t>
            </a:r>
          </a:p>
          <a:p>
            <a:pPr lvl="1">
              <a:buFont typeface="Arial" pitchFamily="34" charset="0"/>
              <a:buChar char="•"/>
            </a:pPr>
            <a:r>
              <a:rPr lang="en-US" sz="1200" kern="1200" dirty="0" smtClean="0">
                <a:solidFill>
                  <a:schemeClr val="tx1"/>
                </a:solidFill>
                <a:latin typeface="+mn-lt"/>
                <a:ea typeface="MS PGothic" pitchFamily="34" charset="-128"/>
                <a:cs typeface="+mn-cs"/>
              </a:rPr>
              <a:t>Females also have testosterone, but less of it</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89</a:t>
            </a:fld>
            <a:endParaRPr lang="en-US"/>
          </a:p>
        </p:txBody>
      </p:sp>
    </p:spTree>
    <p:extLst>
      <p:ext uri="{BB962C8B-B14F-4D97-AF65-F5344CB8AC3E}">
        <p14:creationId xmlns:p14="http://schemas.microsoft.com/office/powerpoint/2010/main" val="118670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Zygote: Fertilized egg</a:t>
            </a:r>
          </a:p>
          <a:p>
            <a:endParaRPr lang="en-US" dirty="0" smtClean="0"/>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Prenatal Development</a:t>
            </a:r>
          </a:p>
          <a:p>
            <a:pPr lvl="1">
              <a:buFont typeface="Arial" pitchFamily="34" charset="0"/>
              <a:buChar char="•"/>
            </a:pPr>
            <a:r>
              <a:rPr lang="en-US" sz="1200" kern="1200" dirty="0" smtClean="0">
                <a:solidFill>
                  <a:schemeClr val="tx1"/>
                </a:solidFill>
                <a:latin typeface="+mn-lt"/>
                <a:ea typeface="MS PGothic" pitchFamily="34" charset="-128"/>
                <a:cs typeface="+mn-cs"/>
              </a:rPr>
              <a:t>Fertilized eggs = </a:t>
            </a:r>
            <a:r>
              <a:rPr lang="en-US" sz="1200" b="1" kern="1200" dirty="0" smtClean="0">
                <a:solidFill>
                  <a:schemeClr val="tx1"/>
                </a:solidFill>
                <a:latin typeface="+mn-lt"/>
                <a:ea typeface="MS PGothic" pitchFamily="34" charset="-128"/>
                <a:cs typeface="+mn-cs"/>
              </a:rPr>
              <a:t>zygotes</a:t>
            </a:r>
            <a:endParaRPr lang="en-US" sz="1200" kern="1200" dirty="0" smtClean="0">
              <a:solidFill>
                <a:schemeClr val="tx1"/>
              </a:solidFill>
              <a:latin typeface="+mn-lt"/>
              <a:ea typeface="MS PGothic" pitchFamily="34" charset="-128"/>
              <a:cs typeface="+mn-cs"/>
            </a:endParaRPr>
          </a:p>
          <a:p>
            <a:pPr lvl="1">
              <a:buFont typeface="Arial" pitchFamily="34" charset="0"/>
              <a:buChar char="•"/>
            </a:pPr>
            <a:r>
              <a:rPr lang="en-US" sz="1200" kern="1200" dirty="0" smtClean="0">
                <a:solidFill>
                  <a:schemeClr val="tx1"/>
                </a:solidFill>
                <a:latin typeface="+mn-lt"/>
                <a:ea typeface="MS PGothic" pitchFamily="34" charset="-128"/>
                <a:cs typeface="+mn-cs"/>
              </a:rPr>
              <a:t>One cell becomes 2, 4 and continues to divide of some 100 cells by the first week</a:t>
            </a:r>
          </a:p>
          <a:p>
            <a:pPr lvl="1">
              <a:buFont typeface="Arial" pitchFamily="34" charset="0"/>
              <a:buChar char="•"/>
            </a:pPr>
            <a:r>
              <a:rPr lang="en-US" sz="1200" kern="1200" dirty="0" smtClean="0">
                <a:solidFill>
                  <a:schemeClr val="tx1"/>
                </a:solidFill>
                <a:latin typeface="+mn-lt"/>
                <a:ea typeface="MS PGothic" pitchFamily="34" charset="-128"/>
                <a:cs typeface="+mn-cs"/>
              </a:rPr>
              <a:t>About 10 days after conception, the zygote attaches to the mother’s uterine wall and the </a:t>
            </a:r>
            <a:r>
              <a:rPr lang="en-US" sz="1200" b="1" kern="1200" dirty="0" smtClean="0">
                <a:solidFill>
                  <a:schemeClr val="tx1"/>
                </a:solidFill>
                <a:latin typeface="+mn-lt"/>
                <a:ea typeface="MS PGothic" pitchFamily="34" charset="-128"/>
                <a:cs typeface="+mn-cs"/>
              </a:rPr>
              <a:t>placenta </a:t>
            </a:r>
            <a:r>
              <a:rPr lang="en-US" sz="1200" kern="1200" dirty="0" smtClean="0">
                <a:solidFill>
                  <a:schemeClr val="tx1"/>
                </a:solidFill>
                <a:latin typeface="+mn-lt"/>
                <a:ea typeface="MS PGothic" pitchFamily="34" charset="-128"/>
                <a:cs typeface="+mn-cs"/>
              </a:rPr>
              <a:t>forms which transfers nutrients and oxygen from the mother to the fetus</a:t>
            </a:r>
          </a:p>
          <a:p>
            <a:pPr lvl="2">
              <a:buFont typeface="Arial" pitchFamily="34" charset="0"/>
              <a:buChar char="•"/>
            </a:pPr>
            <a:r>
              <a:rPr lang="en-US" sz="1200" kern="1200" dirty="0" smtClean="0">
                <a:solidFill>
                  <a:schemeClr val="tx1"/>
                </a:solidFill>
                <a:latin typeface="+mn-lt"/>
                <a:ea typeface="MS PGothic" pitchFamily="34" charset="-128"/>
                <a:cs typeface="+mn-cs"/>
              </a:rPr>
              <a:t>Also helps to screen out many potentially harmful substances</a:t>
            </a:r>
          </a:p>
          <a:p>
            <a:pPr lvl="2">
              <a:buFont typeface="Arial" pitchFamily="34" charset="0"/>
              <a:buChar char="•"/>
            </a:pPr>
            <a:r>
              <a:rPr lang="en-US" sz="1200" kern="1200" dirty="0" smtClean="0">
                <a:solidFill>
                  <a:schemeClr val="tx1"/>
                </a:solidFill>
                <a:latin typeface="+mn-lt"/>
                <a:ea typeface="MS PGothic" pitchFamily="34" charset="-128"/>
                <a:cs typeface="+mn-cs"/>
              </a:rPr>
              <a:t>Some substances (</a:t>
            </a:r>
            <a:r>
              <a:rPr lang="en-US" sz="1200" b="1" kern="1200" dirty="0" smtClean="0">
                <a:solidFill>
                  <a:schemeClr val="tx1"/>
                </a:solidFill>
                <a:latin typeface="+mn-lt"/>
                <a:ea typeface="MS PGothic" pitchFamily="34" charset="-128"/>
                <a:cs typeface="+mn-cs"/>
              </a:rPr>
              <a:t>teratogens)—</a:t>
            </a:r>
            <a:r>
              <a:rPr lang="en-US" sz="1200" kern="1200" dirty="0" smtClean="0">
                <a:solidFill>
                  <a:schemeClr val="tx1"/>
                </a:solidFill>
                <a:latin typeface="+mn-lt"/>
                <a:ea typeface="MS PGothic" pitchFamily="34" charset="-128"/>
                <a:cs typeface="+mn-cs"/>
              </a:rPr>
              <a:t>like harmful agents like viruses and drugs slip through and affect the fetus</a:t>
            </a:r>
          </a:p>
          <a:p>
            <a:pPr lvl="1">
              <a:buFont typeface="Arial" pitchFamily="34" charset="0"/>
              <a:buChar char="•"/>
            </a:pPr>
            <a:r>
              <a:rPr lang="en-US" sz="1200" kern="1200" dirty="0" smtClean="0">
                <a:solidFill>
                  <a:schemeClr val="tx1"/>
                </a:solidFill>
                <a:latin typeface="+mn-lt"/>
                <a:ea typeface="MS PGothic" pitchFamily="34" charset="-128"/>
                <a:cs typeface="+mn-cs"/>
              </a:rPr>
              <a:t>The zygote’s inner cells become the </a:t>
            </a:r>
            <a:r>
              <a:rPr lang="en-US" sz="1200" b="1" kern="1200" dirty="0" smtClean="0">
                <a:solidFill>
                  <a:schemeClr val="tx1"/>
                </a:solidFill>
                <a:latin typeface="+mn-lt"/>
                <a:ea typeface="MS PGothic" pitchFamily="34" charset="-128"/>
                <a:cs typeface="+mn-cs"/>
              </a:rPr>
              <a:t>embryo</a:t>
            </a:r>
            <a:r>
              <a:rPr lang="en-US" sz="1200" kern="1200" dirty="0" smtClean="0">
                <a:solidFill>
                  <a:schemeClr val="tx1"/>
                </a:solidFill>
                <a:latin typeface="+mn-lt"/>
                <a:ea typeface="MS PGothic" pitchFamily="34" charset="-128"/>
                <a:cs typeface="+mn-cs"/>
              </a:rPr>
              <a:t> (from 2 weeks after fertilization to 8 weeks)</a:t>
            </a:r>
          </a:p>
          <a:p>
            <a:pPr lvl="2">
              <a:buFont typeface="Arial" pitchFamily="34" charset="0"/>
              <a:buChar char="•"/>
            </a:pPr>
            <a:r>
              <a:rPr lang="en-US" sz="1200" kern="1200" dirty="0" smtClean="0">
                <a:solidFill>
                  <a:schemeClr val="tx1"/>
                </a:solidFill>
                <a:latin typeface="+mn-lt"/>
                <a:ea typeface="MS PGothic" pitchFamily="34" charset="-128"/>
                <a:cs typeface="+mn-cs"/>
              </a:rPr>
              <a:t>Over the next 6 weeks, organs begin to form and function.  The heart begins to beat. </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a:t>
            </a:fld>
            <a:endParaRPr lang="en-US"/>
          </a:p>
        </p:txBody>
      </p:sp>
    </p:spTree>
    <p:extLst>
      <p:ext uri="{BB962C8B-B14F-4D97-AF65-F5344CB8AC3E}">
        <p14:creationId xmlns:p14="http://schemas.microsoft.com/office/powerpoint/2010/main" val="1094862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S PGothic" pitchFamily="34" charset="-128"/>
                <a:cs typeface="ＭＳ Ｐゴシック" pitchFamily="1" charset="-128"/>
              </a:rPr>
              <a:t>Gender roles are shaped by a person’s cultural standards and generational (family) influences</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91</a:t>
            </a:fld>
            <a:endParaRPr lang="en-US"/>
          </a:p>
        </p:txBody>
      </p:sp>
    </p:spTree>
    <p:extLst>
      <p:ext uri="{BB962C8B-B14F-4D97-AF65-F5344CB8AC3E}">
        <p14:creationId xmlns:p14="http://schemas.microsoft.com/office/powerpoint/2010/main" val="4078997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US" sz="1200" b="1" kern="1200" dirty="0" smtClean="0">
                <a:solidFill>
                  <a:schemeClr val="tx1"/>
                </a:solidFill>
                <a:latin typeface="+mn-lt"/>
                <a:ea typeface="MS PGothic" pitchFamily="34" charset="-128"/>
                <a:cs typeface="ＭＳ Ｐゴシック" pitchFamily="1" charset="-128"/>
              </a:rPr>
              <a:t>Gender identity</a:t>
            </a:r>
            <a:r>
              <a:rPr lang="en-US" sz="1200" kern="1200" dirty="0" smtClean="0">
                <a:solidFill>
                  <a:schemeClr val="tx1"/>
                </a:solidFill>
                <a:latin typeface="+mn-lt"/>
                <a:ea typeface="MS PGothic" pitchFamily="34" charset="-128"/>
                <a:cs typeface="ＭＳ Ｐゴシック" pitchFamily="1" charset="-128"/>
              </a:rPr>
              <a:t>: our sense of </a:t>
            </a:r>
            <a:r>
              <a:rPr lang="en-US" sz="1200" i="1" kern="1200" dirty="0" smtClean="0">
                <a:solidFill>
                  <a:schemeClr val="tx1"/>
                </a:solidFill>
                <a:latin typeface="+mn-lt"/>
                <a:ea typeface="MS PGothic" pitchFamily="34" charset="-128"/>
                <a:cs typeface="ＭＳ Ｐゴシック" pitchFamily="1" charset="-128"/>
              </a:rPr>
              <a:t>being</a:t>
            </a:r>
            <a:r>
              <a:rPr lang="en-US" sz="1200" kern="1200" dirty="0" smtClean="0">
                <a:solidFill>
                  <a:schemeClr val="tx1"/>
                </a:solidFill>
                <a:latin typeface="+mn-lt"/>
                <a:ea typeface="MS PGothic" pitchFamily="34" charset="-128"/>
                <a:cs typeface="ＭＳ Ｐゴシック" pitchFamily="1" charset="-128"/>
              </a:rPr>
              <a:t> male or female (masculinity or femininity) </a:t>
            </a:r>
          </a:p>
          <a:p>
            <a:pPr lvl="0">
              <a:buFont typeface="Arial" pitchFamily="34" charset="0"/>
              <a:buNone/>
            </a:pP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b="1" kern="1200" dirty="0" smtClean="0">
                <a:solidFill>
                  <a:schemeClr val="tx1"/>
                </a:solidFill>
                <a:latin typeface="+mn-lt"/>
                <a:ea typeface="MS PGothic" pitchFamily="34" charset="-128"/>
                <a:cs typeface="ＭＳ Ｐゴシック" pitchFamily="1" charset="-128"/>
              </a:rPr>
              <a:t>Social learning theory</a:t>
            </a:r>
            <a:r>
              <a:rPr lang="en-US" sz="1200" kern="1200" dirty="0" smtClean="0">
                <a:solidFill>
                  <a:schemeClr val="tx1"/>
                </a:solidFill>
                <a:latin typeface="+mn-lt"/>
                <a:ea typeface="MS PGothic" pitchFamily="34" charset="-128"/>
                <a:cs typeface="ＭＳ Ｐゴシック" pitchFamily="1" charset="-128"/>
              </a:rPr>
              <a:t>: assumes that children learn gender linked behaviors by observing and imitating and by being rewarded or punished</a:t>
            </a:r>
          </a:p>
          <a:p>
            <a:pPr lvl="1">
              <a:buFont typeface="Arial" pitchFamily="34" charset="0"/>
              <a:buChar char="•"/>
            </a:pPr>
            <a:r>
              <a:rPr lang="en-US" sz="1200" b="1" kern="1200" dirty="0" smtClean="0">
                <a:solidFill>
                  <a:schemeClr val="tx1"/>
                </a:solidFill>
                <a:latin typeface="+mn-lt"/>
                <a:ea typeface="MS PGothic" pitchFamily="34" charset="-128"/>
                <a:cs typeface="+mn-cs"/>
              </a:rPr>
              <a:t>Gender typing</a:t>
            </a:r>
            <a:r>
              <a:rPr lang="en-US" sz="1200" kern="1200" dirty="0" smtClean="0">
                <a:solidFill>
                  <a:schemeClr val="tx1"/>
                </a:solidFill>
                <a:latin typeface="+mn-lt"/>
                <a:ea typeface="MS PGothic" pitchFamily="34" charset="-128"/>
                <a:cs typeface="+mn-cs"/>
              </a:rPr>
              <a:t>: Some males exert overly masculine traits—Boy world: (Boys don’t cry) or overly feminine traits—Girl world: (Sarah you are such a great Mommy to your dolls)</a:t>
            </a:r>
          </a:p>
          <a:p>
            <a:pPr lvl="1">
              <a:buFont typeface="Arial" pitchFamily="34" charset="0"/>
              <a:buChar char="•"/>
            </a:pPr>
            <a:r>
              <a:rPr lang="en-US" sz="1200" kern="1200" dirty="0" smtClean="0">
                <a:solidFill>
                  <a:schemeClr val="tx1"/>
                </a:solidFill>
                <a:latin typeface="+mn-lt"/>
                <a:ea typeface="MS PGothic" pitchFamily="34" charset="-128"/>
                <a:cs typeface="+mn-cs"/>
              </a:rPr>
              <a:t>Your </a:t>
            </a:r>
            <a:r>
              <a:rPr lang="en-US" sz="1200" i="1" kern="1200" dirty="0" smtClean="0">
                <a:solidFill>
                  <a:schemeClr val="tx1"/>
                </a:solidFill>
                <a:latin typeface="+mn-lt"/>
                <a:ea typeface="MS PGothic" pitchFamily="34" charset="-128"/>
                <a:cs typeface="+mn-cs"/>
              </a:rPr>
              <a:t>gender schema</a:t>
            </a:r>
            <a:r>
              <a:rPr lang="en-US" sz="1200" kern="1200" dirty="0" smtClean="0">
                <a:solidFill>
                  <a:schemeClr val="tx1"/>
                </a:solidFill>
                <a:latin typeface="+mn-lt"/>
                <a:ea typeface="MS PGothic" pitchFamily="34" charset="-128"/>
                <a:cs typeface="+mn-cs"/>
              </a:rPr>
              <a:t> is a lens through which you view your experiences and take your gender identity through development</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92</a:t>
            </a:fld>
            <a:endParaRPr lang="en-US"/>
          </a:p>
        </p:txBody>
      </p:sp>
    </p:spTree>
    <p:extLst>
      <p:ext uri="{BB962C8B-B14F-4D97-AF65-F5344CB8AC3E}">
        <p14:creationId xmlns:p14="http://schemas.microsoft.com/office/powerpoint/2010/main" val="763824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latin typeface="+mn-lt"/>
                <a:ea typeface="MS PGothic" pitchFamily="34" charset="-128"/>
                <a:cs typeface="ＭＳ Ｐゴシック" pitchFamily="1" charset="-128"/>
              </a:rPr>
              <a:t>Parents &amp; Peers</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Experience (stimulation by touch or massage) affects brain development</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Both nature &amp; nurture sculpt our synapses (after brain maturation provides us with an abundance of neural connections, our experiences trigger a pruning process)—sights, smells, touches and tugs activate connections and strengthen them</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We perform with increasing skill as our brain incorporates the new learning (brain’s plasticity and neural tissue always changing)—always learn as you grow older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95</a:t>
            </a:fld>
            <a:endParaRPr lang="en-US"/>
          </a:p>
        </p:txBody>
      </p:sp>
    </p:spTree>
    <p:extLst>
      <p:ext uri="{BB962C8B-B14F-4D97-AF65-F5344CB8AC3E}">
        <p14:creationId xmlns:p14="http://schemas.microsoft.com/office/powerpoint/2010/main" val="18933157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Society blames parents for a child’s behavioral or learning problems and praise parents of children who have good morals and are well behaved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Parents do matter—the power of the family environment shows up in children’s political attitudes, religious beliefs and personal manners</a:t>
            </a:r>
          </a:p>
          <a:p>
            <a:pPr lvl="1">
              <a:buFont typeface="Arial" pitchFamily="34" charset="0"/>
              <a:buChar char="•"/>
            </a:pPr>
            <a:r>
              <a:rPr lang="en-US" sz="1200" kern="1200" dirty="0" smtClean="0">
                <a:solidFill>
                  <a:schemeClr val="tx1"/>
                </a:solidFill>
                <a:latin typeface="+mn-lt"/>
                <a:ea typeface="MS PGothic" pitchFamily="34" charset="-128"/>
                <a:cs typeface="+mn-cs"/>
              </a:rPr>
              <a:t>Parents are more important when it comes to education, discipline, responsibility, orderliness, charitableness and ways of interacting with authority figures</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Peer Power: Children get their culture from their peers---slang words, accents because they have peer similarity (similar peers with similar interests and attitudes)</a:t>
            </a:r>
          </a:p>
          <a:p>
            <a:pPr lvl="1">
              <a:buFont typeface="Arial" pitchFamily="34" charset="0"/>
              <a:buChar char="•"/>
            </a:pPr>
            <a:r>
              <a:rPr lang="en-US" sz="1200" kern="1200" dirty="0" smtClean="0">
                <a:solidFill>
                  <a:schemeClr val="tx1"/>
                </a:solidFill>
                <a:latin typeface="+mn-lt"/>
                <a:ea typeface="MS PGothic" pitchFamily="34" charset="-128"/>
                <a:cs typeface="+mn-cs"/>
              </a:rPr>
              <a:t>Peers are more important for learning cooperation, for finding the road to popularity, for inventing styles of interaction among people of the same age</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99</a:t>
            </a:fld>
            <a:endParaRPr lang="en-US"/>
          </a:p>
        </p:txBody>
      </p:sp>
    </p:spTree>
    <p:extLst>
      <p:ext uri="{BB962C8B-B14F-4D97-AF65-F5344CB8AC3E}">
        <p14:creationId xmlns:p14="http://schemas.microsoft.com/office/powerpoint/2010/main" val="9279285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S PGothic" pitchFamily="34" charset="-128"/>
                <a:cs typeface="ＭＳ Ｐゴシック" pitchFamily="1" charset="-128"/>
              </a:rPr>
              <a:t>Adolescence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As we know adolescence today did not evolve until the early 20</a:t>
            </a:r>
            <a:r>
              <a:rPr lang="en-US" sz="1200" kern="1200" baseline="30000" dirty="0" smtClean="0">
                <a:solidFill>
                  <a:schemeClr val="tx1"/>
                </a:solidFill>
                <a:latin typeface="+mn-lt"/>
                <a:ea typeface="MS PGothic" pitchFamily="34" charset="-128"/>
                <a:cs typeface="ＭＳ Ｐゴシック" pitchFamily="1" charset="-128"/>
              </a:rPr>
              <a:t>th</a:t>
            </a:r>
            <a:r>
              <a:rPr lang="en-US" sz="1200" kern="1200" dirty="0" smtClean="0">
                <a:solidFill>
                  <a:schemeClr val="tx1"/>
                </a:solidFill>
                <a:latin typeface="+mn-lt"/>
                <a:ea typeface="MS PGothic" pitchFamily="34" charset="-128"/>
                <a:cs typeface="ＭＳ Ｐゴシック" pitchFamily="1" charset="-128"/>
              </a:rPr>
              <a:t> century when child-labor laws and compulsory education delayed the social onset of adulthood = a time of storm and stress (G. Stanley Hall—Father of American psychology; studied under Wilhelm Wundt and founded the APA—learning the new science of psychology in the first experimental lab in Germany)</a:t>
            </a:r>
          </a:p>
          <a:p>
            <a:pPr lvl="0">
              <a:buFont typeface="Arial" pitchFamily="34" charset="0"/>
              <a:buChar char="•"/>
            </a:pPr>
            <a:r>
              <a:rPr lang="en-US" sz="1200" b="1" kern="1200" dirty="0" smtClean="0">
                <a:solidFill>
                  <a:schemeClr val="tx1"/>
                </a:solidFill>
                <a:latin typeface="+mn-lt"/>
                <a:ea typeface="MS PGothic" pitchFamily="34" charset="-128"/>
                <a:cs typeface="ＭＳ Ｐゴシック" pitchFamily="1" charset="-128"/>
              </a:rPr>
              <a:t>Adolescence</a:t>
            </a:r>
            <a:r>
              <a:rPr lang="en-US" sz="1200" kern="1200" dirty="0" smtClean="0">
                <a:solidFill>
                  <a:schemeClr val="tx1"/>
                </a:solidFill>
                <a:latin typeface="+mn-lt"/>
                <a:ea typeface="MS PGothic" pitchFamily="34" charset="-128"/>
                <a:cs typeface="ＭＳ Ｐゴシック" pitchFamily="1" charset="-128"/>
              </a:rPr>
              <a:t> = the years spent morphing from child to adult—starts with the physical beginnings of sexual maturity and ends with the social achievement of independent adult status</a:t>
            </a:r>
          </a:p>
          <a:p>
            <a:pPr lvl="1">
              <a:buFont typeface="Arial" pitchFamily="34" charset="0"/>
              <a:buChar char="•"/>
            </a:pPr>
            <a:r>
              <a:rPr lang="en-US" sz="1200" b="0" kern="1200" dirty="0" smtClean="0">
                <a:solidFill>
                  <a:schemeClr val="tx1"/>
                </a:solidFill>
                <a:latin typeface="+mn-lt"/>
                <a:ea typeface="MS PGothic" pitchFamily="34" charset="-128"/>
                <a:cs typeface="+mn-cs"/>
              </a:rPr>
              <a:t>A</a:t>
            </a:r>
            <a:r>
              <a:rPr lang="en-US" sz="1200" b="0" kern="1200" baseline="0" dirty="0" smtClean="0">
                <a:solidFill>
                  <a:schemeClr val="tx1"/>
                </a:solidFill>
                <a:latin typeface="+mn-lt"/>
                <a:ea typeface="MS PGothic" pitchFamily="34" charset="-128"/>
                <a:cs typeface="+mn-cs"/>
              </a:rPr>
              <a:t> </a:t>
            </a:r>
            <a:r>
              <a:rPr lang="en-US" sz="1200" kern="1200" dirty="0" smtClean="0">
                <a:solidFill>
                  <a:schemeClr val="tx1"/>
                </a:solidFill>
                <a:latin typeface="+mn-lt"/>
                <a:ea typeface="MS PGothic" pitchFamily="34" charset="-128"/>
                <a:cs typeface="+mn-cs"/>
              </a:rPr>
              <a:t>time of rewarding friendships, heightened idealism &amp; a growing sense of life’s exciting possibilities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 some cultures, adolescence never hits if they are self-supporting as children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100</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MS PGothic" pitchFamily="34" charset="-128"/>
                <a:cs typeface="ＭＳ Ｐゴシック" pitchFamily="1" charset="-128"/>
              </a:rPr>
              <a:t>Physical Development</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Adolescence begins with </a:t>
            </a:r>
            <a:r>
              <a:rPr lang="en-US" sz="1200" b="1" kern="1200" dirty="0" smtClean="0">
                <a:solidFill>
                  <a:schemeClr val="tx1"/>
                </a:solidFill>
                <a:latin typeface="+mn-lt"/>
                <a:ea typeface="MS PGothic" pitchFamily="34" charset="-128"/>
                <a:cs typeface="ＭＳ Ｐゴシック" pitchFamily="1" charset="-128"/>
              </a:rPr>
              <a:t>puberty</a:t>
            </a:r>
            <a:r>
              <a:rPr lang="en-US" sz="1200" kern="1200" dirty="0" smtClean="0">
                <a:solidFill>
                  <a:schemeClr val="tx1"/>
                </a:solidFill>
                <a:latin typeface="+mn-lt"/>
                <a:ea typeface="MS PGothic" pitchFamily="34" charset="-128"/>
                <a:cs typeface="ＭＳ Ｐゴシック" pitchFamily="1" charset="-128"/>
              </a:rPr>
              <a:t> (the time when teens sexually mature)</a:t>
            </a:r>
          </a:p>
          <a:p>
            <a:pPr lvl="1">
              <a:buFont typeface="Arial" pitchFamily="34" charset="0"/>
              <a:buChar char="•"/>
            </a:pPr>
            <a:r>
              <a:rPr lang="en-US" sz="1200" kern="1200" dirty="0" smtClean="0">
                <a:solidFill>
                  <a:schemeClr val="tx1"/>
                </a:solidFill>
                <a:latin typeface="+mn-lt"/>
                <a:ea typeface="MS PGothic" pitchFamily="34" charset="-128"/>
                <a:cs typeface="+mn-cs"/>
              </a:rPr>
              <a:t>Puberty follows a surge of hormones which may intensify moods and trigger a 2 year period of rapid physical development</a:t>
            </a:r>
          </a:p>
          <a:p>
            <a:pPr lvl="1">
              <a:buFont typeface="Arial" pitchFamily="34" charset="0"/>
              <a:buChar char="•"/>
            </a:pPr>
            <a:r>
              <a:rPr lang="en-US" sz="1200" kern="1200" dirty="0" smtClean="0">
                <a:solidFill>
                  <a:schemeClr val="tx1"/>
                </a:solidFill>
                <a:latin typeface="+mn-lt"/>
                <a:ea typeface="MS PGothic" pitchFamily="34" charset="-128"/>
                <a:cs typeface="+mn-cs"/>
              </a:rPr>
              <a:t>Begins around age 11 for girls, 13 for boys</a:t>
            </a:r>
          </a:p>
          <a:p>
            <a:pPr lvl="1">
              <a:buFont typeface="Arial" pitchFamily="34" charset="0"/>
              <a:buChar char="•"/>
            </a:pPr>
            <a:r>
              <a:rPr lang="en-US" sz="1200" kern="1200" dirty="0" smtClean="0">
                <a:solidFill>
                  <a:schemeClr val="tx1"/>
                </a:solidFill>
                <a:latin typeface="+mn-lt"/>
                <a:ea typeface="MS PGothic" pitchFamily="34" charset="-128"/>
                <a:cs typeface="+mn-cs"/>
              </a:rPr>
              <a:t>Boys growth is longer usually than girls—girls growth spurt from 11-13</a:t>
            </a:r>
          </a:p>
          <a:p>
            <a:pPr lvl="1">
              <a:buFont typeface="Arial" pitchFamily="34" charset="0"/>
              <a:buChar char="•"/>
            </a:pPr>
            <a:r>
              <a:rPr lang="en-US" sz="1200" kern="1200" dirty="0" smtClean="0">
                <a:solidFill>
                  <a:schemeClr val="tx1"/>
                </a:solidFill>
                <a:latin typeface="+mn-lt"/>
                <a:ea typeface="MS PGothic" pitchFamily="34" charset="-128"/>
                <a:cs typeface="+mn-cs"/>
              </a:rPr>
              <a:t>During this growth spurt, the </a:t>
            </a:r>
            <a:r>
              <a:rPr lang="en-US" sz="1200" b="1" kern="1200" dirty="0" smtClean="0">
                <a:solidFill>
                  <a:schemeClr val="tx1"/>
                </a:solidFill>
                <a:latin typeface="+mn-lt"/>
                <a:ea typeface="MS PGothic" pitchFamily="34" charset="-128"/>
                <a:cs typeface="+mn-cs"/>
              </a:rPr>
              <a:t>primary sex characteristics</a:t>
            </a:r>
            <a:r>
              <a:rPr lang="en-US" sz="1200" kern="1200" dirty="0" smtClean="0">
                <a:solidFill>
                  <a:schemeClr val="tx1"/>
                </a:solidFill>
                <a:latin typeface="+mn-lt"/>
                <a:ea typeface="MS PGothic" pitchFamily="34" charset="-128"/>
                <a:cs typeface="+mn-cs"/>
              </a:rPr>
              <a:t> (the reproductive organs and external genitalia) develop dramatically</a:t>
            </a:r>
          </a:p>
          <a:p>
            <a:pPr lvl="1">
              <a:buFont typeface="Arial" pitchFamily="34" charset="0"/>
              <a:buChar char="•"/>
            </a:pPr>
            <a:r>
              <a:rPr lang="en-US" sz="1200" kern="1200" dirty="0" smtClean="0">
                <a:solidFill>
                  <a:schemeClr val="tx1"/>
                </a:solidFill>
                <a:latin typeface="+mn-lt"/>
                <a:ea typeface="MS PGothic" pitchFamily="34" charset="-128"/>
                <a:cs typeface="+mn-cs"/>
              </a:rPr>
              <a:t>So do </a:t>
            </a:r>
            <a:r>
              <a:rPr lang="en-US" sz="1200" b="1" kern="1200" dirty="0" smtClean="0">
                <a:solidFill>
                  <a:schemeClr val="tx1"/>
                </a:solidFill>
                <a:latin typeface="+mn-lt"/>
                <a:ea typeface="MS PGothic" pitchFamily="34" charset="-128"/>
                <a:cs typeface="+mn-cs"/>
              </a:rPr>
              <a:t>secondary sex characteristics</a:t>
            </a:r>
            <a:r>
              <a:rPr lang="en-US" sz="1200" kern="1200" dirty="0" smtClean="0">
                <a:solidFill>
                  <a:schemeClr val="tx1"/>
                </a:solidFill>
                <a:latin typeface="+mn-lt"/>
                <a:ea typeface="MS PGothic" pitchFamily="34" charset="-128"/>
                <a:cs typeface="+mn-cs"/>
              </a:rPr>
              <a:t> (the nonproductive traits –breasts, hips in girls and facial hair and deepened voice for boys; pubic hair and underarm hair for both sexes</a:t>
            </a:r>
          </a:p>
          <a:p>
            <a:pPr lvl="1">
              <a:buFont typeface="Arial" pitchFamily="34" charset="0"/>
              <a:buChar char="•"/>
            </a:pPr>
            <a:r>
              <a:rPr lang="en-US" sz="1200" kern="1200" dirty="0" smtClean="0">
                <a:solidFill>
                  <a:schemeClr val="tx1"/>
                </a:solidFill>
                <a:latin typeface="+mn-lt"/>
                <a:ea typeface="MS PGothic" pitchFamily="34" charset="-128"/>
                <a:cs typeface="+mn-cs"/>
              </a:rPr>
              <a:t>First menstrual period (</a:t>
            </a:r>
            <a:r>
              <a:rPr lang="en-US" sz="1200" b="1" kern="1200" dirty="0" smtClean="0">
                <a:solidFill>
                  <a:schemeClr val="tx1"/>
                </a:solidFill>
                <a:latin typeface="+mn-lt"/>
                <a:ea typeface="MS PGothic" pitchFamily="34" charset="-128"/>
                <a:cs typeface="+mn-cs"/>
              </a:rPr>
              <a:t>menarche)=</a:t>
            </a:r>
            <a:r>
              <a:rPr lang="en-US" sz="1200" kern="1200" dirty="0" smtClean="0">
                <a:solidFill>
                  <a:schemeClr val="tx1"/>
                </a:solidFill>
                <a:latin typeface="+mn-lt"/>
                <a:ea typeface="MS PGothic" pitchFamily="34" charset="-128"/>
                <a:cs typeface="+mn-cs"/>
              </a:rPr>
              <a:t>puberty’s landmarks for females and first ejaculation in boys (</a:t>
            </a:r>
            <a:r>
              <a:rPr lang="en-US" sz="1200" kern="1200" dirty="0" err="1" smtClean="0">
                <a:solidFill>
                  <a:schemeClr val="tx1"/>
                </a:solidFill>
                <a:latin typeface="+mn-lt"/>
                <a:ea typeface="MS PGothic" pitchFamily="34" charset="-128"/>
                <a:cs typeface="+mn-cs"/>
              </a:rPr>
              <a:t>spermarche</a:t>
            </a:r>
            <a:r>
              <a:rPr lang="en-US" sz="1200" kern="1200" dirty="0" smtClean="0">
                <a:solidFill>
                  <a:schemeClr val="tx1"/>
                </a:solidFill>
                <a:latin typeface="+mn-lt"/>
                <a:ea typeface="MS PGothic" pitchFamily="34" charset="-128"/>
                <a:cs typeface="+mn-cs"/>
              </a:rPr>
              <a:t>)—often in their sleep</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US" sz="1200" kern="1200" dirty="0" smtClean="0">
                <a:solidFill>
                  <a:schemeClr val="tx1"/>
                </a:solidFill>
                <a:latin typeface="+mn-lt"/>
                <a:ea typeface="MS PGothic" pitchFamily="34" charset="-128"/>
                <a:cs typeface="+mn-cs"/>
              </a:rPr>
              <a:t>The zygote’s inner cells become the </a:t>
            </a:r>
            <a:r>
              <a:rPr lang="en-US" sz="1200" b="1" kern="1200" dirty="0" smtClean="0">
                <a:solidFill>
                  <a:schemeClr val="tx1"/>
                </a:solidFill>
                <a:latin typeface="+mn-lt"/>
                <a:ea typeface="MS PGothic" pitchFamily="34" charset="-128"/>
                <a:cs typeface="+mn-cs"/>
              </a:rPr>
              <a:t>embryo</a:t>
            </a:r>
            <a:r>
              <a:rPr lang="en-US" sz="1200" kern="1200" dirty="0" smtClean="0">
                <a:solidFill>
                  <a:schemeClr val="tx1"/>
                </a:solidFill>
                <a:latin typeface="+mn-lt"/>
                <a:ea typeface="MS PGothic" pitchFamily="34" charset="-128"/>
                <a:cs typeface="+mn-cs"/>
              </a:rPr>
              <a:t> (from 2 weeks after fertilization to 8 weeks)</a:t>
            </a:r>
          </a:p>
          <a:p>
            <a:pPr lvl="1">
              <a:buFont typeface="Arial" pitchFamily="34" charset="0"/>
              <a:buChar char="•"/>
            </a:pPr>
            <a:r>
              <a:rPr lang="en-US" sz="1200" kern="1200" dirty="0" smtClean="0">
                <a:solidFill>
                  <a:schemeClr val="tx1"/>
                </a:solidFill>
                <a:latin typeface="+mn-lt"/>
                <a:ea typeface="MS PGothic" pitchFamily="34" charset="-128"/>
                <a:cs typeface="+mn-cs"/>
              </a:rPr>
              <a:t>Over the next 6 weeks, organs begin to form and function.  The heart begins to beat. </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a:t>
            </a:fld>
            <a:endParaRPr lang="en-US"/>
          </a:p>
        </p:txBody>
      </p:sp>
    </p:spTree>
    <p:extLst>
      <p:ext uri="{BB962C8B-B14F-4D97-AF65-F5344CB8AC3E}">
        <p14:creationId xmlns:p14="http://schemas.microsoft.com/office/powerpoint/2010/main" val="12516593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kern="1200" dirty="0" smtClean="0">
                <a:solidFill>
                  <a:schemeClr val="tx1"/>
                </a:solidFill>
                <a:latin typeface="+mn-lt"/>
                <a:ea typeface="MS PGothic" pitchFamily="34" charset="-128"/>
                <a:cs typeface="ＭＳ Ｐゴシック" pitchFamily="1" charset="-128"/>
              </a:rPr>
              <a:t>Brain Development</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Until puberty, brain cells increase their connections.  Then during adolescence, comes a selective pruning (weeding out) of unused neurons and connections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As teens mature, their frontal lobes continue to develop</a:t>
            </a:r>
          </a:p>
          <a:p>
            <a:pPr lvl="1">
              <a:buFont typeface="Arial" pitchFamily="34" charset="0"/>
              <a:buChar char="•"/>
            </a:pPr>
            <a:r>
              <a:rPr lang="en-US" sz="1200" kern="1200" dirty="0" smtClean="0">
                <a:solidFill>
                  <a:schemeClr val="tx1"/>
                </a:solidFill>
                <a:latin typeface="+mn-lt"/>
                <a:ea typeface="MS PGothic" pitchFamily="34" charset="-128"/>
                <a:cs typeface="+mn-cs"/>
              </a:rPr>
              <a:t>The growth of myelin (myelin sheath)—the fatty tissue that forms around axons and speeds neurotransmission, enables better communication with other brain regions</a:t>
            </a:r>
          </a:p>
          <a:p>
            <a:pPr lvl="1">
              <a:buFont typeface="Arial" pitchFamily="34" charset="0"/>
              <a:buChar char="•"/>
            </a:pPr>
            <a:r>
              <a:rPr lang="en-US" sz="1200" kern="1200" dirty="0" smtClean="0">
                <a:solidFill>
                  <a:schemeClr val="tx1"/>
                </a:solidFill>
                <a:latin typeface="+mn-lt"/>
                <a:ea typeface="MS PGothic" pitchFamily="34" charset="-128"/>
                <a:cs typeface="+mn-cs"/>
              </a:rPr>
              <a:t>These developments bring improved judgment, impulse control and the ability to plan for the long term—adulthood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Frontal lobe maturation lags the emotional limbic system</a:t>
            </a:r>
          </a:p>
          <a:p>
            <a:pPr lvl="1">
              <a:buFont typeface="Arial" pitchFamily="34" charset="0"/>
              <a:buChar char="•"/>
            </a:pPr>
            <a:r>
              <a:rPr lang="en-US" sz="1200" kern="1200" dirty="0" smtClean="0">
                <a:solidFill>
                  <a:schemeClr val="tx1"/>
                </a:solidFill>
                <a:latin typeface="+mn-lt"/>
                <a:ea typeface="MS PGothic" pitchFamily="34" charset="-128"/>
                <a:cs typeface="+mn-cs"/>
              </a:rPr>
              <a:t>Puberty’s hormonal surge and limbic system development help explain teens’ occasional impulsiveness, risky behaviors, emotional storms (slamming doors, turning up the music)</a:t>
            </a:r>
          </a:p>
          <a:p>
            <a:pPr lvl="1">
              <a:buFont typeface="Arial" pitchFamily="34" charset="0"/>
              <a:buChar char="•"/>
            </a:pPr>
            <a:r>
              <a:rPr lang="en-US" sz="1200" kern="1200" dirty="0" smtClean="0">
                <a:solidFill>
                  <a:schemeClr val="tx1"/>
                </a:solidFill>
                <a:latin typeface="+mn-lt"/>
                <a:ea typeface="MS PGothic" pitchFamily="34" charset="-128"/>
                <a:cs typeface="+mn-cs"/>
              </a:rPr>
              <a:t>Your frontal lobe will continue maturing until about age 25</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103</a:t>
            </a:fld>
            <a:endParaRPr lang="en-US"/>
          </a:p>
        </p:txBody>
      </p:sp>
    </p:spTree>
    <p:extLst>
      <p:ext uri="{BB962C8B-B14F-4D97-AF65-F5344CB8AC3E}">
        <p14:creationId xmlns:p14="http://schemas.microsoft.com/office/powerpoint/2010/main" val="1309509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b="1" u="sng" kern="1200" dirty="0" smtClean="0">
                <a:solidFill>
                  <a:schemeClr val="tx1"/>
                </a:solidFill>
                <a:latin typeface="+mn-lt"/>
                <a:ea typeface="MS PGothic" pitchFamily="34" charset="-128"/>
                <a:cs typeface="ＭＳ Ｐゴシック" pitchFamily="1" charset="-128"/>
              </a:rPr>
              <a:t>Developing Morality –Morality = Kohlberg</a:t>
            </a:r>
            <a:endParaRPr lang="en-US" sz="1200" u="sng"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Two crucial tasks of childhood &amp; adolescence = differentiating between right &amp; wrong and developing character </a:t>
            </a:r>
          </a:p>
          <a:p>
            <a:pPr lvl="1">
              <a:buFont typeface="Arial" pitchFamily="34" charset="0"/>
              <a:buChar char="•"/>
            </a:pPr>
            <a:r>
              <a:rPr lang="en-US" sz="1200" kern="1200" dirty="0" smtClean="0">
                <a:solidFill>
                  <a:schemeClr val="tx1"/>
                </a:solidFill>
                <a:latin typeface="+mn-lt"/>
                <a:ea typeface="MS PGothic" pitchFamily="34" charset="-128"/>
                <a:cs typeface="+mn-cs"/>
              </a:rPr>
              <a:t>To be moral we must think morally and act accordingly </a:t>
            </a:r>
          </a:p>
          <a:p>
            <a:pPr lvl="1">
              <a:buFont typeface="Arial" pitchFamily="34" charset="0"/>
              <a:buChar char="•"/>
            </a:pPr>
            <a:r>
              <a:rPr lang="en-US" sz="1200" kern="1200" dirty="0" smtClean="0">
                <a:solidFill>
                  <a:schemeClr val="tx1"/>
                </a:solidFill>
                <a:latin typeface="+mn-lt"/>
                <a:ea typeface="MS PGothic" pitchFamily="34" charset="-128"/>
                <a:cs typeface="+mn-cs"/>
              </a:rPr>
              <a:t>Lawrence Kohlberg sought to describe the development of moral reasoning (the thinking that occurs as we consider right and wrong)</a:t>
            </a:r>
          </a:p>
          <a:p>
            <a:pPr lvl="2">
              <a:buFont typeface="Arial" pitchFamily="34" charset="0"/>
              <a:buChar char="•"/>
            </a:pPr>
            <a:r>
              <a:rPr lang="en-US" sz="1200" kern="1200" dirty="0" smtClean="0">
                <a:solidFill>
                  <a:schemeClr val="tx1"/>
                </a:solidFill>
                <a:latin typeface="+mn-lt"/>
                <a:ea typeface="MS PGothic" pitchFamily="34" charset="-128"/>
                <a:cs typeface="+mn-cs"/>
              </a:rPr>
              <a:t>Kohlberg posed moral dilemmas (whether a person should steal medicine to save a loved one’s life?)</a:t>
            </a:r>
          </a:p>
          <a:p>
            <a:pPr lvl="2">
              <a:buFont typeface="Arial" pitchFamily="34" charset="0"/>
              <a:buChar char="•"/>
            </a:pPr>
            <a:r>
              <a:rPr lang="en-US" sz="1200" kern="1200" dirty="0" smtClean="0">
                <a:solidFill>
                  <a:schemeClr val="tx1"/>
                </a:solidFill>
                <a:latin typeface="+mn-lt"/>
                <a:ea typeface="MS PGothic" pitchFamily="34" charset="-128"/>
                <a:cs typeface="+mn-cs"/>
              </a:rPr>
              <a:t>Asked children, adolescents &amp; adults</a:t>
            </a:r>
          </a:p>
          <a:p>
            <a:pPr lvl="2">
              <a:buFont typeface="Arial" pitchFamily="34" charset="0"/>
              <a:buNone/>
            </a:pPr>
            <a:endParaRPr lang="en-US" sz="1200" kern="1200" dirty="0" smtClean="0">
              <a:solidFill>
                <a:schemeClr val="tx1"/>
              </a:solidFill>
              <a:latin typeface="+mn-lt"/>
              <a:ea typeface="MS PGothic" pitchFamily="34" charset="-128"/>
              <a:cs typeface="+mn-cs"/>
            </a:endParaRPr>
          </a:p>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b="1" u="sng" kern="1200" dirty="0" smtClean="0">
                <a:solidFill>
                  <a:schemeClr val="tx1"/>
                </a:solidFill>
                <a:latin typeface="+mn-lt"/>
                <a:ea typeface="MS PGothic" pitchFamily="34" charset="-128"/>
                <a:cs typeface="ＭＳ Ｐゴシック" pitchFamily="1" charset="-128"/>
              </a:rPr>
              <a:t>Morality</a:t>
            </a:r>
          </a:p>
          <a:p>
            <a:pPr lvl="1">
              <a:buFont typeface="Arial" pitchFamily="34" charset="0"/>
              <a:buChar char="•"/>
            </a:pPr>
            <a:r>
              <a:rPr lang="en-US" sz="1200" kern="1200" dirty="0" smtClean="0">
                <a:solidFill>
                  <a:schemeClr val="tx1"/>
                </a:solidFill>
                <a:latin typeface="+mn-lt"/>
                <a:ea typeface="MS PGothic" pitchFamily="34" charset="-128"/>
                <a:cs typeface="+mn-cs"/>
              </a:rPr>
              <a:t>The mind makes moral judgments quickly &amp; automatically—gut feeling</a:t>
            </a:r>
          </a:p>
          <a:p>
            <a:pPr lvl="2">
              <a:buFont typeface="Arial" pitchFamily="34" charset="0"/>
              <a:buChar char="•"/>
            </a:pPr>
            <a:r>
              <a:rPr lang="en-US" sz="1200" kern="1200" dirty="0" smtClean="0">
                <a:solidFill>
                  <a:schemeClr val="tx1"/>
                </a:solidFill>
                <a:latin typeface="+mn-lt"/>
                <a:ea typeface="MS PGothic" pitchFamily="34" charset="-128"/>
                <a:cs typeface="+mn-cs"/>
              </a:rPr>
              <a:t>If we see generosity, compassion, courage, we feel joy, elevation for their actions</a:t>
            </a:r>
          </a:p>
          <a:p>
            <a:pPr lvl="2">
              <a:buFont typeface="Arial" pitchFamily="34" charset="0"/>
              <a:buChar char="•"/>
            </a:pPr>
            <a:r>
              <a:rPr lang="en-US" sz="1200" kern="1200" dirty="0" smtClean="0">
                <a:solidFill>
                  <a:schemeClr val="tx1"/>
                </a:solidFill>
                <a:latin typeface="+mn-lt"/>
                <a:ea typeface="MS PGothic" pitchFamily="34" charset="-128"/>
                <a:cs typeface="+mn-cs"/>
              </a:rPr>
              <a:t>Morality involves doing the right thing, which can be influenced by social influences</a:t>
            </a:r>
          </a:p>
          <a:p>
            <a:pPr lvl="2">
              <a:buFont typeface="Arial" pitchFamily="34" charset="0"/>
              <a:buChar char="•"/>
            </a:pPr>
            <a:r>
              <a:rPr lang="en-US" sz="1200" kern="1200" dirty="0" smtClean="0">
                <a:solidFill>
                  <a:schemeClr val="tx1"/>
                </a:solidFill>
                <a:latin typeface="+mn-lt"/>
                <a:ea typeface="MS PGothic" pitchFamily="34" charset="-128"/>
                <a:cs typeface="+mn-cs"/>
              </a:rPr>
              <a:t>As our thinking matures, our behavior becomes less selfish and more caring</a:t>
            </a:r>
          </a:p>
          <a:p>
            <a:pPr lvl="3">
              <a:buFont typeface="Arial" pitchFamily="34" charset="0"/>
              <a:buChar char="•"/>
            </a:pPr>
            <a:r>
              <a:rPr lang="en-US" sz="1200" kern="1200" dirty="0" smtClean="0">
                <a:solidFill>
                  <a:schemeClr val="tx1"/>
                </a:solidFill>
                <a:latin typeface="+mn-lt"/>
                <a:ea typeface="MS PGothic" pitchFamily="34" charset="-128"/>
                <a:cs typeface="+mn-cs"/>
              </a:rPr>
              <a:t>Learn empathy for others’ feelings and self-discipline to restraint one’s own impulses</a:t>
            </a:r>
          </a:p>
          <a:p>
            <a:pPr marL="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200" kern="1200" dirty="0" smtClean="0">
              <a:solidFill>
                <a:schemeClr val="tx1"/>
              </a:solidFill>
              <a:latin typeface="+mn-lt"/>
              <a:ea typeface="MS PGothic" pitchFamily="34" charset="-128"/>
              <a:cs typeface="+mn-cs"/>
            </a:endParaRPr>
          </a:p>
          <a:p>
            <a:pPr>
              <a:buFont typeface="Arial" pitchFamily="34" charset="0"/>
              <a:buChar cha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US" sz="1200" kern="1200" dirty="0" smtClean="0">
                <a:solidFill>
                  <a:schemeClr val="tx1"/>
                </a:solidFill>
                <a:latin typeface="+mn-lt"/>
                <a:ea typeface="MS PGothic" pitchFamily="34" charset="-128"/>
                <a:cs typeface="+mn-cs"/>
              </a:rPr>
              <a:t>Identified three basic levels of moral thinking to form a moral ladder</a:t>
            </a:r>
          </a:p>
          <a:p>
            <a:pPr lvl="2">
              <a:buFont typeface="Arial" pitchFamily="34" charset="0"/>
              <a:buNone/>
            </a:pPr>
            <a:r>
              <a:rPr lang="en-US" sz="1200" kern="1200" dirty="0" smtClean="0">
                <a:solidFill>
                  <a:schemeClr val="tx1"/>
                </a:solidFill>
                <a:latin typeface="+mn-lt"/>
                <a:ea typeface="MS PGothic" pitchFamily="34" charset="-128"/>
                <a:cs typeface="+mn-cs"/>
              </a:rPr>
              <a:t>1. </a:t>
            </a:r>
            <a:r>
              <a:rPr lang="en-US" sz="1200" b="1" kern="1200" dirty="0" err="1" smtClean="0">
                <a:solidFill>
                  <a:schemeClr val="tx1"/>
                </a:solidFill>
                <a:latin typeface="+mn-lt"/>
                <a:ea typeface="MS PGothic" pitchFamily="34" charset="-128"/>
                <a:cs typeface="+mn-cs"/>
              </a:rPr>
              <a:t>Preconventional</a:t>
            </a:r>
            <a:r>
              <a:rPr lang="en-US" sz="1200" b="1" kern="1200" dirty="0" smtClean="0">
                <a:solidFill>
                  <a:schemeClr val="tx1"/>
                </a:solidFill>
                <a:latin typeface="+mn-lt"/>
                <a:ea typeface="MS PGothic" pitchFamily="34" charset="-128"/>
                <a:cs typeface="+mn-cs"/>
              </a:rPr>
              <a:t> morality</a:t>
            </a:r>
            <a:r>
              <a:rPr lang="en-US" sz="1200" kern="1200" dirty="0" smtClean="0">
                <a:solidFill>
                  <a:schemeClr val="tx1"/>
                </a:solidFill>
                <a:latin typeface="+mn-lt"/>
                <a:ea typeface="MS PGothic" pitchFamily="34" charset="-128"/>
                <a:cs typeface="+mn-cs"/>
              </a:rPr>
              <a:t>: Before age 9, most children’s morality focuses on self-interest.  They obey rules either to avoid punishment or to gain concrete rewards</a:t>
            </a:r>
          </a:p>
          <a:p>
            <a:pPr lvl="3">
              <a:buFont typeface="Arial" pitchFamily="34" charset="0"/>
              <a:buChar char="•"/>
            </a:pPr>
            <a:r>
              <a:rPr lang="en-US" sz="1200" kern="1200" dirty="0" smtClean="0">
                <a:solidFill>
                  <a:schemeClr val="tx1"/>
                </a:solidFill>
                <a:latin typeface="+mn-lt"/>
                <a:ea typeface="MS PGothic" pitchFamily="34" charset="-128"/>
                <a:cs typeface="+mn-cs"/>
              </a:rPr>
              <a:t>Found in people before they joined society as “adults”</a:t>
            </a:r>
          </a:p>
          <a:p>
            <a:pPr lvl="3">
              <a:buFont typeface="Arial" pitchFamily="34" charset="0"/>
              <a:buNone/>
            </a:pPr>
            <a:endParaRPr lang="en-US" sz="1200" kern="1200" dirty="0" smtClean="0">
              <a:solidFill>
                <a:schemeClr val="tx1"/>
              </a:solidFill>
              <a:latin typeface="+mn-lt"/>
              <a:ea typeface="MS PGothic" pitchFamily="34" charset="-128"/>
              <a:cs typeface="+mn-cs"/>
            </a:endParaRPr>
          </a:p>
          <a:p>
            <a:pPr lvl="2">
              <a:buFont typeface="Arial" pitchFamily="34" charset="0"/>
              <a:buNone/>
            </a:pPr>
            <a:r>
              <a:rPr lang="en-US" sz="1200" kern="1200" dirty="0" smtClean="0">
                <a:solidFill>
                  <a:schemeClr val="tx1"/>
                </a:solidFill>
                <a:latin typeface="+mn-lt"/>
                <a:ea typeface="MS PGothic" pitchFamily="34" charset="-128"/>
                <a:cs typeface="+mn-cs"/>
              </a:rPr>
              <a:t>2. </a:t>
            </a:r>
            <a:r>
              <a:rPr lang="en-US" sz="1200" b="1" kern="1200" dirty="0" smtClean="0">
                <a:solidFill>
                  <a:schemeClr val="tx1"/>
                </a:solidFill>
                <a:latin typeface="+mn-lt"/>
                <a:ea typeface="MS PGothic" pitchFamily="34" charset="-128"/>
                <a:cs typeface="+mn-cs"/>
              </a:rPr>
              <a:t>Conventional morality</a:t>
            </a:r>
            <a:r>
              <a:rPr lang="en-US" sz="1200" kern="1200" dirty="0" smtClean="0">
                <a:solidFill>
                  <a:schemeClr val="tx1"/>
                </a:solidFill>
                <a:latin typeface="+mn-lt"/>
                <a:ea typeface="MS PGothic" pitchFamily="34" charset="-128"/>
                <a:cs typeface="+mn-cs"/>
              </a:rPr>
              <a:t>: By early adolescence, morality focuses on caring for others and on upholding law &amp; social rules, simply because they are laws and rules</a:t>
            </a:r>
          </a:p>
          <a:p>
            <a:pPr lvl="3">
              <a:buFont typeface="Arial" pitchFamily="34" charset="0"/>
              <a:buChar char="•"/>
            </a:pPr>
            <a:r>
              <a:rPr lang="en-US" sz="1200" kern="1200" dirty="0" smtClean="0">
                <a:solidFill>
                  <a:schemeClr val="tx1"/>
                </a:solidFill>
                <a:latin typeface="+mn-lt"/>
                <a:ea typeface="MS PGothic" pitchFamily="34" charset="-128"/>
                <a:cs typeface="+mn-cs"/>
              </a:rPr>
              <a:t>Most prevalent among people in general society</a:t>
            </a:r>
          </a:p>
          <a:p>
            <a:pPr lvl="3">
              <a:buFont typeface="Arial" pitchFamily="34" charset="0"/>
              <a:buNone/>
            </a:pPr>
            <a:endParaRPr lang="en-US" sz="1200" kern="1200" dirty="0" smtClean="0">
              <a:solidFill>
                <a:schemeClr val="tx1"/>
              </a:solidFill>
              <a:latin typeface="+mn-lt"/>
              <a:ea typeface="MS PGothic" pitchFamily="34" charset="-128"/>
              <a:cs typeface="+mn-cs"/>
            </a:endParaRPr>
          </a:p>
          <a:p>
            <a:pPr lvl="2">
              <a:buFont typeface="Arial" pitchFamily="34" charset="0"/>
              <a:buNone/>
            </a:pPr>
            <a:r>
              <a:rPr lang="en-US" sz="1200" kern="1200" dirty="0" smtClean="0">
                <a:solidFill>
                  <a:schemeClr val="tx1"/>
                </a:solidFill>
                <a:latin typeface="+mn-lt"/>
                <a:ea typeface="MS PGothic" pitchFamily="34" charset="-128"/>
                <a:cs typeface="+mn-cs"/>
              </a:rPr>
              <a:t>3. </a:t>
            </a:r>
            <a:r>
              <a:rPr lang="en-US" sz="1200" b="1" kern="1200" dirty="0" err="1" smtClean="0">
                <a:solidFill>
                  <a:schemeClr val="tx1"/>
                </a:solidFill>
                <a:latin typeface="+mn-lt"/>
                <a:ea typeface="MS PGothic" pitchFamily="34" charset="-128"/>
                <a:cs typeface="+mn-cs"/>
              </a:rPr>
              <a:t>Postconventional</a:t>
            </a:r>
            <a:r>
              <a:rPr lang="en-US" sz="1200" b="1" kern="1200" dirty="0" smtClean="0">
                <a:solidFill>
                  <a:schemeClr val="tx1"/>
                </a:solidFill>
                <a:latin typeface="+mn-lt"/>
                <a:ea typeface="MS PGothic" pitchFamily="34" charset="-128"/>
                <a:cs typeface="+mn-cs"/>
              </a:rPr>
              <a:t> morality</a:t>
            </a:r>
            <a:r>
              <a:rPr lang="en-US" sz="1200" kern="1200" dirty="0" smtClean="0">
                <a:solidFill>
                  <a:schemeClr val="tx1"/>
                </a:solidFill>
                <a:latin typeface="+mn-lt"/>
                <a:ea typeface="MS PGothic" pitchFamily="34" charset="-128"/>
                <a:cs typeface="+mn-cs"/>
              </a:rPr>
              <a:t>: Abstract reasoning = Actions are judged “right” because they flow from people’s rights or from self-defined, basic ethical principles.</a:t>
            </a:r>
          </a:p>
          <a:p>
            <a:pPr lvl="3">
              <a:buFont typeface="Arial" pitchFamily="34" charset="0"/>
              <a:buChar char="•"/>
            </a:pPr>
            <a:r>
              <a:rPr lang="en-US" sz="1200" kern="1200" dirty="0" smtClean="0">
                <a:solidFill>
                  <a:schemeClr val="tx1"/>
                </a:solidFill>
                <a:latin typeface="+mn-lt"/>
                <a:ea typeface="MS PGothic" pitchFamily="34" charset="-128"/>
                <a:cs typeface="+mn-cs"/>
              </a:rPr>
              <a:t>Occurs mostly in European &amp; North American educated middle class which strive for individualism</a:t>
            </a:r>
          </a:p>
          <a:p>
            <a:pPr lvl="3">
              <a:buFont typeface="Arial" pitchFamily="34" charset="0"/>
              <a:buChar char="•"/>
            </a:pPr>
            <a:r>
              <a:rPr lang="en-US" sz="1200" kern="1200" dirty="0" smtClean="0">
                <a:solidFill>
                  <a:schemeClr val="tx1"/>
                </a:solidFill>
                <a:latin typeface="+mn-lt"/>
                <a:ea typeface="MS PGothic" pitchFamily="34" charset="-128"/>
                <a:cs typeface="+mn-cs"/>
              </a:rPr>
              <a:t>Kohlberg believes it exists, but was not able to find enough people to study over a long period of time to validate it</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105</a:t>
            </a:fld>
            <a:endParaRPr lang="en-US"/>
          </a:p>
        </p:txBody>
      </p:sp>
    </p:spTree>
    <p:extLst>
      <p:ext uri="{BB962C8B-B14F-4D97-AF65-F5344CB8AC3E}">
        <p14:creationId xmlns:p14="http://schemas.microsoft.com/office/powerpoint/2010/main" val="34339445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106</a:t>
            </a:fld>
            <a:endParaRPr lang="en-US"/>
          </a:p>
        </p:txBody>
      </p:sp>
    </p:spTree>
    <p:extLst>
      <p:ext uri="{BB962C8B-B14F-4D97-AF65-F5344CB8AC3E}">
        <p14:creationId xmlns:p14="http://schemas.microsoft.com/office/powerpoint/2010/main" val="2985436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7F05F1-232E-42FE-801E-D8360EB9A489}" type="slidenum">
              <a:rPr lang="en-US" altLang="en-US" smtClean="0">
                <a:ea typeface="MS PGothic" panose="020B0600070205080204" pitchFamily="34" charset="-128"/>
              </a:rPr>
              <a:pPr/>
              <a:t>107</a:t>
            </a:fld>
            <a:endParaRPr lang="en-US" altLang="en-US" smtClean="0">
              <a:ea typeface="MS PGothic" panose="020B0600070205080204" pitchFamily="34" charset="-128"/>
            </a:endParaRPr>
          </a:p>
        </p:txBody>
      </p:sp>
      <p:sp>
        <p:nvSpPr>
          <p:cNvPr id="23555" name="Rectangle 2"/>
          <p:cNvSpPr>
            <a:spLocks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S PGothic" pitchFamily="34" charset="-128"/>
                <a:cs typeface="+mn-cs"/>
              </a:rPr>
              <a:t>Critics of Kohlberg’s theory says he is biased  against the moral reasoning in collectivist (conformist) type of societies (China, India)</a:t>
            </a:r>
          </a:p>
          <a:p>
            <a:pPr eaLnBrk="1" hangingPunct="1"/>
            <a:endParaRPr lang="en-US" altLang="en-US" dirty="0" smtClean="0"/>
          </a:p>
        </p:txBody>
      </p:sp>
    </p:spTree>
    <p:extLst>
      <p:ext uri="{BB962C8B-B14F-4D97-AF65-F5344CB8AC3E}">
        <p14:creationId xmlns:p14="http://schemas.microsoft.com/office/powerpoint/2010/main" val="29996369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108</a:t>
            </a:fld>
            <a:endParaRPr lang="en-US"/>
          </a:p>
        </p:txBody>
      </p:sp>
    </p:spTree>
    <p:extLst>
      <p:ext uri="{BB962C8B-B14F-4D97-AF65-F5344CB8AC3E}">
        <p14:creationId xmlns:p14="http://schemas.microsoft.com/office/powerpoint/2010/main" val="3155771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109</a:t>
            </a:fld>
            <a:endParaRPr lang="en-US"/>
          </a:p>
        </p:txBody>
      </p:sp>
    </p:spTree>
    <p:extLst>
      <p:ext uri="{BB962C8B-B14F-4D97-AF65-F5344CB8AC3E}">
        <p14:creationId xmlns:p14="http://schemas.microsoft.com/office/powerpoint/2010/main" val="16150160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latin typeface="+mn-lt"/>
                <a:ea typeface="MS PGothic" pitchFamily="34" charset="-128"/>
                <a:cs typeface="ＭＳ Ｐゴシック" pitchFamily="1" charset="-128"/>
              </a:rPr>
              <a:t>Social Development</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Erik Erikson contended that each stage of life has its own psychosocial task (a crisis that needs resolution)</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Young children have a difficult time with trust, autonomy (independence) &amp; initiative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School age children strive for competence (feeling productive &amp; able)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Adolescence take the past, present &amp; future and shape it into your sense of self (Who am I?) = search for identity</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Chart on page 451 in book—8 stages of psychosocial development</a:t>
            </a:r>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111</a:t>
            </a:fld>
            <a:endParaRPr lang="en-US"/>
          </a:p>
        </p:txBody>
      </p:sp>
    </p:spTree>
    <p:extLst>
      <p:ext uri="{BB962C8B-B14F-4D97-AF65-F5344CB8AC3E}">
        <p14:creationId xmlns:p14="http://schemas.microsoft.com/office/powerpoint/2010/main" val="6277793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128</a:t>
            </a:fld>
            <a:endParaRPr lang="en-US"/>
          </a:p>
        </p:txBody>
      </p:sp>
    </p:spTree>
    <p:extLst>
      <p:ext uri="{BB962C8B-B14F-4D97-AF65-F5344CB8AC3E}">
        <p14:creationId xmlns:p14="http://schemas.microsoft.com/office/powerpoint/2010/main" val="250744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S PGothic" pitchFamily="34" charset="-128"/>
                <a:cs typeface="+mn-cs"/>
              </a:rPr>
              <a:t>By 9 weeks after conception, the embryo looks human (hands, fingers, toes, eye sockets) and becomes a </a:t>
            </a:r>
            <a:r>
              <a:rPr lang="en-US" sz="1200" b="1" kern="1200" dirty="0" smtClean="0">
                <a:solidFill>
                  <a:schemeClr val="tx1"/>
                </a:solidFill>
                <a:latin typeface="+mn-lt"/>
                <a:ea typeface="MS PGothic" pitchFamily="34" charset="-128"/>
                <a:cs typeface="+mn-cs"/>
              </a:rPr>
              <a:t>fetus</a:t>
            </a:r>
            <a:endParaRPr lang="en-US" sz="1200" kern="1200" dirty="0" smtClean="0">
              <a:solidFill>
                <a:schemeClr val="tx1"/>
              </a:solidFill>
              <a:latin typeface="+mn-lt"/>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15</a:t>
            </a:fld>
            <a:endParaRPr lang="en-US"/>
          </a:p>
        </p:txBody>
      </p:sp>
    </p:spTree>
    <p:extLst>
      <p:ext uri="{BB962C8B-B14F-4D97-AF65-F5344CB8AC3E}">
        <p14:creationId xmlns:p14="http://schemas.microsoft.com/office/powerpoint/2010/main" val="1308095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u="sng" kern="1200" dirty="0" smtClean="0">
                <a:solidFill>
                  <a:schemeClr val="tx1"/>
                </a:solidFill>
                <a:latin typeface="+mn-lt"/>
                <a:ea typeface="MS PGothic" pitchFamily="34" charset="-128"/>
                <a:cs typeface="ＭＳ Ｐゴシック" pitchFamily="1" charset="-128"/>
              </a:rPr>
              <a:t>Forming an Identity</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 individualized societies, adolescents “try out” different selves to shape their identity </a:t>
            </a:r>
          </a:p>
          <a:p>
            <a:pPr lvl="1">
              <a:buFont typeface="Arial" pitchFamily="34" charset="0"/>
              <a:buChar char="•"/>
            </a:pPr>
            <a:r>
              <a:rPr lang="en-US" sz="1200" kern="1200" dirty="0" err="1" smtClean="0">
                <a:solidFill>
                  <a:schemeClr val="tx1"/>
                </a:solidFill>
                <a:latin typeface="+mn-lt"/>
                <a:ea typeface="MS PGothic" pitchFamily="34" charset="-128"/>
                <a:cs typeface="+mn-cs"/>
              </a:rPr>
              <a:t>Facebook</a:t>
            </a:r>
            <a:r>
              <a:rPr lang="en-US" sz="1200" kern="1200" dirty="0" smtClean="0">
                <a:solidFill>
                  <a:schemeClr val="tx1"/>
                </a:solidFill>
                <a:latin typeface="+mn-lt"/>
                <a:ea typeface="MS PGothic" pitchFamily="34" charset="-128"/>
                <a:cs typeface="+mn-cs"/>
              </a:rPr>
              <a:t> vs. friends vs. family vs. athlete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For adults &amp; adolescents, group identities often form around how we differ from those around us (</a:t>
            </a:r>
            <a:r>
              <a:rPr lang="en-US" sz="1200" b="1" kern="1200" dirty="0" smtClean="0">
                <a:solidFill>
                  <a:schemeClr val="tx1"/>
                </a:solidFill>
                <a:latin typeface="+mn-lt"/>
                <a:ea typeface="MS PGothic" pitchFamily="34" charset="-128"/>
                <a:cs typeface="ＭＳ Ｐゴシック" pitchFamily="1" charset="-128"/>
              </a:rPr>
              <a:t>social identity)</a:t>
            </a:r>
            <a:r>
              <a:rPr lang="en-US" sz="1200" kern="1200" dirty="0" smtClean="0">
                <a:solidFill>
                  <a:schemeClr val="tx1"/>
                </a:solidFill>
                <a:latin typeface="+mn-lt"/>
                <a:ea typeface="MS PGothic" pitchFamily="34" charset="-128"/>
                <a:cs typeface="ＭＳ Ｐゴシック" pitchFamily="1" charset="-128"/>
              </a:rPr>
              <a:t>---around a group of females, men will experience their gender identity</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Some adolescents form their identity early (maturely) by adopting their parents values  and expectations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Key task of adolescent development is to achieve a purpose (a desire to accomplish something personally meaningful that makes a difference to the world beyond oneself)</a:t>
            </a:r>
          </a:p>
          <a:p>
            <a:pPr>
              <a:buFont typeface="Arial" pitchFamily="34" charset="0"/>
              <a:buChar char="•"/>
            </a:pPr>
            <a:endParaRPr lang="en-US" dirty="0" smtClean="0"/>
          </a:p>
          <a:p>
            <a:r>
              <a:rPr lang="en-US" sz="1200" b="1" u="sng" kern="1200" dirty="0" smtClean="0">
                <a:solidFill>
                  <a:schemeClr val="tx1"/>
                </a:solidFill>
                <a:latin typeface="+mn-lt"/>
                <a:ea typeface="MS PGothic" pitchFamily="34" charset="-128"/>
                <a:cs typeface="ＭＳ Ｐゴシック" pitchFamily="1" charset="-128"/>
              </a:rPr>
              <a:t>Parent &amp; Peer Relationships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As adolescents in Western cultures form their own identities, they pull away from their parents—transition occurs gradually throughout childhood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Parent-child conflict during adolescence tends to be greater with the first-born than with the second-born children</a:t>
            </a:r>
          </a:p>
          <a:p>
            <a:pPr lvl="1">
              <a:buFont typeface="Arial" pitchFamily="34" charset="0"/>
              <a:buChar char="•"/>
            </a:pPr>
            <a:r>
              <a:rPr lang="en-US" sz="1200" kern="1200" dirty="0" smtClean="0">
                <a:solidFill>
                  <a:schemeClr val="tx1"/>
                </a:solidFill>
                <a:latin typeface="+mn-lt"/>
                <a:ea typeface="MS PGothic" pitchFamily="34" charset="-128"/>
                <a:cs typeface="+mn-cs"/>
              </a:rPr>
              <a:t>Can lead to real divisions &amp; great stress</a:t>
            </a:r>
          </a:p>
          <a:p>
            <a:pPr lvl="1">
              <a:buFont typeface="Arial" pitchFamily="34" charset="0"/>
              <a:buChar char="•"/>
            </a:pPr>
            <a:r>
              <a:rPr lang="en-US" sz="1200" kern="1200" dirty="0" smtClean="0">
                <a:solidFill>
                  <a:schemeClr val="tx1"/>
                </a:solidFill>
                <a:latin typeface="+mn-lt"/>
                <a:ea typeface="MS PGothic" pitchFamily="34" charset="-128"/>
                <a:cs typeface="+mn-cs"/>
              </a:rPr>
              <a:t>Misbehaving in class or poor social relationships = difficulty at home &amp; vice versa </a:t>
            </a:r>
          </a:p>
          <a:p>
            <a:pPr lvl="1">
              <a:buFont typeface="Arial" pitchFamily="34" charset="0"/>
              <a:buChar char="•"/>
            </a:pPr>
            <a:r>
              <a:rPr lang="en-US" sz="1200" kern="1200" dirty="0" smtClean="0">
                <a:solidFill>
                  <a:schemeClr val="tx1"/>
                </a:solidFill>
                <a:latin typeface="+mn-lt"/>
                <a:ea typeface="MS PGothic" pitchFamily="34" charset="-128"/>
                <a:cs typeface="+mn-cs"/>
              </a:rPr>
              <a:t>Peer pressure to conform to the group’s standards (clothing, actions, slang language)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131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S PGothic" pitchFamily="34" charset="-128"/>
                <a:cs typeface="ＭＳ Ｐゴシック" pitchFamily="1" charset="-128"/>
              </a:rPr>
              <a:t>Emerging Adulthood (18-25 years old)</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Early 20s—still lean on parents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Late 20s –most are comfortably independent and better able to empathize with parents as fellow adults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Today, more adolescents are taking more time to finish college, leave the nest,  establish careers &amp; get married</a:t>
            </a:r>
          </a:p>
          <a:p>
            <a:pPr lvl="1">
              <a:buFont typeface="Arial" pitchFamily="34" charset="0"/>
              <a:buChar char="•"/>
            </a:pPr>
            <a:r>
              <a:rPr lang="en-US" sz="1200" kern="1200" dirty="0" smtClean="0">
                <a:solidFill>
                  <a:schemeClr val="tx1"/>
                </a:solidFill>
                <a:latin typeface="+mn-lt"/>
                <a:ea typeface="MS PGothic" pitchFamily="34" charset="-128"/>
                <a:cs typeface="+mn-cs"/>
              </a:rPr>
              <a:t>Average age for men to get married = 27, women =25</a:t>
            </a:r>
          </a:p>
          <a:p>
            <a:pPr lvl="1">
              <a:buFont typeface="Arial" pitchFamily="34" charset="0"/>
              <a:buChar char="•"/>
            </a:pPr>
            <a:r>
              <a:rPr lang="en-US" sz="1200" kern="1200" dirty="0" smtClean="0">
                <a:solidFill>
                  <a:schemeClr val="tx1"/>
                </a:solidFill>
                <a:latin typeface="+mn-lt"/>
                <a:ea typeface="MS PGothic" pitchFamily="34" charset="-128"/>
                <a:cs typeface="+mn-cs"/>
              </a:rPr>
              <a:t>Ease their way into these new statuses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132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S PGothic" pitchFamily="34" charset="-128"/>
                <a:cs typeface="ＭＳ Ｐゴシック" pitchFamily="1" charset="-128"/>
              </a:rPr>
              <a:t>Adulthood</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It is more difficult to generalize about adulthood stages than about early developmental stages</a:t>
            </a:r>
          </a:p>
          <a:p>
            <a:pPr lvl="1">
              <a:buFont typeface="Arial" pitchFamily="34" charset="0"/>
              <a:buChar char="•"/>
            </a:pPr>
            <a:r>
              <a:rPr lang="en-US" sz="1200" kern="1200" dirty="0" smtClean="0">
                <a:solidFill>
                  <a:schemeClr val="tx1"/>
                </a:solidFill>
                <a:latin typeface="+mn-lt"/>
                <a:ea typeface="MS PGothic" pitchFamily="34" charset="-128"/>
                <a:cs typeface="+mn-cs"/>
              </a:rPr>
              <a:t>Young adulthood through older adulthood</a:t>
            </a:r>
          </a:p>
          <a:p>
            <a:pPr lvl="1">
              <a:buFont typeface="Arial" pitchFamily="34" charset="0"/>
              <a:buChar char="•"/>
            </a:pPr>
            <a:r>
              <a:rPr lang="en-US" sz="1200" kern="1200" dirty="0" smtClean="0">
                <a:solidFill>
                  <a:schemeClr val="tx1"/>
                </a:solidFill>
                <a:latin typeface="+mn-lt"/>
                <a:ea typeface="MS PGothic" pitchFamily="34" charset="-128"/>
                <a:cs typeface="+mn-cs"/>
              </a:rPr>
              <a:t>Developmental changes continue throughout adulthood: not a single phase of life</a:t>
            </a:r>
          </a:p>
          <a:p>
            <a:pPr lvl="1">
              <a:buFont typeface="Arial" pitchFamily="34" charset="0"/>
              <a:buChar char="•"/>
            </a:pPr>
            <a:r>
              <a:rPr lang="en-US" sz="1200" kern="1200" dirty="0" smtClean="0">
                <a:solidFill>
                  <a:schemeClr val="tx1"/>
                </a:solidFill>
                <a:latin typeface="+mn-lt"/>
                <a:ea typeface="MS PGothic" pitchFamily="34" charset="-128"/>
                <a:cs typeface="+mn-cs"/>
              </a:rPr>
              <a:t>Taking on adult responsibilities in work and social relationships</a:t>
            </a:r>
          </a:p>
          <a:p>
            <a:pPr lvl="1">
              <a:buFont typeface="Arial" pitchFamily="34" charset="0"/>
              <a:buChar char="•"/>
            </a:pPr>
            <a:r>
              <a:rPr lang="en-US" sz="1200" kern="1200" dirty="0" smtClean="0">
                <a:solidFill>
                  <a:schemeClr val="tx1"/>
                </a:solidFill>
                <a:latin typeface="+mn-lt"/>
                <a:ea typeface="MS PGothic" pitchFamily="34" charset="-128"/>
                <a:cs typeface="+mn-cs"/>
              </a:rPr>
              <a:t>Challenges: love, work, play continue changing</a:t>
            </a:r>
          </a:p>
          <a:p>
            <a:pPr lvl="1">
              <a:buFont typeface="Arial" pitchFamily="34" charset="0"/>
              <a:buNone/>
            </a:pPr>
            <a:endParaRPr lang="en-US" sz="1200" kern="1200" dirty="0" smtClean="0">
              <a:solidFill>
                <a:schemeClr val="tx1"/>
              </a:solidFill>
              <a:latin typeface="+mn-lt"/>
              <a:ea typeface="MS PGothic" pitchFamily="34" charset="-128"/>
              <a:cs typeface="+mn-cs"/>
            </a:endParaRPr>
          </a:p>
          <a:p>
            <a:pPr lvl="0"/>
            <a:r>
              <a:rPr lang="en-US" sz="1200" b="1" i="0" u="sng" kern="1200" dirty="0" smtClean="0">
                <a:solidFill>
                  <a:schemeClr val="tx1"/>
                </a:solidFill>
                <a:latin typeface="+mn-lt"/>
                <a:ea typeface="MS PGothic" pitchFamily="34" charset="-128"/>
                <a:cs typeface="ＭＳ Ｐゴシック" pitchFamily="1" charset="-128"/>
              </a:rPr>
              <a:t>Physical development</a:t>
            </a:r>
          </a:p>
          <a:p>
            <a:pPr lvl="1">
              <a:buFont typeface="Arial" pitchFamily="34" charset="0"/>
              <a:buChar char="•"/>
            </a:pPr>
            <a:r>
              <a:rPr lang="en-US" sz="1200" kern="1200" dirty="0" smtClean="0">
                <a:solidFill>
                  <a:schemeClr val="tx1"/>
                </a:solidFill>
                <a:latin typeface="+mn-lt"/>
                <a:ea typeface="MS PGothic" pitchFamily="34" charset="-128"/>
                <a:cs typeface="+mn-cs"/>
              </a:rPr>
              <a:t>Our physical abilities—muscular strength, reaction time, sensory keenness and cardiac output all peak by mid-twenties</a:t>
            </a:r>
          </a:p>
          <a:p>
            <a:pPr lvl="1">
              <a:buFont typeface="Arial" pitchFamily="34" charset="0"/>
              <a:buChar char="•"/>
            </a:pPr>
            <a:r>
              <a:rPr lang="en-US" sz="1200" kern="1200" dirty="0" smtClean="0">
                <a:solidFill>
                  <a:schemeClr val="tx1"/>
                </a:solidFill>
                <a:latin typeface="+mn-lt"/>
                <a:ea typeface="MS PGothic" pitchFamily="34" charset="-128"/>
                <a:cs typeface="+mn-cs"/>
              </a:rPr>
              <a:t>Most adults who do not require top physical performance hardly notice any early signs of physical decline</a:t>
            </a:r>
          </a:p>
          <a:p>
            <a:endParaRPr lang="en-US" dirty="0" smtClean="0"/>
          </a:p>
          <a:p>
            <a:endParaRPr lang="en-US" dirty="0" smtClean="0"/>
          </a:p>
          <a:p>
            <a:pPr lvl="1">
              <a:buFont typeface="Arial" pitchFamily="34" charset="0"/>
              <a:buChar char="•"/>
            </a:pPr>
            <a:endParaRPr lang="en-US" sz="1200" kern="1200" dirty="0" smtClean="0">
              <a:solidFill>
                <a:schemeClr val="tx1"/>
              </a:solidFill>
              <a:latin typeface="+mn-lt"/>
              <a:ea typeface="MS PGothic" pitchFamily="34" charset="-128"/>
              <a:cs typeface="+mn-cs"/>
            </a:endParaRPr>
          </a:p>
        </p:txBody>
      </p:sp>
      <p:sp>
        <p:nvSpPr>
          <p:cNvPr id="4" name="Slide Number Placeholder 3"/>
          <p:cNvSpPr>
            <a:spLocks noGrp="1"/>
          </p:cNvSpPr>
          <p:nvPr>
            <p:ph type="sldNum" sz="quarter" idx="10"/>
          </p:nvPr>
        </p:nvSpPr>
        <p:spPr/>
        <p:txBody>
          <a:bodyPr/>
          <a:lstStyle/>
          <a:p>
            <a:fld id="{03368EB5-BD81-4CE5-9DCF-FCFF8932C5B1}" type="slidenum">
              <a:rPr lang="en-US" smtClean="0"/>
              <a:pPr/>
              <a:t>133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134</a:t>
            </a:fld>
            <a:endParaRPr lang="en-US"/>
          </a:p>
        </p:txBody>
      </p:sp>
    </p:spTree>
    <p:extLst>
      <p:ext uri="{BB962C8B-B14F-4D97-AF65-F5344CB8AC3E}">
        <p14:creationId xmlns:p14="http://schemas.microsoft.com/office/powerpoint/2010/main" val="30988206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u="sng" kern="1200" dirty="0" smtClean="0">
                <a:solidFill>
                  <a:schemeClr val="tx1"/>
                </a:solidFill>
                <a:latin typeface="+mn-lt"/>
                <a:ea typeface="MS PGothic" pitchFamily="34" charset="-128"/>
                <a:cs typeface="ＭＳ Ｐゴシック" pitchFamily="1" charset="-128"/>
              </a:rPr>
              <a:t>Middle Adulthood</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As people enter their forties (middle adulthood)—they realize that life soon will be mostly behind them instead of ahead = </a:t>
            </a:r>
            <a:r>
              <a:rPr lang="en-US" sz="1200" i="1" kern="1200" dirty="0" smtClean="0">
                <a:solidFill>
                  <a:schemeClr val="tx1"/>
                </a:solidFill>
                <a:latin typeface="+mn-lt"/>
                <a:ea typeface="MS PGothic" pitchFamily="34" charset="-128"/>
                <a:cs typeface="ＭＳ Ｐゴシック" pitchFamily="1" charset="-128"/>
              </a:rPr>
              <a:t>midlife crisis</a:t>
            </a:r>
            <a:r>
              <a:rPr lang="en-US" sz="1200" kern="1200" dirty="0" smtClean="0">
                <a:solidFill>
                  <a:schemeClr val="tx1"/>
                </a:solidFill>
                <a:latin typeface="+mn-lt"/>
                <a:ea typeface="MS PGothic" pitchFamily="34" charset="-128"/>
                <a:cs typeface="ＭＳ Ｐゴシック" pitchFamily="1" charset="-128"/>
              </a:rPr>
              <a:t> (a time of great struggle, regret or even feeling struck down by life)</a:t>
            </a:r>
          </a:p>
          <a:p>
            <a:pPr lvl="1">
              <a:buFont typeface="Arial" pitchFamily="34" charset="0"/>
              <a:buChar char="•"/>
            </a:pPr>
            <a:r>
              <a:rPr lang="en-US" sz="1200" kern="1200" dirty="0" smtClean="0">
                <a:solidFill>
                  <a:schemeClr val="tx1"/>
                </a:solidFill>
                <a:latin typeface="+mn-lt"/>
                <a:ea typeface="MS PGothic" pitchFamily="34" charset="-128"/>
                <a:cs typeface="+mn-cs"/>
              </a:rPr>
              <a:t>Not as common as society says—unhappiness, job dissatisfaction, marital dissatisfaction, divorce, anxiety, etc… does NOT peak in their forties</a:t>
            </a:r>
          </a:p>
          <a:p>
            <a:pPr lvl="1">
              <a:buFont typeface="Arial" pitchFamily="34" charset="0"/>
              <a:buChar char="•"/>
            </a:pPr>
            <a:r>
              <a:rPr lang="en-US" sz="1200" kern="1200" dirty="0" smtClean="0">
                <a:solidFill>
                  <a:schemeClr val="tx1"/>
                </a:solidFill>
                <a:latin typeface="+mn-lt"/>
                <a:ea typeface="MS PGothic" pitchFamily="34" charset="-128"/>
                <a:cs typeface="+mn-cs"/>
              </a:rPr>
              <a:t>Divorce is more common in the twenties </a:t>
            </a:r>
          </a:p>
          <a:p>
            <a:pPr lvl="1">
              <a:buFont typeface="Arial" pitchFamily="34" charset="0"/>
              <a:buChar char="•"/>
            </a:pPr>
            <a:r>
              <a:rPr lang="en-US" sz="1200" kern="1200" dirty="0" smtClean="0">
                <a:solidFill>
                  <a:schemeClr val="tx1"/>
                </a:solidFill>
                <a:latin typeface="+mn-lt"/>
                <a:ea typeface="MS PGothic" pitchFamily="34" charset="-128"/>
                <a:cs typeface="+mn-cs"/>
              </a:rPr>
              <a:t>Trigger of stress and “midlife” crises is more from a major event (illness, divorce, job loss, etc…)</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Levinson – four brief stages</a:t>
            </a:r>
          </a:p>
          <a:p>
            <a:pPr lvl="1">
              <a:buFont typeface="Arial" pitchFamily="34" charset="0"/>
              <a:buChar char="•"/>
            </a:pPr>
            <a:r>
              <a:rPr lang="en-US" sz="1200" kern="1200" dirty="0" smtClean="0">
                <a:solidFill>
                  <a:schemeClr val="tx1"/>
                </a:solidFill>
                <a:latin typeface="+mn-lt"/>
                <a:ea typeface="MS PGothic" pitchFamily="34" charset="-128"/>
                <a:cs typeface="+mn-cs"/>
              </a:rPr>
              <a:t>Midlife transition (early 40s)</a:t>
            </a:r>
          </a:p>
          <a:p>
            <a:pPr lvl="1">
              <a:buFont typeface="Arial" pitchFamily="34" charset="0"/>
              <a:buChar char="•"/>
            </a:pPr>
            <a:r>
              <a:rPr lang="en-US" sz="1200" kern="1200" dirty="0" smtClean="0">
                <a:solidFill>
                  <a:schemeClr val="tx1"/>
                </a:solidFill>
                <a:latin typeface="+mn-lt"/>
                <a:ea typeface="MS PGothic" pitchFamily="34" charset="-128"/>
                <a:cs typeface="+mn-cs"/>
              </a:rPr>
              <a:t>Entry to middle adulthood stage (45 to 50)</a:t>
            </a:r>
          </a:p>
          <a:p>
            <a:pPr lvl="1">
              <a:buFont typeface="Arial" pitchFamily="34" charset="0"/>
              <a:buChar char="•"/>
            </a:pPr>
            <a:r>
              <a:rPr lang="en-US" sz="1200" kern="1200" dirty="0" smtClean="0">
                <a:solidFill>
                  <a:schemeClr val="tx1"/>
                </a:solidFill>
                <a:latin typeface="+mn-lt"/>
                <a:ea typeface="MS PGothic" pitchFamily="34" charset="-128"/>
                <a:cs typeface="+mn-cs"/>
              </a:rPr>
              <a:t>Age 50 transition</a:t>
            </a:r>
          </a:p>
          <a:p>
            <a:pPr lvl="1">
              <a:buFont typeface="Arial" pitchFamily="34" charset="0"/>
              <a:buChar char="•"/>
            </a:pPr>
            <a:r>
              <a:rPr lang="en-US" sz="1200" kern="1200" dirty="0" smtClean="0">
                <a:solidFill>
                  <a:schemeClr val="tx1"/>
                </a:solidFill>
                <a:latin typeface="+mn-lt"/>
                <a:ea typeface="MS PGothic" pitchFamily="34" charset="-128"/>
                <a:cs typeface="+mn-cs"/>
              </a:rPr>
              <a:t>Culmination of middle adulthood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Climactic – </a:t>
            </a:r>
          </a:p>
          <a:p>
            <a:pPr lvl="1">
              <a:buFont typeface="Arial" pitchFamily="34" charset="0"/>
              <a:buChar char="•"/>
            </a:pPr>
            <a:r>
              <a:rPr lang="en-US" sz="1200" kern="1200" dirty="0" smtClean="0">
                <a:solidFill>
                  <a:schemeClr val="tx1"/>
                </a:solidFill>
                <a:latin typeface="+mn-lt"/>
                <a:ea typeface="MS PGothic" pitchFamily="34" charset="-128"/>
                <a:cs typeface="+mn-cs"/>
              </a:rPr>
              <a:t>Female sexual ability to reproduce declines </a:t>
            </a:r>
          </a:p>
          <a:p>
            <a:pPr lvl="1">
              <a:buFont typeface="Arial" pitchFamily="34" charset="0"/>
              <a:buChar char="•"/>
            </a:pPr>
            <a:r>
              <a:rPr lang="en-US" sz="1200" kern="1200" dirty="0" smtClean="0">
                <a:solidFill>
                  <a:schemeClr val="tx1"/>
                </a:solidFill>
                <a:latin typeface="+mn-lt"/>
                <a:ea typeface="MS PGothic" pitchFamily="34" charset="-128"/>
                <a:cs typeface="+mn-cs"/>
              </a:rPr>
              <a:t>Not all adult development timed by </a:t>
            </a:r>
            <a:r>
              <a:rPr lang="en-US" sz="1200" u="sng" kern="1200" dirty="0" smtClean="0">
                <a:solidFill>
                  <a:schemeClr val="tx1"/>
                </a:solidFill>
                <a:latin typeface="+mn-lt"/>
                <a:ea typeface="MS PGothic" pitchFamily="34" charset="-128"/>
                <a:cs typeface="+mn-cs"/>
              </a:rPr>
              <a:t>social clock</a:t>
            </a:r>
            <a:r>
              <a:rPr lang="en-US" sz="1200" kern="1200" dirty="0" smtClean="0">
                <a:solidFill>
                  <a:schemeClr val="tx1"/>
                </a:solidFill>
                <a:latin typeface="+mn-lt"/>
                <a:ea typeface="MS PGothic" pitchFamily="34" charset="-128"/>
                <a:cs typeface="+mn-cs"/>
              </a:rPr>
              <a:t> rather than biological clock</a:t>
            </a:r>
          </a:p>
          <a:p>
            <a:pPr lvl="2">
              <a:buFont typeface="Arial" pitchFamily="34" charset="0"/>
              <a:buChar char="•"/>
            </a:pPr>
            <a:r>
              <a:rPr lang="en-US" sz="1200" kern="1200" dirty="0" smtClean="0">
                <a:solidFill>
                  <a:schemeClr val="tx1"/>
                </a:solidFill>
                <a:latin typeface="+mn-lt"/>
                <a:ea typeface="MS PGothic" pitchFamily="34" charset="-128"/>
                <a:cs typeface="+mn-cs"/>
              </a:rPr>
              <a:t>Social clock = “the right time” to leave home ,marry, get a job, have children and retire</a:t>
            </a:r>
          </a:p>
          <a:p>
            <a:pPr lvl="2">
              <a:buFont typeface="Arial" pitchFamily="34" charset="0"/>
              <a:buChar char="•"/>
            </a:pPr>
            <a:r>
              <a:rPr lang="en-US" sz="1200" kern="1200" dirty="0" smtClean="0">
                <a:solidFill>
                  <a:schemeClr val="tx1"/>
                </a:solidFill>
                <a:latin typeface="+mn-lt"/>
                <a:ea typeface="MS PGothic" pitchFamily="34" charset="-128"/>
                <a:cs typeface="+mn-cs"/>
              </a:rPr>
              <a:t>Varies from era to era (50s to 2000s) and culture to culture (some value women staying home, marrying earlier)</a:t>
            </a:r>
          </a:p>
          <a:p>
            <a:pPr lvl="2"/>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Physical Changes in Middle Adulthood</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Exercise and a person’s health will have more to do with a person’s physical abilities than age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Aging does bring a gradual decline in fertility </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Women’s sign of aging = </a:t>
            </a:r>
            <a:r>
              <a:rPr lang="en-US" sz="1200" b="1" kern="1200" dirty="0" smtClean="0">
                <a:solidFill>
                  <a:schemeClr val="tx1"/>
                </a:solidFill>
                <a:latin typeface="+mn-lt"/>
                <a:ea typeface="MS PGothic" pitchFamily="34" charset="-128"/>
                <a:cs typeface="ＭＳ Ｐゴシック" pitchFamily="1" charset="-128"/>
              </a:rPr>
              <a:t>menopause</a:t>
            </a:r>
            <a:r>
              <a:rPr lang="en-US" sz="1200" kern="1200" dirty="0" smtClean="0">
                <a:solidFill>
                  <a:schemeClr val="tx1"/>
                </a:solidFill>
                <a:latin typeface="+mn-lt"/>
                <a:ea typeface="MS PGothic" pitchFamily="34" charset="-128"/>
                <a:cs typeface="ＭＳ Ｐゴシック" pitchFamily="1" charset="-128"/>
              </a:rPr>
              <a:t> (ends her menstrual cycles—within a few years of 50)</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Men have no equivalent to menopause—just experience a gradual decline in sperm count, testosterone level and speed of erection and ejaculation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135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u="sng" kern="1200" dirty="0" smtClean="0">
                <a:solidFill>
                  <a:schemeClr val="tx1"/>
                </a:solidFill>
                <a:latin typeface="+mn-lt"/>
                <a:ea typeface="MS PGothic" pitchFamily="34" charset="-128"/>
                <a:cs typeface="ＭＳ Ｐゴシック" pitchFamily="1" charset="-128"/>
              </a:rPr>
              <a:t>Physical Changes in Later Life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People have misconceptions that as people age, they will lose their memory and have failing health</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Life expectancy for male is lower than for females (4-6 years more for females)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With age (especially when accentuated by smoking, obesity or stress), people’s chromosome tips (telomeres) wear down, much the tip of a shoelace frays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Causes for Aging/Why do we age?</a:t>
            </a:r>
          </a:p>
          <a:p>
            <a:pPr lvl="1">
              <a:buFont typeface="Arial" pitchFamily="34" charset="0"/>
              <a:buChar char="•"/>
            </a:pPr>
            <a:r>
              <a:rPr lang="en-US" sz="1200" kern="1200" dirty="0" smtClean="0">
                <a:solidFill>
                  <a:schemeClr val="tx1"/>
                </a:solidFill>
                <a:latin typeface="+mn-lt"/>
                <a:ea typeface="MS PGothic" pitchFamily="34" charset="-128"/>
                <a:cs typeface="+mn-cs"/>
              </a:rPr>
              <a:t>Evolutionary biologists speculate the answer relates to our survival as a species---we pass on our genes most successfully when we raise our young and the stop consuming resources. Once we’ve fulfilled our gene-producing and nurturing tasks, there are no natural selection pressures against genes that cause degeneration in later life</a:t>
            </a:r>
          </a:p>
          <a:p>
            <a:pPr lvl="1">
              <a:buFont typeface="Arial" pitchFamily="34" charset="0"/>
              <a:buChar char="•"/>
            </a:pPr>
            <a:r>
              <a:rPr lang="en-US" sz="1200" kern="1200" dirty="0" smtClean="0">
                <a:solidFill>
                  <a:schemeClr val="tx1"/>
                </a:solidFill>
                <a:latin typeface="+mn-lt"/>
                <a:ea typeface="MS PGothic" pitchFamily="34" charset="-128"/>
                <a:cs typeface="+mn-cs"/>
              </a:rPr>
              <a:t>Human spirit (chronic anger and depression increase health risks and premature death)</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Sensory Abilities: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Visual sharpness diminishes, distance perception and adaption to changes in light level are less acute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Muscle strength, reaction time, stamina, vision (the eye’s pupil shrinks and its lens becomes less transparent), sense of smell and hearing diminish</a:t>
            </a:r>
          </a:p>
          <a:p>
            <a:pPr lvl="1">
              <a:buFont typeface="Arial" pitchFamily="34" charset="0"/>
              <a:buChar char="•"/>
            </a:pPr>
            <a:r>
              <a:rPr lang="en-US" sz="1200" kern="1200" dirty="0" smtClean="0">
                <a:solidFill>
                  <a:schemeClr val="tx1"/>
                </a:solidFill>
                <a:latin typeface="+mn-lt"/>
                <a:ea typeface="MS PGothic" pitchFamily="34" charset="-128"/>
                <a:cs typeface="+mn-cs"/>
              </a:rPr>
              <a:t>Mosquito ring tones activity—older adults can’t hear ringtones of faint sound</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Emotional and social development</a:t>
            </a:r>
            <a:endParaRPr lang="en-US" sz="1200"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Many aspects of personality are fairly stable over time, and changes are predictable</a:t>
            </a:r>
          </a:p>
          <a:p>
            <a:pPr lvl="2">
              <a:buFont typeface="Arial" pitchFamily="34" charset="0"/>
              <a:buChar char="•"/>
            </a:pPr>
            <a:r>
              <a:rPr lang="en-US" sz="1200" kern="1200" dirty="0" smtClean="0">
                <a:solidFill>
                  <a:schemeClr val="tx1"/>
                </a:solidFill>
                <a:latin typeface="+mn-lt"/>
                <a:ea typeface="MS PGothic" pitchFamily="34" charset="-128"/>
                <a:cs typeface="+mn-cs"/>
              </a:rPr>
              <a:t>On average, adults become less anxious and emotional, socially outgoing, and creative</a:t>
            </a:r>
          </a:p>
          <a:p>
            <a:pPr lvl="2">
              <a:buFont typeface="Arial" pitchFamily="34" charset="0"/>
              <a:buChar char="•"/>
            </a:pPr>
            <a:r>
              <a:rPr lang="en-US" sz="1200" kern="1200" dirty="0" smtClean="0">
                <a:solidFill>
                  <a:schemeClr val="tx1"/>
                </a:solidFill>
                <a:latin typeface="+mn-lt"/>
                <a:ea typeface="MS PGothic" pitchFamily="34" charset="-128"/>
                <a:cs typeface="+mn-cs"/>
              </a:rPr>
              <a:t>People become more dependable, agreeable, and accepting of life’s hardships</a:t>
            </a:r>
          </a:p>
          <a:p>
            <a:pPr lvl="2">
              <a:buFont typeface="Arial" pitchFamily="34" charset="0"/>
              <a:buChar char="•"/>
            </a:pPr>
            <a:r>
              <a:rPr lang="en-US" sz="1200" kern="1200" dirty="0" smtClean="0">
                <a:solidFill>
                  <a:schemeClr val="tx1"/>
                </a:solidFill>
                <a:latin typeface="+mn-lt"/>
                <a:ea typeface="MS PGothic" pitchFamily="34" charset="-128"/>
                <a:cs typeface="+mn-cs"/>
              </a:rPr>
              <a:t>Gender differences lessen over time</a:t>
            </a:r>
          </a:p>
          <a:p>
            <a:pPr lvl="2">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Emotional and social development</a:t>
            </a:r>
            <a:endParaRPr lang="en-US" sz="1200"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Much disagreement about when and how changes occur during aging – differences between stages of infant/child development and adult development</a:t>
            </a:r>
          </a:p>
          <a:p>
            <a:pPr lvl="2">
              <a:buFont typeface="Arial" pitchFamily="34" charset="0"/>
              <a:buChar char="•"/>
            </a:pPr>
            <a:r>
              <a:rPr lang="en-US" sz="1200" kern="1200" dirty="0" smtClean="0">
                <a:solidFill>
                  <a:schemeClr val="tx1"/>
                </a:solidFill>
                <a:latin typeface="+mn-lt"/>
                <a:ea typeface="MS PGothic" pitchFamily="34" charset="-128"/>
                <a:cs typeface="+mn-cs"/>
              </a:rPr>
              <a:t>Not all adults go through every stage</a:t>
            </a:r>
          </a:p>
          <a:p>
            <a:pPr lvl="2">
              <a:buFont typeface="Arial" pitchFamily="34" charset="0"/>
              <a:buChar char="•"/>
            </a:pPr>
            <a:r>
              <a:rPr lang="en-US" sz="1200" kern="1200" dirty="0" smtClean="0">
                <a:solidFill>
                  <a:schemeClr val="tx1"/>
                </a:solidFill>
                <a:latin typeface="+mn-lt"/>
                <a:ea typeface="MS PGothic" pitchFamily="34" charset="-128"/>
                <a:cs typeface="+mn-cs"/>
              </a:rPr>
              <a:t>Order of stages can vary for individuals</a:t>
            </a:r>
          </a:p>
          <a:p>
            <a:pPr lvl="2">
              <a:buFont typeface="Arial" pitchFamily="34" charset="0"/>
              <a:buChar char="•"/>
            </a:pPr>
            <a:r>
              <a:rPr lang="en-US" sz="1200" kern="1200" dirty="0" smtClean="0">
                <a:solidFill>
                  <a:schemeClr val="tx1"/>
                </a:solidFill>
                <a:latin typeface="+mn-lt"/>
                <a:ea typeface="MS PGothic" pitchFamily="34" charset="-128"/>
                <a:cs typeface="+mn-cs"/>
              </a:rPr>
              <a:t>Timing of stages not controlled by biological maturation </a:t>
            </a:r>
          </a:p>
          <a:p>
            <a:r>
              <a:rPr lang="en-US" sz="1200" u="none" strike="noStrike" kern="1200" dirty="0" smtClean="0">
                <a:solidFill>
                  <a:schemeClr val="tx1"/>
                </a:solidFill>
                <a:latin typeface="+mn-lt"/>
                <a:ea typeface="MS PGothic" pitchFamily="34" charset="-128"/>
                <a:cs typeface="ＭＳ Ｐゴシック" pitchFamily="1" charset="-128"/>
              </a:rPr>
              <a:t> </a:t>
            </a:r>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Health/Motor Abilities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Body’s disease-fighting immune system weakens, making older people more susceptible to life-threatening ailments such as cancer and pneumonia</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But, because of a lifetime accumulation of antibodies, those over 65 are less likely to have short-term ailments (cold, flu)</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Neural processing slows, making it difficult to process information, remember names, solve problems, etc…</a:t>
            </a:r>
          </a:p>
          <a:p>
            <a:pPr lvl="1">
              <a:buFont typeface="Arial" pitchFamily="34" charset="0"/>
              <a:buChar char="•"/>
            </a:pPr>
            <a:r>
              <a:rPr lang="en-US" sz="1200" kern="1200" dirty="0" smtClean="0">
                <a:solidFill>
                  <a:schemeClr val="tx1"/>
                </a:solidFill>
                <a:latin typeface="+mn-lt"/>
                <a:ea typeface="MS PGothic" pitchFamily="34" charset="-128"/>
                <a:cs typeface="+mn-cs"/>
              </a:rPr>
              <a:t>How to prevent? </a:t>
            </a:r>
          </a:p>
          <a:p>
            <a:pPr lvl="2">
              <a:buFont typeface="Arial" pitchFamily="34" charset="0"/>
              <a:buChar char="•"/>
            </a:pPr>
            <a:r>
              <a:rPr lang="en-US" sz="1200" kern="1200" dirty="0" smtClean="0">
                <a:solidFill>
                  <a:schemeClr val="tx1"/>
                </a:solidFill>
                <a:latin typeface="+mn-lt"/>
                <a:ea typeface="MS PGothic" pitchFamily="34" charset="-128"/>
                <a:cs typeface="+mn-cs"/>
              </a:rPr>
              <a:t>Exercise feeds the brain and helps compensate for brain cell loss and promotes </a:t>
            </a:r>
            <a:r>
              <a:rPr lang="en-US" sz="1200" kern="1200" dirty="0" err="1" smtClean="0">
                <a:solidFill>
                  <a:schemeClr val="tx1"/>
                </a:solidFill>
                <a:latin typeface="+mn-lt"/>
                <a:ea typeface="MS PGothic" pitchFamily="34" charset="-128"/>
                <a:cs typeface="+mn-cs"/>
              </a:rPr>
              <a:t>neurogenesis</a:t>
            </a:r>
            <a:r>
              <a:rPr lang="en-US" sz="1200" kern="1200" dirty="0" smtClean="0">
                <a:solidFill>
                  <a:schemeClr val="tx1"/>
                </a:solidFill>
                <a:latin typeface="+mn-lt"/>
                <a:ea typeface="MS PGothic" pitchFamily="34" charset="-128"/>
                <a:cs typeface="+mn-cs"/>
              </a:rPr>
              <a:t> (the birth of new nerve cells) in the hippocampus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Fatal accident rates per mile driven increase after age 75, but are similar to the accident rate of teenagers (teens are bad drivers too!)—cross-sectional </a:t>
            </a:r>
            <a:r>
              <a:rPr lang="en-US" sz="1200" kern="1200" dirty="0" err="1" smtClean="0">
                <a:solidFill>
                  <a:schemeClr val="tx1"/>
                </a:solidFill>
                <a:latin typeface="+mn-lt"/>
                <a:ea typeface="MS PGothic" pitchFamily="34" charset="-128"/>
                <a:cs typeface="ＭＳ Ｐゴシック" pitchFamily="1" charset="-128"/>
              </a:rPr>
              <a:t>researc</a:t>
            </a:r>
            <a:endParaRPr lang="en-US" sz="1200"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Cognitive Development</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Are cognitive abilities (memory, intelligence, and creativity) similar to the physical decline of abilities?</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136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smtClean="0"/>
              <a:t>Prospective memory refers to remembering to perform intended actions in the future, or simply, remembering to remember. Examples of prospective memory include: remembering to take medicine at night before going to bed, remembering to deliver a message to a friend, and remembering to pick up flowers for a significant other on an anniversary. Because a great deal of each day is spent forming intentions and acting on those intentions, it is no surprise that at least half of everyday forgetting is due to prospective memory failures</a:t>
            </a:r>
          </a:p>
          <a:p>
            <a:endParaRPr lang="en-US" dirty="0" smtClean="0"/>
          </a:p>
          <a:p>
            <a:r>
              <a:rPr lang="en-US" sz="1200" b="1" u="sng" kern="1200" dirty="0" smtClean="0">
                <a:solidFill>
                  <a:schemeClr val="tx1"/>
                </a:solidFill>
                <a:latin typeface="+mn-lt"/>
                <a:ea typeface="MS PGothic" pitchFamily="34" charset="-128"/>
                <a:cs typeface="ＭＳ Ｐゴシック" pitchFamily="1" charset="-128"/>
              </a:rPr>
              <a:t>Aging &amp; Memory</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During early adulthood (20s) many “firsts” occur—career, marriage, children, house, love, etc…</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We also remember significant events in our lifetime (9/11, Iraq War, Obama’s election, Columbine)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Recalling names (memory) becomes more difficult with age (see chart)</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Older generations have a better time recognizing a list of words (in a multiple choice format) than recalling them (without clues) compared to younger generations (cross-sectional research)</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Prospective memory (memory with clues which trigger the task)---passing a grocery store and remembering to get milk remains strong</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Time-based tasks (3:00 appointment) and habitual tasks (taking certain medications every day at a specific time) can be difficult</a:t>
            </a:r>
          </a:p>
          <a:p>
            <a:pPr lvl="1">
              <a:buFont typeface="Arial" pitchFamily="34" charset="0"/>
              <a:buChar char="•"/>
            </a:pPr>
            <a:r>
              <a:rPr lang="en-US" sz="1200" kern="1200" dirty="0" smtClean="0">
                <a:solidFill>
                  <a:schemeClr val="tx1"/>
                </a:solidFill>
                <a:latin typeface="+mn-lt"/>
                <a:ea typeface="MS PGothic" pitchFamily="34" charset="-128"/>
                <a:cs typeface="+mn-cs"/>
              </a:rPr>
              <a:t>Older generations rely on reminder cues (sticky notes)</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Aging &amp; Memory</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Difficult to remember meaningless information as people get older</a:t>
            </a:r>
          </a:p>
          <a:p>
            <a:endParaRPr lang="en-US" dirty="0" smtClean="0"/>
          </a:p>
          <a:p>
            <a:endParaRPr lang="en-US" dirty="0" smtClean="0"/>
          </a:p>
        </p:txBody>
      </p:sp>
      <p:sp>
        <p:nvSpPr>
          <p:cNvPr id="88068" name="Slide Number Placeholder 3"/>
          <p:cNvSpPr>
            <a:spLocks noGrp="1"/>
          </p:cNvSpPr>
          <p:nvPr>
            <p:ph type="sldNum" sz="quarter" idx="5"/>
          </p:nvPr>
        </p:nvSpPr>
        <p:spPr bwMode="auto">
          <a:noFill/>
          <a:ln>
            <a:miter lim="800000"/>
            <a:headEnd/>
            <a:tailEnd/>
          </a:ln>
        </p:spPr>
        <p:txBody>
          <a:bodyPr/>
          <a:lstStyle/>
          <a:p>
            <a:fld id="{F6140A7A-AD30-4142-9B53-7E18587F3DFC}" type="slidenum">
              <a:rPr lang="en-US"/>
              <a:pPr/>
              <a:t>137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r>
              <a:rPr lang="en-US" sz="1200" b="1" u="sng" kern="1200" dirty="0" smtClean="0">
                <a:solidFill>
                  <a:schemeClr val="tx1"/>
                </a:solidFill>
                <a:latin typeface="+mn-lt"/>
                <a:ea typeface="MS PGothic" pitchFamily="34" charset="-128"/>
                <a:cs typeface="ＭＳ Ｐゴシック" pitchFamily="1" charset="-128"/>
              </a:rPr>
              <a:t>Dementia &amp; Alzheimer’s Disease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From age 60-95, the incidence of mental disintegration doubles every 5 years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 series of small strokes, a brain tumor, or alcohol dependence can progressively damage the brain , causing mental erosion = </a:t>
            </a:r>
            <a:r>
              <a:rPr lang="en-US" sz="1200" b="1" kern="1200" dirty="0" smtClean="0">
                <a:solidFill>
                  <a:schemeClr val="tx1"/>
                </a:solidFill>
                <a:latin typeface="+mn-lt"/>
                <a:ea typeface="MS PGothic" pitchFamily="34" charset="-128"/>
                <a:cs typeface="ＭＳ Ｐゴシック" pitchFamily="1" charset="-128"/>
              </a:rPr>
              <a:t>dementia</a:t>
            </a:r>
          </a:p>
          <a:p>
            <a:pPr lvl="0">
              <a:buFont typeface="Arial" pitchFamily="34" charset="0"/>
              <a:buNone/>
            </a:pPr>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What is AD?</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Memory deteriorates first, then reasoning for </a:t>
            </a:r>
            <a:r>
              <a:rPr lang="en-US" sz="1200" b="1" kern="1200" dirty="0" smtClean="0">
                <a:solidFill>
                  <a:schemeClr val="tx1"/>
                </a:solidFill>
                <a:latin typeface="+mn-lt"/>
                <a:ea typeface="MS PGothic" pitchFamily="34" charset="-128"/>
                <a:cs typeface="ＭＳ Ｐゴシック" pitchFamily="1" charset="-128"/>
              </a:rPr>
              <a:t>Alzheimer’s disease </a:t>
            </a:r>
            <a:r>
              <a:rPr lang="en-US" sz="1200" kern="1200" dirty="0" smtClean="0">
                <a:solidFill>
                  <a:schemeClr val="tx1"/>
                </a:solidFill>
                <a:latin typeface="+mn-lt"/>
                <a:ea typeface="MS PGothic" pitchFamily="34" charset="-128"/>
                <a:cs typeface="ＭＳ Ｐゴシック" pitchFamily="1" charset="-128"/>
              </a:rPr>
              <a:t>patients (not normal aging)</a:t>
            </a:r>
          </a:p>
          <a:p>
            <a:pPr lvl="1">
              <a:buFont typeface="Arial" pitchFamily="34" charset="0"/>
              <a:buChar char="•"/>
            </a:pPr>
            <a:r>
              <a:rPr lang="en-US" sz="1200" kern="1200" dirty="0" smtClean="0">
                <a:solidFill>
                  <a:schemeClr val="tx1"/>
                </a:solidFill>
                <a:latin typeface="+mn-lt"/>
                <a:ea typeface="MS PGothic" pitchFamily="34" charset="-128"/>
                <a:cs typeface="+mn-cs"/>
              </a:rPr>
              <a:t>Patients have a diminishing sense of smell</a:t>
            </a:r>
          </a:p>
          <a:p>
            <a:pPr lvl="1">
              <a:buFont typeface="Arial" pitchFamily="34" charset="0"/>
              <a:buChar char="•"/>
            </a:pPr>
            <a:r>
              <a:rPr lang="en-US" sz="1200" kern="1200" dirty="0" smtClean="0">
                <a:solidFill>
                  <a:schemeClr val="tx1"/>
                </a:solidFill>
                <a:latin typeface="+mn-lt"/>
                <a:ea typeface="MS PGothic" pitchFamily="34" charset="-128"/>
                <a:cs typeface="+mn-cs"/>
              </a:rPr>
              <a:t>A person becomes emotionally flat, then disorientated and eventually mentally vacant</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What is AD?/Statistics</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Strikes 3% of the world’s population by 75</a:t>
            </a:r>
            <a:r>
              <a:rPr lang="en-US" sz="1200" b="1" kern="1200" dirty="0" smtClean="0">
                <a:solidFill>
                  <a:schemeClr val="tx1"/>
                </a:solidFill>
                <a:latin typeface="+mn-lt"/>
                <a:ea typeface="MS PGothic" pitchFamily="34" charset="-128"/>
                <a:cs typeface="+mn-cs"/>
              </a:rPr>
              <a:t>, </a:t>
            </a:r>
            <a:r>
              <a:rPr lang="en-US" sz="1200" kern="1200" dirty="0" smtClean="0">
                <a:solidFill>
                  <a:schemeClr val="tx1"/>
                </a:solidFill>
                <a:latin typeface="+mn-lt"/>
                <a:ea typeface="MS PGothic" pitchFamily="34" charset="-128"/>
                <a:cs typeface="+mn-cs"/>
              </a:rPr>
              <a:t>even the brightest of minds</a:t>
            </a:r>
          </a:p>
          <a:p>
            <a:pPr lvl="1">
              <a:buFont typeface="Arial" pitchFamily="34" charset="0"/>
              <a:buChar char="•"/>
            </a:pPr>
            <a:r>
              <a:rPr lang="en-US" sz="1200" kern="1200" dirty="0" smtClean="0">
                <a:solidFill>
                  <a:schemeClr val="tx1"/>
                </a:solidFill>
                <a:latin typeface="+mn-lt"/>
                <a:ea typeface="MS PGothic" pitchFamily="34" charset="-128"/>
                <a:cs typeface="+mn-cs"/>
              </a:rPr>
              <a:t>AD is the most common cause of dementia among people age 65 and older.</a:t>
            </a:r>
          </a:p>
          <a:p>
            <a:pPr lvl="1">
              <a:buFont typeface="Arial" pitchFamily="34" charset="0"/>
              <a:buChar char="•"/>
            </a:pPr>
            <a:r>
              <a:rPr lang="en-US" sz="1200" kern="1200" dirty="0" smtClean="0">
                <a:solidFill>
                  <a:schemeClr val="tx1"/>
                </a:solidFill>
                <a:latin typeface="+mn-lt"/>
                <a:ea typeface="MS PGothic" pitchFamily="34" charset="-128"/>
                <a:cs typeface="+mn-cs"/>
              </a:rPr>
              <a:t>Scientists estimate that around 4.5 million people now have AD.</a:t>
            </a:r>
          </a:p>
          <a:p>
            <a:pPr lvl="1">
              <a:buFont typeface="Arial" pitchFamily="34" charset="0"/>
              <a:buChar char="•"/>
            </a:pPr>
            <a:r>
              <a:rPr lang="en-US" sz="1200" kern="1200" dirty="0" smtClean="0">
                <a:solidFill>
                  <a:schemeClr val="tx1"/>
                </a:solidFill>
                <a:latin typeface="+mn-lt"/>
                <a:ea typeface="MS PGothic" pitchFamily="34" charset="-128"/>
                <a:cs typeface="+mn-cs"/>
              </a:rPr>
              <a:t>For every 5-year age group beyond 65, the percentage of people with AD doubles.</a:t>
            </a:r>
          </a:p>
          <a:p>
            <a:pPr lvl="1">
              <a:buFont typeface="Arial" pitchFamily="34" charset="0"/>
              <a:buChar char="•"/>
            </a:pPr>
            <a:r>
              <a:rPr lang="en-US" sz="1200" kern="1200" dirty="0" smtClean="0">
                <a:solidFill>
                  <a:schemeClr val="tx1"/>
                </a:solidFill>
                <a:latin typeface="+mn-lt"/>
                <a:ea typeface="MS PGothic" pitchFamily="34" charset="-128"/>
                <a:cs typeface="+mn-cs"/>
              </a:rPr>
              <a:t>By 2050, 13.2 million older Americans are expected to have AD if the current numbers hold and no preventive treatments become available</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Where are people with AD cared for?</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home</a:t>
            </a:r>
          </a:p>
          <a:p>
            <a:pPr lvl="1">
              <a:buFont typeface="Arial" pitchFamily="34" charset="0"/>
              <a:buChar char="•"/>
            </a:pPr>
            <a:r>
              <a:rPr lang="en-US" sz="1200" kern="1200" dirty="0" smtClean="0">
                <a:solidFill>
                  <a:schemeClr val="tx1"/>
                </a:solidFill>
                <a:latin typeface="+mn-lt"/>
                <a:ea typeface="MS PGothic" pitchFamily="34" charset="-128"/>
                <a:cs typeface="+mn-cs"/>
              </a:rPr>
              <a:t>assisted living facilities (those in the early stages)</a:t>
            </a:r>
          </a:p>
          <a:p>
            <a:pPr lvl="1">
              <a:buFont typeface="Arial" pitchFamily="34" charset="0"/>
              <a:buChar char="•"/>
            </a:pPr>
            <a:r>
              <a:rPr lang="en-US" sz="1200" kern="1200" dirty="0" smtClean="0">
                <a:solidFill>
                  <a:schemeClr val="tx1"/>
                </a:solidFill>
                <a:latin typeface="+mn-lt"/>
                <a:ea typeface="MS PGothic" pitchFamily="34" charset="-128"/>
                <a:cs typeface="+mn-cs"/>
              </a:rPr>
              <a:t>nursing homes (special care units</a:t>
            </a:r>
          </a:p>
          <a:p>
            <a:pPr lvl="1">
              <a:buFont typeface="Arial" pitchFamily="34" charset="0"/>
              <a:buChar char="•"/>
            </a:pPr>
            <a:r>
              <a:rPr lang="en-US" sz="1200" kern="1200" dirty="0" smtClean="0">
                <a:solidFill>
                  <a:schemeClr val="tx1"/>
                </a:solidFill>
                <a:latin typeface="+mn-lt"/>
                <a:ea typeface="MS PGothic" pitchFamily="34" charset="-128"/>
                <a:cs typeface="+mn-cs"/>
              </a:rPr>
              <a:t>The national cost of caring for people with AD is about $100 billion every year.</a:t>
            </a:r>
          </a:p>
          <a:p>
            <a:r>
              <a:rPr lang="en-US" sz="1200" kern="1200" dirty="0" smtClean="0">
                <a:solidFill>
                  <a:schemeClr val="tx1"/>
                </a:solidFill>
                <a:latin typeface="+mn-lt"/>
                <a:ea typeface="MS PGothic" pitchFamily="34" charset="-128"/>
                <a:cs typeface="ＭＳ Ｐゴシック" pitchFamily="1" charset="-128"/>
              </a:rPr>
              <a:t> </a:t>
            </a:r>
          </a:p>
          <a:p>
            <a:r>
              <a:rPr lang="en-US" sz="1200" b="1" u="sng" kern="1200" dirty="0" smtClean="0">
                <a:solidFill>
                  <a:schemeClr val="tx1"/>
                </a:solidFill>
                <a:latin typeface="+mn-lt"/>
                <a:ea typeface="MS PGothic" pitchFamily="34" charset="-128"/>
                <a:cs typeface="ＭＳ Ｐゴシック" pitchFamily="1" charset="-128"/>
              </a:rPr>
              <a:t>Plaques &amp; Tangles</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Patients have a loss of brain cells and deterioration of neurons that produce the neurotransmitter acetylcholine (vital chemical messenger)</a:t>
            </a:r>
          </a:p>
          <a:p>
            <a:pPr lvl="2">
              <a:buFont typeface="Arial" pitchFamily="34" charset="0"/>
              <a:buChar char="•"/>
            </a:pPr>
            <a:r>
              <a:rPr lang="en-US" sz="1200" kern="1200" dirty="0" smtClean="0">
                <a:solidFill>
                  <a:schemeClr val="tx1"/>
                </a:solidFill>
                <a:latin typeface="+mn-lt"/>
                <a:ea typeface="MS PGothic" pitchFamily="34" charset="-128"/>
                <a:cs typeface="+mn-cs"/>
              </a:rPr>
              <a:t>Deprived of this—memory and thinking suffer</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The brains of people with AD have an abundance of two abnormal structures:</a:t>
            </a:r>
          </a:p>
          <a:p>
            <a:pPr lvl="1">
              <a:buFont typeface="Arial" pitchFamily="34" charset="0"/>
              <a:buChar char="•"/>
            </a:pPr>
            <a:r>
              <a:rPr lang="en-US" sz="1200" kern="1200" dirty="0" smtClean="0">
                <a:solidFill>
                  <a:schemeClr val="tx1"/>
                </a:solidFill>
                <a:latin typeface="+mn-lt"/>
                <a:ea typeface="MS PGothic" pitchFamily="34" charset="-128"/>
                <a:cs typeface="+mn-cs"/>
              </a:rPr>
              <a:t>beta-</a:t>
            </a:r>
            <a:r>
              <a:rPr lang="en-US" sz="1200" kern="1200" dirty="0" err="1" smtClean="0">
                <a:solidFill>
                  <a:schemeClr val="tx1"/>
                </a:solidFill>
                <a:latin typeface="+mn-lt"/>
                <a:ea typeface="MS PGothic" pitchFamily="34" charset="-128"/>
                <a:cs typeface="+mn-cs"/>
              </a:rPr>
              <a:t>amyloid</a:t>
            </a:r>
            <a:r>
              <a:rPr lang="en-US" sz="1200" kern="1200" dirty="0" smtClean="0">
                <a:solidFill>
                  <a:schemeClr val="tx1"/>
                </a:solidFill>
                <a:latin typeface="+mn-lt"/>
                <a:ea typeface="MS PGothic" pitchFamily="34" charset="-128"/>
                <a:cs typeface="+mn-cs"/>
              </a:rPr>
              <a:t> plaques, which are dense deposits of protein and cellular material that accumulate outside and around nerve cells</a:t>
            </a:r>
          </a:p>
          <a:p>
            <a:pPr lvl="1">
              <a:buFont typeface="Arial" pitchFamily="34" charset="0"/>
              <a:buChar char="•"/>
            </a:pPr>
            <a:r>
              <a:rPr lang="en-US" sz="1200" kern="1200" dirty="0" err="1" smtClean="0">
                <a:solidFill>
                  <a:schemeClr val="tx1"/>
                </a:solidFill>
                <a:latin typeface="+mn-lt"/>
                <a:ea typeface="MS PGothic" pitchFamily="34" charset="-128"/>
                <a:cs typeface="+mn-cs"/>
              </a:rPr>
              <a:t>neurofibrillary</a:t>
            </a:r>
            <a:r>
              <a:rPr lang="en-US" sz="1200" kern="1200" dirty="0" smtClean="0">
                <a:solidFill>
                  <a:schemeClr val="tx1"/>
                </a:solidFill>
                <a:latin typeface="+mn-lt"/>
                <a:ea typeface="MS PGothic" pitchFamily="34" charset="-128"/>
                <a:cs typeface="+mn-cs"/>
              </a:rPr>
              <a:t> tangles, which are twisted fibers that build up inside the nerve cell</a:t>
            </a:r>
          </a:p>
          <a:p>
            <a:r>
              <a:rPr lang="en-US" sz="1200" kern="1200" dirty="0" smtClean="0">
                <a:solidFill>
                  <a:schemeClr val="tx1"/>
                </a:solidFill>
                <a:latin typeface="+mn-lt"/>
                <a:ea typeface="MS PGothic" pitchFamily="34" charset="-128"/>
                <a:cs typeface="ＭＳ Ｐゴシック" pitchFamily="1" charset="-128"/>
              </a:rPr>
              <a:t> </a:t>
            </a:r>
          </a:p>
          <a:p>
            <a:r>
              <a:rPr lang="en-US" sz="1200" b="1" u="sng" kern="1200" dirty="0" smtClean="0">
                <a:solidFill>
                  <a:schemeClr val="tx1"/>
                </a:solidFill>
                <a:latin typeface="+mn-lt"/>
                <a:ea typeface="MS PGothic" pitchFamily="34" charset="-128"/>
                <a:cs typeface="ＭＳ Ｐゴシック" pitchFamily="1" charset="-128"/>
              </a:rPr>
              <a:t>The Changing Brain in Alzheimer’s Disease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No one knows what causes AD to begin, but we do know a lot about what happens in the brain once AD takes hold.</a:t>
            </a:r>
          </a:p>
          <a:p>
            <a:pPr lvl="2">
              <a:buFont typeface="Arial" pitchFamily="34" charset="0"/>
              <a:buChar char="•"/>
            </a:pPr>
            <a:r>
              <a:rPr lang="en-US" sz="1200" kern="1200" dirty="0" smtClean="0">
                <a:solidFill>
                  <a:schemeClr val="tx1"/>
                </a:solidFill>
                <a:latin typeface="+mn-lt"/>
                <a:ea typeface="MS PGothic" pitchFamily="34" charset="-128"/>
                <a:cs typeface="+mn-cs"/>
              </a:rPr>
              <a:t>Vivid on PET brain scans = shriveled protein filaments in the cell body and plaque (globs of degenerating tissue) at the tips of neuron branches</a:t>
            </a:r>
          </a:p>
          <a:p>
            <a:r>
              <a:rPr lang="en-US" sz="1200" b="1" u="sng" kern="1200" dirty="0" smtClean="0">
                <a:solidFill>
                  <a:schemeClr val="tx1"/>
                </a:solidFill>
                <a:latin typeface="+mn-lt"/>
                <a:ea typeface="MS PGothic" pitchFamily="34" charset="-128"/>
                <a:cs typeface="ＭＳ Ｐゴシック" pitchFamily="1" charset="-128"/>
              </a:rPr>
              <a:t>Severe AD</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 severe AD, extreme shrinkage occurs in the brain. Patients are completely dependent on others for care.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Symptoms can include weight loss, seizures, skin infections, groaning, moaning, or grunting, increased sleeping, loss of bladder and bowel control. </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Death usually occurs from aspiration pneumonia or other infections. Caregivers can turn to a hospice for help and palliative care.</a:t>
            </a:r>
          </a:p>
          <a:p>
            <a:pPr>
              <a:buFont typeface="Arial" pitchFamily="34" charset="0"/>
              <a:buNone/>
            </a:pPr>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AD Develops</a:t>
            </a:r>
            <a:endParaRPr lang="en-US" sz="1200" b="1" kern="1200" dirty="0" smtClean="0">
              <a:solidFill>
                <a:schemeClr val="tx1"/>
              </a:solidFill>
              <a:latin typeface="+mn-lt"/>
              <a:ea typeface="MS PGothic" pitchFamily="34" charset="-128"/>
              <a:cs typeface="ＭＳ Ｐゴシック" pitchFamily="1" charset="-128"/>
            </a:endParaRPr>
          </a:p>
          <a:p>
            <a:pPr lvl="1">
              <a:buFont typeface="Arial" pitchFamily="34" charset="0"/>
              <a:buChar char="•"/>
            </a:pPr>
            <a:r>
              <a:rPr lang="en-US" sz="1200" kern="1200" dirty="0" smtClean="0">
                <a:solidFill>
                  <a:schemeClr val="tx1"/>
                </a:solidFill>
                <a:latin typeface="+mn-lt"/>
                <a:ea typeface="MS PGothic" pitchFamily="34" charset="-128"/>
                <a:cs typeface="+mn-cs"/>
              </a:rPr>
              <a:t>the levels of the protein </a:t>
            </a:r>
            <a:r>
              <a:rPr lang="en-US" sz="1200" kern="1200" dirty="0" smtClean="0">
                <a:solidFill>
                  <a:schemeClr val="tx1"/>
                </a:solidFill>
                <a:latin typeface="+mn-lt"/>
                <a:ea typeface="MS PGothic" pitchFamily="34" charset="-128"/>
                <a:cs typeface="+mn-cs"/>
              </a:rPr>
              <a:t>filaments AD </a:t>
            </a:r>
            <a:r>
              <a:rPr lang="en-US" sz="1200" kern="1200" dirty="0" smtClean="0">
                <a:solidFill>
                  <a:schemeClr val="tx1"/>
                </a:solidFill>
                <a:latin typeface="+mn-lt"/>
                <a:ea typeface="MS PGothic" pitchFamily="34" charset="-128"/>
                <a:cs typeface="+mn-cs"/>
              </a:rPr>
              <a:t>develops when genetic, lifestyle, and environmental factors work together to cause the disease process to start.</a:t>
            </a:r>
          </a:p>
          <a:p>
            <a:pPr lvl="1">
              <a:buFont typeface="Arial" pitchFamily="34" charset="0"/>
              <a:buChar char="•"/>
            </a:pPr>
            <a:r>
              <a:rPr lang="en-US" sz="1200" kern="1200" dirty="0" smtClean="0">
                <a:solidFill>
                  <a:schemeClr val="tx1"/>
                </a:solidFill>
                <a:latin typeface="+mn-lt"/>
                <a:ea typeface="MS PGothic" pitchFamily="34" charset="-128"/>
                <a:cs typeface="+mn-cs"/>
              </a:rPr>
              <a:t>In recent years, scientists have discovered genetic links to AD. They are also investigating other factors that may play a role in causing AD</a:t>
            </a:r>
          </a:p>
          <a:p>
            <a:pPr lvl="1">
              <a:buFont typeface="Arial" pitchFamily="34" charset="0"/>
              <a:buChar char="•"/>
            </a:pPr>
            <a:r>
              <a:rPr lang="en-US" sz="1200" kern="1200" dirty="0" smtClean="0">
                <a:solidFill>
                  <a:schemeClr val="tx1"/>
                </a:solidFill>
                <a:latin typeface="+mn-lt"/>
                <a:ea typeface="MS PGothic" pitchFamily="34" charset="-128"/>
                <a:cs typeface="+mn-cs"/>
              </a:rPr>
              <a:t>Scientists are working to develop drugs that will block proteins from aggregating into plaques or that will lower </a:t>
            </a:r>
          </a:p>
          <a:p>
            <a:endParaRPr lang="en-US" dirty="0" smtClean="0"/>
          </a:p>
        </p:txBody>
      </p:sp>
      <p:sp>
        <p:nvSpPr>
          <p:cNvPr id="88068" name="Slide Number Placeholder 3"/>
          <p:cNvSpPr>
            <a:spLocks noGrp="1"/>
          </p:cNvSpPr>
          <p:nvPr>
            <p:ph type="sldNum" sz="quarter" idx="5"/>
          </p:nvPr>
        </p:nvSpPr>
        <p:spPr bwMode="auto">
          <a:noFill/>
          <a:ln>
            <a:miter lim="800000"/>
            <a:headEnd/>
            <a:tailEnd/>
          </a:ln>
        </p:spPr>
        <p:txBody>
          <a:bodyPr/>
          <a:lstStyle/>
          <a:p>
            <a:fld id="{F6140A7A-AD30-4142-9B53-7E18587F3DFC}" type="slidenum">
              <a:rPr lang="en-US"/>
              <a:pPr/>
              <a:t>138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826FB4-D8E6-4536-AD74-5D04C1A450F2}" type="slidenum">
              <a:rPr lang="en-US" altLang="en-US" smtClean="0"/>
              <a:pPr/>
              <a:t>139</a:t>
            </a:fld>
            <a:endParaRPr lang="en-US" altLang="en-US" smtClean="0"/>
          </a:p>
        </p:txBody>
      </p:sp>
      <p:sp>
        <p:nvSpPr>
          <p:cNvPr id="15363" name="Rectangle 2"/>
          <p:cNvSpPr>
            <a:spLocks noRot="1" noChangeArrowheads="1" noTextEdit="1"/>
          </p:cNvSpPr>
          <p:nvPr>
            <p:ph type="sldImg"/>
          </p:nvPr>
        </p:nvSpPr>
        <p:spPr>
          <a:xfrm>
            <a:off x="1239838" y="657225"/>
            <a:ext cx="4379912" cy="3284538"/>
          </a:xfrm>
          <a:ln/>
        </p:spPr>
      </p:sp>
      <p:sp>
        <p:nvSpPr>
          <p:cNvPr id="15364" name="Rectangle 3"/>
          <p:cNvSpPr>
            <a:spLocks noGrp="1" noChangeArrowheads="1"/>
          </p:cNvSpPr>
          <p:nvPr>
            <p:ph type="body" idx="1"/>
          </p:nvPr>
        </p:nvSpPr>
        <p:spPr>
          <a:xfrm>
            <a:off x="914400" y="4160838"/>
            <a:ext cx="5029200" cy="3941762"/>
          </a:xfrm>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44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68931E-A3BE-4DEC-9E8C-86CF2B78C1DE}" type="slidenum">
              <a:rPr lang="en-US" altLang="en-US" smtClean="0"/>
              <a:pPr/>
              <a:t>140</a:t>
            </a:fld>
            <a:endParaRPr lang="en-US" altLang="en-US" smtClean="0"/>
          </a:p>
        </p:txBody>
      </p:sp>
      <p:sp>
        <p:nvSpPr>
          <p:cNvPr id="17411" name="Rectangle 2"/>
          <p:cNvSpPr>
            <a:spLocks noRot="1" noChangeArrowheads="1" noTextEdit="1"/>
          </p:cNvSpPr>
          <p:nvPr>
            <p:ph type="sldImg"/>
          </p:nvPr>
        </p:nvSpPr>
        <p:spPr>
          <a:xfrm>
            <a:off x="1239838" y="657225"/>
            <a:ext cx="4379912" cy="3284538"/>
          </a:xfrm>
          <a:ln/>
        </p:spPr>
      </p:sp>
      <p:sp>
        <p:nvSpPr>
          <p:cNvPr id="17412" name="Rectangle 3"/>
          <p:cNvSpPr>
            <a:spLocks noGrp="1" noChangeArrowheads="1"/>
          </p:cNvSpPr>
          <p:nvPr>
            <p:ph type="body" idx="1"/>
          </p:nvPr>
        </p:nvSpPr>
        <p:spPr>
          <a:xfrm>
            <a:off x="914400" y="4160838"/>
            <a:ext cx="5029200" cy="3941762"/>
          </a:xfrm>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57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8A11911-BF81-4145-88B8-76947334AD9F}"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7729661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u="sng" kern="1200" dirty="0" smtClean="0">
                <a:solidFill>
                  <a:schemeClr val="tx1"/>
                </a:solidFill>
                <a:latin typeface="+mn-lt"/>
                <a:ea typeface="MS PGothic" pitchFamily="34" charset="-128"/>
                <a:cs typeface="ＭＳ Ｐゴシック" pitchFamily="1" charset="-128"/>
              </a:rPr>
              <a:t>Aging &amp; Intelligence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Intelligence is not a single trait, but several distinct abilities</a:t>
            </a:r>
          </a:p>
          <a:p>
            <a:pPr lvl="1">
              <a:buFont typeface="Arial" pitchFamily="34" charset="0"/>
              <a:buChar char="•"/>
            </a:pPr>
            <a:r>
              <a:rPr lang="en-US" sz="1200" kern="1200" dirty="0" smtClean="0">
                <a:solidFill>
                  <a:schemeClr val="tx1"/>
                </a:solidFill>
                <a:latin typeface="+mn-lt"/>
                <a:ea typeface="MS PGothic" pitchFamily="34" charset="-128"/>
                <a:cs typeface="+mn-cs"/>
              </a:rPr>
              <a:t>Intelligence tests that assess the speed of thinking may place older adults at a disadvantage because of their slower neural mechanisms processing the information</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German researcher Paul </a:t>
            </a:r>
            <a:r>
              <a:rPr lang="en-US" sz="1200" kern="1200" dirty="0" err="1" smtClean="0">
                <a:solidFill>
                  <a:schemeClr val="tx1"/>
                </a:solidFill>
                <a:latin typeface="+mn-lt"/>
                <a:ea typeface="MS PGothic" pitchFamily="34" charset="-128"/>
                <a:cs typeface="ＭＳ Ｐゴシック" pitchFamily="1" charset="-128"/>
              </a:rPr>
              <a:t>Baltes</a:t>
            </a:r>
            <a:r>
              <a:rPr lang="en-US" sz="1200" kern="1200" dirty="0" smtClean="0">
                <a:solidFill>
                  <a:schemeClr val="tx1"/>
                </a:solidFill>
                <a:latin typeface="+mn-lt"/>
                <a:ea typeface="MS PGothic" pitchFamily="34" charset="-128"/>
                <a:cs typeface="ＭＳ Ｐゴシック" pitchFamily="1" charset="-128"/>
              </a:rPr>
              <a:t> developed “wisdom” tests that assess “expert knowledge about life in general and good judgment and advice about how to conduct oneself in the face of complex, uncertain circumstances</a:t>
            </a:r>
          </a:p>
          <a:p>
            <a:pPr lvl="1">
              <a:buFont typeface="Arial" pitchFamily="34" charset="0"/>
              <a:buChar char="•"/>
            </a:pPr>
            <a:r>
              <a:rPr lang="en-US" sz="1200" kern="1200" dirty="0" smtClean="0">
                <a:solidFill>
                  <a:schemeClr val="tx1"/>
                </a:solidFill>
                <a:latin typeface="+mn-lt"/>
                <a:ea typeface="MS PGothic" pitchFamily="34" charset="-128"/>
                <a:cs typeface="+mn-cs"/>
              </a:rPr>
              <a:t>Older adults did better than younger adults</a:t>
            </a:r>
          </a:p>
          <a:p>
            <a:pPr>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 </a:t>
            </a:r>
          </a:p>
          <a:p>
            <a:pPr lvl="0">
              <a:buFont typeface="Arial" pitchFamily="34" charset="0"/>
              <a:buChar char="•"/>
            </a:pPr>
            <a:r>
              <a:rPr lang="en-US" sz="1200" b="1" kern="1200" dirty="0" smtClean="0">
                <a:solidFill>
                  <a:schemeClr val="tx1"/>
                </a:solidFill>
                <a:latin typeface="+mn-lt"/>
                <a:ea typeface="MS PGothic" pitchFamily="34" charset="-128"/>
                <a:cs typeface="ＭＳ Ｐゴシック" pitchFamily="1" charset="-128"/>
              </a:rPr>
              <a:t>Crystallized intelligence</a:t>
            </a:r>
            <a:r>
              <a:rPr lang="en-US" sz="1200" kern="1200" dirty="0" smtClean="0">
                <a:solidFill>
                  <a:schemeClr val="tx1"/>
                </a:solidFill>
                <a:latin typeface="+mn-lt"/>
                <a:ea typeface="MS PGothic" pitchFamily="34" charset="-128"/>
                <a:cs typeface="ＭＳ Ｐゴシック" pitchFamily="1" charset="-128"/>
              </a:rPr>
              <a:t> (our accumulated knowledge as reflected in vocabulary and analogies tests) increases up to old age</a:t>
            </a:r>
          </a:p>
          <a:p>
            <a:pPr lvl="1">
              <a:buFont typeface="Arial" pitchFamily="34" charset="0"/>
              <a:buChar char="•"/>
            </a:pPr>
            <a:r>
              <a:rPr lang="en-US" sz="1200" kern="1200" dirty="0" smtClean="0">
                <a:solidFill>
                  <a:schemeClr val="tx1"/>
                </a:solidFill>
                <a:latin typeface="+mn-lt"/>
                <a:ea typeface="MS PGothic" pitchFamily="34" charset="-128"/>
                <a:cs typeface="+mn-cs"/>
              </a:rPr>
              <a:t>Verbal scores hold relatively steady from ages 20-74</a:t>
            </a:r>
          </a:p>
          <a:p>
            <a:pPr lvl="1">
              <a:buFont typeface="Arial" pitchFamily="34" charset="0"/>
              <a:buChar char="•"/>
            </a:pPr>
            <a:r>
              <a:rPr lang="en-US" sz="1200" kern="1200" dirty="0" smtClean="0">
                <a:solidFill>
                  <a:schemeClr val="tx1"/>
                </a:solidFill>
                <a:latin typeface="+mn-lt"/>
                <a:ea typeface="MS PGothic" pitchFamily="34" charset="-128"/>
                <a:cs typeface="+mn-cs"/>
              </a:rPr>
              <a:t>Involved in Learning skills (riding a bike)—once you learn the skill, you can still perform it after many years of no practice</a:t>
            </a:r>
          </a:p>
          <a:p>
            <a:pPr lvl="0">
              <a:buFont typeface="Arial" pitchFamily="34" charset="0"/>
              <a:buChar char="•"/>
            </a:pPr>
            <a:r>
              <a:rPr lang="en-US" sz="1200" b="1" kern="1200" dirty="0" smtClean="0">
                <a:solidFill>
                  <a:schemeClr val="tx1"/>
                </a:solidFill>
                <a:latin typeface="+mn-lt"/>
                <a:ea typeface="MS PGothic" pitchFamily="34" charset="-128"/>
                <a:cs typeface="ＭＳ Ｐゴシック" pitchFamily="1" charset="-128"/>
              </a:rPr>
              <a:t>Fluid intelligence</a:t>
            </a:r>
            <a:r>
              <a:rPr lang="en-US" sz="1200" kern="1200" dirty="0" smtClean="0">
                <a:solidFill>
                  <a:schemeClr val="tx1"/>
                </a:solidFill>
                <a:latin typeface="+mn-lt"/>
                <a:ea typeface="MS PGothic" pitchFamily="34" charset="-128"/>
                <a:cs typeface="ＭＳ Ｐゴシック" pitchFamily="1" charset="-128"/>
              </a:rPr>
              <a:t> (our ability to reason speedily and abstractly—solving logic problems) decreases slowly up to age 75, then more rapidly after age 85</a:t>
            </a:r>
          </a:p>
          <a:p>
            <a:pPr lvl="1">
              <a:buFont typeface="Arial" pitchFamily="34" charset="0"/>
              <a:buChar char="•"/>
            </a:pPr>
            <a:r>
              <a:rPr lang="en-US" sz="1200" kern="1200" dirty="0" smtClean="0">
                <a:solidFill>
                  <a:schemeClr val="tx1"/>
                </a:solidFill>
                <a:latin typeface="+mn-lt"/>
                <a:ea typeface="MS PGothic" pitchFamily="34" charset="-128"/>
                <a:cs typeface="+mn-cs"/>
              </a:rPr>
              <a:t>Nonverbal ,puzzle-solving intelligence declined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We lose recall memory and processing speed, but gain vocabulary and knowledge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Age is only a predictor of memory and intelligence abilities</a:t>
            </a:r>
          </a:p>
          <a:p>
            <a:pPr lvl="1">
              <a:buFont typeface="Arial" pitchFamily="34" charset="0"/>
              <a:buChar char="•"/>
            </a:pPr>
            <a:r>
              <a:rPr lang="en-US" sz="1200" kern="1200" dirty="0" smtClean="0">
                <a:solidFill>
                  <a:schemeClr val="tx1"/>
                </a:solidFill>
                <a:latin typeface="+mn-lt"/>
                <a:ea typeface="MS PGothic" pitchFamily="34" charset="-128"/>
                <a:cs typeface="+mn-cs"/>
              </a:rPr>
              <a:t>Mental ability more strongly correlates with proximity to death (if a person is 8 months or 8 years to death, this is a better measure for their mental ability)</a:t>
            </a:r>
          </a:p>
          <a:p>
            <a:pPr lvl="1">
              <a:buFont typeface="Arial" pitchFamily="34" charset="0"/>
              <a:buChar char="•"/>
            </a:pPr>
            <a:r>
              <a:rPr lang="en-US" sz="1200" i="1" kern="1200" dirty="0" smtClean="0">
                <a:solidFill>
                  <a:schemeClr val="tx1"/>
                </a:solidFill>
                <a:latin typeface="+mn-lt"/>
                <a:ea typeface="MS PGothic" pitchFamily="34" charset="-128"/>
                <a:cs typeface="+mn-cs"/>
              </a:rPr>
              <a:t>Terminal decline</a:t>
            </a:r>
            <a:r>
              <a:rPr lang="en-US" sz="1200" kern="1200" dirty="0" smtClean="0">
                <a:solidFill>
                  <a:schemeClr val="tx1"/>
                </a:solidFill>
                <a:latin typeface="+mn-lt"/>
                <a:ea typeface="MS PGothic" pitchFamily="34" charset="-128"/>
                <a:cs typeface="+mn-cs"/>
              </a:rPr>
              <a:t> (in the last 3-4 years of life, cognitive decline typically accelerates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141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u="sng" kern="1200" dirty="0" smtClean="0">
                <a:solidFill>
                  <a:schemeClr val="tx1"/>
                </a:solidFill>
                <a:latin typeface="+mn-lt"/>
                <a:ea typeface="MS PGothic" pitchFamily="34" charset="-128"/>
                <a:cs typeface="ＭＳ Ｐゴシック" pitchFamily="1" charset="-128"/>
              </a:rPr>
              <a:t>Social Development</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Life events bring new relationships, new expectations and new demands (becoming a parent, getting a new job, buying your first house)</a:t>
            </a:r>
          </a:p>
          <a:p>
            <a:pPr lvl="0"/>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Adulthood’s Ages &amp; Stages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Mid-life crisis (talked about earlier)—more like to occur from major life events (divorce, job loss) than just by being in your 40s</a:t>
            </a:r>
          </a:p>
          <a:p>
            <a:pPr lvl="0">
              <a:buFont typeface="Arial" pitchFamily="34" charset="0"/>
              <a:buChar char="•"/>
            </a:pPr>
            <a:r>
              <a:rPr lang="en-US" sz="1200" b="1" kern="1200" dirty="0" smtClean="0">
                <a:solidFill>
                  <a:schemeClr val="tx1"/>
                </a:solidFill>
                <a:latin typeface="+mn-lt"/>
                <a:ea typeface="MS PGothic" pitchFamily="34" charset="-128"/>
                <a:cs typeface="ＭＳ Ｐゴシック" pitchFamily="1" charset="-128"/>
              </a:rPr>
              <a:t>Chance events</a:t>
            </a:r>
            <a:r>
              <a:rPr lang="en-US" sz="1200" kern="1200" dirty="0" smtClean="0">
                <a:solidFill>
                  <a:schemeClr val="tx1"/>
                </a:solidFill>
                <a:latin typeface="+mn-lt"/>
                <a:ea typeface="MS PGothic" pitchFamily="34" charset="-128"/>
                <a:cs typeface="ＭＳ Ｐゴシック" pitchFamily="1" charset="-128"/>
              </a:rPr>
              <a:t> = romantic encounters can change our lives</a:t>
            </a:r>
          </a:p>
          <a:p>
            <a:pPr lvl="0"/>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Adulthood’s Commitments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Two basic aspects of our lives dominate adulthood (Erik Erikson)</a:t>
            </a:r>
          </a:p>
          <a:p>
            <a:pPr lvl="1">
              <a:buFont typeface="Arial" pitchFamily="34" charset="0"/>
              <a:buChar char="•"/>
            </a:pPr>
            <a:r>
              <a:rPr lang="en-US" sz="1200" i="1" kern="1200" dirty="0" smtClean="0">
                <a:solidFill>
                  <a:schemeClr val="tx1"/>
                </a:solidFill>
                <a:latin typeface="+mn-lt"/>
                <a:ea typeface="MS PGothic" pitchFamily="34" charset="-128"/>
                <a:cs typeface="+mn-cs"/>
              </a:rPr>
              <a:t>Intimacy</a:t>
            </a:r>
            <a:r>
              <a:rPr lang="en-US" sz="1200" b="1" i="1" kern="1200" dirty="0" smtClean="0">
                <a:solidFill>
                  <a:schemeClr val="tx1"/>
                </a:solidFill>
                <a:latin typeface="+mn-lt"/>
                <a:ea typeface="MS PGothic" pitchFamily="34" charset="-128"/>
                <a:cs typeface="+mn-cs"/>
              </a:rPr>
              <a:t> </a:t>
            </a:r>
            <a:r>
              <a:rPr lang="en-US" sz="1200" kern="1200" dirty="0" smtClean="0">
                <a:solidFill>
                  <a:schemeClr val="tx1"/>
                </a:solidFill>
                <a:latin typeface="+mn-lt"/>
                <a:ea typeface="MS PGothic" pitchFamily="34" charset="-128"/>
                <a:cs typeface="+mn-cs"/>
              </a:rPr>
              <a:t>(Forming close relationships)</a:t>
            </a:r>
          </a:p>
          <a:p>
            <a:pPr lvl="1">
              <a:buFont typeface="Arial" pitchFamily="34" charset="0"/>
              <a:buChar char="•"/>
            </a:pPr>
            <a:r>
              <a:rPr lang="en-US" sz="1200" i="1" kern="1200" dirty="0" err="1" smtClean="0">
                <a:solidFill>
                  <a:schemeClr val="tx1"/>
                </a:solidFill>
                <a:latin typeface="+mn-lt"/>
                <a:ea typeface="MS PGothic" pitchFamily="34" charset="-128"/>
                <a:cs typeface="+mn-cs"/>
              </a:rPr>
              <a:t>Generativity</a:t>
            </a:r>
            <a:r>
              <a:rPr lang="en-US" sz="1200" kern="1200" dirty="0" smtClean="0">
                <a:solidFill>
                  <a:schemeClr val="tx1"/>
                </a:solidFill>
                <a:latin typeface="+mn-lt"/>
                <a:ea typeface="MS PGothic" pitchFamily="34" charset="-128"/>
                <a:cs typeface="+mn-cs"/>
              </a:rPr>
              <a:t> (being productive and supporting future generations)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Other researchers have chosen other terms:</a:t>
            </a:r>
          </a:p>
          <a:p>
            <a:pPr lvl="1">
              <a:buFont typeface="Arial" pitchFamily="34" charset="0"/>
              <a:buChar char="•"/>
            </a:pPr>
            <a:r>
              <a:rPr lang="en-US" sz="1200" i="1" kern="1200" dirty="0" smtClean="0">
                <a:solidFill>
                  <a:schemeClr val="tx1"/>
                </a:solidFill>
                <a:latin typeface="+mn-lt"/>
                <a:ea typeface="MS PGothic" pitchFamily="34" charset="-128"/>
                <a:cs typeface="+mn-cs"/>
              </a:rPr>
              <a:t>Affiliation and Achievement</a:t>
            </a:r>
            <a:endParaRPr lang="en-US" sz="1200" kern="1200" dirty="0" smtClean="0">
              <a:solidFill>
                <a:schemeClr val="tx1"/>
              </a:solidFill>
              <a:latin typeface="+mn-lt"/>
              <a:ea typeface="MS PGothic" pitchFamily="34" charset="-128"/>
              <a:cs typeface="+mn-cs"/>
            </a:endParaRPr>
          </a:p>
          <a:p>
            <a:pPr lvl="1">
              <a:buFont typeface="Arial" pitchFamily="34" charset="0"/>
              <a:buChar char="•"/>
            </a:pPr>
            <a:r>
              <a:rPr lang="en-US" sz="1200" i="1" kern="1200" dirty="0" smtClean="0">
                <a:solidFill>
                  <a:schemeClr val="tx1"/>
                </a:solidFill>
                <a:latin typeface="+mn-lt"/>
                <a:ea typeface="MS PGothic" pitchFamily="34" charset="-128"/>
                <a:cs typeface="+mn-cs"/>
              </a:rPr>
              <a:t>Attachment and productivity</a:t>
            </a:r>
            <a:endParaRPr lang="en-US" sz="1200" kern="1200" dirty="0" smtClean="0">
              <a:solidFill>
                <a:schemeClr val="tx1"/>
              </a:solidFill>
              <a:latin typeface="+mn-lt"/>
              <a:ea typeface="MS PGothic" pitchFamily="34" charset="-128"/>
              <a:cs typeface="+mn-cs"/>
            </a:endParaRPr>
          </a:p>
          <a:p>
            <a:pPr lvl="1">
              <a:buFont typeface="Arial" pitchFamily="34" charset="0"/>
              <a:buChar char="•"/>
            </a:pPr>
            <a:r>
              <a:rPr lang="en-US" sz="1200" i="1" kern="1200" dirty="0" smtClean="0">
                <a:solidFill>
                  <a:schemeClr val="tx1"/>
                </a:solidFill>
                <a:latin typeface="+mn-lt"/>
                <a:ea typeface="MS PGothic" pitchFamily="34" charset="-128"/>
                <a:cs typeface="+mn-cs"/>
              </a:rPr>
              <a:t>Commitment and competence</a:t>
            </a:r>
            <a:endParaRPr lang="en-US" sz="1200" kern="1200" dirty="0" smtClean="0">
              <a:solidFill>
                <a:schemeClr val="tx1"/>
              </a:solidFill>
              <a:latin typeface="+mn-lt"/>
              <a:ea typeface="MS PGothic" pitchFamily="34" charset="-128"/>
              <a:cs typeface="+mn-cs"/>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Sigmund Freud (1935): The healthy adult is the one who can </a:t>
            </a:r>
            <a:r>
              <a:rPr lang="en-US" sz="1200" i="1" kern="1200" dirty="0" smtClean="0">
                <a:solidFill>
                  <a:schemeClr val="tx1"/>
                </a:solidFill>
                <a:latin typeface="+mn-lt"/>
                <a:ea typeface="MS PGothic" pitchFamily="34" charset="-128"/>
                <a:cs typeface="ＭＳ Ｐゴシック" pitchFamily="1" charset="-128"/>
              </a:rPr>
              <a:t>love</a:t>
            </a:r>
            <a:r>
              <a:rPr lang="en-US" sz="1200" kern="1200" dirty="0" smtClean="0">
                <a:solidFill>
                  <a:schemeClr val="tx1"/>
                </a:solidFill>
                <a:latin typeface="+mn-lt"/>
                <a:ea typeface="MS PGothic" pitchFamily="34" charset="-128"/>
                <a:cs typeface="ＭＳ Ｐゴシック" pitchFamily="1" charset="-128"/>
              </a:rPr>
              <a:t> and </a:t>
            </a:r>
            <a:r>
              <a:rPr lang="en-US" sz="1200" i="1" kern="1200" dirty="0" smtClean="0">
                <a:solidFill>
                  <a:schemeClr val="tx1"/>
                </a:solidFill>
                <a:latin typeface="+mn-lt"/>
                <a:ea typeface="MS PGothic" pitchFamily="34" charset="-128"/>
                <a:cs typeface="ＭＳ Ｐゴシック" pitchFamily="1" charset="-128"/>
              </a:rPr>
              <a:t>work</a:t>
            </a:r>
            <a:r>
              <a:rPr lang="en-US" sz="1200" kern="1200" dirty="0" smtClean="0">
                <a:solidFill>
                  <a:schemeClr val="tx1"/>
                </a:solidFill>
                <a:latin typeface="+mn-lt"/>
                <a:ea typeface="MS PGothic" pitchFamily="34" charset="-128"/>
                <a:cs typeface="ＭＳ Ｐゴシック" pitchFamily="1" charset="-128"/>
              </a:rPr>
              <a:t>.</a:t>
            </a:r>
          </a:p>
          <a:p>
            <a:pPr lvl="0"/>
            <a:endParaRPr lang="en-US" sz="1200" kern="1200" dirty="0" smtClean="0">
              <a:solidFill>
                <a:schemeClr val="tx1"/>
              </a:solidFill>
              <a:latin typeface="+mn-lt"/>
              <a:ea typeface="MS PGothic" pitchFamily="34" charset="-128"/>
              <a:cs typeface="ＭＳ Ｐゴシック" pitchFamily="1" charset="-128"/>
            </a:endParaRPr>
          </a:p>
          <a:p>
            <a:pPr lvl="0"/>
            <a:r>
              <a:rPr lang="en-US" sz="1200" b="1" kern="1200" dirty="0" smtClean="0">
                <a:solidFill>
                  <a:schemeClr val="tx1"/>
                </a:solidFill>
                <a:latin typeface="+mn-lt"/>
                <a:ea typeface="MS PGothic" pitchFamily="34" charset="-128"/>
                <a:cs typeface="ＭＳ Ｐゴシック" pitchFamily="1" charset="-128"/>
              </a:rPr>
              <a:t>Love</a:t>
            </a:r>
          </a:p>
          <a:p>
            <a:pPr lvl="1">
              <a:buFont typeface="Arial" pitchFamily="34" charset="0"/>
              <a:buChar char="•"/>
            </a:pPr>
            <a:r>
              <a:rPr lang="en-US" sz="1200" kern="1200" dirty="0" smtClean="0">
                <a:solidFill>
                  <a:schemeClr val="tx1"/>
                </a:solidFill>
                <a:latin typeface="+mn-lt"/>
                <a:ea typeface="MS PGothic" pitchFamily="34" charset="-128"/>
                <a:cs typeface="+mn-cs"/>
              </a:rPr>
              <a:t>Helen Fisher (1993) said we typically flirt, fall in love and commit—one person at a time</a:t>
            </a:r>
          </a:p>
          <a:p>
            <a:pPr lvl="1">
              <a:buFont typeface="Arial" pitchFamily="34" charset="0"/>
              <a:buChar char="•"/>
            </a:pPr>
            <a:r>
              <a:rPr lang="en-US" sz="1200" kern="1200" dirty="0" smtClean="0">
                <a:solidFill>
                  <a:schemeClr val="tx1"/>
                </a:solidFill>
                <a:latin typeface="+mn-lt"/>
                <a:ea typeface="MS PGothic" pitchFamily="34" charset="-128"/>
                <a:cs typeface="+mn-cs"/>
              </a:rPr>
              <a:t>From an evolutionary perspective, relatively monogamous pairing makes sense—parents who cooperated to nurture their children to maturity were more likely to have their genes passed along to further generations than were parents who did not</a:t>
            </a:r>
          </a:p>
          <a:p>
            <a:pPr lvl="1">
              <a:buFont typeface="Arial" pitchFamily="34" charset="0"/>
              <a:buChar char="•"/>
            </a:pPr>
            <a:r>
              <a:rPr lang="en-US" sz="1200" kern="1200" dirty="0" smtClean="0">
                <a:solidFill>
                  <a:schemeClr val="tx1"/>
                </a:solidFill>
                <a:latin typeface="+mn-lt"/>
                <a:ea typeface="MS PGothic" pitchFamily="34" charset="-128"/>
                <a:cs typeface="+mn-cs"/>
              </a:rPr>
              <a:t>Adult bonds of love are most satisfying and enduring when the couple has similar interests &amp; values and intimate self-disclosure</a:t>
            </a:r>
          </a:p>
          <a:p>
            <a:pPr lvl="1">
              <a:buFont typeface="Arial" pitchFamily="34" charset="0"/>
              <a:buChar char="•"/>
            </a:pPr>
            <a:r>
              <a:rPr lang="en-US" sz="1200" kern="1200" dirty="0" smtClean="0">
                <a:solidFill>
                  <a:schemeClr val="tx1"/>
                </a:solidFill>
                <a:latin typeface="+mn-lt"/>
                <a:ea typeface="MS PGothic" pitchFamily="34" charset="-128"/>
                <a:cs typeface="+mn-cs"/>
              </a:rPr>
              <a:t>Those couples who seal their commitment of love with marriage or civil unions more often last—especially if they are educated and after age 20</a:t>
            </a:r>
          </a:p>
          <a:p>
            <a:pPr lvl="2">
              <a:buFont typeface="Arial" pitchFamily="34" charset="0"/>
              <a:buChar char="•"/>
            </a:pPr>
            <a:r>
              <a:rPr lang="en-US" sz="1200" kern="1200" dirty="0" smtClean="0">
                <a:solidFill>
                  <a:schemeClr val="tx1"/>
                </a:solidFill>
                <a:latin typeface="+mn-lt"/>
                <a:ea typeface="MS PGothic" pitchFamily="34" charset="-128"/>
                <a:cs typeface="+mn-cs"/>
              </a:rPr>
              <a:t>Marriage is a predictor of happiness, health, sexual satisfaction and income (think of human faces—three women)</a:t>
            </a:r>
          </a:p>
          <a:p>
            <a:pPr lvl="2">
              <a:buFont typeface="Arial" pitchFamily="34" charset="0"/>
              <a:buChar char="•"/>
            </a:pPr>
            <a:r>
              <a:rPr lang="en-US" sz="1200" kern="1200" dirty="0" smtClean="0">
                <a:solidFill>
                  <a:schemeClr val="tx1"/>
                </a:solidFill>
                <a:latin typeface="+mn-lt"/>
                <a:ea typeface="MS PGothic" pitchFamily="34" charset="-128"/>
                <a:cs typeface="+mn-cs"/>
              </a:rPr>
              <a:t>Neighborhoods with higher marriage rates typically have low rates of crime, childhood emotional disorders and </a:t>
            </a:r>
            <a:r>
              <a:rPr lang="en-US" sz="1200" kern="1200" dirty="0" err="1" smtClean="0">
                <a:solidFill>
                  <a:schemeClr val="tx1"/>
                </a:solidFill>
                <a:latin typeface="+mn-lt"/>
                <a:ea typeface="MS PGothic" pitchFamily="34" charset="-128"/>
                <a:cs typeface="+mn-cs"/>
              </a:rPr>
              <a:t>delinqency</a:t>
            </a:r>
            <a:endParaRPr lang="en-US" sz="1200" kern="1200" dirty="0" smtClean="0">
              <a:solidFill>
                <a:schemeClr val="tx1"/>
              </a:solidFill>
              <a:latin typeface="+mn-lt"/>
              <a:ea typeface="MS PGothic" pitchFamily="34" charset="-128"/>
              <a:cs typeface="+mn-cs"/>
            </a:endParaRPr>
          </a:p>
          <a:p>
            <a:pPr lvl="1">
              <a:buFont typeface="Arial" pitchFamily="34" charset="0"/>
              <a:buChar char="•"/>
            </a:pPr>
            <a:r>
              <a:rPr lang="en-US" sz="1200" kern="1200" dirty="0" smtClean="0">
                <a:solidFill>
                  <a:schemeClr val="tx1"/>
                </a:solidFill>
                <a:latin typeface="+mn-lt"/>
                <a:ea typeface="MS PGothic" pitchFamily="34" charset="-128"/>
                <a:cs typeface="+mn-cs"/>
              </a:rPr>
              <a:t>Divorce rate is 50% in US—reflects women’s economic independence and less reliance on men</a:t>
            </a:r>
          </a:p>
          <a:p>
            <a:pPr lvl="2">
              <a:buFont typeface="Arial" pitchFamily="34" charset="0"/>
              <a:buChar char="•"/>
            </a:pPr>
            <a:r>
              <a:rPr lang="en-US" sz="1200" kern="1200" dirty="0" smtClean="0">
                <a:solidFill>
                  <a:schemeClr val="tx1"/>
                </a:solidFill>
                <a:latin typeface="+mn-lt"/>
                <a:ea typeface="MS PGothic" pitchFamily="34" charset="-128"/>
                <a:cs typeface="+mn-cs"/>
              </a:rPr>
              <a:t>Higher for people who have children with just cohabitation and not married</a:t>
            </a:r>
          </a:p>
          <a:p>
            <a:pPr lvl="1">
              <a:buFont typeface="Arial" pitchFamily="34" charset="0"/>
              <a:buChar char="•"/>
            </a:pPr>
            <a:r>
              <a:rPr lang="en-US" sz="1200" kern="1200" dirty="0" smtClean="0">
                <a:solidFill>
                  <a:schemeClr val="tx1"/>
                </a:solidFill>
                <a:latin typeface="+mn-lt"/>
                <a:ea typeface="MS PGothic" pitchFamily="34" charset="-128"/>
                <a:cs typeface="+mn-cs"/>
              </a:rPr>
              <a:t>How to have a stable marriage?</a:t>
            </a:r>
          </a:p>
          <a:p>
            <a:pPr lvl="2">
              <a:buFont typeface="Arial" pitchFamily="34" charset="0"/>
              <a:buChar char="•"/>
            </a:pPr>
            <a:r>
              <a:rPr lang="en-US" sz="1200" kern="1200" dirty="0" smtClean="0">
                <a:solidFill>
                  <a:schemeClr val="tx1"/>
                </a:solidFill>
                <a:latin typeface="+mn-lt"/>
                <a:ea typeface="MS PGothic" pitchFamily="34" charset="-128"/>
                <a:cs typeface="+mn-cs"/>
              </a:rPr>
              <a:t>5 to 1 ratio—5 positive interactions (smiling, hugging, laughing, touching, complimenting) to one negative one (sarcasm, criticism, insults)</a:t>
            </a:r>
          </a:p>
          <a:p>
            <a:r>
              <a:rPr lang="en-US" sz="1200" b="1" u="sng" kern="1200" dirty="0" smtClean="0">
                <a:solidFill>
                  <a:schemeClr val="tx1"/>
                </a:solidFill>
                <a:latin typeface="+mn-lt"/>
                <a:ea typeface="MS PGothic" pitchFamily="34" charset="-128"/>
                <a:cs typeface="ＭＳ Ｐゴシック" pitchFamily="1" charset="-128"/>
              </a:rPr>
              <a:t>Work</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Happiness is about having work that fits your interests and provides you with a sense of competence and accomplishment</a:t>
            </a:r>
          </a:p>
          <a:p>
            <a:pPr lvl="1">
              <a:buFont typeface="Arial" pitchFamily="34" charset="0"/>
              <a:buChar char="•"/>
            </a:pPr>
            <a:r>
              <a:rPr lang="en-US" sz="1200" kern="1200" dirty="0" smtClean="0">
                <a:solidFill>
                  <a:schemeClr val="tx1"/>
                </a:solidFill>
                <a:latin typeface="+mn-lt"/>
                <a:ea typeface="MS PGothic" pitchFamily="34" charset="-128"/>
                <a:cs typeface="+mn-cs"/>
              </a:rPr>
              <a:t>One’s attitude about an occupation can determine how positively one views that work</a:t>
            </a:r>
          </a:p>
          <a:p>
            <a:pPr lvl="2">
              <a:buFont typeface="Arial" pitchFamily="34" charset="0"/>
              <a:buChar char="•"/>
            </a:pPr>
            <a:r>
              <a:rPr lang="en-US" sz="1200" kern="1200" dirty="0" smtClean="0">
                <a:solidFill>
                  <a:schemeClr val="tx1"/>
                </a:solidFill>
                <a:latin typeface="+mn-lt"/>
                <a:ea typeface="MS PGothic" pitchFamily="34" charset="-128"/>
                <a:cs typeface="+mn-cs"/>
              </a:rPr>
              <a:t>Three types of works (job, career, calling)</a:t>
            </a:r>
          </a:p>
          <a:p>
            <a:pPr lvl="2">
              <a:buFont typeface="Arial" pitchFamily="34" charset="0"/>
              <a:buChar char="•"/>
            </a:pPr>
            <a:endParaRPr lang="en-US" sz="1200" kern="1200" dirty="0" smtClean="0">
              <a:solidFill>
                <a:schemeClr val="tx1"/>
              </a:solidFill>
              <a:latin typeface="+mn-lt"/>
              <a:ea typeface="MS PGothic" pitchFamily="34" charset="-128"/>
              <a:cs typeface="+mn-cs"/>
            </a:endParaRPr>
          </a:p>
        </p:txBody>
      </p:sp>
      <p:sp>
        <p:nvSpPr>
          <p:cNvPr id="4" name="Slide Number Placeholder 3"/>
          <p:cNvSpPr>
            <a:spLocks noGrp="1"/>
          </p:cNvSpPr>
          <p:nvPr>
            <p:ph type="sldNum" sz="quarter" idx="10"/>
          </p:nvPr>
        </p:nvSpPr>
        <p:spPr/>
        <p:txBody>
          <a:bodyPr/>
          <a:lstStyle/>
          <a:p>
            <a:fld id="{03368EB5-BD81-4CE5-9DCF-FCFF8932C5B1}" type="slidenum">
              <a:rPr lang="en-US" smtClean="0"/>
              <a:pPr/>
              <a:t>143</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S PGothic" pitchFamily="34" charset="-128"/>
                <a:cs typeface="ＭＳ Ｐゴシック" pitchFamily="1" charset="-128"/>
              </a:rPr>
              <a:t>Well-Being </a:t>
            </a:r>
            <a:r>
              <a:rPr lang="en-US" sz="1200" b="1" u="sng" kern="1200" dirty="0" smtClean="0">
                <a:solidFill>
                  <a:schemeClr val="tx1"/>
                </a:solidFill>
                <a:latin typeface="+mn-lt"/>
                <a:ea typeface="MS PGothic" pitchFamily="34" charset="-128"/>
                <a:cs typeface="ＭＳ Ｐゴシック" pitchFamily="1" charset="-128"/>
              </a:rPr>
              <a:t>Across the Life Span</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To live is to grow older so you can look back with satisfaction or regret and forward with hope or dread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Happiness tends to be higher among both young and older adults than among those middle-aged</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Positive feelings grow and negative feelings subside after midlife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Although as one approaches the terminal decline phase (3-4 years before death), feeling mellow, highs become less high, lows less low</a:t>
            </a:r>
          </a:p>
          <a:p>
            <a:pPr lvl="1">
              <a:buFont typeface="Arial" pitchFamily="34" charset="0"/>
              <a:buChar char="•"/>
            </a:pPr>
            <a:r>
              <a:rPr lang="en-US" sz="1200" kern="1200" dirty="0" smtClean="0">
                <a:solidFill>
                  <a:schemeClr val="tx1"/>
                </a:solidFill>
                <a:latin typeface="+mn-lt"/>
                <a:ea typeface="MS PGothic" pitchFamily="34" charset="-128"/>
                <a:cs typeface="+mn-cs"/>
              </a:rPr>
              <a:t>Often find themselves to feel less often excited, intensely proud</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144</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S PGothic" pitchFamily="34" charset="-128"/>
                <a:cs typeface="ＭＳ Ｐゴシック" pitchFamily="1" charset="-128"/>
              </a:rPr>
              <a:t>Summarizing aging</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More and more people flourish into later life knowing positive emotions are coming</a:t>
            </a:r>
          </a:p>
          <a:p>
            <a:pPr lvl="1">
              <a:buFont typeface="Arial" pitchFamily="34" charset="0"/>
              <a:buChar char="•"/>
            </a:pPr>
            <a:r>
              <a:rPr lang="en-US" sz="1200" kern="1200" dirty="0" smtClean="0">
                <a:solidFill>
                  <a:schemeClr val="tx1"/>
                </a:solidFill>
                <a:latin typeface="+mn-lt"/>
                <a:ea typeface="MS PGothic" pitchFamily="34" charset="-128"/>
                <a:cs typeface="+mn-cs"/>
              </a:rPr>
              <a:t>Biological, psychological and social-cultural influences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145</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u="sng" kern="1200" dirty="0" smtClean="0">
                <a:solidFill>
                  <a:schemeClr val="tx1"/>
                </a:solidFill>
                <a:latin typeface="+mn-lt"/>
                <a:ea typeface="MS PGothic" pitchFamily="34" charset="-128"/>
                <a:cs typeface="ＭＳ Ｐゴシック" pitchFamily="1" charset="-128"/>
              </a:rPr>
              <a:t>Death &amp; Dying</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Most difficult to cope with = death of a spouse</a:t>
            </a:r>
          </a:p>
          <a:p>
            <a:pPr lvl="1">
              <a:buFont typeface="Arial" pitchFamily="34" charset="0"/>
              <a:buChar char="•"/>
            </a:pPr>
            <a:r>
              <a:rPr lang="en-US" sz="1200" kern="1200" dirty="0" smtClean="0">
                <a:solidFill>
                  <a:schemeClr val="tx1"/>
                </a:solidFill>
                <a:latin typeface="+mn-lt"/>
                <a:ea typeface="MS PGothic" pitchFamily="34" charset="-128"/>
                <a:cs typeface="+mn-cs"/>
              </a:rPr>
              <a:t>5X more women will experience this than men</a:t>
            </a:r>
          </a:p>
          <a:p>
            <a:pPr lvl="1">
              <a:buFont typeface="Arial" pitchFamily="34" charset="0"/>
              <a:buChar char="•"/>
            </a:pPr>
            <a:r>
              <a:rPr lang="en-US" sz="1200" kern="1200" dirty="0" smtClean="0">
                <a:solidFill>
                  <a:schemeClr val="tx1"/>
                </a:solidFill>
                <a:latin typeface="+mn-lt"/>
                <a:ea typeface="MS PGothic" pitchFamily="34" charset="-128"/>
                <a:cs typeface="+mn-cs"/>
              </a:rPr>
              <a:t>Usually—death comes at an expected late-life time, where the grieving may be relatively short-lived where others may take a longer time if the death is unexpected (whether it is spouse, child or close loved one)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Depending on the culture—the reaction to a loved one can vary</a:t>
            </a:r>
          </a:p>
          <a:p>
            <a:pPr lvl="1">
              <a:buFont typeface="Arial" pitchFamily="34" charset="0"/>
              <a:buChar char="•"/>
            </a:pPr>
            <a:r>
              <a:rPr lang="en-US" sz="1200" kern="1200" dirty="0" smtClean="0">
                <a:solidFill>
                  <a:schemeClr val="tx1"/>
                </a:solidFill>
                <a:latin typeface="+mn-lt"/>
                <a:ea typeface="MS PGothic" pitchFamily="34" charset="-128"/>
                <a:cs typeface="+mn-cs"/>
              </a:rPr>
              <a:t>Some cultures encourage public weeping and wailing, where others hide their grief</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Facing death with dignity and openness helps people complete the life cycle with a sense of life’s meaningfulness and unity (the sense that their existence has been good &amp; that life and death are parts of an ongoing cycle)</a:t>
            </a:r>
          </a:p>
          <a:p>
            <a:pPr lvl="1">
              <a:buFont typeface="Arial" pitchFamily="34" charset="0"/>
              <a:buChar char="•"/>
            </a:pPr>
            <a:r>
              <a:rPr lang="en-US" sz="1200" kern="1200" dirty="0" smtClean="0">
                <a:solidFill>
                  <a:schemeClr val="tx1"/>
                </a:solidFill>
                <a:latin typeface="+mn-lt"/>
                <a:ea typeface="MS PGothic" pitchFamily="34" charset="-128"/>
                <a:cs typeface="+mn-cs"/>
              </a:rPr>
              <a:t>Erik Erikson’s called this a sense of </a:t>
            </a:r>
            <a:r>
              <a:rPr lang="en-US" sz="1200" i="1" kern="1200" dirty="0" smtClean="0">
                <a:solidFill>
                  <a:schemeClr val="tx1"/>
                </a:solidFill>
                <a:latin typeface="+mn-lt"/>
                <a:ea typeface="MS PGothic" pitchFamily="34" charset="-128"/>
                <a:cs typeface="+mn-cs"/>
              </a:rPr>
              <a:t>integrity</a:t>
            </a:r>
            <a:r>
              <a:rPr lang="en-US" sz="1200" kern="1200" dirty="0" smtClean="0">
                <a:solidFill>
                  <a:schemeClr val="tx1"/>
                </a:solidFill>
                <a:latin typeface="+mn-lt"/>
                <a:ea typeface="MS PGothic" pitchFamily="34" charset="-128"/>
                <a:cs typeface="+mn-cs"/>
              </a:rPr>
              <a:t> (a feeling that one’s life has been meaningful and worthwhile)</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Elizabeth </a:t>
            </a:r>
            <a:r>
              <a:rPr lang="en-US" sz="1200" b="1" u="sng" kern="1200" dirty="0" err="1" smtClean="0">
                <a:solidFill>
                  <a:schemeClr val="tx1"/>
                </a:solidFill>
                <a:latin typeface="+mn-lt"/>
                <a:ea typeface="MS PGothic" pitchFamily="34" charset="-128"/>
                <a:cs typeface="ＭＳ Ｐゴシック" pitchFamily="1" charset="-128"/>
              </a:rPr>
              <a:t>Kubler</a:t>
            </a:r>
            <a:r>
              <a:rPr lang="en-US" sz="1200" b="1" u="sng" kern="1200" dirty="0" smtClean="0">
                <a:solidFill>
                  <a:schemeClr val="tx1"/>
                </a:solidFill>
                <a:latin typeface="+mn-lt"/>
                <a:ea typeface="MS PGothic" pitchFamily="34" charset="-128"/>
                <a:cs typeface="ＭＳ Ｐゴシック" pitchFamily="1" charset="-128"/>
              </a:rPr>
              <a:t>-Ross’s theory of the stages of dying</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Denial, Anger, Bargaining, Depression, Acceptance (giraffe dying to bring to life a description of the stages)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DABDA</a:t>
            </a:r>
          </a:p>
          <a:p>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146</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u="sng" kern="1200" dirty="0" smtClean="0">
                <a:solidFill>
                  <a:schemeClr val="tx1"/>
                </a:solidFill>
                <a:latin typeface="+mn-lt"/>
                <a:ea typeface="MS PGothic" pitchFamily="34" charset="-128"/>
                <a:cs typeface="ＭＳ Ｐゴシック" pitchFamily="1" charset="-128"/>
              </a:rPr>
              <a:t>Reflections on Three Major Developmental Issues/Questions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How development is steered by our genes &amp; experiences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Whether development is a gradual, continuous process or a series of discrete stages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Whether development is characterized by stability over time or by change</a:t>
            </a:r>
          </a:p>
          <a:p>
            <a:pPr lvl="0">
              <a:buFont typeface="Arial" pitchFamily="34" charset="0"/>
              <a:buNone/>
            </a:pPr>
            <a:endParaRPr lang="en-US" sz="1200" kern="1200" dirty="0" smtClean="0">
              <a:solidFill>
                <a:schemeClr val="tx1"/>
              </a:solidFill>
              <a:latin typeface="+mn-lt"/>
              <a:ea typeface="MS PGothic" pitchFamily="34" charset="-128"/>
              <a:cs typeface="ＭＳ Ｐゴシック" pitchFamily="1" charset="-128"/>
            </a:endParaRPr>
          </a:p>
          <a:p>
            <a:r>
              <a:rPr lang="en-US" sz="1200" b="1" u="sng" kern="1200" dirty="0" smtClean="0">
                <a:solidFill>
                  <a:schemeClr val="tx1"/>
                </a:solidFill>
                <a:latin typeface="+mn-lt"/>
                <a:ea typeface="MS PGothic" pitchFamily="34" charset="-128"/>
                <a:cs typeface="ＭＳ Ｐゴシック" pitchFamily="1" charset="-128"/>
              </a:rPr>
              <a:t>Nature and Nurture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Studies of the inheritance of temperament and of twins &amp; adopted children (in Unit 3C) confirm that nature and nurture influence development</a:t>
            </a:r>
          </a:p>
          <a:p>
            <a:pPr lvl="1">
              <a:buFont typeface="Arial" pitchFamily="34" charset="0"/>
              <a:buChar char="•"/>
            </a:pPr>
            <a:r>
              <a:rPr lang="en-US" sz="1200" kern="1200" dirty="0" smtClean="0">
                <a:solidFill>
                  <a:schemeClr val="tx1"/>
                </a:solidFill>
                <a:latin typeface="+mn-lt"/>
                <a:ea typeface="MS PGothic" pitchFamily="34" charset="-128"/>
                <a:cs typeface="+mn-cs"/>
              </a:rPr>
              <a:t>Genes &amp; environment, biological and social factors direct our life courses, and their effects intertwine</a:t>
            </a:r>
          </a:p>
          <a:p>
            <a:pPr lvl="1">
              <a:buFont typeface="Arial" pitchFamily="34" charset="0"/>
              <a:buNone/>
            </a:pPr>
            <a:endParaRPr lang="en-US" sz="1200" kern="1200" dirty="0" smtClean="0">
              <a:solidFill>
                <a:schemeClr val="tx1"/>
              </a:solidFill>
              <a:latin typeface="+mn-lt"/>
              <a:ea typeface="MS PGothic" pitchFamily="34" charset="-128"/>
              <a:cs typeface="+mn-cs"/>
            </a:endParaRPr>
          </a:p>
          <a:p>
            <a:r>
              <a:rPr lang="en-US" sz="1200" b="1" u="sng" kern="1200" dirty="0" smtClean="0">
                <a:solidFill>
                  <a:schemeClr val="tx1"/>
                </a:solidFill>
                <a:latin typeface="+mn-lt"/>
                <a:ea typeface="MS PGothic" pitchFamily="34" charset="-128"/>
                <a:cs typeface="ＭＳ Ｐゴシック" pitchFamily="1" charset="-128"/>
              </a:rPr>
              <a:t>Stability &amp; Change</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There is continuity to personality and life is a process of becoming (the struggles of the present, may be laying the foundation for the future)</a:t>
            </a:r>
          </a:p>
          <a:p>
            <a:pPr lvl="1">
              <a:buFont typeface="Arial" pitchFamily="34" charset="0"/>
              <a:buChar char="•"/>
            </a:pPr>
            <a:r>
              <a:rPr lang="en-US" sz="1200" kern="1200" dirty="0" smtClean="0">
                <a:solidFill>
                  <a:schemeClr val="tx1"/>
                </a:solidFill>
                <a:latin typeface="+mn-lt"/>
                <a:ea typeface="MS PGothic" pitchFamily="34" charset="-128"/>
                <a:cs typeface="+mn-cs"/>
              </a:rPr>
              <a:t>Older children &amp; adolescents do change (even with a disturbing teen life of substance abuse &amp; crime, many can become mature, successful adults)</a:t>
            </a:r>
          </a:p>
          <a:p>
            <a:pPr lvl="1">
              <a:buFont typeface="Arial" pitchFamily="34" charset="0"/>
              <a:buChar char="•"/>
            </a:pPr>
            <a:r>
              <a:rPr lang="en-US" sz="1200" kern="1200" dirty="0" smtClean="0">
                <a:solidFill>
                  <a:schemeClr val="tx1"/>
                </a:solidFill>
                <a:latin typeface="+mn-lt"/>
                <a:ea typeface="MS PGothic" pitchFamily="34" charset="-128"/>
                <a:cs typeface="+mn-cs"/>
              </a:rPr>
              <a:t>As people grow older, personality gradually stabilizes</a:t>
            </a:r>
          </a:p>
          <a:p>
            <a:pPr lvl="2">
              <a:buFont typeface="Arial" pitchFamily="34" charset="0"/>
              <a:buChar char="•"/>
            </a:pPr>
            <a:r>
              <a:rPr lang="en-US" sz="1200" kern="1200" dirty="0" smtClean="0">
                <a:solidFill>
                  <a:schemeClr val="tx1"/>
                </a:solidFill>
                <a:latin typeface="+mn-lt"/>
                <a:ea typeface="MS PGothic" pitchFamily="34" charset="-128"/>
                <a:cs typeface="+mn-cs"/>
              </a:rPr>
              <a:t>Some characteristics (temperament) are more stable than others (social attitudes)</a:t>
            </a:r>
          </a:p>
          <a:p>
            <a:pPr lvl="1">
              <a:buFont typeface="Arial" pitchFamily="34" charset="0"/>
              <a:buChar char="•"/>
            </a:pPr>
            <a:r>
              <a:rPr lang="en-US" sz="1200" kern="1200" dirty="0" smtClean="0">
                <a:solidFill>
                  <a:schemeClr val="tx1"/>
                </a:solidFill>
                <a:latin typeface="+mn-lt"/>
                <a:ea typeface="MS PGothic" pitchFamily="34" charset="-128"/>
                <a:cs typeface="+mn-cs"/>
              </a:rPr>
              <a:t>In some ways, we all change with age</a:t>
            </a:r>
          </a:p>
          <a:p>
            <a:pPr lvl="2">
              <a:buFont typeface="Arial" pitchFamily="34" charset="0"/>
              <a:buChar char="•"/>
            </a:pPr>
            <a:r>
              <a:rPr lang="en-US" sz="1200" kern="1200" dirty="0" smtClean="0">
                <a:solidFill>
                  <a:schemeClr val="tx1"/>
                </a:solidFill>
                <a:latin typeface="+mn-lt"/>
                <a:ea typeface="MS PGothic" pitchFamily="34" charset="-128"/>
                <a:cs typeface="+mn-cs"/>
              </a:rPr>
              <a:t>Most shy, fearful toddlers will open up by age 4</a:t>
            </a:r>
          </a:p>
          <a:p>
            <a:pPr lvl="2">
              <a:buFont typeface="Arial" pitchFamily="34" charset="0"/>
              <a:buChar char="•"/>
            </a:pPr>
            <a:r>
              <a:rPr lang="en-US" sz="1200" kern="1200" dirty="0" smtClean="0">
                <a:solidFill>
                  <a:schemeClr val="tx1"/>
                </a:solidFill>
                <a:latin typeface="+mn-lt"/>
                <a:ea typeface="MS PGothic" pitchFamily="34" charset="-128"/>
                <a:cs typeface="+mn-cs"/>
              </a:rPr>
              <a:t>Most people become self-disciplined, stable, agreeable and self-confident in the years after adolescence</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Life requires stability &amp; change</a:t>
            </a:r>
          </a:p>
          <a:p>
            <a:pPr lvl="1">
              <a:buFont typeface="Arial" pitchFamily="34" charset="0"/>
              <a:buChar char="•"/>
            </a:pPr>
            <a:r>
              <a:rPr lang="en-US" sz="1200" kern="1200" dirty="0" smtClean="0">
                <a:solidFill>
                  <a:schemeClr val="tx1"/>
                </a:solidFill>
                <a:latin typeface="+mn-lt"/>
                <a:ea typeface="MS PGothic" pitchFamily="34" charset="-128"/>
                <a:cs typeface="+mn-cs"/>
              </a:rPr>
              <a:t>Stability enables us to depend on others, provides our identity, and motivates our concern for the healthy development of children</a:t>
            </a:r>
          </a:p>
          <a:p>
            <a:pPr lvl="1">
              <a:buFont typeface="Arial" pitchFamily="34" charset="0"/>
              <a:buChar char="•"/>
            </a:pPr>
            <a:r>
              <a:rPr lang="en-US" sz="1200" kern="1200" dirty="0" smtClean="0">
                <a:solidFill>
                  <a:schemeClr val="tx1"/>
                </a:solidFill>
                <a:latin typeface="+mn-lt"/>
                <a:ea typeface="MS PGothic" pitchFamily="34" charset="-128"/>
                <a:cs typeface="+mn-cs"/>
              </a:rPr>
              <a:t>Change motivates our concerns about present influences, sustains our hope for a brighter future and lets us adapt and grow with experience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3368EB5-BD81-4CE5-9DCF-FCFF8932C5B1}" type="slidenum">
              <a:rPr lang="en-US" smtClean="0"/>
              <a:pPr/>
              <a:t>149</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S PGothic" pitchFamily="34" charset="-128"/>
                <a:cs typeface="ＭＳ Ｐゴシック" pitchFamily="1" charset="-128"/>
              </a:rPr>
              <a:t>Continuity &amp; Stages</a:t>
            </a:r>
            <a:endParaRPr lang="en-US" sz="1200" b="1" kern="1200" dirty="0" smtClean="0">
              <a:solidFill>
                <a:schemeClr val="tx1"/>
              </a:solidFill>
              <a:latin typeface="+mn-lt"/>
              <a:ea typeface="MS PGothic" pitchFamily="34" charset="-128"/>
              <a:cs typeface="ＭＳ Ｐゴシック" pitchFamily="1" charset="-128"/>
            </a:endParaRP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Researchers who emphasize experience and learning see development as a slow, continuous shaping process</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Those who emphasize biological maturation tend to see development as a sequence of genetically predisposed stages or steps (everyone passes through them in the same order-some quicker than others)—Piaget (psychological), Kohlberg (moral), Erikson (</a:t>
            </a:r>
            <a:r>
              <a:rPr lang="en-US" sz="1200" kern="1200" dirty="0" err="1" smtClean="0">
                <a:solidFill>
                  <a:schemeClr val="tx1"/>
                </a:solidFill>
                <a:latin typeface="+mn-lt"/>
                <a:ea typeface="MS PGothic" pitchFamily="34" charset="-128"/>
                <a:cs typeface="ＭＳ Ｐゴシック" pitchFamily="1" charset="-128"/>
              </a:rPr>
              <a:t>psychsocial</a:t>
            </a:r>
            <a:r>
              <a:rPr lang="en-US" sz="1200" kern="1200" dirty="0" smtClean="0">
                <a:solidFill>
                  <a:schemeClr val="tx1"/>
                </a:solidFill>
                <a:latin typeface="+mn-lt"/>
                <a:ea typeface="MS PGothic" pitchFamily="34" charset="-128"/>
                <a:cs typeface="ＭＳ Ｐゴシック" pitchFamily="1" charset="-128"/>
              </a:rPr>
              <a:t>)</a:t>
            </a:r>
          </a:p>
          <a:p>
            <a:pPr lvl="0">
              <a:buFont typeface="Arial" pitchFamily="34" charset="0"/>
              <a:buChar char="•"/>
            </a:pPr>
            <a:r>
              <a:rPr lang="en-US" sz="1200" kern="1200" dirty="0" smtClean="0">
                <a:solidFill>
                  <a:schemeClr val="tx1"/>
                </a:solidFill>
                <a:latin typeface="+mn-lt"/>
                <a:ea typeface="MS PGothic" pitchFamily="34" charset="-128"/>
                <a:cs typeface="ＭＳ Ｐゴシック" pitchFamily="1" charset="-128"/>
              </a:rPr>
              <a:t>The concept of stages remains useful</a:t>
            </a:r>
          </a:p>
          <a:p>
            <a:pPr lvl="1">
              <a:buFont typeface="Arial" pitchFamily="34" charset="0"/>
              <a:buChar char="•"/>
            </a:pPr>
            <a:r>
              <a:rPr lang="en-US" sz="1200" kern="1200" dirty="0" smtClean="0">
                <a:solidFill>
                  <a:schemeClr val="tx1"/>
                </a:solidFill>
                <a:latin typeface="+mn-lt"/>
                <a:ea typeface="MS PGothic" pitchFamily="34" charset="-128"/>
                <a:cs typeface="+mn-cs"/>
              </a:rPr>
              <a:t>The human brain does experience growth spurts during childhood and puberty that correspond roughly to Piaget’s stages</a:t>
            </a:r>
          </a:p>
          <a:p>
            <a:pPr lvl="1">
              <a:buFont typeface="Arial" pitchFamily="34" charset="0"/>
              <a:buChar char="•"/>
            </a:pPr>
            <a:r>
              <a:rPr lang="en-US" sz="1200" kern="1200" dirty="0" smtClean="0">
                <a:solidFill>
                  <a:schemeClr val="tx1"/>
                </a:solidFill>
                <a:latin typeface="+mn-lt"/>
                <a:ea typeface="MS PGothic" pitchFamily="34" charset="-128"/>
                <a:cs typeface="+mn-cs"/>
              </a:rPr>
              <a:t>Stage theories contribute a developmental perspective on the whole life span</a:t>
            </a:r>
          </a:p>
          <a:p>
            <a:pPr lvl="1">
              <a:buFont typeface="Arial" pitchFamily="34" charset="0"/>
              <a:buChar char="•"/>
            </a:pPr>
            <a:r>
              <a:rPr lang="en-US" sz="1200" kern="1200" dirty="0" smtClean="0">
                <a:solidFill>
                  <a:schemeClr val="tx1"/>
                </a:solidFill>
                <a:latin typeface="+mn-lt"/>
                <a:ea typeface="MS PGothic" pitchFamily="34" charset="-128"/>
                <a:cs typeface="+mn-cs"/>
              </a:rPr>
              <a:t>**The sequence is set in developmental stages, but the timing is not.  The timing will be different from one person to another.</a:t>
            </a:r>
          </a:p>
          <a:p>
            <a:endParaRPr lang="en-US" smtClean="0"/>
          </a:p>
          <a:p>
            <a:endParaRPr lang="en-US"/>
          </a:p>
        </p:txBody>
      </p:sp>
      <p:sp>
        <p:nvSpPr>
          <p:cNvPr id="4" name="Slide Number Placeholder 3"/>
          <p:cNvSpPr>
            <a:spLocks noGrp="1"/>
          </p:cNvSpPr>
          <p:nvPr>
            <p:ph type="sldNum" sz="quarter" idx="10"/>
          </p:nvPr>
        </p:nvSpPr>
        <p:spPr/>
        <p:txBody>
          <a:bodyPr/>
          <a:lstStyle/>
          <a:p>
            <a:fld id="{03368EB5-BD81-4CE5-9DCF-FCFF8932C5B1}" type="slidenum">
              <a:rPr lang="en-US" smtClean="0"/>
              <a:pPr/>
              <a:t>150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F9BC4353-1406-4AAB-A105-71B87098B987}" type="datetime1">
              <a:rPr lang="en-US" smtClean="0"/>
              <a:pPr/>
              <a:t>2/23/2017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686D7E5-B736-4A97-A071-CDFFC9BE160F}"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0969F8-A23A-496E-B650-96B28D594C3F}" type="datetime1">
              <a:rPr lang="en-US" smtClean="0"/>
              <a:pPr/>
              <a:t>2/23/2017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B3025DC-AEBB-4D6C-A606-F1C6FB489D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6D4BF8-C611-4B8F-A168-40D987745DA7}" type="datetime1">
              <a:rPr lang="en-US" smtClean="0"/>
              <a:pPr/>
              <a:t>2/23/2017</a:t>
            </a:fld>
            <a:endParaRPr lang="en-US"/>
          </a:p>
        </p:txBody>
      </p:sp>
      <p:sp>
        <p:nvSpPr>
          <p:cNvPr id="5" name="Footer Placeholder 4"/>
          <p:cNvSpPr>
            <a:spLocks noGrp="1"/>
          </p:cNvSpPr>
          <p:nvPr>
            <p:ph type="ftr" sz="quarter" idx="11"/>
          </p:nvPr>
        </p:nvSpPr>
        <p:spPr>
          <a:xfrm>
            <a:off x="2640597" y="6377459"/>
            <a:ext cx="3836404"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fld id="{B94E1A44-4CEB-418C-A0D3-727CE7AB815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smtClean="0"/>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CD116364-C321-49EF-8D7C-73C13247DB15}" type="slidenum">
              <a:rPr lang="en-US" altLang="en-US"/>
              <a:pPr>
                <a:defRPr/>
              </a:pPr>
              <a:t>‹#›</a:t>
            </a:fld>
            <a:endParaRPr lang="en-US" altLang="en-US"/>
          </a:p>
        </p:txBody>
      </p:sp>
    </p:spTree>
    <p:extLst>
      <p:ext uri="{BB962C8B-B14F-4D97-AF65-F5344CB8AC3E}">
        <p14:creationId xmlns:p14="http://schemas.microsoft.com/office/powerpoint/2010/main" val="70679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52E315-8D8B-4FB0-9174-01E646D0633B}" type="datetime1">
              <a:rPr lang="en-US" smtClean="0"/>
              <a:pPr/>
              <a:t>2/23/2017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E23065D-C3A5-49B1-8DB3-DD9E5F2845C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CA8498E-EC1E-405B-925A-E3D2A33C93F6}" type="datetime1">
              <a:rPr lang="en-US" smtClean="0"/>
              <a:pPr/>
              <a:t>2/23/2017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C6809C-9730-430F-B9AD-13241D4B053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6579F0A-D8C9-4318-AA4E-3D768502BAC9}" type="datetime1">
              <a:rPr lang="en-US" smtClean="0"/>
              <a:pPr/>
              <a:t>2/23/2017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6AA2FA6-5845-406B-9140-618B538B7F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2EFC11B-55D2-4CAA-8EE2-87DFC3FFD93B}" type="datetime1">
              <a:rPr lang="en-US" smtClean="0"/>
              <a:pPr/>
              <a:t>2/23/2017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34FC84F4-0EB8-4372-B55F-C110C4B440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BEA5AB5-4A1F-41B6-A9D6-823CC17032C2}" type="datetime1">
              <a:rPr lang="en-US" smtClean="0"/>
              <a:pPr/>
              <a:t>2/23/2017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3B35176C-6149-461B-AD3E-2E18352A2F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95FFD9-C777-4AE2-8B84-F4BE8C6462E5}" type="datetime1">
              <a:rPr lang="en-US" smtClean="0"/>
              <a:pPr/>
              <a:t>2/23/2017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F5136684-C433-4BA1-81B7-ED17D0F4D2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138BCCD-6D7B-415A-9885-547E26186116}" type="datetime1">
              <a:rPr lang="en-US" smtClean="0"/>
              <a:pPr/>
              <a:t>2/23/2017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CCF0ED3-83FF-4EFD-90F5-D3CE57520B74}"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27DD4F8-C0F4-4F59-8A3E-B4A693454492}" type="datetime1">
              <a:rPr lang="en-US" smtClean="0"/>
              <a:pPr/>
              <a:t>2/23/2017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0D13FC46-DA0F-42A2-B19A-14F04914A9D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69CDD80-49DE-4873-B83D-C105450057A8}" type="datetime1">
              <a:rPr lang="en-US" smtClean="0"/>
              <a:pPr/>
              <a:t>2/23/2017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16AB59D5-F29D-44C6-BF8E-7520924CA3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EBM854BTGL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s://www.youtube.com/watch?v=O1iqdHgIAi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NCdLNuP7OA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youtube.com/watch?v=1lAMzzrjTq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gnArvcWaH6I"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_O60TYAIgC4"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hyperlink" Target="https://www.youtube.com/watch?v=hsA5Sec6dA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DH1m_ZMO7G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ctrTitle"/>
          </p:nvPr>
        </p:nvSpPr>
        <p:spPr>
          <a:xfrm>
            <a:off x="533400" y="228600"/>
            <a:ext cx="8077200" cy="1673352"/>
          </a:xfrm>
        </p:spPr>
        <p:txBody>
          <a:bodyPr>
            <a:normAutofit fontScale="90000"/>
          </a:bodyPr>
          <a:lstStyle/>
          <a:p>
            <a:pPr eaLnBrk="1" hangingPunct="1"/>
            <a:r>
              <a:rPr lang="en-US" sz="4800" b="1" dirty="0" smtClean="0">
                <a:latin typeface="Franklin Gothic Medium" pitchFamily="34" charset="0"/>
                <a:cs typeface="Arial" pitchFamily="34" charset="0"/>
              </a:rPr>
              <a:t>UNIT 9:</a:t>
            </a:r>
            <a:br>
              <a:rPr lang="en-US" sz="4800" b="1" dirty="0" smtClean="0">
                <a:latin typeface="Franklin Gothic Medium" pitchFamily="34" charset="0"/>
                <a:cs typeface="Arial" pitchFamily="34" charset="0"/>
              </a:rPr>
            </a:br>
            <a:r>
              <a:rPr lang="en-US" sz="4800" b="1" dirty="0" smtClean="0">
                <a:latin typeface="Franklin Gothic Medium" pitchFamily="34" charset="0"/>
                <a:cs typeface="Arial" pitchFamily="34" charset="0"/>
              </a:rPr>
              <a:t>DEVELOPMENTAL PSYCHOLOGY</a:t>
            </a:r>
          </a:p>
        </p:txBody>
      </p:sp>
      <p:pic>
        <p:nvPicPr>
          <p:cNvPr id="14339" name="Picture 3" descr="Dominic.jpg"/>
          <p:cNvPicPr>
            <a:picLocks noChangeAspect="1"/>
          </p:cNvPicPr>
          <p:nvPr/>
        </p:nvPicPr>
        <p:blipFill>
          <a:blip r:embed="rId2" cstate="print"/>
          <a:srcRect/>
          <a:stretch>
            <a:fillRect/>
          </a:stretch>
        </p:blipFill>
        <p:spPr bwMode="auto">
          <a:xfrm>
            <a:off x="3048000" y="1752600"/>
            <a:ext cx="3513138" cy="468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EMBRYO: 6 WEEKS</a:t>
            </a:r>
          </a:p>
        </p:txBody>
      </p:sp>
      <p:sp>
        <p:nvSpPr>
          <p:cNvPr id="12291" name="Rectangle 3"/>
          <p:cNvSpPr>
            <a:spLocks noGrp="1" noChangeArrowheads="1"/>
          </p:cNvSpPr>
          <p:nvPr>
            <p:ph type="body" idx="1"/>
          </p:nvPr>
        </p:nvSpPr>
        <p:spPr>
          <a:xfrm>
            <a:off x="457200" y="1524000"/>
            <a:ext cx="8229600" cy="4625609"/>
          </a:xfrm>
        </p:spPr>
        <p:txBody>
          <a:bodyPr/>
          <a:lstStyle/>
          <a:p>
            <a:pPr marL="0" indent="0" eaLnBrk="1" hangingPunct="1">
              <a:buFontTx/>
              <a:buNone/>
            </a:pPr>
            <a:r>
              <a:rPr lang="en-US" altLang="en-US" sz="2800" dirty="0" smtClean="0">
                <a:latin typeface="Franklin Gothic Medium" panose="020B0603020102020204" pitchFamily="34" charset="0"/>
              </a:rPr>
              <a:t>Notice the large neural tube and the formation of the heart and other internal organs.</a:t>
            </a:r>
          </a:p>
        </p:txBody>
      </p:sp>
      <p:pic>
        <p:nvPicPr>
          <p:cNvPr id="12293" name="Picture 3" descr="feta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0738" y="2667000"/>
            <a:ext cx="3028950" cy="402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22368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pitchFamily="34" charset="0"/>
              </a:rPr>
              <a:t>INTRODUCTION</a:t>
            </a:r>
            <a:endParaRPr lang="en-US" sz="4000" i="1" dirty="0" smtClean="0">
              <a:latin typeface="Franklin Gothic Medium" pitchFamily="34" charset="0"/>
              <a:cs typeface="Arial" pitchFamily="34" charset="0"/>
            </a:endParaRPr>
          </a:p>
        </p:txBody>
      </p:sp>
      <p:sp>
        <p:nvSpPr>
          <p:cNvPr id="69635" name="Content Placeholder 2"/>
          <p:cNvSpPr>
            <a:spLocks noGrp="1"/>
          </p:cNvSpPr>
          <p:nvPr>
            <p:ph idx="1"/>
          </p:nvPr>
        </p:nvSpPr>
        <p:spPr/>
        <p:txBody>
          <a:bodyPr/>
          <a:lstStyle/>
          <a:p>
            <a:pPr eaLnBrk="1" hangingPunct="1"/>
            <a:r>
              <a:rPr lang="en-US" sz="4000" smtClean="0">
                <a:latin typeface="Franklin Gothic Medium" pitchFamily="34" charset="0"/>
                <a:cs typeface="Arial" pitchFamily="34" charset="0"/>
                <a:hlinkClick r:id="" action="ppaction://noaction"/>
              </a:rPr>
              <a:t>Adolescence</a:t>
            </a:r>
            <a:endParaRPr lang="en-US" smtClean="0">
              <a:latin typeface="Franklin Gothic Medium" pitchFamily="34" charset="0"/>
              <a:cs typeface="Arial" pitchFamily="34" charset="0"/>
            </a:endParaRPr>
          </a:p>
        </p:txBody>
      </p:sp>
      <p:pic>
        <p:nvPicPr>
          <p:cNvPr id="69636" name="Picture 3" descr="MyAP1e_fig_9_24b.jpg"/>
          <p:cNvPicPr>
            <a:picLocks noChangeAspect="1"/>
          </p:cNvPicPr>
          <p:nvPr/>
        </p:nvPicPr>
        <p:blipFill>
          <a:blip r:embed="rId3" cstate="print"/>
          <a:srcRect/>
          <a:stretch>
            <a:fillRect/>
          </a:stretch>
        </p:blipFill>
        <p:spPr bwMode="auto">
          <a:xfrm>
            <a:off x="2743200" y="2581275"/>
            <a:ext cx="5943600"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txBox="1">
            <a:spLocks/>
          </p:cNvSpPr>
          <p:nvPr/>
        </p:nvSpPr>
        <p:spPr bwMode="auto">
          <a:xfrm>
            <a:off x="0" y="0"/>
            <a:ext cx="9144000" cy="1143000"/>
          </a:xfrm>
          <a:prstGeom prst="rect">
            <a:avLst/>
          </a:prstGeom>
          <a:noFill/>
          <a:ln w="9525">
            <a:noFill/>
            <a:miter lim="800000"/>
            <a:headEnd/>
            <a:tailEnd/>
          </a:ln>
        </p:spPr>
        <p:txBody>
          <a:bodyPr/>
          <a:lstStyle/>
          <a:p>
            <a:pPr algn="ctr"/>
            <a:r>
              <a:rPr lang="en-US" sz="4400" b="1" dirty="0" smtClean="0">
                <a:latin typeface="Franklin Gothic Medium" pitchFamily="34" charset="0"/>
                <a:cs typeface="Arial" pitchFamily="34" charset="0"/>
              </a:rPr>
              <a:t>PHYSICAL  DEVELOPMENT</a:t>
            </a:r>
            <a:endParaRPr lang="en-US" sz="4000" b="1" i="1" dirty="0">
              <a:latin typeface="Franklin Gothic Medium" pitchFamily="34" charset="0"/>
              <a:cs typeface="Arial" pitchFamily="34" charset="0"/>
            </a:endParaRPr>
          </a:p>
        </p:txBody>
      </p:sp>
      <p:pic>
        <p:nvPicPr>
          <p:cNvPr id="70659" name="Picture 3"/>
          <p:cNvPicPr>
            <a:picLocks noChangeAspect="1" noChangeArrowheads="1"/>
          </p:cNvPicPr>
          <p:nvPr/>
        </p:nvPicPr>
        <p:blipFill>
          <a:blip r:embed="rId3" cstate="print"/>
          <a:srcRect/>
          <a:stretch>
            <a:fillRect/>
          </a:stretch>
        </p:blipFill>
        <p:spPr bwMode="auto">
          <a:xfrm>
            <a:off x="1890713" y="752475"/>
            <a:ext cx="5362575" cy="610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COGNITIVE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DEVELOPING REASONING POWER</a:t>
            </a:r>
          </a:p>
        </p:txBody>
      </p:sp>
      <p:sp>
        <p:nvSpPr>
          <p:cNvPr id="71683" name="Content Placeholder 2"/>
          <p:cNvSpPr>
            <a:spLocks noGrp="1"/>
          </p:cNvSpPr>
          <p:nvPr>
            <p:ph idx="1"/>
          </p:nvPr>
        </p:nvSpPr>
        <p:spPr/>
        <p:txBody>
          <a:bodyPr/>
          <a:lstStyle/>
          <a:p>
            <a:pPr eaLnBrk="1" hangingPunct="1"/>
            <a:r>
              <a:rPr lang="en-US" sz="4000" dirty="0" smtClean="0">
                <a:latin typeface="Franklin Gothic Medium" pitchFamily="34" charset="0"/>
                <a:cs typeface="Arial" pitchFamily="34" charset="0"/>
              </a:rPr>
              <a:t>Piaget’s formal operations</a:t>
            </a:r>
          </a:p>
          <a:p>
            <a:pPr eaLnBrk="1" hangingPunct="1"/>
            <a:r>
              <a:rPr lang="en-US" sz="4000" dirty="0" smtClean="0">
                <a:latin typeface="Franklin Gothic Medium" pitchFamily="34" charset="0"/>
                <a:cs typeface="Arial" pitchFamily="34" charset="0"/>
              </a:rPr>
              <a:t>Frontal lobe develops</a:t>
            </a:r>
          </a:p>
          <a:p>
            <a:pPr lvl="1"/>
            <a:r>
              <a:rPr lang="en-US" dirty="0" smtClean="0">
                <a:latin typeface="Franklin Gothic Medium" pitchFamily="34" charset="0"/>
                <a:cs typeface="Arial" pitchFamily="34" charset="0"/>
              </a:rPr>
              <a:t>Limbic system lags frontal lobe</a:t>
            </a:r>
          </a:p>
        </p:txBody>
      </p:sp>
      <p:pic>
        <p:nvPicPr>
          <p:cNvPr id="71684" name="Picture 3" descr="MyAP1e_9UN30a.jpg"/>
          <p:cNvPicPr>
            <a:picLocks noChangeAspect="1"/>
          </p:cNvPicPr>
          <p:nvPr/>
        </p:nvPicPr>
        <p:blipFill>
          <a:blip r:embed="rId3" cstate="print"/>
          <a:srcRect/>
          <a:stretch>
            <a:fillRect/>
          </a:stretch>
        </p:blipFill>
        <p:spPr bwMode="auto">
          <a:xfrm>
            <a:off x="1143000" y="3810000"/>
            <a:ext cx="3962400" cy="2641600"/>
          </a:xfrm>
          <a:prstGeom prst="rect">
            <a:avLst/>
          </a:prstGeom>
          <a:noFill/>
          <a:ln w="9525">
            <a:noFill/>
            <a:miter lim="800000"/>
            <a:headEnd/>
            <a:tailEnd/>
          </a:ln>
        </p:spPr>
      </p:pic>
      <p:pic>
        <p:nvPicPr>
          <p:cNvPr id="71685" name="Picture 4" descr="MyAP1e_9UN30b.jpg"/>
          <p:cNvPicPr>
            <a:picLocks noChangeAspect="1"/>
          </p:cNvPicPr>
          <p:nvPr/>
        </p:nvPicPr>
        <p:blipFill>
          <a:blip r:embed="rId4" cstate="print"/>
          <a:srcRect/>
          <a:stretch>
            <a:fillRect/>
          </a:stretch>
        </p:blipFill>
        <p:spPr bwMode="auto">
          <a:xfrm>
            <a:off x="6273706" y="2743200"/>
            <a:ext cx="2388698"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5505459" y="4343969"/>
            <a:ext cx="1341038" cy="1070385"/>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4743527" y="3763755"/>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5478125" y="3148806"/>
            <a:ext cx="990600" cy="609600"/>
          </a:xfrm>
          <a:prstGeom prst="wedgeRoundRectCallout">
            <a:avLst>
              <a:gd name="adj1" fmla="val -36947"/>
              <a:gd name="adj2" fmla="val 8082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20077152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COGNITIVE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DEVELOPING MORALITY</a:t>
            </a:r>
          </a:p>
        </p:txBody>
      </p:sp>
      <p:sp>
        <p:nvSpPr>
          <p:cNvPr id="72707" name="Content Placeholder 2"/>
          <p:cNvSpPr>
            <a:spLocks noGrp="1"/>
          </p:cNvSpPr>
          <p:nvPr>
            <p:ph idx="1"/>
          </p:nvPr>
        </p:nvSpPr>
        <p:spPr>
          <a:xfrm>
            <a:off x="152400" y="1905000"/>
            <a:ext cx="5791200" cy="4625609"/>
          </a:xfrm>
        </p:spPr>
        <p:txBody>
          <a:bodyPr>
            <a:normAutofit fontScale="92500" lnSpcReduction="10000"/>
          </a:bodyPr>
          <a:lstStyle/>
          <a:p>
            <a:pPr eaLnBrk="1" hangingPunct="1"/>
            <a:r>
              <a:rPr lang="en-US" sz="4000" dirty="0" smtClean="0">
                <a:latin typeface="Franklin Gothic Medium" pitchFamily="34" charset="0"/>
                <a:cs typeface="Arial" pitchFamily="34" charset="0"/>
              </a:rPr>
              <a:t>Lawrence Kohlberg</a:t>
            </a:r>
          </a:p>
          <a:p>
            <a:pPr lvl="1" eaLnBrk="1" hangingPunct="1"/>
            <a:r>
              <a:rPr lang="en-US" sz="3600" dirty="0" smtClean="0">
                <a:latin typeface="Franklin Gothic Medium" pitchFamily="34" charset="0"/>
                <a:cs typeface="Arial" pitchFamily="34" charset="0"/>
              </a:rPr>
              <a:t>Posed moral dilemmas to children, adolescents and adults</a:t>
            </a:r>
            <a:endParaRPr lang="en-US" sz="3600" dirty="0" smtClean="0">
              <a:latin typeface="Franklin Gothic Medium" pitchFamily="34" charset="0"/>
              <a:cs typeface="Arial" pitchFamily="34" charset="0"/>
            </a:endParaRPr>
          </a:p>
          <a:p>
            <a:pPr eaLnBrk="1" hangingPunct="1"/>
            <a:endParaRPr lang="en-US" sz="3600" dirty="0">
              <a:latin typeface="Franklin Gothic Medium" pitchFamily="34" charset="0"/>
              <a:cs typeface="Arial" pitchFamily="34" charset="0"/>
            </a:endParaRPr>
          </a:p>
          <a:p>
            <a:pPr eaLnBrk="1" hangingPunct="1"/>
            <a:r>
              <a:rPr lang="en-US" sz="3600" dirty="0" smtClean="0">
                <a:latin typeface="Franklin Gothic Medium" pitchFamily="34" charset="0"/>
                <a:cs typeface="Arial" pitchFamily="34" charset="0"/>
              </a:rPr>
              <a:t>Morality involves doing the right thing, which can be influenced by social influences</a:t>
            </a:r>
            <a:endParaRPr lang="en-US" sz="4000" dirty="0" smtClean="0">
              <a:latin typeface="Franklin Gothic Medium" pitchFamily="34" charset="0"/>
              <a:cs typeface="Arial" pitchFamily="34" charset="0"/>
            </a:endParaRPr>
          </a:p>
        </p:txBody>
      </p:sp>
      <p:pic>
        <p:nvPicPr>
          <p:cNvPr id="72708" name="Picture 3" descr="MyAP1e_9UN31.jpg"/>
          <p:cNvPicPr>
            <a:picLocks noChangeAspect="1"/>
          </p:cNvPicPr>
          <p:nvPr/>
        </p:nvPicPr>
        <p:blipFill>
          <a:blip r:embed="rId3" cstate="print"/>
          <a:srcRect/>
          <a:stretch>
            <a:fillRect/>
          </a:stretch>
        </p:blipFill>
        <p:spPr bwMode="auto">
          <a:xfrm>
            <a:off x="5715000" y="2971800"/>
            <a:ext cx="3581400" cy="2168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KOHLBERG’S MORALITY</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fontScale="92500" lnSpcReduction="20000"/>
          </a:bodyPr>
          <a:lstStyle/>
          <a:p>
            <a:r>
              <a:rPr lang="en-US" altLang="en-US" b="1" dirty="0">
                <a:latin typeface="Franklin Gothic Medium" panose="020B0603020102020204" pitchFamily="34" charset="0"/>
              </a:rPr>
              <a:t>Level I: Pre-conventional: </a:t>
            </a:r>
            <a:r>
              <a:rPr lang="en-US" altLang="en-US" dirty="0">
                <a:latin typeface="Franklin Gothic Medium" panose="020B0603020102020204" pitchFamily="34" charset="0"/>
              </a:rPr>
              <a:t>Egocentric orientation focusing on moral consequences for the self; reasoning found until about 10 years of </a:t>
            </a:r>
            <a:r>
              <a:rPr lang="en-US" altLang="en-US" dirty="0" smtClean="0">
                <a:latin typeface="Franklin Gothic Medium" panose="020B0603020102020204" pitchFamily="34" charset="0"/>
              </a:rPr>
              <a:t>age</a:t>
            </a:r>
          </a:p>
          <a:p>
            <a:r>
              <a:rPr lang="en-US" altLang="en-US" b="1" dirty="0">
                <a:latin typeface="Franklin Gothic Medium" panose="020B0603020102020204" pitchFamily="34" charset="0"/>
              </a:rPr>
              <a:t>Level II: Conventional: </a:t>
            </a:r>
            <a:r>
              <a:rPr lang="en-US" altLang="en-US" dirty="0">
                <a:latin typeface="Franklin Gothic Medium" panose="020B0603020102020204" pitchFamily="34" charset="0"/>
              </a:rPr>
              <a:t>Moral reasoning linked to perspectives of, and concerns for, others (i.e. loyalty, obeying the law, family obligation); typical of 10 to 20 </a:t>
            </a:r>
            <a:r>
              <a:rPr lang="en-US" altLang="en-US" dirty="0" err="1">
                <a:latin typeface="Franklin Gothic Medium" panose="020B0603020102020204" pitchFamily="34" charset="0"/>
              </a:rPr>
              <a:t>yr</a:t>
            </a:r>
            <a:r>
              <a:rPr lang="en-US" altLang="en-US" dirty="0">
                <a:latin typeface="Franklin Gothic Medium" panose="020B0603020102020204" pitchFamily="34" charset="0"/>
              </a:rPr>
              <a:t> olds. </a:t>
            </a:r>
          </a:p>
          <a:p>
            <a:r>
              <a:rPr lang="en-US" altLang="en-US" b="1" dirty="0">
                <a:latin typeface="Franklin Gothic Medium" panose="020B0603020102020204" pitchFamily="34" charset="0"/>
              </a:rPr>
              <a:t>Level III: </a:t>
            </a:r>
            <a:r>
              <a:rPr lang="en-US" altLang="en-US" b="1" dirty="0" smtClean="0">
                <a:latin typeface="Franklin Gothic Medium" panose="020B0603020102020204" pitchFamily="34" charset="0"/>
              </a:rPr>
              <a:t>Post-conventional: </a:t>
            </a:r>
            <a:r>
              <a:rPr lang="en-US" altLang="en-US" dirty="0">
                <a:latin typeface="Franklin Gothic Medium" panose="020B0603020102020204" pitchFamily="34" charset="0"/>
              </a:rPr>
              <a:t>Reasoning transcends </a:t>
            </a:r>
            <a:r>
              <a:rPr lang="en-US" altLang="en-US" dirty="0" smtClean="0">
                <a:latin typeface="Franklin Gothic Medium" panose="020B0603020102020204" pitchFamily="34" charset="0"/>
              </a:rPr>
              <a:t>society</a:t>
            </a:r>
            <a:r>
              <a:rPr lang="en-US" altLang="en-US" dirty="0" smtClean="0">
                <a:latin typeface="Franklin Gothic Medium" panose="020B0603020102020204" pitchFamily="34" charset="0"/>
                <a:ea typeface="MS PGothic" panose="020B0600070205080204" pitchFamily="34" charset="-128"/>
              </a:rPr>
              <a:t>’</a:t>
            </a:r>
            <a:r>
              <a:rPr lang="en-US" altLang="ja-JP" dirty="0" smtClean="0">
                <a:latin typeface="Franklin Gothic Medium" panose="020B0603020102020204" pitchFamily="34" charset="0"/>
                <a:ea typeface="MS PGothic" panose="020B0600070205080204" pitchFamily="34" charset="-128"/>
              </a:rPr>
              <a:t>s </a:t>
            </a:r>
            <a:r>
              <a:rPr lang="en-US" altLang="ja-JP" dirty="0">
                <a:latin typeface="Franklin Gothic Medium" panose="020B0603020102020204" pitchFamily="34" charset="0"/>
                <a:ea typeface="MS PGothic" panose="020B0600070205080204" pitchFamily="34" charset="-128"/>
              </a:rPr>
              <a:t>rules;  reflects an understanding that rules sometimes need to be changed/ignored.</a:t>
            </a:r>
            <a:endParaRPr lang="en-US" altLang="en-US" dirty="0">
              <a:latin typeface="Franklin Gothic Medium" panose="020B0603020102020204" pitchFamily="34" charset="0"/>
            </a:endParaRPr>
          </a:p>
          <a:p>
            <a:endParaRPr lang="en-US" altLang="en-US" dirty="0"/>
          </a:p>
        </p:txBody>
      </p:sp>
    </p:spTree>
    <p:extLst>
      <p:ext uri="{BB962C8B-B14F-4D97-AF65-F5344CB8AC3E}">
        <p14:creationId xmlns:p14="http://schemas.microsoft.com/office/powerpoint/2010/main" val="25701038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7329488" y="4300839"/>
            <a:ext cx="1341038" cy="1070385"/>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8092086" y="5334857"/>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7179343" y="5287327"/>
            <a:ext cx="990600" cy="609600"/>
          </a:xfrm>
          <a:prstGeom prst="wedgeRoundRectCallout">
            <a:avLst>
              <a:gd name="adj1" fmla="val 41059"/>
              <a:gd name="adj2" fmla="val 68147"/>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34968210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Autofit/>
          </a:bodyPr>
          <a:lstStyle/>
          <a:p>
            <a:pPr eaLnBrk="1" hangingPunct="1"/>
            <a:r>
              <a:rPr lang="en-US" altLang="en-US" sz="4000" dirty="0" smtClean="0">
                <a:latin typeface="Franklin Gothic Medium" panose="020B0603020102020204" pitchFamily="34" charset="0"/>
              </a:rPr>
              <a:t>GENDER DIFFERENCES IN MORALITY AND CRITICISMS OF KOHLBERB</a:t>
            </a:r>
            <a:endParaRPr lang="en-US" altLang="en-US" sz="4000" dirty="0" smtClean="0">
              <a:latin typeface="Franklin Gothic Medium" panose="020B0603020102020204" pitchFamily="34" charset="0"/>
            </a:endParaRPr>
          </a:p>
        </p:txBody>
      </p:sp>
      <p:sp>
        <p:nvSpPr>
          <p:cNvPr id="282627" name="Rectangle 3"/>
          <p:cNvSpPr>
            <a:spLocks noGrp="1" noChangeArrowheads="1"/>
          </p:cNvSpPr>
          <p:nvPr>
            <p:ph type="body" idx="1"/>
          </p:nvPr>
        </p:nvSpPr>
        <p:spPr>
          <a:xfrm>
            <a:off x="152400" y="1560576"/>
            <a:ext cx="8991600" cy="5449824"/>
          </a:xfrm>
        </p:spPr>
        <p:txBody>
          <a:bodyPr>
            <a:normAutofit lnSpcReduction="10000"/>
          </a:bodyPr>
          <a:lstStyle/>
          <a:p>
            <a:pPr>
              <a:lnSpc>
                <a:spcPct val="90000"/>
              </a:lnSpc>
              <a:buFontTx/>
              <a:buChar char="•"/>
            </a:pPr>
            <a:r>
              <a:rPr lang="en-US" altLang="en-US" sz="3100" dirty="0" smtClean="0">
                <a:latin typeface="Franklin Gothic Medium" panose="020B0603020102020204" pitchFamily="34" charset="0"/>
              </a:rPr>
              <a:t>Are there gender differences? Do men and women approach moral dilemmas differently? </a:t>
            </a:r>
          </a:p>
          <a:p>
            <a:pPr lvl="1" eaLnBrk="1" hangingPunct="1">
              <a:lnSpc>
                <a:spcPct val="90000"/>
              </a:lnSpc>
              <a:buFontTx/>
              <a:buChar char="•"/>
            </a:pPr>
            <a:r>
              <a:rPr lang="en-US" altLang="en-US" sz="2700" dirty="0" smtClean="0">
                <a:latin typeface="Franklin Gothic Medium" panose="020B0603020102020204" pitchFamily="34" charset="0"/>
              </a:rPr>
              <a:t>Some suggest:</a:t>
            </a:r>
          </a:p>
          <a:p>
            <a:pPr lvl="2" eaLnBrk="1" hangingPunct="1">
              <a:lnSpc>
                <a:spcPct val="90000"/>
              </a:lnSpc>
            </a:pPr>
            <a:r>
              <a:rPr lang="en-US" altLang="en-US" i="1" dirty="0" smtClean="0">
                <a:latin typeface="Franklin Gothic Medium" panose="020B0603020102020204" pitchFamily="34" charset="0"/>
              </a:rPr>
              <a:t>Men: </a:t>
            </a:r>
            <a:r>
              <a:rPr lang="en-US" altLang="en-US" dirty="0" smtClean="0">
                <a:latin typeface="Franklin Gothic Medium" panose="020B0603020102020204" pitchFamily="34" charset="0"/>
              </a:rPr>
              <a:t>judgment on abstract concepts (justice, rules, individual rights)</a:t>
            </a:r>
          </a:p>
          <a:p>
            <a:pPr lvl="2" eaLnBrk="1" hangingPunct="1">
              <a:lnSpc>
                <a:spcPct val="90000"/>
              </a:lnSpc>
            </a:pPr>
            <a:r>
              <a:rPr lang="en-US" altLang="en-US" i="1" dirty="0" smtClean="0">
                <a:latin typeface="Franklin Gothic Medium" panose="020B0603020102020204" pitchFamily="34" charset="0"/>
              </a:rPr>
              <a:t>Women: </a:t>
            </a:r>
            <a:r>
              <a:rPr lang="en-US" altLang="en-US" dirty="0" smtClean="0">
                <a:latin typeface="Franklin Gothic Medium" panose="020B0603020102020204" pitchFamily="34" charset="0"/>
              </a:rPr>
              <a:t>Interpersonal connections and attention to human needs</a:t>
            </a:r>
          </a:p>
          <a:p>
            <a:pPr lvl="1" eaLnBrk="1" hangingPunct="1">
              <a:lnSpc>
                <a:spcPct val="90000"/>
              </a:lnSpc>
              <a:buFontTx/>
              <a:buChar char="•"/>
            </a:pPr>
            <a:r>
              <a:rPr lang="en-US" altLang="en-US" dirty="0" smtClean="0">
                <a:latin typeface="Franklin Gothic Medium" panose="020B0603020102020204" pitchFamily="34" charset="0"/>
              </a:rPr>
              <a:t>Ultimately, findings mixed </a:t>
            </a:r>
          </a:p>
          <a:p>
            <a:pPr lvl="1" eaLnBrk="1" hangingPunct="1">
              <a:lnSpc>
                <a:spcPct val="90000"/>
              </a:lnSpc>
              <a:buFontTx/>
              <a:buChar char="•"/>
            </a:pPr>
            <a:r>
              <a:rPr lang="en-US" altLang="en-US" dirty="0" smtClean="0">
                <a:latin typeface="Franklin Gothic Medium" panose="020B0603020102020204" pitchFamily="34" charset="0"/>
              </a:rPr>
              <a:t>Kohlberg focused exclusively on cognitive aspects of moral reasoning/development	</a:t>
            </a:r>
            <a:endParaRPr lang="en-US" altLang="en-US" dirty="0" smtClean="0">
              <a:latin typeface="Franklin Gothic Medium" panose="020B0603020102020204" pitchFamily="34" charset="0"/>
            </a:endParaRPr>
          </a:p>
          <a:p>
            <a:pPr marL="457200" lvl="1" indent="0" eaLnBrk="1" hangingPunct="1">
              <a:lnSpc>
                <a:spcPct val="90000"/>
              </a:lnSpc>
              <a:buNone/>
            </a:pPr>
            <a:endParaRPr lang="en-US" altLang="en-US" dirty="0" smtClean="0">
              <a:latin typeface="Franklin Gothic Medium" panose="020B0603020102020204" pitchFamily="34" charset="0"/>
            </a:endParaRPr>
          </a:p>
          <a:p>
            <a:pPr>
              <a:lnSpc>
                <a:spcPct val="90000"/>
              </a:lnSpc>
              <a:buFontTx/>
              <a:buChar char="•"/>
            </a:pPr>
            <a:r>
              <a:rPr lang="en-US" altLang="en-US" dirty="0" smtClean="0">
                <a:latin typeface="Franklin Gothic Medium" panose="020B0603020102020204" pitchFamily="34" charset="0"/>
              </a:rPr>
              <a:t>Critics of Kohlberg’s theory say he is biased against moral reasoning in collectivist societies</a:t>
            </a:r>
            <a:endParaRPr lang="en-US" altLang="en-US" dirty="0" smtClean="0">
              <a:latin typeface="Franklin Gothic Medium" panose="020B0603020102020204" pitchFamily="34" charset="0"/>
            </a:endParaRPr>
          </a:p>
          <a:p>
            <a:pPr eaLnBrk="1" hangingPunct="1">
              <a:lnSpc>
                <a:spcPct val="90000"/>
              </a:lnSpc>
              <a:buFontTx/>
              <a:buAutoNum type="arabicPeriod" startAt="3"/>
            </a:pPr>
            <a:endParaRPr lang="en-US" altLang="en-US" sz="2800" dirty="0" smtClean="0">
              <a:latin typeface="Franklin Gothic Medium" panose="020B0603020102020204" pitchFamily="34" charset="0"/>
            </a:endParaRPr>
          </a:p>
        </p:txBody>
      </p:sp>
    </p:spTree>
    <p:extLst>
      <p:ext uri="{BB962C8B-B14F-4D97-AF65-F5344CB8AC3E}">
        <p14:creationId xmlns:p14="http://schemas.microsoft.com/office/powerpoint/2010/main" val="1923762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26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26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262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262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76200"/>
            <a:ext cx="8763000" cy="1143000"/>
          </a:xfrm>
        </p:spPr>
        <p:txBody>
          <a:bodyPr>
            <a:noAutofit/>
          </a:bodyPr>
          <a:lstStyle/>
          <a:p>
            <a:pPr>
              <a:spcBef>
                <a:spcPct val="20000"/>
              </a:spcBef>
            </a:pPr>
            <a:r>
              <a:rPr lang="en-US" altLang="en-US" sz="3600" dirty="0" smtClean="0">
                <a:latin typeface="Franklin Gothic Medium" panose="020B0603020102020204" pitchFamily="34" charset="0"/>
              </a:rPr>
              <a:t>GILLIGAN’S VIEW OF MORAL DEVELOPMENT</a:t>
            </a:r>
            <a:endParaRPr lang="en-US" altLang="en-US" sz="3600" dirty="0" smtClean="0">
              <a:latin typeface="Franklin Gothic Medium" panose="020B0603020102020204" pitchFamily="34" charset="0"/>
            </a:endParaRPr>
          </a:p>
        </p:txBody>
      </p:sp>
      <p:sp>
        <p:nvSpPr>
          <p:cNvPr id="61443" name="Rectangle 3"/>
          <p:cNvSpPr>
            <a:spLocks noGrp="1" noChangeArrowheads="1"/>
          </p:cNvSpPr>
          <p:nvPr>
            <p:ph type="body" idx="1"/>
          </p:nvPr>
        </p:nvSpPr>
        <p:spPr>
          <a:xfrm>
            <a:off x="533400" y="1460500"/>
            <a:ext cx="8153400" cy="4572000"/>
          </a:xfrm>
        </p:spPr>
        <p:txBody>
          <a:bodyPr>
            <a:normAutofit lnSpcReduction="10000"/>
          </a:bodyPr>
          <a:lstStyle/>
          <a:p>
            <a:pPr>
              <a:tabLst>
                <a:tab pos="855663" algn="l"/>
              </a:tabLst>
            </a:pPr>
            <a:r>
              <a:rPr lang="en-US" altLang="en-US" sz="3200" dirty="0" smtClean="0">
                <a:latin typeface="Franklin Gothic Medium" panose="020B0603020102020204" pitchFamily="34" charset="0"/>
              </a:rPr>
              <a:t>Student </a:t>
            </a:r>
            <a:r>
              <a:rPr lang="en-US" altLang="en-US" sz="3200" dirty="0" smtClean="0">
                <a:latin typeface="Franklin Gothic Medium" panose="020B0603020102020204" pitchFamily="34" charset="0"/>
              </a:rPr>
              <a:t>of Kohlberg and later became critical of some of </a:t>
            </a:r>
            <a:r>
              <a:rPr lang="en-US" altLang="en-US" sz="3200" dirty="0" smtClean="0">
                <a:latin typeface="Franklin Gothic Medium" panose="020B0603020102020204" pitchFamily="34" charset="0"/>
              </a:rPr>
              <a:t>his ideas (Kohlberg only studied boys)</a:t>
            </a:r>
            <a:endParaRPr lang="en-US" altLang="en-US" sz="3200" dirty="0" smtClean="0">
              <a:latin typeface="Franklin Gothic Medium" panose="020B0603020102020204" pitchFamily="34" charset="0"/>
            </a:endParaRPr>
          </a:p>
          <a:p>
            <a:pPr>
              <a:tabLst>
                <a:tab pos="855663" algn="l"/>
              </a:tabLst>
            </a:pPr>
            <a:r>
              <a:rPr lang="en-US" altLang="en-US" sz="3200" dirty="0" smtClean="0">
                <a:latin typeface="Franklin Gothic Medium" panose="020B0603020102020204" pitchFamily="34" charset="0"/>
              </a:rPr>
              <a:t>Females develop along different path</a:t>
            </a:r>
          </a:p>
          <a:p>
            <a:pPr lvl="1">
              <a:tabLst>
                <a:tab pos="855663" algn="l"/>
              </a:tabLst>
            </a:pPr>
            <a:r>
              <a:rPr lang="en-US" altLang="en-US" sz="2800" u="sng" dirty="0" err="1" smtClean="0">
                <a:latin typeface="Franklin Gothic Medium" panose="020B0603020102020204" pitchFamily="34" charset="0"/>
              </a:rPr>
              <a:t>Preconventional</a:t>
            </a:r>
            <a:r>
              <a:rPr lang="en-US" altLang="en-US" u="sng" dirty="0">
                <a:latin typeface="Franklin Gothic Medium" panose="020B0603020102020204" pitchFamily="34" charset="0"/>
              </a:rPr>
              <a:t>:</a:t>
            </a:r>
            <a:r>
              <a:rPr lang="en-US" altLang="en-US" sz="2800" dirty="0" smtClean="0">
                <a:latin typeface="Franklin Gothic Medium" panose="020B0603020102020204" pitchFamily="34" charset="0"/>
              </a:rPr>
              <a:t> </a:t>
            </a:r>
            <a:r>
              <a:rPr lang="en-US" altLang="en-US" sz="2800" dirty="0" smtClean="0">
                <a:latin typeface="Franklin Gothic Medium" panose="020B0603020102020204" pitchFamily="34" charset="0"/>
              </a:rPr>
              <a:t>Care is egocentric</a:t>
            </a:r>
          </a:p>
          <a:p>
            <a:pPr lvl="1">
              <a:tabLst>
                <a:tab pos="855663" algn="l"/>
              </a:tabLst>
            </a:pPr>
            <a:r>
              <a:rPr lang="en-US" altLang="en-US" sz="2800" u="sng" dirty="0" smtClean="0">
                <a:latin typeface="Franklin Gothic Medium" panose="020B0603020102020204" pitchFamily="34" charset="0"/>
              </a:rPr>
              <a:t>Conventional:</a:t>
            </a:r>
            <a:r>
              <a:rPr lang="en-US" altLang="en-US" sz="2800" dirty="0" smtClean="0">
                <a:latin typeface="Franklin Gothic Medium" panose="020B0603020102020204" pitchFamily="34" charset="0"/>
              </a:rPr>
              <a:t> </a:t>
            </a:r>
            <a:r>
              <a:rPr lang="en-US" altLang="en-US" sz="2800" dirty="0" smtClean="0">
                <a:latin typeface="Franklin Gothic Medium" panose="020B0603020102020204" pitchFamily="34" charset="0"/>
              </a:rPr>
              <a:t>Care results from internalized focus on others, while neglecting oneself  </a:t>
            </a:r>
          </a:p>
          <a:p>
            <a:pPr lvl="1">
              <a:tabLst>
                <a:tab pos="855663" algn="l"/>
              </a:tabLst>
            </a:pPr>
            <a:r>
              <a:rPr lang="en-US" altLang="en-US" sz="2800" u="sng" dirty="0" err="1" smtClean="0">
                <a:latin typeface="Franklin Gothic Medium" panose="020B0603020102020204" pitchFamily="34" charset="0"/>
              </a:rPr>
              <a:t>Postconventional</a:t>
            </a:r>
            <a:r>
              <a:rPr lang="en-US" altLang="en-US" u="sng" dirty="0">
                <a:latin typeface="Franklin Gothic Medium" panose="020B0603020102020204" pitchFamily="34" charset="0"/>
              </a:rPr>
              <a:t>:</a:t>
            </a:r>
            <a:r>
              <a:rPr lang="en-US" altLang="en-US" sz="2800" dirty="0" smtClean="0">
                <a:latin typeface="Franklin Gothic Medium" panose="020B0603020102020204" pitchFamily="34" charset="0"/>
              </a:rPr>
              <a:t> </a:t>
            </a:r>
            <a:r>
              <a:rPr lang="en-US" altLang="en-US" sz="2800" dirty="0" smtClean="0">
                <a:latin typeface="Franklin Gothic Medium" panose="020B0603020102020204" pitchFamily="34" charset="0"/>
              </a:rPr>
              <a:t>Critical of approach in Conventional stage; Learn to balance caring for self with caring for others. </a:t>
            </a:r>
          </a:p>
        </p:txBody>
      </p:sp>
    </p:spTree>
    <p:extLst>
      <p:ext uri="{BB962C8B-B14F-4D97-AF65-F5344CB8AC3E}">
        <p14:creationId xmlns:p14="http://schemas.microsoft.com/office/powerpoint/2010/main" val="3218055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2494162" y="5727589"/>
            <a:ext cx="1341038" cy="1070385"/>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1611171" y="5765406"/>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700088" y="5430838"/>
            <a:ext cx="990600" cy="609600"/>
          </a:xfrm>
          <a:prstGeom prst="wedgeRoundRectCallout">
            <a:avLst>
              <a:gd name="adj1" fmla="val 41059"/>
              <a:gd name="adj2" fmla="val 68147"/>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3032032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EMBRYO: 7 WEEKS</a:t>
            </a:r>
          </a:p>
        </p:txBody>
      </p:sp>
      <p:sp>
        <p:nvSpPr>
          <p:cNvPr id="13315" name="Rectangle 3"/>
          <p:cNvSpPr>
            <a:spLocks noGrp="1" noChangeArrowheads="1"/>
          </p:cNvSpPr>
          <p:nvPr>
            <p:ph type="body" idx="1"/>
          </p:nvPr>
        </p:nvSpPr>
        <p:spPr>
          <a:xfrm>
            <a:off x="609600" y="2667000"/>
            <a:ext cx="4191000" cy="2590800"/>
          </a:xfrm>
        </p:spPr>
        <p:txBody>
          <a:bodyPr/>
          <a:lstStyle/>
          <a:p>
            <a:pPr marL="0" indent="0" algn="ctr">
              <a:buFontTx/>
              <a:buNone/>
            </a:pPr>
            <a:r>
              <a:rPr lang="en-US" altLang="en-US" dirty="0" smtClean="0">
                <a:latin typeface="Franklin Gothic Medium" panose="020B0603020102020204" pitchFamily="34" charset="0"/>
              </a:rPr>
              <a:t>Eyes, fingers, toes and most internal organs have formed, but are not yet fully functional</a:t>
            </a:r>
          </a:p>
        </p:txBody>
      </p:sp>
      <p:pic>
        <p:nvPicPr>
          <p:cNvPr id="13317" name="Picture 2" descr="fig20baby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000" y="1600200"/>
            <a:ext cx="31146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7583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r>
              <a:rPr lang="en-US" altLang="en-US" dirty="0" smtClean="0">
                <a:latin typeface="Franklin Gothic Medium" panose="020B0603020102020204" pitchFamily="34" charset="0"/>
              </a:rPr>
              <a:t>ERIK ERIKSON</a:t>
            </a:r>
            <a:endParaRPr lang="en-US" altLang="en-US" dirty="0" smtClean="0">
              <a:latin typeface="Franklin Gothic Medium" panose="020B0603020102020204" pitchFamily="34" charset="0"/>
            </a:endParaRPr>
          </a:p>
        </p:txBody>
      </p:sp>
      <p:sp>
        <p:nvSpPr>
          <p:cNvPr id="3" name="Content Placeholder 2"/>
          <p:cNvSpPr>
            <a:spLocks noGrp="1"/>
          </p:cNvSpPr>
          <p:nvPr>
            <p:ph sz="half" idx="1"/>
          </p:nvPr>
        </p:nvSpPr>
        <p:spPr>
          <a:xfrm>
            <a:off x="0" y="1600200"/>
            <a:ext cx="4648200" cy="5029200"/>
          </a:xfrm>
        </p:spPr>
        <p:txBody>
          <a:bodyPr/>
          <a:lstStyle/>
          <a:p>
            <a:pPr eaLnBrk="1" hangingPunct="1"/>
            <a:r>
              <a:rPr lang="en-US" altLang="en-US" smtClean="0">
                <a:latin typeface="Franklin Gothic Medium" panose="020B0603020102020204" pitchFamily="34" charset="0"/>
              </a:rPr>
              <a:t>A neo-Freudian</a:t>
            </a:r>
          </a:p>
          <a:p>
            <a:pPr eaLnBrk="1" hangingPunct="1"/>
            <a:r>
              <a:rPr lang="en-US" altLang="en-US" smtClean="0">
                <a:latin typeface="Franklin Gothic Medium" panose="020B0603020102020204" pitchFamily="34" charset="0"/>
              </a:rPr>
              <a:t>Worked with Anna Freud</a:t>
            </a:r>
          </a:p>
          <a:p>
            <a:pPr eaLnBrk="1" hangingPunct="1"/>
            <a:r>
              <a:rPr lang="en-US" altLang="en-US" smtClean="0">
                <a:latin typeface="Franklin Gothic Medium" panose="020B0603020102020204" pitchFamily="34" charset="0"/>
              </a:rPr>
              <a:t>Thought our personality was influenced by our experiences with others.</a:t>
            </a:r>
          </a:p>
          <a:p>
            <a:pPr eaLnBrk="1" hangingPunct="1"/>
            <a:r>
              <a:rPr lang="en-US" altLang="en-US" smtClean="0">
                <a:latin typeface="Franklin Gothic Medium" panose="020B0603020102020204" pitchFamily="34" charset="0"/>
              </a:rPr>
              <a:t>Stages of Psychosocial Development.</a:t>
            </a:r>
          </a:p>
          <a:p>
            <a:pPr eaLnBrk="1" hangingPunct="1"/>
            <a:r>
              <a:rPr lang="en-US" altLang="en-US" smtClean="0">
                <a:latin typeface="Franklin Gothic Medium" panose="020B0603020102020204" pitchFamily="34" charset="0"/>
              </a:rPr>
              <a:t>Each stage centers on a social conflict.</a:t>
            </a:r>
          </a:p>
        </p:txBody>
      </p:sp>
      <p:pic>
        <p:nvPicPr>
          <p:cNvPr id="5" name="Content Placeholder 4" descr="erikson.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12729" y="1414786"/>
            <a:ext cx="3143250" cy="2971800"/>
          </a:xfrm>
        </p:spPr>
      </p:pic>
      <p:pic>
        <p:nvPicPr>
          <p:cNvPr id="6" name="Picture 5" descr="roosters_fighting_h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324350"/>
            <a:ext cx="3333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nnafreud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1479" y="589811"/>
            <a:ext cx="11112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014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ERIKSON’S PSYCHOSOCIAL STAGES OF DEVELOPMENT </a:t>
            </a:r>
            <a:endParaRPr lang="en-US" altLang="en-US" sz="4000" dirty="0" smtClean="0">
              <a:latin typeface="Franklin Gothic Medium" panose="020B0603020102020204" pitchFamily="34" charset="0"/>
            </a:endParaRPr>
          </a:p>
        </p:txBody>
      </p:sp>
      <p:sp>
        <p:nvSpPr>
          <p:cNvPr id="8195" name="Rectangle 3"/>
          <p:cNvSpPr>
            <a:spLocks noGrp="1" noChangeArrowheads="1"/>
          </p:cNvSpPr>
          <p:nvPr>
            <p:ph type="body" idx="1"/>
          </p:nvPr>
        </p:nvSpPr>
        <p:spPr/>
        <p:txBody>
          <a:bodyPr/>
          <a:lstStyle/>
          <a:p>
            <a:pPr>
              <a:lnSpc>
                <a:spcPct val="80000"/>
              </a:lnSpc>
            </a:pPr>
            <a:r>
              <a:rPr lang="en-US" altLang="en-US" sz="2800" dirty="0" smtClean="0">
                <a:latin typeface="Franklin Gothic Medium" panose="020B0603020102020204" pitchFamily="34" charset="0"/>
              </a:rPr>
              <a:t>8 successive stages over the </a:t>
            </a:r>
            <a:r>
              <a:rPr lang="en-US" altLang="en-US" sz="2800" dirty="0" smtClean="0">
                <a:latin typeface="Franklin Gothic Medium" panose="020B0603020102020204" pitchFamily="34" charset="0"/>
              </a:rPr>
              <a:t>lifespan</a:t>
            </a:r>
          </a:p>
          <a:p>
            <a:pPr marL="118872" indent="0">
              <a:lnSpc>
                <a:spcPct val="80000"/>
              </a:lnSpc>
              <a:buNone/>
            </a:pPr>
            <a:endParaRPr lang="en-US" altLang="en-US" sz="2800" dirty="0" smtClean="0">
              <a:latin typeface="Franklin Gothic Medium" panose="020B0603020102020204" pitchFamily="34" charset="0"/>
            </a:endParaRPr>
          </a:p>
          <a:p>
            <a:pPr>
              <a:lnSpc>
                <a:spcPct val="80000"/>
              </a:lnSpc>
            </a:pPr>
            <a:r>
              <a:rPr lang="en-US" altLang="en-US" sz="2800" dirty="0" smtClean="0">
                <a:latin typeface="Franklin Gothic Medium" panose="020B0603020102020204" pitchFamily="34" charset="0"/>
              </a:rPr>
              <a:t>Crisis: must adaptively or </a:t>
            </a:r>
            <a:r>
              <a:rPr lang="en-US" altLang="en-US" sz="2800" dirty="0" err="1" smtClean="0">
                <a:latin typeface="Franklin Gothic Medium" panose="020B0603020102020204" pitchFamily="34" charset="0"/>
              </a:rPr>
              <a:t>maladaptively</a:t>
            </a:r>
            <a:r>
              <a:rPr lang="en-US" altLang="en-US" sz="2800" dirty="0" smtClean="0">
                <a:latin typeface="Franklin Gothic Medium" panose="020B0603020102020204" pitchFamily="34" charset="0"/>
              </a:rPr>
              <a:t> cope with task in each developmental stage</a:t>
            </a:r>
          </a:p>
          <a:p>
            <a:pPr lvl="1">
              <a:lnSpc>
                <a:spcPct val="80000"/>
              </a:lnSpc>
            </a:pPr>
            <a:r>
              <a:rPr lang="en-US" altLang="en-US" sz="2400" dirty="0" smtClean="0">
                <a:latin typeface="Franklin Gothic Medium" panose="020B0603020102020204" pitchFamily="34" charset="0"/>
              </a:rPr>
              <a:t>Respond adaptively: acquire strengths needed for next developmental stage</a:t>
            </a:r>
          </a:p>
          <a:p>
            <a:pPr lvl="1">
              <a:lnSpc>
                <a:spcPct val="80000"/>
              </a:lnSpc>
            </a:pPr>
            <a:r>
              <a:rPr lang="en-US" altLang="en-US" sz="2400" dirty="0" smtClean="0">
                <a:latin typeface="Franklin Gothic Medium" panose="020B0603020102020204" pitchFamily="34" charset="0"/>
              </a:rPr>
              <a:t>Respond </a:t>
            </a:r>
            <a:r>
              <a:rPr lang="en-US" altLang="en-US" sz="2400" dirty="0" err="1" smtClean="0">
                <a:latin typeface="Franklin Gothic Medium" panose="020B0603020102020204" pitchFamily="34" charset="0"/>
              </a:rPr>
              <a:t>maladaptively</a:t>
            </a:r>
            <a:r>
              <a:rPr lang="en-US" altLang="en-US" sz="2400" dirty="0" smtClean="0">
                <a:latin typeface="Franklin Gothic Medium" panose="020B0603020102020204" pitchFamily="34" charset="0"/>
              </a:rPr>
              <a:t>: less likely to be able to adapt to later </a:t>
            </a:r>
            <a:r>
              <a:rPr lang="en-US" altLang="en-US" sz="2400" dirty="0" smtClean="0">
                <a:latin typeface="Franklin Gothic Medium" panose="020B0603020102020204" pitchFamily="34" charset="0"/>
              </a:rPr>
              <a:t>problems</a:t>
            </a:r>
          </a:p>
          <a:p>
            <a:pPr marL="457200" lvl="1" indent="0">
              <a:lnSpc>
                <a:spcPct val="80000"/>
              </a:lnSpc>
              <a:buNone/>
            </a:pPr>
            <a:endParaRPr lang="en-US" altLang="en-US" sz="2400" dirty="0" smtClean="0">
              <a:latin typeface="Franklin Gothic Medium" panose="020B0603020102020204" pitchFamily="34" charset="0"/>
            </a:endParaRPr>
          </a:p>
          <a:p>
            <a:pPr>
              <a:lnSpc>
                <a:spcPct val="80000"/>
              </a:lnSpc>
            </a:pPr>
            <a:r>
              <a:rPr lang="en-US" altLang="en-US" sz="2800" dirty="0" smtClean="0">
                <a:latin typeface="Franklin Gothic Medium" panose="020B0603020102020204" pitchFamily="34" charset="0"/>
              </a:rPr>
              <a:t>Basic strengths: Motivating characteristics and beliefs that derive from successful resolution of crisis in each stage</a:t>
            </a:r>
          </a:p>
        </p:txBody>
      </p:sp>
    </p:spTree>
    <p:extLst>
      <p:ext uri="{BB962C8B-B14F-4D97-AF65-F5344CB8AC3E}">
        <p14:creationId xmlns:p14="http://schemas.microsoft.com/office/powerpoint/2010/main" val="7111203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55448"/>
            <a:ext cx="8382000" cy="1252728"/>
          </a:xfrm>
        </p:spPr>
        <p:txBody>
          <a:bodyPr>
            <a:normAutofit fontScale="90000"/>
          </a:bodyPr>
          <a:lstStyle/>
          <a:p>
            <a:r>
              <a:rPr lang="en-US" altLang="en-US" dirty="0" smtClean="0">
                <a:latin typeface="Franklin Gothic Medium" panose="020B0603020102020204" pitchFamily="34" charset="0"/>
              </a:rPr>
              <a:t>STAGE </a:t>
            </a:r>
            <a:r>
              <a:rPr lang="en-US" altLang="en-US" dirty="0" smtClean="0">
                <a:latin typeface="Franklin Gothic Medium" panose="020B0603020102020204" pitchFamily="34" charset="0"/>
              </a:rPr>
              <a:t>1: </a:t>
            </a:r>
            <a:r>
              <a:rPr lang="en-US" altLang="en-US" dirty="0" smtClean="0">
                <a:latin typeface="Franklin Gothic Medium" panose="020B0603020102020204" pitchFamily="34" charset="0"/>
              </a:rPr>
              <a:t>BASIC TRUST vs</a:t>
            </a:r>
            <a:r>
              <a:rPr lang="en-US" altLang="en-US" dirty="0" smtClean="0">
                <a:latin typeface="Franklin Gothic Medium" panose="020B0603020102020204" pitchFamily="34" charset="0"/>
              </a:rPr>
              <a:t>. </a:t>
            </a:r>
            <a:r>
              <a:rPr lang="en-US" altLang="en-US" dirty="0" smtClean="0">
                <a:latin typeface="Franklin Gothic Medium" panose="020B0603020102020204" pitchFamily="34" charset="0"/>
              </a:rPr>
              <a:t>MISTRUST</a:t>
            </a:r>
            <a:endParaRPr lang="en-US" altLang="en-US" dirty="0" smtClean="0">
              <a:latin typeface="Franklin Gothic Medium" panose="020B0603020102020204" pitchFamily="34" charset="0"/>
            </a:endParaRPr>
          </a:p>
        </p:txBody>
      </p:sp>
      <p:sp>
        <p:nvSpPr>
          <p:cNvPr id="9219" name="Rectangle 3"/>
          <p:cNvSpPr>
            <a:spLocks noGrp="1" noChangeArrowheads="1"/>
          </p:cNvSpPr>
          <p:nvPr>
            <p:ph type="body" idx="1"/>
          </p:nvPr>
        </p:nvSpPr>
        <p:spPr/>
        <p:txBody>
          <a:bodyPr/>
          <a:lstStyle/>
          <a:p>
            <a:pPr>
              <a:lnSpc>
                <a:spcPct val="90000"/>
              </a:lnSpc>
            </a:pPr>
            <a:r>
              <a:rPr lang="en-US" altLang="en-US" smtClean="0">
                <a:latin typeface="Franklin Gothic Medium" panose="020B0603020102020204" pitchFamily="34" charset="0"/>
              </a:rPr>
              <a:t>Birth to age 1 </a:t>
            </a:r>
          </a:p>
          <a:p>
            <a:pPr>
              <a:lnSpc>
                <a:spcPct val="90000"/>
              </a:lnSpc>
            </a:pPr>
            <a:r>
              <a:rPr lang="en-US" altLang="en-US" smtClean="0">
                <a:latin typeface="Franklin Gothic Medium" panose="020B0603020102020204" pitchFamily="34" charset="0"/>
              </a:rPr>
              <a:t>Totally dependent on others</a:t>
            </a:r>
          </a:p>
          <a:p>
            <a:pPr>
              <a:lnSpc>
                <a:spcPct val="90000"/>
              </a:lnSpc>
            </a:pPr>
            <a:r>
              <a:rPr lang="en-US" altLang="en-US" smtClean="0">
                <a:latin typeface="Franklin Gothic Medium" panose="020B0603020102020204" pitchFamily="34" charset="0"/>
              </a:rPr>
              <a:t>Caregiver meets needs: child develops trust</a:t>
            </a:r>
          </a:p>
          <a:p>
            <a:pPr>
              <a:lnSpc>
                <a:spcPct val="90000"/>
              </a:lnSpc>
            </a:pPr>
            <a:r>
              <a:rPr lang="en-US" altLang="en-US" smtClean="0">
                <a:latin typeface="Franklin Gothic Medium" panose="020B0603020102020204" pitchFamily="34" charset="0"/>
              </a:rPr>
              <a:t>Caregiver does not meet needs: child develops mistrust</a:t>
            </a:r>
          </a:p>
          <a:p>
            <a:pPr>
              <a:lnSpc>
                <a:spcPct val="90000"/>
              </a:lnSpc>
            </a:pPr>
            <a:r>
              <a:rPr lang="en-US" altLang="en-US" smtClean="0">
                <a:latin typeface="Franklin Gothic Medium" panose="020B0603020102020204" pitchFamily="34" charset="0"/>
              </a:rPr>
              <a:t>Basic strength: Hope</a:t>
            </a:r>
          </a:p>
          <a:p>
            <a:pPr lvl="1">
              <a:lnSpc>
                <a:spcPct val="90000"/>
              </a:lnSpc>
            </a:pPr>
            <a:r>
              <a:rPr lang="en-US" altLang="en-US" smtClean="0">
                <a:latin typeface="Franklin Gothic Medium" panose="020B0603020102020204" pitchFamily="34" charset="0"/>
              </a:rPr>
              <a:t>Belief our desires will be satisfied</a:t>
            </a:r>
          </a:p>
          <a:p>
            <a:pPr lvl="1">
              <a:lnSpc>
                <a:spcPct val="90000"/>
              </a:lnSpc>
            </a:pPr>
            <a:r>
              <a:rPr lang="en-US" altLang="en-US" smtClean="0">
                <a:latin typeface="Franklin Gothic Medium" panose="020B0603020102020204" pitchFamily="34" charset="0"/>
              </a:rPr>
              <a:t>Feeling of confidence</a:t>
            </a:r>
          </a:p>
          <a:p>
            <a:pPr>
              <a:lnSpc>
                <a:spcPct val="90000"/>
              </a:lnSpc>
            </a:pPr>
            <a:endParaRPr lang="en-US" altLang="en-US" smtClean="0">
              <a:latin typeface="Franklin Gothic Medium" panose="020B0603020102020204" pitchFamily="34" charset="0"/>
            </a:endParaRPr>
          </a:p>
        </p:txBody>
      </p:sp>
    </p:spTree>
    <p:extLst>
      <p:ext uri="{BB962C8B-B14F-4D97-AF65-F5344CB8AC3E}">
        <p14:creationId xmlns:p14="http://schemas.microsoft.com/office/powerpoint/2010/main" val="22870111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62000" y="381000"/>
            <a:ext cx="7537450" cy="714375"/>
          </a:xfrm>
        </p:spPr>
        <p:txBody>
          <a:bodyPr>
            <a:noAutofit/>
          </a:bodyPr>
          <a:lstStyle/>
          <a:p>
            <a:r>
              <a:rPr lang="en-US" altLang="en-US" dirty="0" smtClean="0">
                <a:latin typeface="Franklin Gothic Medium" panose="020B0603020102020204" pitchFamily="34" charset="0"/>
              </a:rPr>
              <a:t>TRUST vs. MISTRUST = HOPE</a:t>
            </a:r>
            <a:endParaRPr lang="en-US" altLang="en-US" dirty="0" smtClean="0">
              <a:latin typeface="Franklin Gothic Medium" panose="020B0603020102020204" pitchFamily="34" charset="0"/>
            </a:endParaRPr>
          </a:p>
        </p:txBody>
      </p:sp>
      <p:pic>
        <p:nvPicPr>
          <p:cNvPr id="10243" name="Picture 2" descr="http://i.ytimg.com/vi/fj3sIaTp_QA/hqdef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600200"/>
            <a:ext cx="4572000" cy="3429000"/>
          </a:xfrm>
          <a:noFill/>
          <a:extLst>
            <a:ext uri="{909E8E84-426E-40DD-AFC4-6F175D3DCCD1}">
              <a14:hiddenFill xmlns:a14="http://schemas.microsoft.com/office/drawing/2010/main">
                <a:solidFill>
                  <a:srgbClr val="FFFFFF"/>
                </a:solidFill>
              </a14:hiddenFill>
            </a:ext>
          </a:extLst>
        </p:spPr>
      </p:pic>
      <p:pic>
        <p:nvPicPr>
          <p:cNvPr id="10244" name="Picture 4" descr="http://babydirection.com/wp-content/uploads/2015/02/Caucasian-mother-breast-feeding-baby-boy-18314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38600"/>
            <a:ext cx="40322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2090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STAGE 2: AUTONOMY </a:t>
            </a:r>
            <a:r>
              <a:rPr lang="en-US" altLang="en-US" sz="4000" dirty="0" smtClean="0">
                <a:latin typeface="Franklin Gothic Medium" panose="020B0603020102020204" pitchFamily="34" charset="0"/>
              </a:rPr>
              <a:t>vs. </a:t>
            </a:r>
            <a:r>
              <a:rPr lang="en-US" altLang="en-US" sz="4000" dirty="0" smtClean="0">
                <a:latin typeface="Franklin Gothic Medium" panose="020B0603020102020204" pitchFamily="34" charset="0"/>
              </a:rPr>
              <a:t>SHAME/DOUBT</a:t>
            </a:r>
            <a:endParaRPr lang="en-US" altLang="en-US" sz="4000" dirty="0" smtClean="0">
              <a:latin typeface="Franklin Gothic Medium" panose="020B0603020102020204" pitchFamily="34" charset="0"/>
            </a:endParaRPr>
          </a:p>
        </p:txBody>
      </p:sp>
      <p:sp>
        <p:nvSpPr>
          <p:cNvPr id="11267" name="Rectangle 3"/>
          <p:cNvSpPr>
            <a:spLocks noGrp="1" noChangeArrowheads="1"/>
          </p:cNvSpPr>
          <p:nvPr>
            <p:ph type="body" idx="1"/>
          </p:nvPr>
        </p:nvSpPr>
        <p:spPr/>
        <p:txBody>
          <a:bodyPr/>
          <a:lstStyle/>
          <a:p>
            <a:pPr>
              <a:lnSpc>
                <a:spcPct val="90000"/>
              </a:lnSpc>
            </a:pPr>
            <a:r>
              <a:rPr lang="en-US" altLang="en-US" smtClean="0">
                <a:latin typeface="Franklin Gothic Medium" panose="020B0603020102020204" pitchFamily="34" charset="0"/>
              </a:rPr>
              <a:t>Ages 1-3</a:t>
            </a:r>
          </a:p>
          <a:p>
            <a:pPr>
              <a:lnSpc>
                <a:spcPct val="90000"/>
              </a:lnSpc>
            </a:pPr>
            <a:r>
              <a:rPr lang="en-US" altLang="en-US" smtClean="0">
                <a:latin typeface="Franklin Gothic Medium" panose="020B0603020102020204" pitchFamily="34" charset="0"/>
              </a:rPr>
              <a:t>Child able to exercise some degree of choice</a:t>
            </a:r>
          </a:p>
          <a:p>
            <a:pPr>
              <a:lnSpc>
                <a:spcPct val="90000"/>
              </a:lnSpc>
            </a:pPr>
            <a:r>
              <a:rPr lang="en-US" altLang="en-US" smtClean="0">
                <a:latin typeface="Franklin Gothic Medium" panose="020B0603020102020204" pitchFamily="34" charset="0"/>
              </a:rPr>
              <a:t>Child’s independence is thwarted: child develops feelings of self-doubt, shame in dealing with others</a:t>
            </a:r>
          </a:p>
          <a:p>
            <a:pPr>
              <a:lnSpc>
                <a:spcPct val="90000"/>
              </a:lnSpc>
            </a:pPr>
            <a:r>
              <a:rPr lang="en-US" altLang="en-US" smtClean="0">
                <a:latin typeface="Franklin Gothic Medium" panose="020B0603020102020204" pitchFamily="34" charset="0"/>
              </a:rPr>
              <a:t>Basic Strength: Will	</a:t>
            </a:r>
          </a:p>
          <a:p>
            <a:pPr lvl="1">
              <a:lnSpc>
                <a:spcPct val="90000"/>
              </a:lnSpc>
            </a:pPr>
            <a:r>
              <a:rPr lang="en-US" altLang="en-US" smtClean="0">
                <a:latin typeface="Franklin Gothic Medium" panose="020B0603020102020204" pitchFamily="34" charset="0"/>
              </a:rPr>
              <a:t>Determination to exercise freedom of choice in face of society’s demands</a:t>
            </a:r>
          </a:p>
        </p:txBody>
      </p:sp>
    </p:spTree>
    <p:extLst>
      <p:ext uri="{BB962C8B-B14F-4D97-AF65-F5344CB8AC3E}">
        <p14:creationId xmlns:p14="http://schemas.microsoft.com/office/powerpoint/2010/main" val="29413683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AUTONOMY </a:t>
            </a:r>
            <a:r>
              <a:rPr lang="en-US" altLang="en-US" sz="4000" dirty="0">
                <a:latin typeface="Franklin Gothic Medium" panose="020B0603020102020204" pitchFamily="34" charset="0"/>
              </a:rPr>
              <a:t>vs. </a:t>
            </a:r>
            <a:r>
              <a:rPr lang="en-US" altLang="en-US" sz="4000" dirty="0" smtClean="0">
                <a:latin typeface="Franklin Gothic Medium" panose="020B0603020102020204" pitchFamily="34" charset="0"/>
              </a:rPr>
              <a:t>SHAME/DOUBT = WILL</a:t>
            </a:r>
            <a:endParaRPr lang="en-US" altLang="en-US" sz="4000" dirty="0" smtClean="0"/>
          </a:p>
        </p:txBody>
      </p:sp>
      <p:pic>
        <p:nvPicPr>
          <p:cNvPr id="12291" name="Picture 2" descr="http://www.redorbit.com/media/uploads/2013/12/Messy-Toddler_SS_41371777_120213-617x4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8137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223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STAGE </a:t>
            </a:r>
            <a:r>
              <a:rPr lang="en-US" altLang="en-US" dirty="0" smtClean="0">
                <a:latin typeface="Franklin Gothic Medium" panose="020B0603020102020204" pitchFamily="34" charset="0"/>
              </a:rPr>
              <a:t>3: </a:t>
            </a:r>
            <a:r>
              <a:rPr lang="en-US" altLang="en-US" dirty="0" smtClean="0">
                <a:latin typeface="Franklin Gothic Medium" panose="020B0603020102020204" pitchFamily="34" charset="0"/>
              </a:rPr>
              <a:t>INITIATIVE </a:t>
            </a:r>
            <a:r>
              <a:rPr lang="en-US" altLang="en-US" dirty="0" smtClean="0">
                <a:latin typeface="Franklin Gothic Medium" panose="020B0603020102020204" pitchFamily="34" charset="0"/>
              </a:rPr>
              <a:t>vs. </a:t>
            </a:r>
            <a:r>
              <a:rPr lang="en-US" altLang="en-US" dirty="0" smtClean="0">
                <a:latin typeface="Franklin Gothic Medium" panose="020B0603020102020204" pitchFamily="34" charset="0"/>
              </a:rPr>
              <a:t>GUILT</a:t>
            </a:r>
            <a:endParaRPr lang="en-US" altLang="en-US" dirty="0" smtClean="0">
              <a:latin typeface="Franklin Gothic Medium" panose="020B0603020102020204" pitchFamily="34" charset="0"/>
            </a:endParaRPr>
          </a:p>
        </p:txBody>
      </p:sp>
      <p:sp>
        <p:nvSpPr>
          <p:cNvPr id="13315" name="Rectangle 3"/>
          <p:cNvSpPr>
            <a:spLocks noGrp="1" noChangeArrowheads="1"/>
          </p:cNvSpPr>
          <p:nvPr>
            <p:ph type="body" idx="1"/>
          </p:nvPr>
        </p:nvSpPr>
        <p:spPr/>
        <p:txBody>
          <a:bodyPr/>
          <a:lstStyle/>
          <a:p>
            <a:r>
              <a:rPr lang="en-US" altLang="en-US" smtClean="0">
                <a:latin typeface="Franklin Gothic Medium" panose="020B0603020102020204" pitchFamily="34" charset="0"/>
              </a:rPr>
              <a:t>Ages 3-5</a:t>
            </a:r>
          </a:p>
          <a:p>
            <a:r>
              <a:rPr lang="en-US" altLang="en-US" smtClean="0">
                <a:latin typeface="Franklin Gothic Medium" panose="020B0603020102020204" pitchFamily="34" charset="0"/>
              </a:rPr>
              <a:t>Child expresses desire to take initiative in activities</a:t>
            </a:r>
          </a:p>
          <a:p>
            <a:r>
              <a:rPr lang="en-US" altLang="en-US" smtClean="0">
                <a:latin typeface="Franklin Gothic Medium" panose="020B0603020102020204" pitchFamily="34" charset="0"/>
              </a:rPr>
              <a:t>Parents punish child for initiative: child develops feelings of guilt that will affect self-directed activity throughout life</a:t>
            </a:r>
          </a:p>
          <a:p>
            <a:r>
              <a:rPr lang="en-US" altLang="en-US" smtClean="0">
                <a:latin typeface="Franklin Gothic Medium" panose="020B0603020102020204" pitchFamily="34" charset="0"/>
              </a:rPr>
              <a:t>Basic strength: Purpose</a:t>
            </a:r>
          </a:p>
          <a:p>
            <a:pPr lvl="1"/>
            <a:r>
              <a:rPr lang="en-US" altLang="en-US" smtClean="0">
                <a:latin typeface="Franklin Gothic Medium" panose="020B0603020102020204" pitchFamily="34" charset="0"/>
              </a:rPr>
              <a:t>Courage to envision and pursue goals</a:t>
            </a:r>
          </a:p>
        </p:txBody>
      </p:sp>
    </p:spTree>
    <p:extLst>
      <p:ext uri="{BB962C8B-B14F-4D97-AF65-F5344CB8AC3E}">
        <p14:creationId xmlns:p14="http://schemas.microsoft.com/office/powerpoint/2010/main" val="37287515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INITIATIVE </a:t>
            </a:r>
            <a:r>
              <a:rPr lang="en-US" altLang="en-US" dirty="0">
                <a:latin typeface="Franklin Gothic Medium" panose="020B0603020102020204" pitchFamily="34" charset="0"/>
              </a:rPr>
              <a:t>vs. </a:t>
            </a:r>
            <a:r>
              <a:rPr lang="en-US" altLang="en-US" dirty="0" smtClean="0">
                <a:latin typeface="Franklin Gothic Medium" panose="020B0603020102020204" pitchFamily="34" charset="0"/>
              </a:rPr>
              <a:t>GUILT = PURPOSE</a:t>
            </a:r>
            <a:endParaRPr lang="en-US" altLang="en-US" dirty="0" smtClean="0"/>
          </a:p>
        </p:txBody>
      </p:sp>
      <p:pic>
        <p:nvPicPr>
          <p:cNvPr id="14339" name="Picture 2" descr="http://thumbs.dreamstime.com/z/beautiful-preschool-girl-child-baking-mess-227659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36179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7245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STAGE </a:t>
            </a:r>
            <a:r>
              <a:rPr lang="en-US" altLang="en-US" sz="4000" dirty="0" smtClean="0">
                <a:latin typeface="Franklin Gothic Medium" panose="020B0603020102020204" pitchFamily="34" charset="0"/>
              </a:rPr>
              <a:t>4: </a:t>
            </a:r>
            <a:r>
              <a:rPr lang="en-US" altLang="en-US" sz="4000" dirty="0" smtClean="0">
                <a:latin typeface="Franklin Gothic Medium" panose="020B0603020102020204" pitchFamily="34" charset="0"/>
              </a:rPr>
              <a:t>INDUSTRIOUSNESS </a:t>
            </a:r>
            <a:r>
              <a:rPr lang="en-US" altLang="en-US" sz="4000" dirty="0" smtClean="0">
                <a:latin typeface="Franklin Gothic Medium" panose="020B0603020102020204" pitchFamily="34" charset="0"/>
              </a:rPr>
              <a:t>vs. </a:t>
            </a:r>
            <a:r>
              <a:rPr lang="en-US" altLang="en-US" sz="4000" dirty="0" smtClean="0">
                <a:latin typeface="Franklin Gothic Medium" panose="020B0603020102020204" pitchFamily="34" charset="0"/>
              </a:rPr>
              <a:t>INFERIORITY</a:t>
            </a:r>
            <a:endParaRPr lang="en-US" altLang="en-US" sz="4000" dirty="0" smtClean="0">
              <a:latin typeface="Franklin Gothic Medium" panose="020B0603020102020204" pitchFamily="34" charset="0"/>
            </a:endParaRPr>
          </a:p>
        </p:txBody>
      </p:sp>
      <p:sp>
        <p:nvSpPr>
          <p:cNvPr id="15363" name="Rectangle 3"/>
          <p:cNvSpPr>
            <a:spLocks noGrp="1" noChangeArrowheads="1"/>
          </p:cNvSpPr>
          <p:nvPr>
            <p:ph type="body" idx="1"/>
          </p:nvPr>
        </p:nvSpPr>
        <p:spPr/>
        <p:txBody>
          <a:bodyPr/>
          <a:lstStyle/>
          <a:p>
            <a:pPr>
              <a:lnSpc>
                <a:spcPct val="90000"/>
              </a:lnSpc>
            </a:pPr>
            <a:r>
              <a:rPr lang="en-US" altLang="en-US" smtClean="0">
                <a:latin typeface="Franklin Gothic Medium" panose="020B0603020102020204" pitchFamily="34" charset="0"/>
              </a:rPr>
              <a:t>Ages 6-11</a:t>
            </a:r>
          </a:p>
          <a:p>
            <a:pPr>
              <a:lnSpc>
                <a:spcPct val="90000"/>
              </a:lnSpc>
            </a:pPr>
            <a:r>
              <a:rPr lang="en-US" altLang="en-US" smtClean="0">
                <a:latin typeface="Franklin Gothic Medium" panose="020B0603020102020204" pitchFamily="34" charset="0"/>
              </a:rPr>
              <a:t>Child develops cognitive abilities to enable in task completion (school work, play)</a:t>
            </a:r>
          </a:p>
          <a:p>
            <a:pPr>
              <a:lnSpc>
                <a:spcPct val="90000"/>
              </a:lnSpc>
            </a:pPr>
            <a:r>
              <a:rPr lang="en-US" altLang="en-US" smtClean="0">
                <a:latin typeface="Franklin Gothic Medium" panose="020B0603020102020204" pitchFamily="34" charset="0"/>
              </a:rPr>
              <a:t>Parents/teachers do not support child’s efforts: child develops feelings of inferiority and inadequacy</a:t>
            </a:r>
          </a:p>
          <a:p>
            <a:pPr>
              <a:lnSpc>
                <a:spcPct val="90000"/>
              </a:lnSpc>
            </a:pPr>
            <a:r>
              <a:rPr lang="en-US" altLang="en-US" smtClean="0">
                <a:latin typeface="Franklin Gothic Medium" panose="020B0603020102020204" pitchFamily="34" charset="0"/>
              </a:rPr>
              <a:t>Basci strength: Competence</a:t>
            </a:r>
          </a:p>
          <a:p>
            <a:pPr lvl="1">
              <a:lnSpc>
                <a:spcPct val="90000"/>
              </a:lnSpc>
            </a:pPr>
            <a:r>
              <a:rPr lang="en-US" altLang="en-US" smtClean="0">
                <a:latin typeface="Franklin Gothic Medium" panose="020B0603020102020204" pitchFamily="34" charset="0"/>
              </a:rPr>
              <a:t>Exertion of skill and intelligence in pursuing and completing tasks</a:t>
            </a:r>
          </a:p>
        </p:txBody>
      </p:sp>
    </p:spTree>
    <p:extLst>
      <p:ext uri="{BB962C8B-B14F-4D97-AF65-F5344CB8AC3E}">
        <p14:creationId xmlns:p14="http://schemas.microsoft.com/office/powerpoint/2010/main" val="10467413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INDUSTRIOUSNESS </a:t>
            </a:r>
            <a:r>
              <a:rPr lang="en-US" altLang="en-US" sz="4000" dirty="0">
                <a:latin typeface="Franklin Gothic Medium" panose="020B0603020102020204" pitchFamily="34" charset="0"/>
              </a:rPr>
              <a:t>vs. </a:t>
            </a:r>
            <a:r>
              <a:rPr lang="en-US" altLang="en-US" sz="4000" dirty="0" smtClean="0">
                <a:latin typeface="Franklin Gothic Medium" panose="020B0603020102020204" pitchFamily="34" charset="0"/>
              </a:rPr>
              <a:t>INFERIORITY = COMPETENCE</a:t>
            </a:r>
            <a:endParaRPr lang="en-US" altLang="en-US" sz="4000" dirty="0" smtClean="0"/>
          </a:p>
        </p:txBody>
      </p:sp>
      <p:pic>
        <p:nvPicPr>
          <p:cNvPr id="16387" name="Picture 2" descr="http://1.bp.blogspot.com/_Zj3lxMEdHK8/STxmc3Z_nLI/AAAAAAAACmU/EOa8NYhoWEs/s400/soccer+troph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7526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245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EMBRYO: 7 WEEKS</a:t>
            </a:r>
          </a:p>
        </p:txBody>
      </p:sp>
      <p:sp>
        <p:nvSpPr>
          <p:cNvPr id="14339" name="Rectangle 3"/>
          <p:cNvSpPr>
            <a:spLocks noGrp="1" noChangeArrowheads="1"/>
          </p:cNvSpPr>
          <p:nvPr>
            <p:ph type="body" idx="1"/>
          </p:nvPr>
        </p:nvSpPr>
        <p:spPr>
          <a:xfrm>
            <a:off x="304800" y="1738313"/>
            <a:ext cx="3733800" cy="4678363"/>
          </a:xfrm>
        </p:spPr>
        <p:txBody>
          <a:bodyPr/>
          <a:lstStyle/>
          <a:p>
            <a:r>
              <a:rPr lang="en-US" altLang="en-US" sz="2000" dirty="0" smtClean="0">
                <a:latin typeface="Franklin Gothic Medium" panose="020B0603020102020204" pitchFamily="34" charset="0"/>
              </a:rPr>
              <a:t>Facial features are visible, including a mouth and tongue.</a:t>
            </a:r>
          </a:p>
          <a:p>
            <a:r>
              <a:rPr lang="en-US" altLang="en-US" sz="2000" dirty="0" smtClean="0">
                <a:latin typeface="Franklin Gothic Medium" panose="020B0603020102020204" pitchFamily="34" charset="0"/>
              </a:rPr>
              <a:t>The eyes have a retina and lens. </a:t>
            </a:r>
          </a:p>
          <a:p>
            <a:r>
              <a:rPr lang="en-US" altLang="en-US" sz="2000" dirty="0" smtClean="0">
                <a:latin typeface="Franklin Gothic Medium" panose="020B0603020102020204" pitchFamily="34" charset="0"/>
              </a:rPr>
              <a:t>The major muscle system is developed and the unborn child moves as if practicing. </a:t>
            </a:r>
          </a:p>
          <a:p>
            <a:r>
              <a:rPr lang="en-US" altLang="en-US" sz="2000" dirty="0" smtClean="0">
                <a:latin typeface="Franklin Gothic Medium" panose="020B0603020102020204" pitchFamily="34" charset="0"/>
              </a:rPr>
              <a:t>The child has its own blood type, distinct from the mother's.</a:t>
            </a:r>
          </a:p>
          <a:p>
            <a:r>
              <a:rPr lang="en-US" altLang="en-US" sz="2000" dirty="0" smtClean="0">
                <a:latin typeface="Franklin Gothic Medium" panose="020B0603020102020204" pitchFamily="34" charset="0"/>
              </a:rPr>
              <a:t>These blood cells are produced by the liver now instead of the yolk sac.</a:t>
            </a:r>
          </a:p>
          <a:p>
            <a:pPr eaLnBrk="1" hangingPunct="1"/>
            <a:endParaRPr lang="en-US" altLang="en-US" sz="1800" dirty="0" smtClean="0">
              <a:latin typeface="Franklin Gothic Medium" panose="020B0603020102020204" pitchFamily="34" charset="0"/>
            </a:endParaRPr>
          </a:p>
        </p:txBody>
      </p:sp>
      <p:pic>
        <p:nvPicPr>
          <p:cNvPr id="14341" name="Picture 2" descr="06we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063" y="1738313"/>
            <a:ext cx="396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4176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ltLang="en-US" smtClean="0">
              <a:latin typeface="Franklin Gothic Medium" panose="020B0603020102020204" pitchFamily="34" charset="0"/>
            </a:endParaRPr>
          </a:p>
        </p:txBody>
      </p:sp>
      <p:sp>
        <p:nvSpPr>
          <p:cNvPr id="17411" name="Rectangle 3"/>
          <p:cNvSpPr>
            <a:spLocks noGrp="1" noChangeArrowheads="1"/>
          </p:cNvSpPr>
          <p:nvPr>
            <p:ph type="body" idx="1"/>
          </p:nvPr>
        </p:nvSpPr>
        <p:spPr/>
        <p:txBody>
          <a:bodyPr/>
          <a:lstStyle/>
          <a:p>
            <a:r>
              <a:rPr lang="en-US" altLang="en-US" smtClean="0">
                <a:latin typeface="Franklin Gothic Medium" panose="020B0603020102020204" pitchFamily="34" charset="0"/>
              </a:rPr>
              <a:t>Stages 1-4</a:t>
            </a:r>
          </a:p>
          <a:p>
            <a:pPr lvl="1"/>
            <a:r>
              <a:rPr lang="en-US" altLang="en-US" smtClean="0">
                <a:latin typeface="Franklin Gothic Medium" panose="020B0603020102020204" pitchFamily="34" charset="0"/>
              </a:rPr>
              <a:t>Largely determined by others (parents, teachers)</a:t>
            </a:r>
          </a:p>
          <a:p>
            <a:r>
              <a:rPr lang="en-US" altLang="en-US" smtClean="0">
                <a:latin typeface="Franklin Gothic Medium" panose="020B0603020102020204" pitchFamily="34" charset="0"/>
              </a:rPr>
              <a:t>Stages 5-8</a:t>
            </a:r>
          </a:p>
          <a:p>
            <a:pPr lvl="1"/>
            <a:r>
              <a:rPr lang="en-US" altLang="en-US" smtClean="0">
                <a:latin typeface="Franklin Gothic Medium" panose="020B0603020102020204" pitchFamily="34" charset="0"/>
              </a:rPr>
              <a:t>Individual has more control over environment</a:t>
            </a:r>
          </a:p>
          <a:p>
            <a:pPr lvl="1"/>
            <a:r>
              <a:rPr lang="en-US" altLang="en-US" smtClean="0">
                <a:latin typeface="Franklin Gothic Medium" panose="020B0603020102020204" pitchFamily="34" charset="0"/>
              </a:rPr>
              <a:t>Individual responsibility for crisis resolution in each stage</a:t>
            </a:r>
          </a:p>
        </p:txBody>
      </p:sp>
    </p:spTree>
    <p:extLst>
      <p:ext uri="{BB962C8B-B14F-4D97-AF65-F5344CB8AC3E}">
        <p14:creationId xmlns:p14="http://schemas.microsoft.com/office/powerpoint/2010/main" val="42384800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STAGE </a:t>
            </a:r>
            <a:r>
              <a:rPr lang="en-US" altLang="en-US" sz="4000" dirty="0" smtClean="0">
                <a:latin typeface="Franklin Gothic Medium" panose="020B0603020102020204" pitchFamily="34" charset="0"/>
              </a:rPr>
              <a:t>5: </a:t>
            </a:r>
            <a:r>
              <a:rPr lang="en-US" altLang="en-US" sz="4000" dirty="0" smtClean="0">
                <a:latin typeface="Franklin Gothic Medium" panose="020B0603020102020204" pitchFamily="34" charset="0"/>
              </a:rPr>
              <a:t>IDENTITY </a:t>
            </a:r>
            <a:r>
              <a:rPr lang="en-US" altLang="en-US" sz="4000" dirty="0" smtClean="0">
                <a:latin typeface="Franklin Gothic Medium" panose="020B0603020102020204" pitchFamily="34" charset="0"/>
              </a:rPr>
              <a:t>vs. </a:t>
            </a:r>
            <a:r>
              <a:rPr lang="en-US" altLang="en-US" sz="4000" dirty="0" smtClean="0">
                <a:latin typeface="Franklin Gothic Medium" panose="020B0603020102020204" pitchFamily="34" charset="0"/>
              </a:rPr>
              <a:t>ROLE CONFUSION</a:t>
            </a:r>
            <a:endParaRPr lang="en-US" altLang="en-US" sz="4000" dirty="0" smtClean="0">
              <a:latin typeface="Franklin Gothic Medium" panose="020B0603020102020204" pitchFamily="34" charset="0"/>
            </a:endParaRPr>
          </a:p>
        </p:txBody>
      </p:sp>
      <p:sp>
        <p:nvSpPr>
          <p:cNvPr id="18435" name="Rectangle 3"/>
          <p:cNvSpPr>
            <a:spLocks noGrp="1" noChangeArrowheads="1"/>
          </p:cNvSpPr>
          <p:nvPr>
            <p:ph type="body" idx="1"/>
          </p:nvPr>
        </p:nvSpPr>
        <p:spPr/>
        <p:txBody>
          <a:bodyPr/>
          <a:lstStyle/>
          <a:p>
            <a:pPr>
              <a:lnSpc>
                <a:spcPct val="90000"/>
              </a:lnSpc>
            </a:pPr>
            <a:r>
              <a:rPr lang="en-US" altLang="en-US" smtClean="0">
                <a:latin typeface="Franklin Gothic Medium" panose="020B0603020102020204" pitchFamily="34" charset="0"/>
              </a:rPr>
              <a:t>Ages 12-18</a:t>
            </a:r>
          </a:p>
          <a:p>
            <a:pPr>
              <a:lnSpc>
                <a:spcPct val="90000"/>
              </a:lnSpc>
            </a:pPr>
            <a:r>
              <a:rPr lang="en-US" altLang="en-US" smtClean="0">
                <a:latin typeface="Franklin Gothic Medium" panose="020B0603020102020204" pitchFamily="34" charset="0"/>
              </a:rPr>
              <a:t>Form ego identity: self-image</a:t>
            </a:r>
          </a:p>
          <a:p>
            <a:pPr>
              <a:lnSpc>
                <a:spcPct val="90000"/>
              </a:lnSpc>
            </a:pPr>
            <a:r>
              <a:rPr lang="en-US" altLang="en-US" smtClean="0">
                <a:latin typeface="Franklin Gothic Medium" panose="020B0603020102020204" pitchFamily="34" charset="0"/>
              </a:rPr>
              <a:t>Strong sense of identity: face adulthood with certainty and confidence</a:t>
            </a:r>
          </a:p>
          <a:p>
            <a:pPr>
              <a:lnSpc>
                <a:spcPct val="90000"/>
              </a:lnSpc>
            </a:pPr>
            <a:r>
              <a:rPr lang="en-US" altLang="en-US" smtClean="0">
                <a:latin typeface="Franklin Gothic Medium" panose="020B0603020102020204" pitchFamily="34" charset="0"/>
              </a:rPr>
              <a:t>Identity crisis: confusion of ego identity</a:t>
            </a:r>
          </a:p>
          <a:p>
            <a:pPr>
              <a:lnSpc>
                <a:spcPct val="90000"/>
              </a:lnSpc>
            </a:pPr>
            <a:r>
              <a:rPr lang="en-US" altLang="en-US" smtClean="0">
                <a:latin typeface="Franklin Gothic Medium" panose="020B0603020102020204" pitchFamily="34" charset="0"/>
              </a:rPr>
              <a:t>Basic strength: Fidelity</a:t>
            </a:r>
          </a:p>
          <a:p>
            <a:pPr lvl="1">
              <a:lnSpc>
                <a:spcPct val="90000"/>
              </a:lnSpc>
            </a:pPr>
            <a:r>
              <a:rPr lang="en-US" altLang="en-US" smtClean="0">
                <a:latin typeface="Franklin Gothic Medium" panose="020B0603020102020204" pitchFamily="34" charset="0"/>
              </a:rPr>
              <a:t>Emerges from cohesive ego identity</a:t>
            </a:r>
          </a:p>
          <a:p>
            <a:pPr lvl="1">
              <a:lnSpc>
                <a:spcPct val="90000"/>
              </a:lnSpc>
            </a:pPr>
            <a:r>
              <a:rPr lang="en-US" altLang="en-US" smtClean="0">
                <a:latin typeface="Franklin Gothic Medium" panose="020B0603020102020204" pitchFamily="34" charset="0"/>
              </a:rPr>
              <a:t>Sincerity, genuineness, sense of duty in relationships with others</a:t>
            </a:r>
          </a:p>
        </p:txBody>
      </p:sp>
    </p:spTree>
    <p:extLst>
      <p:ext uri="{BB962C8B-B14F-4D97-AF65-F5344CB8AC3E}">
        <p14:creationId xmlns:p14="http://schemas.microsoft.com/office/powerpoint/2010/main" val="17326100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IDENTITY </a:t>
            </a:r>
            <a:r>
              <a:rPr lang="en-US" altLang="en-US" sz="4000" dirty="0">
                <a:latin typeface="Franklin Gothic Medium" panose="020B0603020102020204" pitchFamily="34" charset="0"/>
              </a:rPr>
              <a:t>vs. ROLE </a:t>
            </a:r>
            <a:r>
              <a:rPr lang="en-US" altLang="en-US" sz="4000" dirty="0" smtClean="0">
                <a:latin typeface="Franklin Gothic Medium" panose="020B0603020102020204" pitchFamily="34" charset="0"/>
              </a:rPr>
              <a:t>CONFUSION = FIDELITY</a:t>
            </a:r>
            <a:endParaRPr lang="en-US" altLang="en-US" sz="4000" dirty="0" smtClean="0"/>
          </a:p>
        </p:txBody>
      </p:sp>
      <p:pic>
        <p:nvPicPr>
          <p:cNvPr id="19459" name="Picture 2" descr="http://static1.squarespace.com/static/52cddfbce4b086fbf667350e/t/541152cae4b07fe1be5b7c59/141042145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46196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sosueme.ie/wp-content/uploads/2011/07/NO-FEE-Hollister-at-Dundrum8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0"/>
            <a:ext cx="33147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lunalunamag.com/wp-content/uploads/2014/02/forever-21-sto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350" y="3990975"/>
            <a:ext cx="38227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3557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altLang="en-US" dirty="0" smtClean="0">
                <a:latin typeface="Franklin Gothic Medium" panose="020B0603020102020204" pitchFamily="34" charset="0"/>
              </a:rPr>
              <a:t>STAGE </a:t>
            </a:r>
            <a:r>
              <a:rPr lang="en-US" altLang="en-US" dirty="0" smtClean="0">
                <a:latin typeface="Franklin Gothic Medium" panose="020B0603020102020204" pitchFamily="34" charset="0"/>
              </a:rPr>
              <a:t>6: </a:t>
            </a:r>
            <a:r>
              <a:rPr lang="en-US" altLang="en-US" dirty="0" smtClean="0">
                <a:latin typeface="Franklin Gothic Medium" panose="020B0603020102020204" pitchFamily="34" charset="0"/>
              </a:rPr>
              <a:t>INTIMACY </a:t>
            </a:r>
            <a:r>
              <a:rPr lang="en-US" altLang="en-US" dirty="0" smtClean="0">
                <a:latin typeface="Franklin Gothic Medium" panose="020B0603020102020204" pitchFamily="34" charset="0"/>
              </a:rPr>
              <a:t>vs. </a:t>
            </a:r>
            <a:r>
              <a:rPr lang="en-US" altLang="en-US" dirty="0" smtClean="0">
                <a:latin typeface="Franklin Gothic Medium" panose="020B0603020102020204" pitchFamily="34" charset="0"/>
              </a:rPr>
              <a:t>ISOLATION</a:t>
            </a:r>
            <a:endParaRPr lang="en-US" altLang="en-US" dirty="0" smtClean="0">
              <a:latin typeface="Franklin Gothic Medium" panose="020B0603020102020204" pitchFamily="34" charset="0"/>
            </a:endParaRPr>
          </a:p>
        </p:txBody>
      </p:sp>
      <p:sp>
        <p:nvSpPr>
          <p:cNvPr id="20483" name="Rectangle 3"/>
          <p:cNvSpPr>
            <a:spLocks noGrp="1" noChangeArrowheads="1"/>
          </p:cNvSpPr>
          <p:nvPr>
            <p:ph type="body" idx="1"/>
          </p:nvPr>
        </p:nvSpPr>
        <p:spPr/>
        <p:txBody>
          <a:bodyPr/>
          <a:lstStyle/>
          <a:p>
            <a:r>
              <a:rPr lang="en-US" altLang="en-US" smtClean="0">
                <a:latin typeface="Franklin Gothic Medium" panose="020B0603020102020204" pitchFamily="34" charset="0"/>
              </a:rPr>
              <a:t>Ages 18-35 (approximately)</a:t>
            </a:r>
          </a:p>
          <a:p>
            <a:r>
              <a:rPr lang="en-US" altLang="en-US" smtClean="0">
                <a:latin typeface="Franklin Gothic Medium" panose="020B0603020102020204" pitchFamily="34" charset="0"/>
              </a:rPr>
              <a:t>Undertake productive work and establish intimate relationships</a:t>
            </a:r>
          </a:p>
          <a:p>
            <a:r>
              <a:rPr lang="en-US" altLang="en-US" smtClean="0">
                <a:latin typeface="Franklin Gothic Medium" panose="020B0603020102020204" pitchFamily="34" charset="0"/>
              </a:rPr>
              <a:t>Inability to establish intimacy leads to social isolation</a:t>
            </a:r>
          </a:p>
          <a:p>
            <a:r>
              <a:rPr lang="en-US" altLang="en-US" smtClean="0">
                <a:latin typeface="Franklin Gothic Medium" panose="020B0603020102020204" pitchFamily="34" charset="0"/>
              </a:rPr>
              <a:t>Basic strength: Love</a:t>
            </a:r>
          </a:p>
          <a:p>
            <a:pPr lvl="1"/>
            <a:r>
              <a:rPr lang="en-US" altLang="en-US" smtClean="0">
                <a:latin typeface="Franklin Gothic Medium" panose="020B0603020102020204" pitchFamily="34" charset="0"/>
              </a:rPr>
              <a:t>Mutual devotion in a shared identity</a:t>
            </a:r>
          </a:p>
          <a:p>
            <a:pPr lvl="1"/>
            <a:r>
              <a:rPr lang="en-US" altLang="en-US" smtClean="0">
                <a:latin typeface="Franklin Gothic Medium" panose="020B0603020102020204" pitchFamily="34" charset="0"/>
              </a:rPr>
              <a:t>Fusing of oneself with another person</a:t>
            </a:r>
          </a:p>
        </p:txBody>
      </p:sp>
    </p:spTree>
    <p:extLst>
      <p:ext uri="{BB962C8B-B14F-4D97-AF65-F5344CB8AC3E}">
        <p14:creationId xmlns:p14="http://schemas.microsoft.com/office/powerpoint/2010/main" val="14023346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US" altLang="en-US" dirty="0" smtClean="0">
                <a:latin typeface="Franklin Gothic Medium" panose="020B0603020102020204" pitchFamily="34" charset="0"/>
              </a:rPr>
              <a:t>INTIMACY </a:t>
            </a:r>
            <a:r>
              <a:rPr lang="en-US" altLang="en-US" dirty="0">
                <a:latin typeface="Franklin Gothic Medium" panose="020B0603020102020204" pitchFamily="34" charset="0"/>
              </a:rPr>
              <a:t>vs. </a:t>
            </a:r>
            <a:r>
              <a:rPr lang="en-US" altLang="en-US" dirty="0" smtClean="0">
                <a:latin typeface="Franklin Gothic Medium" panose="020B0603020102020204" pitchFamily="34" charset="0"/>
              </a:rPr>
              <a:t>ISOLATION = LOVE</a:t>
            </a:r>
            <a:endParaRPr lang="en-US" altLang="en-US" dirty="0" smtClean="0"/>
          </a:p>
        </p:txBody>
      </p:sp>
      <p:pic>
        <p:nvPicPr>
          <p:cNvPr id="21507" name="Picture 2" descr="http://www.ccesonline.com/images/christian-marriage-counse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4191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4949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STAGE </a:t>
            </a:r>
            <a:r>
              <a:rPr lang="en-US" altLang="en-US" sz="4000" dirty="0" smtClean="0">
                <a:latin typeface="Franklin Gothic Medium" panose="020B0603020102020204" pitchFamily="34" charset="0"/>
              </a:rPr>
              <a:t>7: </a:t>
            </a:r>
            <a:r>
              <a:rPr lang="en-US" altLang="en-US" sz="4000" dirty="0" smtClean="0">
                <a:latin typeface="Franklin Gothic Medium" panose="020B0603020102020204" pitchFamily="34" charset="0"/>
              </a:rPr>
              <a:t>GENERATIVITY </a:t>
            </a:r>
            <a:r>
              <a:rPr lang="en-US" altLang="en-US" sz="4000" dirty="0" smtClean="0">
                <a:latin typeface="Franklin Gothic Medium" panose="020B0603020102020204" pitchFamily="34" charset="0"/>
              </a:rPr>
              <a:t>vs. </a:t>
            </a:r>
            <a:r>
              <a:rPr lang="en-US" altLang="en-US" sz="4000" dirty="0" smtClean="0">
                <a:latin typeface="Franklin Gothic Medium" panose="020B0603020102020204" pitchFamily="34" charset="0"/>
              </a:rPr>
              <a:t>STAGNATION</a:t>
            </a:r>
            <a:endParaRPr lang="en-US" altLang="en-US" sz="4000" dirty="0" smtClean="0">
              <a:latin typeface="Franklin Gothic Medium" panose="020B0603020102020204" pitchFamily="34" charset="0"/>
            </a:endParaRPr>
          </a:p>
        </p:txBody>
      </p:sp>
      <p:sp>
        <p:nvSpPr>
          <p:cNvPr id="22531" name="Rectangle 3"/>
          <p:cNvSpPr>
            <a:spLocks noGrp="1" noChangeArrowheads="1"/>
          </p:cNvSpPr>
          <p:nvPr>
            <p:ph type="body" idx="1"/>
          </p:nvPr>
        </p:nvSpPr>
        <p:spPr/>
        <p:txBody>
          <a:bodyPr/>
          <a:lstStyle/>
          <a:p>
            <a:r>
              <a:rPr lang="en-US" altLang="en-US" smtClean="0">
                <a:latin typeface="Franklin Gothic Medium" panose="020B0603020102020204" pitchFamily="34" charset="0"/>
              </a:rPr>
              <a:t>Ages 35-55 (approximately)</a:t>
            </a:r>
          </a:p>
          <a:p>
            <a:r>
              <a:rPr lang="en-US" altLang="en-US" smtClean="0">
                <a:latin typeface="Franklin Gothic Medium" panose="020B0603020102020204" pitchFamily="34" charset="0"/>
              </a:rPr>
              <a:t>Generativity: Active involvement in teaching/guiding the next generation</a:t>
            </a:r>
          </a:p>
          <a:p>
            <a:r>
              <a:rPr lang="en-US" altLang="en-US" smtClean="0">
                <a:latin typeface="Franklin Gothic Medium" panose="020B0603020102020204" pitchFamily="34" charset="0"/>
              </a:rPr>
              <a:t>Stagnation involves not seeking outlets for generativity</a:t>
            </a:r>
          </a:p>
          <a:p>
            <a:r>
              <a:rPr lang="en-US" altLang="en-US" smtClean="0">
                <a:latin typeface="Franklin Gothic Medium" panose="020B0603020102020204" pitchFamily="34" charset="0"/>
              </a:rPr>
              <a:t>Basic strength: Care</a:t>
            </a:r>
          </a:p>
          <a:p>
            <a:pPr lvl="1"/>
            <a:r>
              <a:rPr lang="en-US" altLang="en-US" smtClean="0">
                <a:latin typeface="Franklin Gothic Medium" panose="020B0603020102020204" pitchFamily="34" charset="0"/>
              </a:rPr>
              <a:t>Broad concern for others</a:t>
            </a:r>
          </a:p>
          <a:p>
            <a:pPr lvl="1"/>
            <a:r>
              <a:rPr lang="en-US" altLang="en-US" smtClean="0">
                <a:latin typeface="Franklin Gothic Medium" panose="020B0603020102020204" pitchFamily="34" charset="0"/>
              </a:rPr>
              <a:t>Need to teach others</a:t>
            </a:r>
          </a:p>
        </p:txBody>
      </p:sp>
    </p:spTree>
    <p:extLst>
      <p:ext uri="{BB962C8B-B14F-4D97-AF65-F5344CB8AC3E}">
        <p14:creationId xmlns:p14="http://schemas.microsoft.com/office/powerpoint/2010/main" val="1937381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dirty="0" smtClean="0">
                <a:latin typeface="Franklin Gothic Medium" panose="020B0603020102020204" pitchFamily="34" charset="0"/>
              </a:rPr>
              <a:t>GENERATIVITY </a:t>
            </a:r>
            <a:r>
              <a:rPr lang="en-US" altLang="en-US" sz="3600" dirty="0">
                <a:latin typeface="Franklin Gothic Medium" panose="020B0603020102020204" pitchFamily="34" charset="0"/>
              </a:rPr>
              <a:t>vs. </a:t>
            </a:r>
            <a:r>
              <a:rPr lang="en-US" altLang="en-US" sz="3600" dirty="0" smtClean="0">
                <a:latin typeface="Franklin Gothic Medium" panose="020B0603020102020204" pitchFamily="34" charset="0"/>
              </a:rPr>
              <a:t>STAGNATION = CARE</a:t>
            </a:r>
            <a:endParaRPr lang="en-US" sz="3600" dirty="0"/>
          </a:p>
        </p:txBody>
      </p:sp>
      <p:pic>
        <p:nvPicPr>
          <p:cNvPr id="24578" name="Picture 2" descr="Image result for CARE CO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3810000" cy="465772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14592"/>
            <a:ext cx="38100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228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altLang="en-US" sz="4000" dirty="0" smtClean="0">
                <a:latin typeface="Franklin Gothic Medium" panose="020B0603020102020204" pitchFamily="34" charset="0"/>
              </a:rPr>
              <a:t>STAGE </a:t>
            </a:r>
            <a:r>
              <a:rPr lang="en-US" altLang="en-US" sz="4000" dirty="0" smtClean="0">
                <a:latin typeface="Franklin Gothic Medium" panose="020B0603020102020204" pitchFamily="34" charset="0"/>
              </a:rPr>
              <a:t>8: </a:t>
            </a:r>
            <a:r>
              <a:rPr lang="en-US" altLang="en-US" sz="4000" dirty="0" smtClean="0">
                <a:latin typeface="Franklin Gothic Medium" panose="020B0603020102020204" pitchFamily="34" charset="0"/>
              </a:rPr>
              <a:t>EGO INTEGRITY </a:t>
            </a:r>
            <a:r>
              <a:rPr lang="en-US" altLang="en-US" sz="4000" dirty="0" smtClean="0">
                <a:latin typeface="Franklin Gothic Medium" panose="020B0603020102020204" pitchFamily="34" charset="0"/>
              </a:rPr>
              <a:t>vs. </a:t>
            </a:r>
            <a:r>
              <a:rPr lang="en-US" altLang="en-US" sz="4000" dirty="0" smtClean="0">
                <a:latin typeface="Franklin Gothic Medium" panose="020B0603020102020204" pitchFamily="34" charset="0"/>
              </a:rPr>
              <a:t>DESPAIR</a:t>
            </a:r>
            <a:endParaRPr lang="en-US" altLang="en-US" sz="4000" dirty="0" smtClean="0">
              <a:latin typeface="Franklin Gothic Medium" panose="020B0603020102020204" pitchFamily="34" charset="0"/>
            </a:endParaRPr>
          </a:p>
        </p:txBody>
      </p:sp>
      <p:sp>
        <p:nvSpPr>
          <p:cNvPr id="23555" name="Rectangle 3"/>
          <p:cNvSpPr>
            <a:spLocks noGrp="1" noChangeArrowheads="1"/>
          </p:cNvSpPr>
          <p:nvPr>
            <p:ph type="body" idx="1"/>
          </p:nvPr>
        </p:nvSpPr>
        <p:spPr/>
        <p:txBody>
          <a:bodyPr/>
          <a:lstStyle/>
          <a:p>
            <a:r>
              <a:rPr lang="en-US" altLang="en-US" smtClean="0">
                <a:latin typeface="Franklin Gothic Medium" panose="020B0603020102020204" pitchFamily="34" charset="0"/>
              </a:rPr>
              <a:t>Ages 55+</a:t>
            </a:r>
          </a:p>
          <a:p>
            <a:r>
              <a:rPr lang="en-US" altLang="en-US" smtClean="0">
                <a:latin typeface="Franklin Gothic Medium" panose="020B0603020102020204" pitchFamily="34" charset="0"/>
              </a:rPr>
              <a:t>Evaluation of entire life</a:t>
            </a:r>
          </a:p>
          <a:p>
            <a:r>
              <a:rPr lang="en-US" altLang="en-US" smtClean="0">
                <a:latin typeface="Franklin Gothic Medium" panose="020B0603020102020204" pitchFamily="34" charset="0"/>
              </a:rPr>
              <a:t>Integrity: Look back with satisfaction</a:t>
            </a:r>
          </a:p>
          <a:p>
            <a:r>
              <a:rPr lang="en-US" altLang="en-US" smtClean="0">
                <a:latin typeface="Franklin Gothic Medium" panose="020B0603020102020204" pitchFamily="34" charset="0"/>
              </a:rPr>
              <a:t>Despair: Review with anger, frustration</a:t>
            </a:r>
          </a:p>
          <a:p>
            <a:r>
              <a:rPr lang="en-US" altLang="en-US" smtClean="0">
                <a:latin typeface="Franklin Gothic Medium" panose="020B0603020102020204" pitchFamily="34" charset="0"/>
              </a:rPr>
              <a:t>Basic strength: Wisdom</a:t>
            </a:r>
          </a:p>
          <a:p>
            <a:pPr lvl="1"/>
            <a:r>
              <a:rPr lang="en-US" altLang="en-US" smtClean="0">
                <a:latin typeface="Franklin Gothic Medium" panose="020B0603020102020204" pitchFamily="34" charset="0"/>
              </a:rPr>
              <a:t>Detached concern with the whole of life</a:t>
            </a:r>
          </a:p>
        </p:txBody>
      </p:sp>
    </p:spTree>
    <p:extLst>
      <p:ext uri="{BB962C8B-B14F-4D97-AF65-F5344CB8AC3E}">
        <p14:creationId xmlns:p14="http://schemas.microsoft.com/office/powerpoint/2010/main" val="27836473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dirty="0" smtClean="0">
                <a:latin typeface="Franklin Gothic Medium" panose="020B0603020102020204" pitchFamily="34" charset="0"/>
              </a:rPr>
              <a:t>EGO </a:t>
            </a:r>
            <a:r>
              <a:rPr lang="en-US" altLang="en-US" sz="3600" dirty="0">
                <a:latin typeface="Franklin Gothic Medium" panose="020B0603020102020204" pitchFamily="34" charset="0"/>
              </a:rPr>
              <a:t>INTEGRITY vs. </a:t>
            </a:r>
            <a:r>
              <a:rPr lang="en-US" altLang="en-US" sz="3600" dirty="0" smtClean="0">
                <a:latin typeface="Franklin Gothic Medium" panose="020B0603020102020204" pitchFamily="34" charset="0"/>
              </a:rPr>
              <a:t>DESPAIR = WISDOM</a:t>
            </a:r>
            <a:endParaRPr lang="en-US" sz="3600" dirty="0"/>
          </a:p>
        </p:txBody>
      </p:sp>
      <p:pic>
        <p:nvPicPr>
          <p:cNvPr id="50178" name="Picture 2" descr="Image result for WISDOM COMIC"/>
          <p:cNvPicPr>
            <a:picLocks noChangeAspect="1" noChangeArrowheads="1"/>
          </p:cNvPicPr>
          <p:nvPr/>
        </p:nvPicPr>
        <p:blipFill rotWithShape="1">
          <a:blip r:embed="rId3">
            <a:extLst>
              <a:ext uri="{28A0092B-C50C-407E-A947-70E740481C1C}">
                <a14:useLocalDpi xmlns:a14="http://schemas.microsoft.com/office/drawing/2010/main" val="0"/>
              </a:ext>
            </a:extLst>
          </a:blip>
          <a:srcRect b="10089"/>
          <a:stretch/>
        </p:blipFill>
        <p:spPr bwMode="auto">
          <a:xfrm>
            <a:off x="5422271" y="1981200"/>
            <a:ext cx="3244137" cy="4130021"/>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Image result for wisdom meme"/>
          <p:cNvPicPr>
            <a:picLocks noChangeAspect="1" noChangeArrowheads="1"/>
          </p:cNvPicPr>
          <p:nvPr/>
        </p:nvPicPr>
        <p:blipFill rotWithShape="1">
          <a:blip r:embed="rId4">
            <a:extLst>
              <a:ext uri="{28A0092B-C50C-407E-A947-70E740481C1C}">
                <a14:useLocalDpi xmlns:a14="http://schemas.microsoft.com/office/drawing/2010/main" val="0"/>
              </a:ext>
            </a:extLst>
          </a:blip>
          <a:srcRect b="9333"/>
          <a:stretch/>
        </p:blipFill>
        <p:spPr bwMode="auto">
          <a:xfrm>
            <a:off x="54265" y="2590800"/>
            <a:ext cx="450056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168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871538" y="0"/>
            <a:ext cx="7400925" cy="689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smtClean="0">
                <a:latin typeface="Franklin Gothic Medium" panose="020B0603020102020204" pitchFamily="34" charset="0"/>
              </a:rPr>
              <a:t>EMBRYO: 8 WEEKS</a:t>
            </a:r>
          </a:p>
        </p:txBody>
      </p:sp>
      <p:pic>
        <p:nvPicPr>
          <p:cNvPr id="15363" name="Picture 2" descr="fig16baby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828800"/>
            <a:ext cx="60118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3733800" y="2513013"/>
            <a:ext cx="1981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latin typeface="Franklin Gothic Medium" panose="020B0603020102020204" pitchFamily="34" charset="0"/>
              </a:rPr>
              <a:t>Amniotic Sac</a:t>
            </a:r>
          </a:p>
        </p:txBody>
      </p:sp>
      <p:sp>
        <p:nvSpPr>
          <p:cNvPr id="15365" name="Text Box 5"/>
          <p:cNvSpPr txBox="1">
            <a:spLocks noChangeArrowheads="1"/>
          </p:cNvSpPr>
          <p:nvPr/>
        </p:nvSpPr>
        <p:spPr bwMode="auto">
          <a:xfrm>
            <a:off x="2209800" y="462756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latin typeface="Franklin Gothic Medium" panose="020B0603020102020204" pitchFamily="34" charset="0"/>
              </a:rPr>
              <a:t>Placenta</a:t>
            </a:r>
          </a:p>
        </p:txBody>
      </p:sp>
    </p:spTree>
    <p:extLst>
      <p:ext uri="{BB962C8B-B14F-4D97-AF65-F5344CB8AC3E}">
        <p14:creationId xmlns:p14="http://schemas.microsoft.com/office/powerpoint/2010/main" val="40950144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bes Öste's Social Optimisation Stages"/>
          <p:cNvPicPr>
            <a:picLocks noChangeAspect="1" noChangeArrowheads="1"/>
          </p:cNvPicPr>
          <p:nvPr/>
        </p:nvPicPr>
        <p:blipFill>
          <a:blip r:embed="rId2" cstate="print"/>
          <a:srcRect/>
          <a:stretch>
            <a:fillRect/>
          </a:stretch>
        </p:blipFill>
        <p:spPr bwMode="auto">
          <a:xfrm>
            <a:off x="609600" y="304800"/>
            <a:ext cx="8153634" cy="61341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pitchFamily="34" charset="0"/>
              </a:rPr>
              <a:t>SOCIAL DEVELOPMENT</a:t>
            </a:r>
            <a:endParaRPr lang="en-US" sz="4000" i="1" dirty="0" smtClean="0">
              <a:latin typeface="Franklin Gothic Medium" pitchFamily="34" charset="0"/>
              <a:cs typeface="Arial" pitchFamily="34" charset="0"/>
            </a:endParaRPr>
          </a:p>
        </p:txBody>
      </p:sp>
      <p:sp>
        <p:nvSpPr>
          <p:cNvPr id="82947" name="Content Placeholder 2"/>
          <p:cNvSpPr>
            <a:spLocks noGrp="1"/>
          </p:cNvSpPr>
          <p:nvPr>
            <p:ph idx="1"/>
          </p:nvPr>
        </p:nvSpPr>
        <p:spPr/>
        <p:txBody>
          <a:bodyPr/>
          <a:lstStyle/>
          <a:p>
            <a:pPr eaLnBrk="1" hangingPunct="1"/>
            <a:r>
              <a:rPr lang="en-US" sz="4000" smtClean="0">
                <a:latin typeface="Franklin Gothic Medium" pitchFamily="34" charset="0"/>
                <a:cs typeface="Arial" pitchFamily="34" charset="0"/>
              </a:rPr>
              <a:t>Forming an identity</a:t>
            </a:r>
          </a:p>
          <a:p>
            <a:pPr lvl="1" eaLnBrk="1" hangingPunct="1"/>
            <a:r>
              <a:rPr lang="en-US" sz="3600" smtClean="0">
                <a:latin typeface="Franklin Gothic Medium" pitchFamily="34" charset="0"/>
                <a:cs typeface="Arial" pitchFamily="34" charset="0"/>
                <a:hlinkClick r:id="" action="ppaction://noaction"/>
              </a:rPr>
              <a:t>Identity</a:t>
            </a:r>
            <a:endParaRPr lang="en-US" sz="3600" smtClean="0">
              <a:latin typeface="Franklin Gothic Medium" pitchFamily="34" charset="0"/>
              <a:cs typeface="Arial" pitchFamily="34" charset="0"/>
            </a:endParaRPr>
          </a:p>
          <a:p>
            <a:pPr lvl="1" eaLnBrk="1" hangingPunct="1"/>
            <a:r>
              <a:rPr lang="en-US" sz="3600" smtClean="0">
                <a:latin typeface="Franklin Gothic Medium" pitchFamily="34" charset="0"/>
                <a:cs typeface="Arial" pitchFamily="34" charset="0"/>
                <a:hlinkClick r:id="" action="ppaction://noaction"/>
              </a:rPr>
              <a:t>Social identity</a:t>
            </a:r>
            <a:endParaRPr lang="en-US" sz="3600" smtClean="0">
              <a:latin typeface="Franklin Gothic Medium" pitchFamily="34" charset="0"/>
              <a:cs typeface="Arial" pitchFamily="34" charset="0"/>
            </a:endParaRPr>
          </a:p>
          <a:p>
            <a:pPr lvl="1" eaLnBrk="1" hangingPunct="1"/>
            <a:r>
              <a:rPr lang="en-US" sz="3600" smtClean="0">
                <a:latin typeface="Franklin Gothic Medium" pitchFamily="34" charset="0"/>
                <a:cs typeface="Arial" pitchFamily="34" charset="0"/>
                <a:hlinkClick r:id="" action="ppaction://noaction"/>
              </a:rPr>
              <a:t>Intimacy</a:t>
            </a:r>
            <a:endParaRPr lang="en-US" sz="3600" smtClean="0">
              <a:latin typeface="Franklin Gothic Medium" pitchFamily="34" charset="0"/>
              <a:cs typeface="Arial" pitchFamily="34" charset="0"/>
            </a:endParaRPr>
          </a:p>
          <a:p>
            <a:pPr eaLnBrk="1" hangingPunct="1"/>
            <a:r>
              <a:rPr lang="en-US" sz="4000" smtClean="0">
                <a:latin typeface="Franklin Gothic Medium" pitchFamily="34" charset="0"/>
                <a:cs typeface="Arial" pitchFamily="34" charset="0"/>
              </a:rPr>
              <a:t>Parent and peer relationships</a:t>
            </a:r>
            <a:endParaRPr lang="en-US" smtClean="0">
              <a:latin typeface="Franklin Gothic Medium" pitchFamily="34" charset="0"/>
              <a:cs typeface="Arial"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pitchFamily="34" charset="0"/>
              </a:rPr>
              <a:t>EMERGING ADULTHOOD</a:t>
            </a:r>
            <a:endParaRPr lang="en-US" sz="4000" i="1" dirty="0" smtClean="0">
              <a:latin typeface="Franklin Gothic Medium" pitchFamily="34" charset="0"/>
              <a:cs typeface="Arial" pitchFamily="34" charset="0"/>
            </a:endParaRPr>
          </a:p>
        </p:txBody>
      </p:sp>
      <p:sp>
        <p:nvSpPr>
          <p:cNvPr id="83971" name="Content Placeholder 2"/>
          <p:cNvSpPr>
            <a:spLocks noGrp="1"/>
          </p:cNvSpPr>
          <p:nvPr>
            <p:ph idx="1"/>
          </p:nvPr>
        </p:nvSpPr>
        <p:spPr>
          <a:xfrm>
            <a:off x="457200" y="1600200"/>
            <a:ext cx="8229600" cy="4625609"/>
          </a:xfrm>
        </p:spPr>
        <p:txBody>
          <a:bodyPr/>
          <a:lstStyle/>
          <a:p>
            <a:pPr eaLnBrk="1" hangingPunct="1"/>
            <a:r>
              <a:rPr lang="en-US" sz="4000" dirty="0" smtClean="0">
                <a:latin typeface="Franklin Gothic Medium" pitchFamily="34" charset="0"/>
                <a:cs typeface="Arial" pitchFamily="34" charset="0"/>
                <a:hlinkClick r:id="" action="ppaction://noaction"/>
              </a:rPr>
              <a:t>Emerging adulthood</a:t>
            </a:r>
            <a:endParaRPr lang="en-US" dirty="0" smtClean="0">
              <a:latin typeface="Franklin Gothic Medium" pitchFamily="34" charset="0"/>
              <a:cs typeface="Arial" pitchFamily="34" charset="0"/>
            </a:endParaRPr>
          </a:p>
        </p:txBody>
      </p:sp>
      <p:pic>
        <p:nvPicPr>
          <p:cNvPr id="83972" name="Picture 3" descr="MyAP1e_9UN38.jpg"/>
          <p:cNvPicPr>
            <a:picLocks noChangeAspect="1"/>
          </p:cNvPicPr>
          <p:nvPr/>
        </p:nvPicPr>
        <p:blipFill>
          <a:blip r:embed="rId3" cstate="print"/>
          <a:srcRect/>
          <a:stretch>
            <a:fillRect/>
          </a:stretch>
        </p:blipFill>
        <p:spPr bwMode="auto">
          <a:xfrm>
            <a:off x="2185988" y="2362200"/>
            <a:ext cx="4748212" cy="4386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4"/>
          <p:cNvSpPr>
            <a:spLocks noGrp="1"/>
          </p:cNvSpPr>
          <p:nvPr>
            <p:ph type="title"/>
          </p:nvPr>
        </p:nvSpPr>
        <p:spPr/>
        <p:txBody>
          <a:bodyPr/>
          <a:lstStyle/>
          <a:p>
            <a:pPr eaLnBrk="1" hangingPunct="1"/>
            <a:r>
              <a:rPr lang="en-US" sz="4800" b="1" dirty="0" smtClean="0">
                <a:latin typeface="Franklin Gothic Medium" pitchFamily="34" charset="0"/>
                <a:cs typeface="Arial" pitchFamily="34" charset="0"/>
              </a:rPr>
              <a:t>ADULTHOOD</a:t>
            </a:r>
          </a:p>
        </p:txBody>
      </p:sp>
      <p:sp>
        <p:nvSpPr>
          <p:cNvPr id="4" name="Text Placeholder 3"/>
          <p:cNvSpPr>
            <a:spLocks noGrp="1"/>
          </p:cNvSpPr>
          <p:nvPr>
            <p:ph type="body" idx="1"/>
          </p:nvPr>
        </p:nvSpPr>
        <p:spPr/>
        <p:txBody>
          <a:bodyPr/>
          <a:lstStyle/>
          <a:p>
            <a:endParaRPr lang="en-US"/>
          </a:p>
        </p:txBody>
      </p:sp>
      <p:pic>
        <p:nvPicPr>
          <p:cNvPr id="84995" name="Picture 4"/>
          <p:cNvPicPr>
            <a:picLocks noChangeAspect="1" noChangeArrowheads="1"/>
          </p:cNvPicPr>
          <p:nvPr/>
        </p:nvPicPr>
        <p:blipFill>
          <a:blip r:embed="rId3" cstate="print"/>
          <a:srcRect/>
          <a:stretch>
            <a:fillRect/>
          </a:stretch>
        </p:blipFill>
        <p:spPr bwMode="auto">
          <a:xfrm>
            <a:off x="2438400" y="1676400"/>
            <a:ext cx="4467225" cy="498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6685955" y="-6170"/>
            <a:ext cx="2440583" cy="1466670"/>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5833919" y="383967"/>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4971478" y="47625"/>
            <a:ext cx="990600" cy="609600"/>
          </a:xfrm>
          <a:prstGeom prst="wedgeRoundRectCallout">
            <a:avLst>
              <a:gd name="adj1" fmla="val 41059"/>
              <a:gd name="adj2" fmla="val 68147"/>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198560768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pitchFamily="34" charset="0"/>
              </a:rPr>
              <a:t>PHYSICAL DEVELOPMENT</a:t>
            </a:r>
            <a:endParaRPr lang="en-US" sz="4000" i="1" dirty="0" smtClean="0">
              <a:latin typeface="Franklin Gothic Medium" pitchFamily="34" charset="0"/>
              <a:cs typeface="Arial" pitchFamily="34" charset="0"/>
            </a:endParaRPr>
          </a:p>
        </p:txBody>
      </p:sp>
      <p:sp>
        <p:nvSpPr>
          <p:cNvPr id="86019" name="Content Placeholder 2"/>
          <p:cNvSpPr>
            <a:spLocks noGrp="1"/>
          </p:cNvSpPr>
          <p:nvPr>
            <p:ph idx="1"/>
          </p:nvPr>
        </p:nvSpPr>
        <p:spPr>
          <a:xfrm>
            <a:off x="0" y="1600200"/>
            <a:ext cx="9220200" cy="4525963"/>
          </a:xfrm>
        </p:spPr>
        <p:txBody>
          <a:bodyPr>
            <a:normAutofit/>
          </a:bodyPr>
          <a:lstStyle/>
          <a:p>
            <a:pPr eaLnBrk="1" hangingPunct="1"/>
            <a:r>
              <a:rPr lang="en-US" sz="4000" dirty="0" smtClean="0">
                <a:latin typeface="Franklin Gothic Medium" pitchFamily="34" charset="0"/>
                <a:cs typeface="Arial" pitchFamily="34" charset="0"/>
              </a:rPr>
              <a:t>Physical changes in middle adulthood</a:t>
            </a:r>
          </a:p>
          <a:p>
            <a:pPr lvl="1" eaLnBrk="1" hangingPunct="1"/>
            <a:r>
              <a:rPr lang="en-US" sz="3600" dirty="0" smtClean="0">
                <a:latin typeface="Franklin Gothic Medium" pitchFamily="34" charset="0"/>
                <a:cs typeface="Arial" pitchFamily="34" charset="0"/>
                <a:hlinkClick r:id="" action="ppaction://noaction"/>
              </a:rPr>
              <a:t>Menopause</a:t>
            </a:r>
            <a:endParaRPr lang="en-US" sz="3600" dirty="0" smtClean="0">
              <a:latin typeface="Franklin Gothic Medium" pitchFamily="34" charset="0"/>
              <a:cs typeface="Arial" pitchFamily="34" charset="0"/>
            </a:endParaRPr>
          </a:p>
          <a:p>
            <a:pPr lvl="1" eaLnBrk="1" hangingPunct="1"/>
            <a:r>
              <a:rPr lang="en-US" sz="3600" dirty="0" smtClean="0">
                <a:latin typeface="Franklin Gothic Medium" pitchFamily="34" charset="0"/>
                <a:cs typeface="Arial" pitchFamily="34" charset="0"/>
              </a:rPr>
              <a:t>Exercise and health more to do with physical ability than age</a:t>
            </a:r>
          </a:p>
          <a:p>
            <a:r>
              <a:rPr lang="en-US" sz="4000" dirty="0" smtClean="0">
                <a:latin typeface="Franklin Gothic Medium" pitchFamily="34" charset="0"/>
                <a:cs typeface="Arial" pitchFamily="34" charset="0"/>
              </a:rPr>
              <a:t>Midlife crisis</a:t>
            </a:r>
          </a:p>
          <a:p>
            <a:pPr lvl="1"/>
            <a:r>
              <a:rPr lang="en-US" sz="3600" dirty="0" smtClean="0">
                <a:latin typeface="Franklin Gothic Medium" pitchFamily="34" charset="0"/>
                <a:cs typeface="Arial" pitchFamily="34" charset="0"/>
              </a:rPr>
              <a:t>Not as common as popularly believed</a:t>
            </a:r>
          </a:p>
          <a:p>
            <a:pPr lvl="1"/>
            <a:endParaRPr lang="en-US" sz="3600" dirty="0" smtClean="0">
              <a:latin typeface="Franklin Gothic Medium" pitchFamily="34" charset="0"/>
              <a:cs typeface="Aria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PHYSICAL DEVELOPMENT</a:t>
            </a:r>
            <a:endParaRPr lang="en-US" dirty="0">
              <a:latin typeface="Franklin Gothic Medium" pitchFamily="34" charset="0"/>
            </a:endParaRPr>
          </a:p>
        </p:txBody>
      </p:sp>
      <p:sp>
        <p:nvSpPr>
          <p:cNvPr id="3" name="Content Placeholder 2"/>
          <p:cNvSpPr>
            <a:spLocks noGrp="1"/>
          </p:cNvSpPr>
          <p:nvPr>
            <p:ph idx="1"/>
          </p:nvPr>
        </p:nvSpPr>
        <p:spPr/>
        <p:txBody>
          <a:bodyPr>
            <a:normAutofit fontScale="92500" lnSpcReduction="10000"/>
          </a:bodyPr>
          <a:lstStyle/>
          <a:p>
            <a:r>
              <a:rPr lang="en-US" sz="4000" dirty="0" smtClean="0">
                <a:latin typeface="Franklin Gothic Medium" pitchFamily="34" charset="0"/>
                <a:cs typeface="Arial" pitchFamily="34" charset="0"/>
              </a:rPr>
              <a:t>Physical changes in later life</a:t>
            </a:r>
          </a:p>
          <a:p>
            <a:pPr lvl="1"/>
            <a:r>
              <a:rPr lang="en-US" sz="3600" dirty="0" smtClean="0">
                <a:latin typeface="Franklin Gothic Medium" pitchFamily="34" charset="0"/>
                <a:cs typeface="Arial" pitchFamily="34" charset="0"/>
              </a:rPr>
              <a:t>Life </a:t>
            </a:r>
            <a:r>
              <a:rPr lang="en-US" sz="3600" dirty="0" smtClean="0">
                <a:latin typeface="Franklin Gothic Medium" pitchFamily="34" charset="0"/>
                <a:cs typeface="Arial" pitchFamily="34" charset="0"/>
              </a:rPr>
              <a:t>expectancy</a:t>
            </a:r>
          </a:p>
          <a:p>
            <a:pPr lvl="2"/>
            <a:r>
              <a:rPr lang="en-US" sz="3200" dirty="0" smtClean="0">
                <a:latin typeface="Franklin Gothic Medium" pitchFamily="34" charset="0"/>
                <a:cs typeface="Arial" pitchFamily="34" charset="0"/>
              </a:rPr>
              <a:t>Lower for males than females</a:t>
            </a:r>
            <a:endParaRPr lang="en-US" sz="3200" dirty="0" smtClean="0">
              <a:latin typeface="Franklin Gothic Medium" pitchFamily="34" charset="0"/>
              <a:cs typeface="Arial" pitchFamily="34" charset="0"/>
            </a:endParaRPr>
          </a:p>
          <a:p>
            <a:pPr lvl="1"/>
            <a:r>
              <a:rPr lang="en-US" sz="3600" dirty="0" smtClean="0">
                <a:latin typeface="Franklin Gothic Medium" pitchFamily="34" charset="0"/>
                <a:cs typeface="Arial" pitchFamily="34" charset="0"/>
              </a:rPr>
              <a:t>Sensory </a:t>
            </a:r>
            <a:r>
              <a:rPr lang="en-US" sz="3600" dirty="0" smtClean="0">
                <a:latin typeface="Franklin Gothic Medium" pitchFamily="34" charset="0"/>
                <a:cs typeface="Arial" pitchFamily="34" charset="0"/>
              </a:rPr>
              <a:t>abilities</a:t>
            </a:r>
          </a:p>
          <a:p>
            <a:pPr lvl="2"/>
            <a:r>
              <a:rPr lang="en-US" sz="3200" dirty="0" smtClean="0">
                <a:latin typeface="Franklin Gothic Medium" pitchFamily="34" charset="0"/>
                <a:cs typeface="Arial" pitchFamily="34" charset="0"/>
              </a:rPr>
              <a:t>Diminish with age</a:t>
            </a:r>
            <a:endParaRPr lang="en-US" sz="3200" dirty="0" smtClean="0">
              <a:latin typeface="Franklin Gothic Medium" pitchFamily="34" charset="0"/>
              <a:cs typeface="Arial" pitchFamily="34" charset="0"/>
            </a:endParaRPr>
          </a:p>
          <a:p>
            <a:pPr lvl="1"/>
            <a:r>
              <a:rPr lang="en-US" sz="3600" dirty="0" smtClean="0">
                <a:latin typeface="Franklin Gothic Medium" pitchFamily="34" charset="0"/>
                <a:cs typeface="Arial" pitchFamily="34" charset="0"/>
              </a:rPr>
              <a:t>Health</a:t>
            </a:r>
          </a:p>
          <a:p>
            <a:pPr lvl="2"/>
            <a:r>
              <a:rPr lang="en-US" sz="3200" dirty="0" smtClean="0">
                <a:latin typeface="Franklin Gothic Medium" pitchFamily="34" charset="0"/>
                <a:cs typeface="Arial" pitchFamily="34" charset="0"/>
              </a:rPr>
              <a:t>Immune system weakens as we age</a:t>
            </a:r>
            <a:endParaRPr lang="en-US" sz="3200" dirty="0" smtClean="0">
              <a:latin typeface="Franklin Gothic Medium" pitchFamily="34" charset="0"/>
              <a:cs typeface="Arial" pitchFamily="34" charset="0"/>
            </a:endParaRPr>
          </a:p>
          <a:p>
            <a:pPr lvl="1"/>
            <a:r>
              <a:rPr lang="en-US" sz="3600" dirty="0" smtClean="0">
                <a:latin typeface="Franklin Gothic Medium" pitchFamily="34" charset="0"/>
                <a:cs typeface="Arial" pitchFamily="34" charset="0"/>
              </a:rPr>
              <a:t>Dementia and Alzheimer’s Disease</a:t>
            </a:r>
            <a:endParaRPr lang="en-US" dirty="0" smtClean="0">
              <a:latin typeface="Franklin Gothic Medium" pitchFamily="34" charset="0"/>
              <a:cs typeface="Arial" pitchFamily="34" charset="0"/>
            </a:endParaRPr>
          </a:p>
          <a:p>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COGNITIVE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AGING AND MEMORY</a:t>
            </a:r>
          </a:p>
        </p:txBody>
      </p:sp>
      <p:sp>
        <p:nvSpPr>
          <p:cNvPr id="87043" name="Content Placeholder 2"/>
          <p:cNvSpPr>
            <a:spLocks noGrp="1"/>
          </p:cNvSpPr>
          <p:nvPr>
            <p:ph idx="1"/>
          </p:nvPr>
        </p:nvSpPr>
        <p:spPr/>
        <p:txBody>
          <a:bodyPr/>
          <a:lstStyle/>
          <a:p>
            <a:pPr eaLnBrk="1" hangingPunct="1"/>
            <a:r>
              <a:rPr lang="en-US" sz="4000" smtClean="0">
                <a:latin typeface="Franklin Gothic Medium" pitchFamily="34" charset="0"/>
                <a:cs typeface="Arial" pitchFamily="34" charset="0"/>
              </a:rPr>
              <a:t>Recall versus recognition</a:t>
            </a:r>
          </a:p>
          <a:p>
            <a:pPr eaLnBrk="1" hangingPunct="1"/>
            <a:r>
              <a:rPr lang="en-US" sz="4000" smtClean="0">
                <a:latin typeface="Franklin Gothic Medium" pitchFamily="34" charset="0"/>
                <a:cs typeface="Arial" pitchFamily="34" charset="0"/>
              </a:rPr>
              <a:t>Prospective memory</a:t>
            </a:r>
            <a:endParaRPr lang="en-US" smtClean="0">
              <a:latin typeface="Franklin Gothic Medium" pitchFamily="34" charset="0"/>
              <a:cs typeface="Arial" pitchFamily="34" charset="0"/>
            </a:endParaRPr>
          </a:p>
        </p:txBody>
      </p:sp>
      <p:pic>
        <p:nvPicPr>
          <p:cNvPr id="87044" name="Picture 3" descr="MyAP1e_9UN41.jpg"/>
          <p:cNvPicPr>
            <a:picLocks noChangeAspect="1"/>
          </p:cNvPicPr>
          <p:nvPr/>
        </p:nvPicPr>
        <p:blipFill>
          <a:blip r:embed="rId3" cstate="print"/>
          <a:srcRect/>
          <a:stretch>
            <a:fillRect/>
          </a:stretch>
        </p:blipFill>
        <p:spPr bwMode="auto">
          <a:xfrm>
            <a:off x="2133600" y="3124200"/>
            <a:ext cx="5002213" cy="356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COGNITIVE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AGING AND MEMORY</a:t>
            </a:r>
          </a:p>
        </p:txBody>
      </p:sp>
      <p:sp>
        <p:nvSpPr>
          <p:cNvPr id="87043" name="Content Placeholder 2"/>
          <p:cNvSpPr>
            <a:spLocks noGrp="1"/>
          </p:cNvSpPr>
          <p:nvPr>
            <p:ph idx="1"/>
          </p:nvPr>
        </p:nvSpPr>
        <p:spPr/>
        <p:txBody>
          <a:bodyPr/>
          <a:lstStyle/>
          <a:p>
            <a:pPr eaLnBrk="1" hangingPunct="1"/>
            <a:r>
              <a:rPr lang="en-US" sz="4000" smtClean="0">
                <a:latin typeface="Franklin Gothic Medium" pitchFamily="34" charset="0"/>
                <a:cs typeface="Arial" pitchFamily="34" charset="0"/>
              </a:rPr>
              <a:t>Recall versus recognition</a:t>
            </a:r>
          </a:p>
          <a:p>
            <a:pPr eaLnBrk="1" hangingPunct="1"/>
            <a:r>
              <a:rPr lang="en-US" sz="4000" smtClean="0">
                <a:latin typeface="Franklin Gothic Medium" pitchFamily="34" charset="0"/>
                <a:cs typeface="Arial" pitchFamily="34" charset="0"/>
              </a:rPr>
              <a:t>Prospective memory</a:t>
            </a:r>
            <a:endParaRPr lang="en-US" smtClean="0">
              <a:latin typeface="Franklin Gothic Medium" pitchFamily="34" charset="0"/>
              <a:cs typeface="Arial" pitchFamily="34" charset="0"/>
            </a:endParaRPr>
          </a:p>
        </p:txBody>
      </p:sp>
      <p:pic>
        <p:nvPicPr>
          <p:cNvPr id="87044" name="Picture 3" descr="MyAP1e_9UN41.jpg"/>
          <p:cNvPicPr>
            <a:picLocks noChangeAspect="1"/>
          </p:cNvPicPr>
          <p:nvPr/>
        </p:nvPicPr>
        <p:blipFill>
          <a:blip r:embed="rId3" cstate="print"/>
          <a:srcRect/>
          <a:stretch>
            <a:fillRect/>
          </a:stretch>
        </p:blipFill>
        <p:spPr bwMode="auto">
          <a:xfrm>
            <a:off x="2133600" y="3124200"/>
            <a:ext cx="5002213" cy="356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CROSS-SECTIONAL STUDY</a:t>
            </a:r>
            <a:endParaRPr lang="en-US" altLang="en-US" dirty="0" smtClean="0">
              <a:latin typeface="Franklin Gothic Medium" panose="020B0603020102020204" pitchFamily="34" charset="0"/>
            </a:endParaRPr>
          </a:p>
        </p:txBody>
      </p:sp>
      <p:sp>
        <p:nvSpPr>
          <p:cNvPr id="14340" name="Rectangle 3"/>
          <p:cNvSpPr>
            <a:spLocks noGrp="1" noChangeArrowheads="1"/>
          </p:cNvSpPr>
          <p:nvPr>
            <p:ph type="body" idx="1"/>
          </p:nvPr>
        </p:nvSpPr>
        <p:spPr/>
        <p:txBody>
          <a:bodyPr>
            <a:normAutofit lnSpcReduction="10000"/>
          </a:bodyPr>
          <a:lstStyle/>
          <a:p>
            <a:r>
              <a:rPr lang="en-US" altLang="en-US" sz="2800" dirty="0" smtClean="0">
                <a:latin typeface="Franklin Gothic Medium" panose="020B0603020102020204" pitchFamily="34" charset="0"/>
              </a:rPr>
              <a:t>Study people of different ages at the same point in </a:t>
            </a:r>
            <a:r>
              <a:rPr lang="en-US" altLang="en-US" sz="2800" dirty="0" smtClean="0">
                <a:latin typeface="Franklin Gothic Medium" panose="020B0603020102020204" pitchFamily="34" charset="0"/>
              </a:rPr>
              <a:t>time</a:t>
            </a:r>
          </a:p>
          <a:p>
            <a:pPr marL="118872" indent="0">
              <a:buNone/>
            </a:pPr>
            <a:endParaRPr lang="en-US" altLang="en-US" sz="2800" dirty="0" smtClean="0">
              <a:latin typeface="Franklin Gothic Medium" panose="020B0603020102020204" pitchFamily="34" charset="0"/>
            </a:endParaRPr>
          </a:p>
          <a:p>
            <a:r>
              <a:rPr lang="en-US" altLang="en-US" sz="2800" dirty="0" smtClean="0">
                <a:latin typeface="Franklin Gothic Medium" panose="020B0603020102020204" pitchFamily="34" charset="0"/>
              </a:rPr>
              <a:t>Advantages</a:t>
            </a:r>
          </a:p>
          <a:p>
            <a:pPr lvl="1"/>
            <a:r>
              <a:rPr lang="en-US" altLang="en-US" sz="2400" dirty="0" smtClean="0">
                <a:latin typeface="Franklin Gothic Medium" panose="020B0603020102020204" pitchFamily="34" charset="0"/>
              </a:rPr>
              <a:t>Inexpensive</a:t>
            </a:r>
          </a:p>
          <a:p>
            <a:pPr lvl="1"/>
            <a:r>
              <a:rPr lang="en-US" altLang="en-US" sz="2400" dirty="0" smtClean="0">
                <a:latin typeface="Franklin Gothic Medium" panose="020B0603020102020204" pitchFamily="34" charset="0"/>
              </a:rPr>
              <a:t>Can be completed quickly</a:t>
            </a:r>
          </a:p>
          <a:p>
            <a:pPr lvl="1"/>
            <a:r>
              <a:rPr lang="en-US" altLang="en-US" sz="2400" dirty="0" smtClean="0">
                <a:latin typeface="Franklin Gothic Medium" panose="020B0603020102020204" pitchFamily="34" charset="0"/>
              </a:rPr>
              <a:t>Low attrition</a:t>
            </a:r>
          </a:p>
          <a:p>
            <a:r>
              <a:rPr lang="en-US" altLang="en-US" sz="2800" dirty="0" smtClean="0">
                <a:latin typeface="Franklin Gothic Medium" panose="020B0603020102020204" pitchFamily="34" charset="0"/>
              </a:rPr>
              <a:t>Disadvantages</a:t>
            </a:r>
          </a:p>
          <a:p>
            <a:pPr lvl="1"/>
            <a:r>
              <a:rPr lang="en-US" altLang="en-US" sz="2400" dirty="0" smtClean="0">
                <a:latin typeface="Franklin Gothic Medium" panose="020B0603020102020204" pitchFamily="34" charset="0"/>
              </a:rPr>
              <a:t>Different age groups are not necessarily much alike</a:t>
            </a:r>
          </a:p>
          <a:p>
            <a:pPr lvl="1"/>
            <a:r>
              <a:rPr lang="en-US" altLang="en-US" sz="2400" dirty="0" smtClean="0">
                <a:latin typeface="Franklin Gothic Medium" panose="020B0603020102020204" pitchFamily="34" charset="0"/>
              </a:rPr>
              <a:t>Differences may be due to cohort differences rather than age</a:t>
            </a:r>
          </a:p>
        </p:txBody>
      </p:sp>
      <p:pic>
        <p:nvPicPr>
          <p:cNvPr id="14341" name="Picture 2" descr="http://education-portal.com/cimages/multimages/16/cross_sectional_research_stu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66950"/>
            <a:ext cx="31480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932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latin typeface="Franklin Gothic Medium" panose="020B0603020102020204" pitchFamily="34" charset="0"/>
              </a:rPr>
              <a:t>EMBRYO: 8 WEEKS</a:t>
            </a:r>
          </a:p>
        </p:txBody>
      </p:sp>
      <p:sp>
        <p:nvSpPr>
          <p:cNvPr id="16387" name="Content Placeholder 2"/>
          <p:cNvSpPr>
            <a:spLocks noGrp="1"/>
          </p:cNvSpPr>
          <p:nvPr>
            <p:ph idx="1"/>
          </p:nvPr>
        </p:nvSpPr>
        <p:spPr/>
        <p:txBody>
          <a:bodyPr/>
          <a:lstStyle/>
          <a:p>
            <a:pPr marL="0" indent="0">
              <a:buFontTx/>
              <a:buNone/>
            </a:pPr>
            <a:r>
              <a:rPr lang="en-US" altLang="en-US" smtClean="0">
                <a:latin typeface="Franklin Gothic Medium" panose="020B0603020102020204" pitchFamily="34" charset="0"/>
              </a:rPr>
              <a:t>Embryo in Amniotic sac</a:t>
            </a:r>
          </a:p>
        </p:txBody>
      </p:sp>
      <p:pic>
        <p:nvPicPr>
          <p:cNvPr id="16388" name="Picture 3" descr="fetal develo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624941"/>
            <a:ext cx="4913313"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32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a:lnSpc>
                <a:spcPct val="90000"/>
              </a:lnSpc>
            </a:pPr>
            <a:r>
              <a:rPr lang="en-US" altLang="en-US" sz="4000" dirty="0" smtClean="0">
                <a:latin typeface="Franklin Gothic Medium" panose="020B0603020102020204" pitchFamily="34" charset="0"/>
              </a:rPr>
              <a:t>LONGITUDINAL STUDY</a:t>
            </a:r>
            <a:endParaRPr lang="en-US" altLang="en-US" sz="4000" dirty="0" smtClean="0">
              <a:latin typeface="Franklin Gothic Medium" panose="020B0603020102020204" pitchFamily="34" charset="0"/>
            </a:endParaRPr>
          </a:p>
        </p:txBody>
      </p:sp>
      <p:sp>
        <p:nvSpPr>
          <p:cNvPr id="16388" name="Rectangle 3"/>
          <p:cNvSpPr>
            <a:spLocks noGrp="1" noChangeArrowheads="1"/>
          </p:cNvSpPr>
          <p:nvPr>
            <p:ph type="body" idx="1"/>
          </p:nvPr>
        </p:nvSpPr>
        <p:spPr/>
        <p:txBody>
          <a:bodyPr/>
          <a:lstStyle/>
          <a:p>
            <a:pPr>
              <a:lnSpc>
                <a:spcPct val="90000"/>
              </a:lnSpc>
            </a:pPr>
            <a:r>
              <a:rPr lang="en-US" altLang="en-US" sz="2800" dirty="0" smtClean="0">
                <a:latin typeface="Franklin Gothic Medium" panose="020B0603020102020204" pitchFamily="34" charset="0"/>
              </a:rPr>
              <a:t>Study the same group of people over </a:t>
            </a:r>
            <a:r>
              <a:rPr lang="en-US" altLang="en-US" sz="2800" dirty="0" smtClean="0">
                <a:latin typeface="Franklin Gothic Medium" panose="020B0603020102020204" pitchFamily="34" charset="0"/>
              </a:rPr>
              <a:t>time</a:t>
            </a:r>
          </a:p>
          <a:p>
            <a:pPr marL="118872" indent="0">
              <a:lnSpc>
                <a:spcPct val="90000"/>
              </a:lnSpc>
              <a:buNone/>
            </a:pPr>
            <a:endParaRPr lang="en-US" altLang="en-US" sz="2800" dirty="0" smtClean="0">
              <a:latin typeface="Franklin Gothic Medium" panose="020B0603020102020204" pitchFamily="34" charset="0"/>
            </a:endParaRPr>
          </a:p>
          <a:p>
            <a:pPr>
              <a:lnSpc>
                <a:spcPct val="90000"/>
              </a:lnSpc>
            </a:pPr>
            <a:r>
              <a:rPr lang="en-US" altLang="en-US" sz="2800" dirty="0" smtClean="0">
                <a:latin typeface="Franklin Gothic Medium" panose="020B0603020102020204" pitchFamily="34" charset="0"/>
              </a:rPr>
              <a:t>Advantages</a:t>
            </a:r>
          </a:p>
          <a:p>
            <a:pPr lvl="1">
              <a:lnSpc>
                <a:spcPct val="90000"/>
              </a:lnSpc>
            </a:pPr>
            <a:r>
              <a:rPr lang="en-US" altLang="en-US" sz="2400" dirty="0" smtClean="0">
                <a:latin typeface="Franklin Gothic Medium" panose="020B0603020102020204" pitchFamily="34" charset="0"/>
              </a:rPr>
              <a:t>Detailed information about subjects</a:t>
            </a:r>
          </a:p>
          <a:p>
            <a:pPr lvl="1">
              <a:lnSpc>
                <a:spcPct val="90000"/>
              </a:lnSpc>
            </a:pPr>
            <a:r>
              <a:rPr lang="en-US" altLang="en-US" sz="2400" dirty="0" smtClean="0">
                <a:latin typeface="Franklin Gothic Medium" panose="020B0603020102020204" pitchFamily="34" charset="0"/>
              </a:rPr>
              <a:t>Developmental changes can be studied in detail</a:t>
            </a:r>
          </a:p>
          <a:p>
            <a:pPr lvl="1">
              <a:lnSpc>
                <a:spcPct val="90000"/>
              </a:lnSpc>
            </a:pPr>
            <a:r>
              <a:rPr lang="en-US" altLang="en-US" sz="2400" dirty="0" smtClean="0">
                <a:latin typeface="Franklin Gothic Medium" panose="020B0603020102020204" pitchFamily="34" charset="0"/>
              </a:rPr>
              <a:t>Eliminates cohort differences</a:t>
            </a:r>
          </a:p>
          <a:p>
            <a:pPr>
              <a:lnSpc>
                <a:spcPct val="90000"/>
              </a:lnSpc>
            </a:pPr>
            <a:r>
              <a:rPr lang="en-US" altLang="en-US" sz="2800" dirty="0" smtClean="0">
                <a:latin typeface="Franklin Gothic Medium" panose="020B0603020102020204" pitchFamily="34" charset="0"/>
              </a:rPr>
              <a:t>Disadvantages</a:t>
            </a:r>
          </a:p>
          <a:p>
            <a:pPr lvl="1">
              <a:lnSpc>
                <a:spcPct val="90000"/>
              </a:lnSpc>
            </a:pPr>
            <a:r>
              <a:rPr lang="en-US" altLang="en-US" sz="2400" dirty="0" smtClean="0">
                <a:latin typeface="Franklin Gothic Medium" panose="020B0603020102020204" pitchFamily="34" charset="0"/>
              </a:rPr>
              <a:t>Expensive and time consuming</a:t>
            </a:r>
          </a:p>
          <a:p>
            <a:pPr lvl="1">
              <a:lnSpc>
                <a:spcPct val="90000"/>
              </a:lnSpc>
            </a:pPr>
            <a:r>
              <a:rPr lang="en-US" altLang="en-US" sz="2400" dirty="0" smtClean="0">
                <a:latin typeface="Franklin Gothic Medium" panose="020B0603020102020204" pitchFamily="34" charset="0"/>
              </a:rPr>
              <a:t>Potential for high attrition</a:t>
            </a:r>
          </a:p>
          <a:p>
            <a:pPr lvl="1">
              <a:lnSpc>
                <a:spcPct val="90000"/>
              </a:lnSpc>
            </a:pPr>
            <a:r>
              <a:rPr lang="en-US" altLang="en-US" sz="2400" dirty="0" smtClean="0">
                <a:latin typeface="Franklin Gothic Medium" panose="020B0603020102020204" pitchFamily="34" charset="0"/>
              </a:rPr>
              <a:t>Differences over time may be due to assessment tools and not age</a:t>
            </a:r>
          </a:p>
        </p:txBody>
      </p:sp>
    </p:spTree>
    <p:extLst>
      <p:ext uri="{BB962C8B-B14F-4D97-AF65-F5344CB8AC3E}">
        <p14:creationId xmlns:p14="http://schemas.microsoft.com/office/powerpoint/2010/main" val="41315237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COGNITIVE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AGING AND INTELLIGENCE</a:t>
            </a:r>
          </a:p>
        </p:txBody>
      </p:sp>
      <p:sp>
        <p:nvSpPr>
          <p:cNvPr id="89091" name="Content Placeholder 2"/>
          <p:cNvSpPr>
            <a:spLocks noGrp="1"/>
          </p:cNvSpPr>
          <p:nvPr>
            <p:ph idx="1"/>
          </p:nvPr>
        </p:nvSpPr>
        <p:spPr>
          <a:xfrm>
            <a:off x="304800" y="1524000"/>
            <a:ext cx="8229600" cy="4876800"/>
          </a:xfrm>
        </p:spPr>
        <p:txBody>
          <a:bodyPr/>
          <a:lstStyle/>
          <a:p>
            <a:pPr eaLnBrk="1" hangingPunct="1"/>
            <a:r>
              <a:rPr lang="en-US" sz="4000" dirty="0" smtClean="0">
                <a:latin typeface="Franklin Gothic Medium" pitchFamily="34" charset="0"/>
                <a:cs typeface="Arial" pitchFamily="34" charset="0"/>
              </a:rPr>
              <a:t>It </a:t>
            </a:r>
            <a:r>
              <a:rPr lang="en-US" sz="4000" dirty="0" smtClean="0">
                <a:latin typeface="Franklin Gothic Medium" pitchFamily="34" charset="0"/>
                <a:cs typeface="Arial" pitchFamily="34" charset="0"/>
              </a:rPr>
              <a:t>all depends</a:t>
            </a:r>
          </a:p>
          <a:p>
            <a:pPr lvl="1" eaLnBrk="1" hangingPunct="1"/>
            <a:r>
              <a:rPr lang="en-US" sz="3600" dirty="0" smtClean="0">
                <a:latin typeface="Franklin Gothic Medium" pitchFamily="34" charset="0"/>
                <a:cs typeface="Arial" pitchFamily="34" charset="0"/>
                <a:hlinkClick r:id="" action="ppaction://noaction"/>
              </a:rPr>
              <a:t>Crystallized </a:t>
            </a:r>
            <a:r>
              <a:rPr lang="en-US" sz="3600" dirty="0" smtClean="0">
                <a:latin typeface="Franklin Gothic Medium" pitchFamily="34" charset="0"/>
                <a:cs typeface="Arial" pitchFamily="34" charset="0"/>
                <a:hlinkClick r:id="" action="ppaction://noaction"/>
              </a:rPr>
              <a:t>intelligence</a:t>
            </a:r>
            <a:endParaRPr lang="en-US" sz="3600" dirty="0" smtClean="0">
              <a:latin typeface="Franklin Gothic Medium" pitchFamily="34" charset="0"/>
              <a:cs typeface="Arial" pitchFamily="34" charset="0"/>
            </a:endParaRPr>
          </a:p>
          <a:p>
            <a:pPr lvl="2"/>
            <a:r>
              <a:rPr lang="en-US" sz="3200" dirty="0" smtClean="0">
                <a:latin typeface="Franklin Gothic Medium" pitchFamily="34" charset="0"/>
                <a:cs typeface="Arial" pitchFamily="34" charset="0"/>
              </a:rPr>
              <a:t>Accumulated knowledge</a:t>
            </a:r>
          </a:p>
          <a:p>
            <a:pPr lvl="3"/>
            <a:r>
              <a:rPr lang="en-US" sz="2800" dirty="0" smtClean="0">
                <a:latin typeface="Franklin Gothic Medium" pitchFamily="34" charset="0"/>
                <a:cs typeface="Arial" pitchFamily="34" charset="0"/>
              </a:rPr>
              <a:t>Increases up to old age</a:t>
            </a:r>
            <a:endParaRPr lang="en-US" sz="2800" dirty="0" smtClean="0">
              <a:latin typeface="Franklin Gothic Medium" pitchFamily="34" charset="0"/>
              <a:cs typeface="Arial" pitchFamily="34" charset="0"/>
            </a:endParaRPr>
          </a:p>
          <a:p>
            <a:pPr lvl="1" eaLnBrk="1" hangingPunct="1"/>
            <a:r>
              <a:rPr lang="en-US" sz="3600" dirty="0" smtClean="0">
                <a:latin typeface="Franklin Gothic Medium" pitchFamily="34" charset="0"/>
                <a:cs typeface="Arial" pitchFamily="34" charset="0"/>
                <a:hlinkClick r:id="" action="ppaction://noaction"/>
              </a:rPr>
              <a:t>Fluid </a:t>
            </a:r>
            <a:r>
              <a:rPr lang="en-US" sz="3600" dirty="0" smtClean="0">
                <a:latin typeface="Franklin Gothic Medium" pitchFamily="34" charset="0"/>
                <a:cs typeface="Arial" pitchFamily="34" charset="0"/>
                <a:hlinkClick r:id="" action="ppaction://noaction"/>
              </a:rPr>
              <a:t>intelligence</a:t>
            </a:r>
            <a:endParaRPr lang="en-US" sz="3600" dirty="0" smtClean="0">
              <a:latin typeface="Franklin Gothic Medium" pitchFamily="34" charset="0"/>
              <a:cs typeface="Arial" pitchFamily="34" charset="0"/>
            </a:endParaRPr>
          </a:p>
          <a:p>
            <a:pPr lvl="2"/>
            <a:r>
              <a:rPr lang="en-US" sz="3200" dirty="0" smtClean="0">
                <a:latin typeface="Franklin Gothic Medium" pitchFamily="34" charset="0"/>
                <a:cs typeface="Arial" pitchFamily="34" charset="0"/>
              </a:rPr>
              <a:t>Ability to reason speedily and abstractly</a:t>
            </a:r>
          </a:p>
          <a:p>
            <a:pPr lvl="3"/>
            <a:r>
              <a:rPr lang="en-US" sz="2800" dirty="0" smtClean="0">
                <a:latin typeface="Franklin Gothic Medium" pitchFamily="34" charset="0"/>
                <a:cs typeface="Arial" pitchFamily="34" charset="0"/>
              </a:rPr>
              <a:t>Better when younger</a:t>
            </a:r>
            <a:endParaRPr lang="en-US" sz="2800" dirty="0" smtClean="0">
              <a:latin typeface="Franklin Gothic Medium" pitchFamily="34" charset="0"/>
              <a:cs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6" descr="cool-retired-teacher-wears-same-outf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208"/>
            <a:ext cx="65008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1696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SOCIAL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WELL-BEING ACROSS THE LIFE SPAN</a:t>
            </a:r>
          </a:p>
        </p:txBody>
      </p:sp>
      <p:sp>
        <p:nvSpPr>
          <p:cNvPr id="90115" name="Content Placeholder 2"/>
          <p:cNvSpPr>
            <a:spLocks noGrp="1"/>
          </p:cNvSpPr>
          <p:nvPr>
            <p:ph idx="1"/>
          </p:nvPr>
        </p:nvSpPr>
        <p:spPr>
          <a:xfrm>
            <a:off x="457200" y="1600200"/>
            <a:ext cx="8229600" cy="4625609"/>
          </a:xfrm>
        </p:spPr>
        <p:txBody>
          <a:bodyPr/>
          <a:lstStyle/>
          <a:p>
            <a:pPr eaLnBrk="1" hangingPunct="1"/>
            <a:r>
              <a:rPr lang="en-US" sz="4000" dirty="0" smtClean="0">
                <a:latin typeface="Franklin Gothic Medium" pitchFamily="34" charset="0"/>
                <a:cs typeface="Arial" pitchFamily="34" charset="0"/>
              </a:rPr>
              <a:t>Well-being across the life span</a:t>
            </a:r>
          </a:p>
          <a:p>
            <a:pPr eaLnBrk="1" hangingPunct="1"/>
            <a:r>
              <a:rPr lang="en-US" sz="4000" dirty="0" smtClean="0">
                <a:latin typeface="Franklin Gothic Medium" pitchFamily="34" charset="0"/>
                <a:cs typeface="Arial" pitchFamily="34" charset="0"/>
              </a:rPr>
              <a:t>Adulthood’s Commitments</a:t>
            </a:r>
          </a:p>
          <a:p>
            <a:pPr lvl="1"/>
            <a:r>
              <a:rPr lang="en-US" sz="3200" dirty="0" smtClean="0">
                <a:latin typeface="Franklin Gothic Medium" pitchFamily="34" charset="0"/>
                <a:cs typeface="Arial" pitchFamily="34" charset="0"/>
              </a:rPr>
              <a:t>Love/Marriage</a:t>
            </a:r>
          </a:p>
          <a:p>
            <a:pPr lvl="2"/>
            <a:r>
              <a:rPr lang="en-US" dirty="0" smtClean="0">
                <a:latin typeface="Franklin Gothic Medium" pitchFamily="34" charset="0"/>
                <a:cs typeface="Arial" pitchFamily="34" charset="0"/>
              </a:rPr>
              <a:t>Divorce </a:t>
            </a:r>
            <a:r>
              <a:rPr lang="en-US" dirty="0" err="1" smtClean="0">
                <a:latin typeface="Franklin Gothic Medium" pitchFamily="34" charset="0"/>
                <a:cs typeface="Arial" pitchFamily="34" charset="0"/>
              </a:rPr>
              <a:t>vs</a:t>
            </a:r>
            <a:r>
              <a:rPr lang="en-US" dirty="0" smtClean="0">
                <a:latin typeface="Franklin Gothic Medium" pitchFamily="34" charset="0"/>
                <a:cs typeface="Arial" pitchFamily="34" charset="0"/>
              </a:rPr>
              <a:t> stable marriage</a:t>
            </a:r>
          </a:p>
          <a:p>
            <a:pPr lvl="1"/>
            <a:r>
              <a:rPr lang="en-US" sz="3200" dirty="0" smtClean="0">
                <a:latin typeface="Franklin Gothic Medium" pitchFamily="34" charset="0"/>
                <a:cs typeface="Arial" pitchFamily="34" charset="0"/>
              </a:rPr>
              <a:t>Work</a:t>
            </a:r>
          </a:p>
          <a:p>
            <a:pPr lvl="2"/>
            <a:r>
              <a:rPr lang="en-US" dirty="0" smtClean="0">
                <a:latin typeface="Franklin Gothic Medium" pitchFamily="34" charset="0"/>
                <a:cs typeface="Arial" pitchFamily="34" charset="0"/>
              </a:rPr>
              <a:t>Happiness about work that fits interests</a:t>
            </a:r>
          </a:p>
          <a:p>
            <a:pPr lvl="2"/>
            <a:r>
              <a:rPr lang="en-US" dirty="0" smtClean="0">
                <a:latin typeface="Franklin Gothic Medium" pitchFamily="34" charset="0"/>
                <a:cs typeface="Arial" pitchFamily="34" charset="0"/>
              </a:rPr>
              <a:t>Sense of competence and accomplishment</a:t>
            </a:r>
          </a:p>
          <a:p>
            <a:pPr lvl="2"/>
            <a:r>
              <a:rPr lang="en-US" dirty="0" smtClean="0">
                <a:latin typeface="Franklin Gothic Medium" pitchFamily="34" charset="0"/>
                <a:cs typeface="Arial" pitchFamily="34" charset="0"/>
              </a:rPr>
              <a:t>Attitude about occupation can affect satisfactions</a:t>
            </a:r>
          </a:p>
          <a:p>
            <a:pPr lvl="1"/>
            <a:endParaRPr lang="en-US" dirty="0" smtClean="0">
              <a:latin typeface="Franklin Gothic Medium" pitchFamily="34" charset="0"/>
              <a:cs typeface="Arial"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SOCIAL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WELL-BEING ACROSS THE LIFE SPAN</a:t>
            </a:r>
          </a:p>
        </p:txBody>
      </p:sp>
      <p:sp>
        <p:nvSpPr>
          <p:cNvPr id="90115" name="Content Placeholder 2"/>
          <p:cNvSpPr>
            <a:spLocks noGrp="1"/>
          </p:cNvSpPr>
          <p:nvPr>
            <p:ph idx="1"/>
          </p:nvPr>
        </p:nvSpPr>
        <p:spPr>
          <a:xfrm>
            <a:off x="457200" y="1600200"/>
            <a:ext cx="8229600" cy="4625609"/>
          </a:xfrm>
        </p:spPr>
        <p:txBody>
          <a:bodyPr>
            <a:normAutofit lnSpcReduction="10000"/>
          </a:bodyPr>
          <a:lstStyle/>
          <a:p>
            <a:pPr eaLnBrk="1" hangingPunct="1"/>
            <a:r>
              <a:rPr lang="en-US" sz="4000" dirty="0" smtClean="0">
                <a:latin typeface="Franklin Gothic Medium" pitchFamily="34" charset="0"/>
                <a:cs typeface="Arial" pitchFamily="34" charset="0"/>
              </a:rPr>
              <a:t>Well-being across the life span</a:t>
            </a:r>
          </a:p>
          <a:p>
            <a:pPr eaLnBrk="1" hangingPunct="1"/>
            <a:r>
              <a:rPr lang="en-US" sz="4000" dirty="0" smtClean="0">
                <a:latin typeface="Franklin Gothic Medium" pitchFamily="34" charset="0"/>
                <a:cs typeface="Arial" pitchFamily="34" charset="0"/>
              </a:rPr>
              <a:t>Grow older</a:t>
            </a:r>
          </a:p>
          <a:p>
            <a:pPr lvl="1"/>
            <a:r>
              <a:rPr lang="en-US" dirty="0" smtClean="0">
                <a:latin typeface="Franklin Gothic Medium" pitchFamily="34" charset="0"/>
                <a:cs typeface="Arial" pitchFamily="34" charset="0"/>
              </a:rPr>
              <a:t>Look back with</a:t>
            </a:r>
            <a:br>
              <a:rPr lang="en-US" dirty="0" smtClean="0">
                <a:latin typeface="Franklin Gothic Medium" pitchFamily="34" charset="0"/>
                <a:cs typeface="Arial" pitchFamily="34" charset="0"/>
              </a:rPr>
            </a:br>
            <a:r>
              <a:rPr lang="en-US" dirty="0" smtClean="0">
                <a:latin typeface="Franklin Gothic Medium" pitchFamily="34" charset="0"/>
                <a:cs typeface="Arial" pitchFamily="34" charset="0"/>
              </a:rPr>
              <a:t>satisfaction or</a:t>
            </a:r>
            <a:br>
              <a:rPr lang="en-US" dirty="0" smtClean="0">
                <a:latin typeface="Franklin Gothic Medium" pitchFamily="34" charset="0"/>
                <a:cs typeface="Arial" pitchFamily="34" charset="0"/>
              </a:rPr>
            </a:br>
            <a:r>
              <a:rPr lang="en-US" dirty="0" smtClean="0">
                <a:latin typeface="Franklin Gothic Medium" pitchFamily="34" charset="0"/>
                <a:cs typeface="Arial" pitchFamily="34" charset="0"/>
              </a:rPr>
              <a:t>or regret</a:t>
            </a:r>
          </a:p>
          <a:p>
            <a:r>
              <a:rPr lang="en-US" dirty="0" smtClean="0">
                <a:latin typeface="Franklin Gothic Medium" pitchFamily="34" charset="0"/>
                <a:cs typeface="Arial" pitchFamily="34" charset="0"/>
              </a:rPr>
              <a:t>Happiness higher</a:t>
            </a:r>
            <a:br>
              <a:rPr lang="en-US" dirty="0" smtClean="0">
                <a:latin typeface="Franklin Gothic Medium" pitchFamily="34" charset="0"/>
                <a:cs typeface="Arial" pitchFamily="34" charset="0"/>
              </a:rPr>
            </a:br>
            <a:r>
              <a:rPr lang="en-US" dirty="0" smtClean="0">
                <a:latin typeface="Franklin Gothic Medium" pitchFamily="34" charset="0"/>
                <a:cs typeface="Arial" pitchFamily="34" charset="0"/>
              </a:rPr>
              <a:t>among young</a:t>
            </a:r>
            <a:br>
              <a:rPr lang="en-US" dirty="0" smtClean="0">
                <a:latin typeface="Franklin Gothic Medium" pitchFamily="34" charset="0"/>
                <a:cs typeface="Arial" pitchFamily="34" charset="0"/>
              </a:rPr>
            </a:br>
            <a:r>
              <a:rPr lang="en-US" dirty="0" smtClean="0">
                <a:latin typeface="Franklin Gothic Medium" pitchFamily="34" charset="0"/>
                <a:cs typeface="Arial" pitchFamily="34" charset="0"/>
              </a:rPr>
              <a:t>and older rather </a:t>
            </a:r>
            <a:br>
              <a:rPr lang="en-US" dirty="0" smtClean="0">
                <a:latin typeface="Franklin Gothic Medium" pitchFamily="34" charset="0"/>
                <a:cs typeface="Arial" pitchFamily="34" charset="0"/>
              </a:rPr>
            </a:br>
            <a:r>
              <a:rPr lang="en-US" dirty="0" smtClean="0">
                <a:latin typeface="Franklin Gothic Medium" pitchFamily="34" charset="0"/>
                <a:cs typeface="Arial" pitchFamily="34" charset="0"/>
              </a:rPr>
              <a:t>than middle-age</a:t>
            </a:r>
          </a:p>
        </p:txBody>
      </p:sp>
      <p:pic>
        <p:nvPicPr>
          <p:cNvPr id="90116" name="Picture 3" descr="MyAP1e_9UN46.jpg"/>
          <p:cNvPicPr>
            <a:picLocks noChangeAspect="1"/>
          </p:cNvPicPr>
          <p:nvPr/>
        </p:nvPicPr>
        <p:blipFill>
          <a:blip r:embed="rId3" cstate="print"/>
          <a:srcRect/>
          <a:stretch>
            <a:fillRect/>
          </a:stretch>
        </p:blipFill>
        <p:spPr bwMode="auto">
          <a:xfrm>
            <a:off x="4095750" y="2311400"/>
            <a:ext cx="4895850" cy="437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smtClean="0">
                <a:latin typeface="Franklin Gothic Medium" pitchFamily="34" charset="0"/>
                <a:cs typeface="Arial" pitchFamily="34" charset="0"/>
              </a:rPr>
              <a:t>BIOPSYCHOSOCIAL INFLUENCES ON SUCCESSFUL AGING</a:t>
            </a:r>
            <a:endParaRPr lang="en-US" sz="4000" b="1" i="1" dirty="0">
              <a:latin typeface="Franklin Gothic Medium" pitchFamily="34" charset="0"/>
              <a:cs typeface="Arial" pitchFamily="34" charset="0"/>
            </a:endParaRPr>
          </a:p>
        </p:txBody>
      </p:sp>
      <p:pic>
        <p:nvPicPr>
          <p:cNvPr id="94211" name="Picture 3"/>
          <p:cNvPicPr>
            <a:picLocks noChangeAspect="1" noChangeArrowheads="1"/>
          </p:cNvPicPr>
          <p:nvPr/>
        </p:nvPicPr>
        <p:blipFill>
          <a:blip r:embed="rId3" cstate="print"/>
          <a:srcRect/>
          <a:stretch>
            <a:fillRect/>
          </a:stretch>
        </p:blipFill>
        <p:spPr bwMode="auto">
          <a:xfrm>
            <a:off x="1285875" y="1752600"/>
            <a:ext cx="657225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DEATH AND DYING</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Death of a spouse most difficult to deal with</a:t>
            </a:r>
          </a:p>
          <a:p>
            <a:r>
              <a:rPr lang="en-US" dirty="0" smtClean="0">
                <a:latin typeface="Franklin Gothic Medium" pitchFamily="34" charset="0"/>
              </a:rPr>
              <a:t>Facing death with dignity and </a:t>
            </a:r>
            <a:r>
              <a:rPr lang="en-US" dirty="0" err="1" smtClean="0">
                <a:latin typeface="Franklin Gothic Medium" pitchFamily="34" charset="0"/>
              </a:rPr>
              <a:t>opennes</a:t>
            </a:r>
            <a:r>
              <a:rPr lang="en-US" dirty="0" smtClean="0">
                <a:latin typeface="Franklin Gothic Medium" pitchFamily="34" charset="0"/>
              </a:rPr>
              <a:t> helps people complete life cycle with a sense of </a:t>
            </a:r>
            <a:r>
              <a:rPr lang="en-US" dirty="0" err="1" smtClean="0">
                <a:latin typeface="Franklin Gothic Medium" pitchFamily="34" charset="0"/>
              </a:rPr>
              <a:t>meaninfulness</a:t>
            </a:r>
            <a:endParaRPr lang="en-US" dirty="0" smtClean="0">
              <a:latin typeface="Franklin Gothic Medium" pitchFamily="34" charset="0"/>
            </a:endParaRPr>
          </a:p>
          <a:p>
            <a:r>
              <a:rPr lang="en-US" b="1" dirty="0" smtClean="0">
                <a:latin typeface="Franklin Gothic Medium" pitchFamily="34" charset="0"/>
              </a:rPr>
              <a:t>Elizabeth </a:t>
            </a:r>
            <a:r>
              <a:rPr lang="en-US" b="1" dirty="0" err="1" smtClean="0">
                <a:latin typeface="Franklin Gothic Medium" pitchFamily="34" charset="0"/>
              </a:rPr>
              <a:t>Kubler</a:t>
            </a:r>
            <a:r>
              <a:rPr lang="en-US" b="1" dirty="0" smtClean="0">
                <a:latin typeface="Franklin Gothic Medium" pitchFamily="34" charset="0"/>
              </a:rPr>
              <a:t>-Ross’s theory of the stages of dying</a:t>
            </a:r>
          </a:p>
          <a:p>
            <a:pPr lvl="1"/>
            <a:r>
              <a:rPr lang="en-US" dirty="0" smtClean="0">
                <a:latin typeface="Franklin Gothic Medium" pitchFamily="34" charset="0"/>
              </a:rPr>
              <a:t>Denial, Anger, Bargaining, Depression, Acceptance (DABDA)</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2728"/>
          </a:xfrm>
        </p:spPr>
        <p:txBody>
          <a:bodyPr>
            <a:normAutofit fontScale="90000"/>
          </a:bodyPr>
          <a:lstStyle/>
          <a:p>
            <a:r>
              <a:rPr lang="en-US" dirty="0" smtClean="0">
                <a:latin typeface="Franklin Gothic Medium" pitchFamily="34" charset="0"/>
              </a:rPr>
              <a:t>ELIZABETH KUBLER-ROSS’S THEORY OF THE STAGES OF DYING</a:t>
            </a:r>
            <a:endParaRPr lang="en-US" dirty="0"/>
          </a:p>
        </p:txBody>
      </p:sp>
      <p:sp>
        <p:nvSpPr>
          <p:cNvPr id="3" name="Content Placeholder 2"/>
          <p:cNvSpPr>
            <a:spLocks noGrp="1"/>
          </p:cNvSpPr>
          <p:nvPr>
            <p:ph idx="1"/>
          </p:nvPr>
        </p:nvSpPr>
        <p:spPr>
          <a:xfrm>
            <a:off x="457200" y="1317991"/>
            <a:ext cx="8229600" cy="4625609"/>
          </a:xfrm>
        </p:spPr>
        <p:txBody>
          <a:bodyPr/>
          <a:lstStyle/>
          <a:p>
            <a:r>
              <a:rPr lang="en-US" sz="4000" dirty="0" smtClean="0">
                <a:latin typeface="Franklin Gothic Medium" pitchFamily="34" charset="0"/>
              </a:rPr>
              <a:t>Denial, Anger, Bargaining, Depression, Acceptance (DABDA)</a:t>
            </a:r>
          </a:p>
          <a:p>
            <a:endParaRPr lang="en-US" dirty="0"/>
          </a:p>
        </p:txBody>
      </p:sp>
      <p:pic>
        <p:nvPicPr>
          <p:cNvPr id="1026" name="Picture 2" descr="https://www.bostonglobe.com/rw/Boston/2011-2020/WebGraphics/Arts/BostonGlobe.com/2013/07/29swift/29swift.jpg"/>
          <p:cNvPicPr>
            <a:picLocks noChangeAspect="1" noChangeArrowheads="1"/>
          </p:cNvPicPr>
          <p:nvPr/>
        </p:nvPicPr>
        <p:blipFill>
          <a:blip r:embed="rId2" cstate="print"/>
          <a:srcRect/>
          <a:stretch>
            <a:fillRect/>
          </a:stretch>
        </p:blipFill>
        <p:spPr bwMode="auto">
          <a:xfrm>
            <a:off x="-243490" y="3352800"/>
            <a:ext cx="9387489" cy="350520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4"/>
          <p:cNvSpPr>
            <a:spLocks noGrp="1"/>
          </p:cNvSpPr>
          <p:nvPr>
            <p:ph type="title"/>
          </p:nvPr>
        </p:nvSpPr>
        <p:spPr/>
        <p:txBody>
          <a:bodyPr>
            <a:normAutofit fontScale="90000"/>
          </a:bodyPr>
          <a:lstStyle/>
          <a:p>
            <a:pPr eaLnBrk="1" hangingPunct="1"/>
            <a:r>
              <a:rPr lang="en-US" sz="4800" b="1" dirty="0" smtClean="0">
                <a:latin typeface="Franklin Gothic Medium" pitchFamily="34" charset="0"/>
                <a:cs typeface="Arial" pitchFamily="34" charset="0"/>
              </a:rPr>
              <a:t>REFLECTIONS ON TWO MAJOR DEVELOPMENTAL ISSUES</a:t>
            </a:r>
          </a:p>
        </p:txBody>
      </p:sp>
      <p:sp>
        <p:nvSpPr>
          <p:cNvPr id="4" name="Text Placeholder 3"/>
          <p:cNvSpPr>
            <a:spLocks noGrp="1"/>
          </p:cNvSpPr>
          <p:nvPr>
            <p:ph type="body" idx="1"/>
          </p:nvPr>
        </p:nvSpPr>
        <p:spPr/>
        <p:txBody>
          <a:bodyPr/>
          <a:lstStyle/>
          <a:p>
            <a:endParaRPr lang="en-US"/>
          </a:p>
        </p:txBody>
      </p:sp>
      <p:pic>
        <p:nvPicPr>
          <p:cNvPr id="95235" name="Picture 4"/>
          <p:cNvPicPr>
            <a:picLocks noChangeAspect="1" noChangeArrowheads="1"/>
          </p:cNvPicPr>
          <p:nvPr/>
        </p:nvPicPr>
        <p:blipFill>
          <a:blip r:embed="rId2" cstate="print"/>
          <a:srcRect/>
          <a:stretch>
            <a:fillRect/>
          </a:stretch>
        </p:blipFill>
        <p:spPr bwMode="auto">
          <a:xfrm>
            <a:off x="2438400" y="1676400"/>
            <a:ext cx="4467225" cy="498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THREE MAJOR DEVELOPMENTAL ISSUES</a:t>
            </a:r>
            <a:endParaRPr lang="en-US" sz="4000" i="1" dirty="0" smtClean="0">
              <a:latin typeface="Franklin Gothic Medium" pitchFamily="34" charset="0"/>
              <a:cs typeface="Arial" pitchFamily="34" charset="0"/>
            </a:endParaRPr>
          </a:p>
        </p:txBody>
      </p:sp>
      <p:sp>
        <p:nvSpPr>
          <p:cNvPr id="96259" name="Content Placeholder 2"/>
          <p:cNvSpPr>
            <a:spLocks noGrp="1"/>
          </p:cNvSpPr>
          <p:nvPr>
            <p:ph idx="1"/>
          </p:nvPr>
        </p:nvSpPr>
        <p:spPr/>
        <p:txBody>
          <a:bodyPr/>
          <a:lstStyle/>
          <a:p>
            <a:pPr eaLnBrk="1" hangingPunct="1"/>
            <a:r>
              <a:rPr lang="en-US" sz="4000" dirty="0" smtClean="0">
                <a:latin typeface="Franklin Gothic Medium" pitchFamily="34" charset="0"/>
                <a:cs typeface="Arial" pitchFamily="34" charset="0"/>
              </a:rPr>
              <a:t>Nature versus nurture</a:t>
            </a:r>
          </a:p>
          <a:p>
            <a:pPr eaLnBrk="1" hangingPunct="1"/>
            <a:r>
              <a:rPr lang="en-US" sz="4000" dirty="0" smtClean="0">
                <a:latin typeface="Franklin Gothic Medium" pitchFamily="34" charset="0"/>
                <a:cs typeface="Arial" pitchFamily="34" charset="0"/>
              </a:rPr>
              <a:t>Continuity and stages</a:t>
            </a:r>
          </a:p>
          <a:p>
            <a:pPr eaLnBrk="1" hangingPunct="1"/>
            <a:r>
              <a:rPr lang="en-US" sz="4000" dirty="0" smtClean="0">
                <a:latin typeface="Franklin Gothic Medium" pitchFamily="34" charset="0"/>
                <a:cs typeface="Arial" pitchFamily="34" charset="0"/>
              </a:rPr>
              <a:t>Stability and                            change</a:t>
            </a:r>
            <a:endParaRPr lang="en-US" dirty="0" smtClean="0">
              <a:latin typeface="Franklin Gothic Medium" pitchFamily="34" charset="0"/>
              <a:cs typeface="Arial" pitchFamily="34" charset="0"/>
            </a:endParaRPr>
          </a:p>
        </p:txBody>
      </p:sp>
      <p:pic>
        <p:nvPicPr>
          <p:cNvPr id="96260" name="Picture 3" descr="MyAP1e_9UN48.jpg"/>
          <p:cNvPicPr>
            <a:picLocks noChangeAspect="1"/>
          </p:cNvPicPr>
          <p:nvPr/>
        </p:nvPicPr>
        <p:blipFill>
          <a:blip r:embed="rId3" cstate="print"/>
          <a:srcRect/>
          <a:stretch>
            <a:fillRect/>
          </a:stretch>
        </p:blipFill>
        <p:spPr bwMode="auto">
          <a:xfrm>
            <a:off x="4114800" y="3178175"/>
            <a:ext cx="4800600" cy="352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latin typeface="Franklin Gothic Medium" panose="020B0603020102020204" pitchFamily="34" charset="0"/>
              </a:rPr>
              <a:t>FETUS: 8-9 WEEKS</a:t>
            </a:r>
          </a:p>
        </p:txBody>
      </p:sp>
      <p:sp>
        <p:nvSpPr>
          <p:cNvPr id="17411" name="Content Placeholder 2"/>
          <p:cNvSpPr>
            <a:spLocks noGrp="1"/>
          </p:cNvSpPr>
          <p:nvPr>
            <p:ph idx="1"/>
          </p:nvPr>
        </p:nvSpPr>
        <p:spPr>
          <a:xfrm>
            <a:off x="465221" y="1636295"/>
            <a:ext cx="3341688" cy="4572000"/>
          </a:xfrm>
        </p:spPr>
        <p:txBody>
          <a:bodyPr>
            <a:normAutofit lnSpcReduction="10000"/>
          </a:bodyPr>
          <a:lstStyle/>
          <a:p>
            <a:r>
              <a:rPr lang="en-US" altLang="en-US" sz="2000" dirty="0" smtClean="0">
                <a:latin typeface="Franklin Gothic Medium" panose="020B0603020102020204" pitchFamily="34" charset="0"/>
              </a:rPr>
              <a:t>The unborn child, called a fetus at this stage, is about half an inch long. </a:t>
            </a:r>
          </a:p>
          <a:p>
            <a:r>
              <a:rPr lang="en-US" altLang="en-US" sz="2000" dirty="0" smtClean="0">
                <a:latin typeface="Franklin Gothic Medium" panose="020B0603020102020204" pitchFamily="34" charset="0"/>
              </a:rPr>
              <a:t>The tiny baby is protected by the amniotic sac, filled with fluid. </a:t>
            </a:r>
          </a:p>
          <a:p>
            <a:r>
              <a:rPr lang="en-US" altLang="en-US" sz="2000" dirty="0" smtClean="0">
                <a:latin typeface="Franklin Gothic Medium" panose="020B0603020102020204" pitchFamily="34" charset="0"/>
              </a:rPr>
              <a:t>Inside, the child swims and moves gracefully.</a:t>
            </a:r>
          </a:p>
          <a:p>
            <a:r>
              <a:rPr lang="en-US" altLang="en-US" sz="2000" dirty="0" smtClean="0">
                <a:latin typeface="Franklin Gothic Medium" panose="020B0603020102020204" pitchFamily="34" charset="0"/>
              </a:rPr>
              <a:t>The arms and legs have lengthened, and fingers can be seen.</a:t>
            </a:r>
          </a:p>
          <a:p>
            <a:r>
              <a:rPr lang="en-US" altLang="en-US" sz="2000" dirty="0" smtClean="0">
                <a:latin typeface="Franklin Gothic Medium" panose="020B0603020102020204" pitchFamily="34" charset="0"/>
              </a:rPr>
              <a:t>The toes will develop in the next few days.</a:t>
            </a:r>
          </a:p>
          <a:p>
            <a:r>
              <a:rPr lang="en-US" altLang="en-US" sz="2000" dirty="0" smtClean="0">
                <a:latin typeface="Franklin Gothic Medium" panose="020B0603020102020204" pitchFamily="34" charset="0"/>
              </a:rPr>
              <a:t>Brain waves can now be measured. </a:t>
            </a:r>
          </a:p>
        </p:txBody>
      </p:sp>
      <p:pic>
        <p:nvPicPr>
          <p:cNvPr id="17412" name="Picture 2" descr="8we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4488" y="1668379"/>
            <a:ext cx="45323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0419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txBox="1">
            <a:spLocks/>
          </p:cNvSpPr>
          <p:nvPr/>
        </p:nvSpPr>
        <p:spPr bwMode="auto">
          <a:xfrm>
            <a:off x="0" y="274638"/>
            <a:ext cx="9144000" cy="1143000"/>
          </a:xfrm>
          <a:prstGeom prst="rect">
            <a:avLst/>
          </a:prstGeom>
          <a:noFill/>
          <a:ln w="9525">
            <a:noFill/>
            <a:miter lim="800000"/>
            <a:headEnd/>
            <a:tailEnd/>
          </a:ln>
        </p:spPr>
        <p:txBody>
          <a:bodyPr/>
          <a:lstStyle/>
          <a:p>
            <a:pPr algn="ctr"/>
            <a:r>
              <a:rPr lang="en-US" sz="4400" b="1" dirty="0" smtClean="0">
                <a:latin typeface="Franklin Gothic Medium" pitchFamily="34" charset="0"/>
                <a:cs typeface="Arial" pitchFamily="34" charset="0"/>
              </a:rPr>
              <a:t>CONTINUITY AND STAGES</a:t>
            </a:r>
            <a:endParaRPr lang="en-US" sz="4000" b="1" i="1" dirty="0">
              <a:latin typeface="Franklin Gothic Medium" pitchFamily="34" charset="0"/>
              <a:cs typeface="Arial" pitchFamily="34" charset="0"/>
            </a:endParaRPr>
          </a:p>
        </p:txBody>
      </p:sp>
      <p:pic>
        <p:nvPicPr>
          <p:cNvPr id="100355" name="Picture 3"/>
          <p:cNvPicPr>
            <a:picLocks noChangeAspect="1" noChangeArrowheads="1"/>
          </p:cNvPicPr>
          <p:nvPr/>
        </p:nvPicPr>
        <p:blipFill>
          <a:blip r:embed="rId3" cstate="print"/>
          <a:srcRect/>
          <a:stretch>
            <a:fillRect/>
          </a:stretch>
        </p:blipFill>
        <p:spPr bwMode="auto">
          <a:xfrm>
            <a:off x="0" y="2033588"/>
            <a:ext cx="9163050" cy="2790825"/>
          </a:xfrm>
          <a:prstGeom prst="rect">
            <a:avLst/>
          </a:prstGeom>
          <a:noFill/>
          <a:ln w="9525">
            <a:noFill/>
            <a:miter lim="800000"/>
            <a:headEnd/>
            <a:tailEnd/>
          </a:ln>
        </p:spPr>
      </p:pic>
      <p:sp>
        <p:nvSpPr>
          <p:cNvPr id="4" name="TextBox 3"/>
          <p:cNvSpPr txBox="1"/>
          <p:nvPr/>
        </p:nvSpPr>
        <p:spPr>
          <a:xfrm>
            <a:off x="76200" y="4876800"/>
            <a:ext cx="8839200" cy="1938992"/>
          </a:xfrm>
          <a:prstGeom prst="rect">
            <a:avLst/>
          </a:prstGeom>
          <a:noFill/>
        </p:spPr>
        <p:txBody>
          <a:bodyPr wrap="square" rtlCol="0">
            <a:spAutoFit/>
          </a:bodyPr>
          <a:lstStyle/>
          <a:p>
            <a:r>
              <a:rPr lang="en-US" sz="2400" u="sng" dirty="0" smtClean="0">
                <a:latin typeface="Franklin Gothic Medium" pitchFamily="34" charset="0"/>
              </a:rPr>
              <a:t>Criticisms of each model of development:</a:t>
            </a:r>
            <a:r>
              <a:rPr lang="en-US" sz="2400" dirty="0" smtClean="0">
                <a:latin typeface="Franklin Gothic Medium" pitchFamily="34" charset="0"/>
              </a:rPr>
              <a:t/>
            </a:r>
            <a:br>
              <a:rPr lang="en-US" sz="2400" dirty="0" smtClean="0">
                <a:latin typeface="Franklin Gothic Medium" pitchFamily="34" charset="0"/>
              </a:rPr>
            </a:br>
            <a:r>
              <a:rPr lang="en-US" sz="2400" dirty="0" smtClean="0">
                <a:latin typeface="Franklin Gothic Medium" pitchFamily="34" charset="0"/>
              </a:rPr>
              <a:t>Piaget – young children have some abilities attributed to later stages</a:t>
            </a:r>
          </a:p>
          <a:p>
            <a:r>
              <a:rPr lang="en-US" sz="2400" dirty="0" smtClean="0">
                <a:latin typeface="Franklin Gothic Medium" pitchFamily="34" charset="0"/>
              </a:rPr>
              <a:t>Kohlberg – worldview only of educated, individualistic cultures</a:t>
            </a:r>
          </a:p>
          <a:p>
            <a:r>
              <a:rPr lang="en-US" sz="2400" dirty="0" smtClean="0">
                <a:latin typeface="Franklin Gothic Medium" pitchFamily="34" charset="0"/>
              </a:rPr>
              <a:t>Erikson – does not progress through reliable, fixed stages</a:t>
            </a:r>
            <a:endParaRPr lang="en-US" sz="2400" dirty="0">
              <a:latin typeface="Franklin Gothic Medium"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latin typeface="Franklin Gothic Medium" panose="020B0603020102020204" pitchFamily="34" charset="0"/>
              </a:rPr>
              <a:t>PRENATAL DEVELOPMENT</a:t>
            </a:r>
          </a:p>
        </p:txBody>
      </p:sp>
      <p:sp>
        <p:nvSpPr>
          <p:cNvPr id="18435" name="Content Placeholder 2"/>
          <p:cNvSpPr>
            <a:spLocks noGrp="1"/>
          </p:cNvSpPr>
          <p:nvPr>
            <p:ph idx="1"/>
          </p:nvPr>
        </p:nvSpPr>
        <p:spPr/>
        <p:txBody>
          <a:bodyPr/>
          <a:lstStyle/>
          <a:p>
            <a:pPr marL="0" indent="0">
              <a:buFontTx/>
              <a:buNone/>
            </a:pPr>
            <a:r>
              <a:rPr lang="en-US" altLang="en-US" sz="2900" smtClean="0">
                <a:latin typeface="Franklin Gothic Medium" panose="020B0603020102020204" pitchFamily="34" charset="0"/>
              </a:rPr>
              <a:t>At 9 weeks, an embryo turns into a fetus (c and d).</a:t>
            </a:r>
          </a:p>
        </p:txBody>
      </p:sp>
      <p:pic>
        <p:nvPicPr>
          <p:cNvPr id="18436" name="Picture 6" descr="12673_Myers_Psy_8e_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048000"/>
            <a:ext cx="6248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4314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latin typeface="Helvetica" panose="020B0604020202020204" pitchFamily="34" charset="0"/>
              </a:rPr>
              <a:t>10 WEEKS</a:t>
            </a:r>
            <a:endParaRPr lang="en-US" altLang="en-US" dirty="0" smtClean="0"/>
          </a:p>
        </p:txBody>
      </p:sp>
      <p:sp>
        <p:nvSpPr>
          <p:cNvPr id="3" name="Content Placeholder 2"/>
          <p:cNvSpPr>
            <a:spLocks noGrp="1"/>
          </p:cNvSpPr>
          <p:nvPr>
            <p:ph idx="1"/>
          </p:nvPr>
        </p:nvSpPr>
        <p:spPr>
          <a:xfrm>
            <a:off x="477253" y="1600200"/>
            <a:ext cx="3962400" cy="4800600"/>
          </a:xfrm>
        </p:spPr>
        <p:txBody>
          <a:bodyPr>
            <a:normAutofit lnSpcReduction="10000"/>
          </a:bodyPr>
          <a:lstStyle/>
          <a:p>
            <a:pPr marL="0" indent="0" eaLnBrk="1" hangingPunct="1">
              <a:spcBef>
                <a:spcPct val="0"/>
              </a:spcBef>
              <a:defRPr/>
            </a:pPr>
            <a:r>
              <a:rPr lang="en-US" sz="2000" kern="1200" dirty="0">
                <a:solidFill>
                  <a:srgbClr val="000000"/>
                </a:solidFill>
                <a:latin typeface="Helvetica"/>
              </a:rPr>
              <a:t>The heart is almost completely developed and very much resembles that of a newborn baby. </a:t>
            </a:r>
          </a:p>
          <a:p>
            <a:pPr marL="0" indent="0" eaLnBrk="1" hangingPunct="1">
              <a:spcBef>
                <a:spcPct val="0"/>
              </a:spcBef>
              <a:defRPr/>
            </a:pPr>
            <a:endParaRPr lang="en-US" sz="2000" kern="1200" dirty="0">
              <a:solidFill>
                <a:srgbClr val="000000"/>
              </a:solidFill>
              <a:latin typeface="Helvetica"/>
            </a:endParaRPr>
          </a:p>
          <a:p>
            <a:pPr marL="0" indent="0" eaLnBrk="1" hangingPunct="1">
              <a:spcBef>
                <a:spcPct val="0"/>
              </a:spcBef>
              <a:defRPr/>
            </a:pPr>
            <a:r>
              <a:rPr lang="en-US" sz="2000" kern="1200" dirty="0">
                <a:solidFill>
                  <a:srgbClr val="000000"/>
                </a:solidFill>
                <a:latin typeface="Helvetica"/>
              </a:rPr>
              <a:t>An opening the atrium of the heart and the presence of a bypass valve divert much of the blood away from the lungs, as the child's blood is oxygenated through the placenta. </a:t>
            </a:r>
          </a:p>
          <a:p>
            <a:pPr marL="0" indent="0" eaLnBrk="1" hangingPunct="1">
              <a:spcBef>
                <a:spcPct val="0"/>
              </a:spcBef>
              <a:defRPr/>
            </a:pPr>
            <a:endParaRPr lang="en-US" sz="2000" kern="1200" dirty="0">
              <a:solidFill>
                <a:srgbClr val="000000"/>
              </a:solidFill>
              <a:latin typeface="Helvetica"/>
            </a:endParaRPr>
          </a:p>
          <a:p>
            <a:pPr marL="0" indent="0" eaLnBrk="1" hangingPunct="1">
              <a:spcBef>
                <a:spcPct val="0"/>
              </a:spcBef>
              <a:defRPr/>
            </a:pPr>
            <a:r>
              <a:rPr lang="en-US" sz="2000" kern="1200" dirty="0">
                <a:solidFill>
                  <a:srgbClr val="000000"/>
                </a:solidFill>
                <a:latin typeface="Helvetica"/>
              </a:rPr>
              <a:t>Twenty tiny baby teeth are forming in the gums; some babies are even born with teeth emerging from the gums.</a:t>
            </a:r>
            <a:endParaRPr lang="en-US" sz="2400" kern="1200" dirty="0">
              <a:solidFill>
                <a:srgbClr val="000000"/>
              </a:solidFill>
              <a:latin typeface="Times New Roman" pitchFamily="18" charset="0"/>
            </a:endParaRPr>
          </a:p>
          <a:p>
            <a:pPr>
              <a:defRPr/>
            </a:pPr>
            <a:endParaRPr lang="en-US" dirty="0"/>
          </a:p>
        </p:txBody>
      </p:sp>
      <p:pic>
        <p:nvPicPr>
          <p:cNvPr id="19460" name="Picture 2" descr="12we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2212" y="1600200"/>
            <a:ext cx="36845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95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smtClean="0">
                <a:latin typeface="Franklin Gothic Medium" panose="020B0603020102020204" pitchFamily="34" charset="0"/>
              </a:rPr>
              <a:t>12 WEEKS</a:t>
            </a:r>
          </a:p>
        </p:txBody>
      </p:sp>
      <p:sp>
        <p:nvSpPr>
          <p:cNvPr id="3" name="Content Placeholder 2"/>
          <p:cNvSpPr>
            <a:spLocks noGrp="1"/>
          </p:cNvSpPr>
          <p:nvPr>
            <p:ph idx="1"/>
          </p:nvPr>
        </p:nvSpPr>
        <p:spPr>
          <a:xfrm>
            <a:off x="629653" y="1752600"/>
            <a:ext cx="3962400" cy="4724400"/>
          </a:xfrm>
        </p:spPr>
        <p:txBody>
          <a:bodyPr/>
          <a:lstStyle/>
          <a:p>
            <a:pPr marL="0" indent="0" eaLnBrk="1" hangingPunct="1">
              <a:spcBef>
                <a:spcPct val="0"/>
              </a:spcBef>
              <a:buFontTx/>
              <a:buNone/>
              <a:defRPr/>
            </a:pPr>
            <a:r>
              <a:rPr lang="en-US" sz="3200" kern="1200" dirty="0">
                <a:solidFill>
                  <a:srgbClr val="000000"/>
                </a:solidFill>
                <a:latin typeface="Franklin Gothic Medium" panose="020B0603020102020204" pitchFamily="34" charset="0"/>
              </a:rPr>
              <a:t>The baby at 12 weeks:</a:t>
            </a:r>
          </a:p>
          <a:p>
            <a:pPr marL="0" indent="0" eaLnBrk="1" hangingPunct="1">
              <a:spcBef>
                <a:spcPct val="0"/>
              </a:spcBef>
              <a:buFontTx/>
              <a:buNone/>
              <a:defRPr/>
            </a:pPr>
            <a:r>
              <a:rPr lang="en-US" sz="3200" kern="1200" dirty="0">
                <a:solidFill>
                  <a:srgbClr val="000000"/>
                </a:solidFill>
                <a:latin typeface="Franklin Gothic Medium" panose="020B0603020102020204" pitchFamily="34" charset="0"/>
              </a:rPr>
              <a:t>notice the webbing</a:t>
            </a:r>
          </a:p>
          <a:p>
            <a:pPr marL="0" indent="0" eaLnBrk="1" hangingPunct="1">
              <a:spcBef>
                <a:spcPct val="0"/>
              </a:spcBef>
              <a:buFontTx/>
              <a:buNone/>
              <a:defRPr/>
            </a:pPr>
            <a:r>
              <a:rPr lang="en-US" sz="3200" kern="1200" dirty="0">
                <a:solidFill>
                  <a:srgbClr val="000000"/>
                </a:solidFill>
                <a:latin typeface="Franklin Gothic Medium" panose="020B0603020102020204" pitchFamily="34" charset="0"/>
              </a:rPr>
              <a:t>on the fingers, with </a:t>
            </a:r>
          </a:p>
          <a:p>
            <a:pPr marL="0" indent="0" eaLnBrk="1" hangingPunct="1">
              <a:spcBef>
                <a:spcPct val="0"/>
              </a:spcBef>
              <a:buFontTx/>
              <a:buNone/>
              <a:defRPr/>
            </a:pPr>
            <a:r>
              <a:rPr lang="en-US" sz="3200" kern="1200" dirty="0">
                <a:solidFill>
                  <a:srgbClr val="000000"/>
                </a:solidFill>
                <a:latin typeface="Franklin Gothic Medium" panose="020B0603020102020204" pitchFamily="34" charset="0"/>
              </a:rPr>
              <a:t>the digits still fused</a:t>
            </a:r>
          </a:p>
          <a:p>
            <a:pPr>
              <a:defRPr/>
            </a:pPr>
            <a:endParaRPr lang="en-US" dirty="0">
              <a:latin typeface="Franklin Gothic Medium" panose="020B0603020102020204" pitchFamily="34" charset="0"/>
            </a:endParaRPr>
          </a:p>
        </p:txBody>
      </p:sp>
      <p:pic>
        <p:nvPicPr>
          <p:cNvPr id="20484" name="Picture 2" descr="fig08hand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891506"/>
            <a:ext cx="29718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18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latin typeface="Franklin Gothic Medium" panose="020B0603020102020204" pitchFamily="34" charset="0"/>
              </a:rPr>
              <a:t>FETUS: 12 WEEKS</a:t>
            </a:r>
          </a:p>
        </p:txBody>
      </p:sp>
      <p:sp>
        <p:nvSpPr>
          <p:cNvPr id="21507" name="Content Placeholder 2"/>
          <p:cNvSpPr>
            <a:spLocks noGrp="1"/>
          </p:cNvSpPr>
          <p:nvPr>
            <p:ph idx="1"/>
          </p:nvPr>
        </p:nvSpPr>
        <p:spPr>
          <a:xfrm>
            <a:off x="457200" y="1600200"/>
            <a:ext cx="3962400" cy="5029200"/>
          </a:xfrm>
        </p:spPr>
        <p:txBody>
          <a:bodyPr/>
          <a:lstStyle/>
          <a:p>
            <a:pPr eaLnBrk="1" hangingPunct="1"/>
            <a:r>
              <a:rPr lang="en-US" altLang="en-US" sz="2000" dirty="0" smtClean="0">
                <a:latin typeface="Franklin Gothic Medium" panose="020B0603020102020204" pitchFamily="34" charset="0"/>
              </a:rPr>
              <a:t>Vocal chords are complete, and the child can and does sometimes cry silently. </a:t>
            </a:r>
          </a:p>
          <a:p>
            <a:pPr eaLnBrk="1" hangingPunct="1"/>
            <a:r>
              <a:rPr lang="en-US" altLang="en-US" sz="2000" dirty="0" smtClean="0">
                <a:latin typeface="Franklin Gothic Medium" panose="020B0603020102020204" pitchFamily="34" charset="0"/>
              </a:rPr>
              <a:t>The brain is fully formed, and the child can feel pain. </a:t>
            </a:r>
          </a:p>
          <a:p>
            <a:pPr eaLnBrk="1" hangingPunct="1"/>
            <a:r>
              <a:rPr lang="en-US" altLang="en-US" sz="2000" dirty="0" smtClean="0">
                <a:latin typeface="Franklin Gothic Medium" panose="020B0603020102020204" pitchFamily="34" charset="0"/>
              </a:rPr>
              <a:t>The fetus may even suck his thumb. </a:t>
            </a:r>
          </a:p>
          <a:p>
            <a:pPr eaLnBrk="1" hangingPunct="1"/>
            <a:r>
              <a:rPr lang="en-US" altLang="en-US" sz="2000" dirty="0" smtClean="0">
                <a:latin typeface="Franklin Gothic Medium" panose="020B0603020102020204" pitchFamily="34" charset="0"/>
              </a:rPr>
              <a:t>The eyelids now cover the eyes, and will remain shut until the seventh month to protect the delicate optical nerve fibers. </a:t>
            </a:r>
          </a:p>
          <a:p>
            <a:pPr eaLnBrk="1" hangingPunct="1"/>
            <a:r>
              <a:rPr lang="en-US" altLang="en-US" sz="2000" dirty="0" smtClean="0">
                <a:latin typeface="Franklin Gothic Medium" panose="020B0603020102020204" pitchFamily="34" charset="0"/>
              </a:rPr>
              <a:t>Notice head size and chest size in comparison to an adult</a:t>
            </a:r>
          </a:p>
        </p:txBody>
      </p:sp>
      <p:pic>
        <p:nvPicPr>
          <p:cNvPr id="21508" name="Picture 2" descr="fig01baby4m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722437"/>
            <a:ext cx="324008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048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3243264" y="284349"/>
            <a:ext cx="2239425" cy="1150751"/>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3" name="AutoShape 55"/>
          <p:cNvSpPr>
            <a:spLocks noChangeArrowheads="1"/>
          </p:cNvSpPr>
          <p:nvPr/>
        </p:nvSpPr>
        <p:spPr bwMode="auto">
          <a:xfrm>
            <a:off x="685800" y="152400"/>
            <a:ext cx="990600" cy="609600"/>
          </a:xfrm>
          <a:prstGeom prst="wedgeRoundRectCallout">
            <a:avLst>
              <a:gd name="adj1" fmla="val 154236"/>
              <a:gd name="adj2" fmla="val 9040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a:latin typeface="Franklin Gothic Medium" panose="020B0603020102020204" pitchFamily="34" charset="0"/>
              </a:rPr>
              <a:t>We are here</a:t>
            </a: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378983" y="709404"/>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941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latin typeface="Franklin Gothic Medium" panose="020B0603020102020204" pitchFamily="34" charset="0"/>
              </a:rPr>
              <a:t>FETUS AT 14-15 WEEKS:</a:t>
            </a:r>
            <a:endParaRPr lang="en-US" altLang="en-US" dirty="0" smtClean="0">
              <a:latin typeface="Franklin Gothic Medium" panose="020B0603020102020204" pitchFamily="34" charset="0"/>
            </a:endParaRPr>
          </a:p>
        </p:txBody>
      </p:sp>
      <p:sp>
        <p:nvSpPr>
          <p:cNvPr id="3" name="Content Placeholder 2"/>
          <p:cNvSpPr>
            <a:spLocks noGrp="1"/>
          </p:cNvSpPr>
          <p:nvPr>
            <p:ph idx="1"/>
          </p:nvPr>
        </p:nvSpPr>
        <p:spPr>
          <a:xfrm>
            <a:off x="1371600" y="1371600"/>
            <a:ext cx="3962400" cy="5257800"/>
          </a:xfrm>
        </p:spPr>
        <p:txBody>
          <a:bodyPr/>
          <a:lstStyle/>
          <a:p>
            <a:pPr>
              <a:defRPr/>
            </a:pPr>
            <a:r>
              <a:rPr lang="en-US" sz="2800" dirty="0" smtClean="0">
                <a:latin typeface="Franklin Gothic Medium" panose="020B0603020102020204" pitchFamily="34" charset="0"/>
              </a:rPr>
              <a:t>14 weeks—</a:t>
            </a:r>
          </a:p>
          <a:p>
            <a:pPr lvl="1">
              <a:defRPr/>
            </a:pPr>
            <a:r>
              <a:rPr lang="en-US" sz="2000" dirty="0" smtClean="0">
                <a:latin typeface="Franklin Gothic Medium" panose="020B0603020102020204" pitchFamily="34" charset="0"/>
              </a:rPr>
              <a:t>Muscles lengthen and become organized. </a:t>
            </a:r>
          </a:p>
          <a:p>
            <a:pPr lvl="1">
              <a:defRPr/>
            </a:pPr>
            <a:r>
              <a:rPr lang="en-US" sz="2000" dirty="0" smtClean="0">
                <a:latin typeface="Franklin Gothic Medium" panose="020B0603020102020204" pitchFamily="34" charset="0"/>
              </a:rPr>
              <a:t>The mother will soon start feeling the first flutters of the unborn child kicking and moving within</a:t>
            </a:r>
          </a:p>
          <a:p>
            <a:pPr>
              <a:defRPr/>
            </a:pPr>
            <a:r>
              <a:rPr lang="en-US" sz="2800" dirty="0">
                <a:solidFill>
                  <a:srgbClr val="000000"/>
                </a:solidFill>
                <a:latin typeface="Franklin Gothic Medium" panose="020B0603020102020204" pitchFamily="34" charset="0"/>
              </a:rPr>
              <a:t>15 weeks</a:t>
            </a:r>
            <a:r>
              <a:rPr lang="en-US" sz="2800" dirty="0" smtClean="0">
                <a:solidFill>
                  <a:srgbClr val="000000"/>
                </a:solidFill>
                <a:latin typeface="Franklin Gothic Medium" panose="020B0603020102020204" pitchFamily="34" charset="0"/>
              </a:rPr>
              <a:t>—</a:t>
            </a:r>
          </a:p>
          <a:p>
            <a:pPr lvl="1">
              <a:defRPr/>
            </a:pPr>
            <a:r>
              <a:rPr lang="en-US" sz="2000" dirty="0" smtClean="0">
                <a:latin typeface="Franklin Gothic Medium" panose="020B0603020102020204" pitchFamily="34" charset="0"/>
              </a:rPr>
              <a:t>The fetus has an adult's taste buds and may be able to savor the mother's meals. </a:t>
            </a:r>
          </a:p>
          <a:p>
            <a:pPr lvl="1">
              <a:defRPr/>
            </a:pPr>
            <a:r>
              <a:rPr lang="en-US" sz="2000" dirty="0" smtClean="0">
                <a:latin typeface="Franklin Gothic Medium" panose="020B0603020102020204" pitchFamily="34" charset="0"/>
              </a:rPr>
              <a:t>Foods the mother eats can affect movement of the baby</a:t>
            </a:r>
          </a:p>
          <a:p>
            <a:pPr lvl="1">
              <a:defRPr/>
            </a:pPr>
            <a:endParaRPr lang="en-US" sz="2400" dirty="0">
              <a:solidFill>
                <a:srgbClr val="000000"/>
              </a:solidFill>
              <a:latin typeface="Franklin Gothic Medium" panose="020B0603020102020204" pitchFamily="34" charset="0"/>
            </a:endParaRPr>
          </a:p>
          <a:p>
            <a:pPr lvl="1">
              <a:defRPr/>
            </a:pPr>
            <a:endParaRPr lang="en-US" sz="2000" dirty="0" smtClean="0">
              <a:latin typeface="Franklin Gothic Medium" panose="020B0603020102020204" pitchFamily="34" charset="0"/>
            </a:endParaRPr>
          </a:p>
          <a:p>
            <a:pPr marL="457200" lvl="1" indent="0">
              <a:buFontTx/>
              <a:buNone/>
              <a:defRPr/>
            </a:pPr>
            <a:endParaRPr lang="en-US" sz="2000" dirty="0" smtClean="0">
              <a:latin typeface="Franklin Gothic Medium" panose="020B0603020102020204" pitchFamily="34" charset="0"/>
            </a:endParaRPr>
          </a:p>
        </p:txBody>
      </p:sp>
      <p:pic>
        <p:nvPicPr>
          <p:cNvPr id="22532" name="Picture 2" descr="14we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752600"/>
            <a:ext cx="35639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07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6200" y="155448"/>
            <a:ext cx="8915400" cy="1252728"/>
          </a:xfrm>
        </p:spPr>
        <p:txBody>
          <a:bodyPr>
            <a:noAutofit/>
          </a:bodyPr>
          <a:lstStyle/>
          <a:p>
            <a:pPr eaLnBrk="1" hangingPunct="1"/>
            <a:r>
              <a:rPr lang="en-US" altLang="en-US" dirty="0" smtClean="0">
                <a:latin typeface="Franklin Gothic Medium" panose="020B0603020102020204" pitchFamily="34" charset="0"/>
              </a:rPr>
              <a:t>FETUS AT 4 MONTHS (~16 WEEKS)</a:t>
            </a:r>
          </a:p>
        </p:txBody>
      </p:sp>
      <p:sp>
        <p:nvSpPr>
          <p:cNvPr id="24579" name="Content Placeholder 2"/>
          <p:cNvSpPr>
            <a:spLocks noGrp="1"/>
          </p:cNvSpPr>
          <p:nvPr>
            <p:ph idx="1"/>
          </p:nvPr>
        </p:nvSpPr>
        <p:spPr>
          <a:xfrm>
            <a:off x="381000" y="1600200"/>
            <a:ext cx="3962400" cy="4800600"/>
          </a:xfrm>
        </p:spPr>
        <p:txBody>
          <a:bodyPr/>
          <a:lstStyle/>
          <a:p>
            <a:pPr eaLnBrk="1" hangingPunct="1"/>
            <a:r>
              <a:rPr lang="en-US" altLang="en-US" sz="3200" dirty="0" smtClean="0">
                <a:latin typeface="Franklin Gothic Medium" panose="020B0603020102020204" pitchFamily="34" charset="0"/>
              </a:rPr>
              <a:t>Face is fully developed  and </a:t>
            </a:r>
          </a:p>
          <a:p>
            <a:pPr eaLnBrk="1" hangingPunct="1"/>
            <a:r>
              <a:rPr lang="en-US" altLang="en-US" sz="3200" dirty="0" smtClean="0">
                <a:latin typeface="Franklin Gothic Medium" panose="020B0603020102020204" pitchFamily="34" charset="0"/>
              </a:rPr>
              <a:t>A downy hair covers the skin.</a:t>
            </a:r>
          </a:p>
          <a:p>
            <a:pPr eaLnBrk="1" hangingPunct="1"/>
            <a:r>
              <a:rPr lang="en-US" altLang="en-US" sz="3200" dirty="0" smtClean="0">
                <a:latin typeface="Franklin Gothic Medium" panose="020B0603020102020204" pitchFamily="34" charset="0"/>
              </a:rPr>
              <a:t>Face is fully formed.</a:t>
            </a:r>
          </a:p>
          <a:p>
            <a:pPr eaLnBrk="1" hangingPunct="1"/>
            <a:r>
              <a:rPr lang="en-US" altLang="en-US" sz="3200" dirty="0" smtClean="0">
                <a:latin typeface="Franklin Gothic Medium" panose="020B0603020102020204" pitchFamily="34" charset="0"/>
              </a:rPr>
              <a:t>Eyes are fully formed but not yet functional.</a:t>
            </a:r>
          </a:p>
        </p:txBody>
      </p:sp>
      <p:pic>
        <p:nvPicPr>
          <p:cNvPr id="24580" name="Picture 2" descr="fig14face4m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777206"/>
            <a:ext cx="34290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150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smtClean="0">
                <a:latin typeface="Franklin Gothic Medium" panose="020B0603020102020204" pitchFamily="34" charset="0"/>
              </a:rPr>
              <a:t>16 WEEKS</a:t>
            </a:r>
          </a:p>
        </p:txBody>
      </p:sp>
      <p:sp>
        <p:nvSpPr>
          <p:cNvPr id="25603" name="Content Placeholder 2"/>
          <p:cNvSpPr>
            <a:spLocks noGrp="1"/>
          </p:cNvSpPr>
          <p:nvPr>
            <p:ph idx="1"/>
          </p:nvPr>
        </p:nvSpPr>
        <p:spPr>
          <a:xfrm>
            <a:off x="477253" y="1752600"/>
            <a:ext cx="3429000" cy="4876800"/>
          </a:xfrm>
        </p:spPr>
        <p:txBody>
          <a:bodyPr/>
          <a:lstStyle/>
          <a:p>
            <a:r>
              <a:rPr lang="en-US" altLang="en-US" sz="2400" dirty="0" smtClean="0">
                <a:latin typeface="Franklin Gothic Medium" panose="020B0603020102020204" pitchFamily="34" charset="0"/>
              </a:rPr>
              <a:t>Five and a half inches tall and only six to 10 ounces in weight</a:t>
            </a:r>
          </a:p>
          <a:p>
            <a:r>
              <a:rPr lang="en-US" altLang="en-US" sz="2400" dirty="0" smtClean="0">
                <a:latin typeface="Franklin Gothic Medium" panose="020B0603020102020204" pitchFamily="34" charset="0"/>
              </a:rPr>
              <a:t>Eyebrows, eyelashes and fine hair appear. </a:t>
            </a:r>
          </a:p>
          <a:p>
            <a:r>
              <a:rPr lang="en-US" altLang="en-US" sz="2400" dirty="0" smtClean="0">
                <a:latin typeface="Franklin Gothic Medium" panose="020B0603020102020204" pitchFamily="34" charset="0"/>
              </a:rPr>
              <a:t>The child can grasp with his hands, suck her thumb, kick, or even somersault</a:t>
            </a:r>
          </a:p>
        </p:txBody>
      </p:sp>
      <p:pic>
        <p:nvPicPr>
          <p:cNvPr id="25604" name="Picture 2" descr="18we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2938" y="1981200"/>
            <a:ext cx="42338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51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latin typeface="Franklin Gothic Medium" panose="020B0603020102020204" pitchFamily="34" charset="0"/>
              </a:rPr>
              <a:t>20 WEEKS</a:t>
            </a:r>
          </a:p>
        </p:txBody>
      </p:sp>
      <p:sp>
        <p:nvSpPr>
          <p:cNvPr id="26627" name="Content Placeholder 2"/>
          <p:cNvSpPr>
            <a:spLocks noGrp="1"/>
          </p:cNvSpPr>
          <p:nvPr>
            <p:ph idx="1"/>
          </p:nvPr>
        </p:nvSpPr>
        <p:spPr>
          <a:xfrm>
            <a:off x="152400" y="1600200"/>
            <a:ext cx="4419600" cy="5257800"/>
          </a:xfrm>
        </p:spPr>
        <p:txBody>
          <a:bodyPr>
            <a:noAutofit/>
          </a:bodyPr>
          <a:lstStyle/>
          <a:p>
            <a:r>
              <a:rPr lang="en-US" altLang="en-US" sz="2400" dirty="0" smtClean="0">
                <a:latin typeface="Franklin Gothic Medium" panose="020B0603020102020204" pitchFamily="34" charset="0"/>
              </a:rPr>
              <a:t>The child can hear and recognize her mother's voice. </a:t>
            </a:r>
          </a:p>
          <a:p>
            <a:r>
              <a:rPr lang="en-US" altLang="en-US" sz="2400" dirty="0" smtClean="0">
                <a:latin typeface="Franklin Gothic Medium" panose="020B0603020102020204" pitchFamily="34" charset="0"/>
              </a:rPr>
              <a:t>Though still small and fragile, the baby is growing rapidly and could possibly survive if born at this stage.</a:t>
            </a:r>
          </a:p>
          <a:p>
            <a:r>
              <a:rPr lang="en-US" altLang="en-US" sz="2400" dirty="0" smtClean="0">
                <a:latin typeface="Franklin Gothic Medium" panose="020B0603020102020204" pitchFamily="34" charset="0"/>
              </a:rPr>
              <a:t>Fingernails and fingerprints appear. </a:t>
            </a:r>
          </a:p>
          <a:p>
            <a:r>
              <a:rPr lang="en-US" altLang="en-US" sz="2400" dirty="0" smtClean="0">
                <a:latin typeface="Franklin Gothic Medium" panose="020B0603020102020204" pitchFamily="34" charset="0"/>
              </a:rPr>
              <a:t>Sex organs are visible.</a:t>
            </a:r>
          </a:p>
          <a:p>
            <a:r>
              <a:rPr lang="en-US" altLang="en-US" sz="2400" dirty="0" smtClean="0">
                <a:latin typeface="Franklin Gothic Medium" panose="020B0603020102020204" pitchFamily="34" charset="0"/>
              </a:rPr>
              <a:t>Using an ultrasound device, the doctor can tell if the child is a girl or a boy. This is a baby girl. </a:t>
            </a:r>
          </a:p>
        </p:txBody>
      </p:sp>
      <p:pic>
        <p:nvPicPr>
          <p:cNvPr id="26628" name="Picture 2" descr="mo5-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676400"/>
            <a:ext cx="41640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2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latin typeface="Franklin Gothic Medium" panose="020B0603020102020204" pitchFamily="34" charset="0"/>
              </a:rPr>
              <a:t>5 MONTHS</a:t>
            </a:r>
          </a:p>
        </p:txBody>
      </p:sp>
      <p:sp>
        <p:nvSpPr>
          <p:cNvPr id="3" name="Content Placeholder 2"/>
          <p:cNvSpPr>
            <a:spLocks noGrp="1"/>
          </p:cNvSpPr>
          <p:nvPr>
            <p:ph idx="1"/>
          </p:nvPr>
        </p:nvSpPr>
        <p:spPr>
          <a:xfrm>
            <a:off x="445168" y="1905000"/>
            <a:ext cx="3886200" cy="4724400"/>
          </a:xfrm>
        </p:spPr>
        <p:txBody>
          <a:bodyPr/>
          <a:lstStyle/>
          <a:p>
            <a:pPr marL="0" indent="0" eaLnBrk="1" hangingPunct="1">
              <a:spcBef>
                <a:spcPct val="0"/>
              </a:spcBef>
              <a:defRPr/>
            </a:pPr>
            <a:r>
              <a:rPr lang="en-US" sz="2400" kern="1200" dirty="0">
                <a:solidFill>
                  <a:srgbClr val="000000"/>
                </a:solidFill>
                <a:latin typeface="Franklin Gothic Medium" panose="020B0603020102020204" pitchFamily="34" charset="0"/>
              </a:rPr>
              <a:t>Beginning to form hair on all body parts</a:t>
            </a:r>
          </a:p>
          <a:p>
            <a:pPr marL="0" indent="0" eaLnBrk="1" hangingPunct="1">
              <a:spcBef>
                <a:spcPct val="0"/>
              </a:spcBef>
              <a:defRPr/>
            </a:pPr>
            <a:endParaRPr lang="en-US" sz="2400" kern="1200" dirty="0">
              <a:solidFill>
                <a:srgbClr val="000000"/>
              </a:solidFill>
              <a:latin typeface="Franklin Gothic Medium" panose="020B0603020102020204" pitchFamily="34" charset="0"/>
            </a:endParaRPr>
          </a:p>
          <a:p>
            <a:pPr marL="0" indent="0" eaLnBrk="1" hangingPunct="1">
              <a:spcBef>
                <a:spcPct val="0"/>
              </a:spcBef>
              <a:defRPr/>
            </a:pPr>
            <a:r>
              <a:rPr lang="en-US" sz="2400" kern="1200" dirty="0">
                <a:solidFill>
                  <a:srgbClr val="000000"/>
                </a:solidFill>
                <a:latin typeface="Franklin Gothic Medium" panose="020B0603020102020204" pitchFamily="34" charset="0"/>
              </a:rPr>
              <a:t>Definite sleep/awake cycles now.</a:t>
            </a:r>
          </a:p>
          <a:p>
            <a:pPr marL="0" indent="0" eaLnBrk="1" hangingPunct="1">
              <a:spcBef>
                <a:spcPct val="0"/>
              </a:spcBef>
              <a:defRPr/>
            </a:pPr>
            <a:endParaRPr lang="en-US" sz="2400" kern="1200" dirty="0">
              <a:solidFill>
                <a:srgbClr val="000000"/>
              </a:solidFill>
              <a:latin typeface="Franklin Gothic Medium" panose="020B0603020102020204" pitchFamily="34" charset="0"/>
            </a:endParaRPr>
          </a:p>
          <a:p>
            <a:pPr marL="0" indent="0" eaLnBrk="1" hangingPunct="1">
              <a:spcBef>
                <a:spcPct val="0"/>
              </a:spcBef>
              <a:defRPr/>
            </a:pPr>
            <a:r>
              <a:rPr lang="en-US" sz="2400" kern="1200" dirty="0">
                <a:solidFill>
                  <a:srgbClr val="000000"/>
                </a:solidFill>
                <a:latin typeface="Franklin Gothic Medium" panose="020B0603020102020204" pitchFamily="34" charset="0"/>
              </a:rPr>
              <a:t>REM sleep occurs.</a:t>
            </a:r>
          </a:p>
          <a:p>
            <a:pPr>
              <a:defRPr/>
            </a:pPr>
            <a:endParaRPr lang="en-US" dirty="0">
              <a:latin typeface="Franklin Gothic Medium" panose="020B0603020102020204" pitchFamily="34" charset="0"/>
            </a:endParaRPr>
          </a:p>
        </p:txBody>
      </p:sp>
      <p:pic>
        <p:nvPicPr>
          <p:cNvPr id="27652" name="Picture 2" descr="fig03face5m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896979"/>
            <a:ext cx="3017838"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680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latin typeface="Franklin Gothic Medium" panose="020B0603020102020204" pitchFamily="34" charset="0"/>
              </a:rPr>
              <a:t>5 MONTHS</a:t>
            </a:r>
          </a:p>
        </p:txBody>
      </p:sp>
      <p:sp>
        <p:nvSpPr>
          <p:cNvPr id="3" name="Content Placeholder 2"/>
          <p:cNvSpPr>
            <a:spLocks noGrp="1"/>
          </p:cNvSpPr>
          <p:nvPr>
            <p:ph idx="1"/>
          </p:nvPr>
        </p:nvSpPr>
        <p:spPr>
          <a:xfrm>
            <a:off x="425116" y="1740568"/>
            <a:ext cx="3886200" cy="4724400"/>
          </a:xfrm>
        </p:spPr>
        <p:txBody>
          <a:bodyPr/>
          <a:lstStyle/>
          <a:p>
            <a:pPr marL="0" indent="0" eaLnBrk="1" hangingPunct="1">
              <a:spcBef>
                <a:spcPct val="0"/>
              </a:spcBef>
              <a:defRPr/>
            </a:pPr>
            <a:r>
              <a:rPr lang="en-US" sz="2400" kern="1200" dirty="0">
                <a:solidFill>
                  <a:srgbClr val="000000"/>
                </a:solidFill>
                <a:latin typeface="Franklin Gothic Medium" panose="020B0603020102020204" pitchFamily="34" charset="0"/>
              </a:rPr>
              <a:t>Approximately 8-10 inches long and 1 to 2 pounds</a:t>
            </a:r>
          </a:p>
          <a:p>
            <a:pPr marL="0" indent="0" eaLnBrk="1" hangingPunct="1">
              <a:spcBef>
                <a:spcPct val="0"/>
              </a:spcBef>
              <a:defRPr/>
            </a:pPr>
            <a:endParaRPr lang="en-US" sz="2400" kern="1200" dirty="0">
              <a:solidFill>
                <a:srgbClr val="000000"/>
              </a:solidFill>
              <a:latin typeface="Franklin Gothic Medium" panose="020B0603020102020204" pitchFamily="34" charset="0"/>
            </a:endParaRPr>
          </a:p>
          <a:p>
            <a:pPr marL="0" indent="0" eaLnBrk="1" hangingPunct="1">
              <a:spcBef>
                <a:spcPct val="0"/>
              </a:spcBef>
              <a:defRPr/>
            </a:pPr>
            <a:r>
              <a:rPr lang="en-US" sz="2400" kern="1200" dirty="0">
                <a:solidFill>
                  <a:srgbClr val="000000"/>
                </a:solidFill>
                <a:latin typeface="Franklin Gothic Medium" panose="020B0603020102020204" pitchFamily="34" charset="0"/>
              </a:rPr>
              <a:t>Body position is often still “head up”</a:t>
            </a:r>
          </a:p>
          <a:p>
            <a:pPr marL="0" indent="0" eaLnBrk="1" hangingPunct="1">
              <a:spcBef>
                <a:spcPct val="0"/>
              </a:spcBef>
              <a:defRPr/>
            </a:pPr>
            <a:endParaRPr lang="en-US" sz="2400" kern="1200" dirty="0">
              <a:solidFill>
                <a:srgbClr val="000000"/>
              </a:solidFill>
              <a:latin typeface="Franklin Gothic Medium" panose="020B0603020102020204" pitchFamily="34" charset="0"/>
            </a:endParaRPr>
          </a:p>
          <a:p>
            <a:pPr marL="0" indent="0" eaLnBrk="1" hangingPunct="1">
              <a:spcBef>
                <a:spcPct val="0"/>
              </a:spcBef>
              <a:defRPr/>
            </a:pPr>
            <a:r>
              <a:rPr lang="en-US" sz="2400" kern="1200" dirty="0">
                <a:solidFill>
                  <a:srgbClr val="000000"/>
                </a:solidFill>
                <a:latin typeface="Franklin Gothic Medium" panose="020B0603020102020204" pitchFamily="34" charset="0"/>
              </a:rPr>
              <a:t>Baby is viable at this point with at least a 50/50 chance of survival outside the womb.</a:t>
            </a:r>
          </a:p>
          <a:p>
            <a:pPr>
              <a:defRPr/>
            </a:pPr>
            <a:endParaRPr lang="en-US" sz="4000" dirty="0">
              <a:latin typeface="Franklin Gothic Medium" panose="020B0603020102020204" pitchFamily="34" charset="0"/>
            </a:endParaRPr>
          </a:p>
        </p:txBody>
      </p:sp>
      <p:pic>
        <p:nvPicPr>
          <p:cNvPr id="28676" name="Picture 2" descr="fig17baby5m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879474"/>
            <a:ext cx="3276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84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latin typeface="Franklin Gothic Medium" panose="020B0603020102020204" pitchFamily="34" charset="0"/>
              </a:rPr>
              <a:t>24 WEEKS</a:t>
            </a:r>
          </a:p>
        </p:txBody>
      </p:sp>
      <p:sp>
        <p:nvSpPr>
          <p:cNvPr id="29699" name="Content Placeholder 2"/>
          <p:cNvSpPr>
            <a:spLocks noGrp="1"/>
          </p:cNvSpPr>
          <p:nvPr>
            <p:ph idx="1"/>
          </p:nvPr>
        </p:nvSpPr>
        <p:spPr>
          <a:xfrm>
            <a:off x="465221" y="1704474"/>
            <a:ext cx="3962400" cy="4724400"/>
          </a:xfrm>
        </p:spPr>
        <p:txBody>
          <a:bodyPr>
            <a:normAutofit/>
          </a:bodyPr>
          <a:lstStyle/>
          <a:p>
            <a:r>
              <a:rPr lang="en-US" altLang="en-US" sz="2100" dirty="0" smtClean="0">
                <a:latin typeface="Franklin Gothic Medium" panose="020B0603020102020204" pitchFamily="34" charset="0"/>
              </a:rPr>
              <a:t>Seen here at six months, the unborn child is covered with a fine, downy hair called lanugo. </a:t>
            </a:r>
          </a:p>
          <a:p>
            <a:r>
              <a:rPr lang="en-US" altLang="en-US" sz="2100" dirty="0" smtClean="0">
                <a:latin typeface="Franklin Gothic Medium" panose="020B0603020102020204" pitchFamily="34" charset="0"/>
              </a:rPr>
              <a:t>Its tender skin is protected by a waxy substance called vernix. </a:t>
            </a:r>
          </a:p>
          <a:p>
            <a:r>
              <a:rPr lang="en-US" altLang="en-US" sz="2100" dirty="0" smtClean="0">
                <a:latin typeface="Franklin Gothic Medium" panose="020B0603020102020204" pitchFamily="34" charset="0"/>
              </a:rPr>
              <a:t>Some of this substance may still be on the child's skin at birth at which time it will be quickly absorbed. </a:t>
            </a:r>
          </a:p>
          <a:p>
            <a:r>
              <a:rPr lang="en-US" altLang="en-US" sz="2100" dirty="0" smtClean="0">
                <a:latin typeface="Franklin Gothic Medium" panose="020B0603020102020204" pitchFamily="34" charset="0"/>
              </a:rPr>
              <a:t>The child practices breathing by inhaling </a:t>
            </a:r>
            <a:r>
              <a:rPr lang="en-US" altLang="en-US" sz="2100" dirty="0" err="1" smtClean="0">
                <a:latin typeface="Franklin Gothic Medium" panose="020B0603020102020204" pitchFamily="34" charset="0"/>
              </a:rPr>
              <a:t>amnionic</a:t>
            </a:r>
            <a:r>
              <a:rPr lang="en-US" altLang="en-US" sz="2100" dirty="0" smtClean="0">
                <a:latin typeface="Franklin Gothic Medium" panose="020B0603020102020204" pitchFamily="34" charset="0"/>
              </a:rPr>
              <a:t> fluid into developing lungs. </a:t>
            </a:r>
          </a:p>
          <a:p>
            <a:endParaRPr lang="en-US" altLang="en-US" sz="2100" dirty="0" smtClean="0">
              <a:latin typeface="Franklin Gothic Medium" panose="020B0603020102020204" pitchFamily="34" charset="0"/>
            </a:endParaRPr>
          </a:p>
        </p:txBody>
      </p:sp>
      <p:pic>
        <p:nvPicPr>
          <p:cNvPr id="29700" name="Picture 2" descr="month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704474"/>
            <a:ext cx="3546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061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latin typeface="Franklin Gothic Medium" panose="020B0603020102020204" pitchFamily="34" charset="0"/>
              </a:rPr>
              <a:t>30 WEEKS</a:t>
            </a:r>
          </a:p>
        </p:txBody>
      </p:sp>
      <p:sp>
        <p:nvSpPr>
          <p:cNvPr id="30723" name="Content Placeholder 2"/>
          <p:cNvSpPr>
            <a:spLocks noGrp="1"/>
          </p:cNvSpPr>
          <p:nvPr>
            <p:ph idx="1"/>
          </p:nvPr>
        </p:nvSpPr>
        <p:spPr>
          <a:xfrm>
            <a:off x="381000" y="1828800"/>
            <a:ext cx="4038600" cy="4724400"/>
          </a:xfrm>
        </p:spPr>
        <p:txBody>
          <a:bodyPr>
            <a:normAutofit fontScale="92500"/>
          </a:bodyPr>
          <a:lstStyle/>
          <a:p>
            <a:r>
              <a:rPr lang="en-US" altLang="en-US" sz="2400" dirty="0" smtClean="0">
                <a:latin typeface="Franklin Gothic Medium" panose="020B0603020102020204" pitchFamily="34" charset="0"/>
              </a:rPr>
              <a:t>For several months, the umbilical cord has been the baby's lifeline to the mother.</a:t>
            </a:r>
          </a:p>
          <a:p>
            <a:r>
              <a:rPr lang="en-US" altLang="en-US" sz="2400" dirty="0" smtClean="0">
                <a:latin typeface="Franklin Gothic Medium" panose="020B0603020102020204" pitchFamily="34" charset="0"/>
              </a:rPr>
              <a:t>Nourishment is transferred from the mother's blood, through the placenta, and into the umbilical cord to the fetus.</a:t>
            </a:r>
          </a:p>
          <a:p>
            <a:r>
              <a:rPr lang="en-US" altLang="en-US" sz="2400" dirty="0" smtClean="0">
                <a:latin typeface="Franklin Gothic Medium" panose="020B0603020102020204" pitchFamily="34" charset="0"/>
              </a:rPr>
              <a:t>If the mother ingests any toxic substances, such as drugs or alcohol, the baby receives these as well.</a:t>
            </a:r>
            <a:r>
              <a:rPr lang="en-US" altLang="en-US" sz="2800" dirty="0" smtClean="0">
                <a:latin typeface="Franklin Gothic Medium" panose="020B0603020102020204" pitchFamily="34" charset="0"/>
              </a:rPr>
              <a:t> </a:t>
            </a:r>
          </a:p>
        </p:txBody>
      </p:sp>
      <p:pic>
        <p:nvPicPr>
          <p:cNvPr id="30724" name="Picture 2" descr="mo7_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7397" y="2209800"/>
            <a:ext cx="36893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839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smtClean="0">
                <a:latin typeface="Franklin Gothic Medium" panose="020B0603020102020204" pitchFamily="34" charset="0"/>
              </a:rPr>
              <a:t>7 MONTHS</a:t>
            </a:r>
          </a:p>
        </p:txBody>
      </p:sp>
      <p:sp>
        <p:nvSpPr>
          <p:cNvPr id="31747" name="Content Placeholder 2"/>
          <p:cNvSpPr>
            <a:spLocks noGrp="1"/>
          </p:cNvSpPr>
          <p:nvPr>
            <p:ph idx="1"/>
          </p:nvPr>
        </p:nvSpPr>
        <p:spPr>
          <a:xfrm>
            <a:off x="228600" y="1720600"/>
            <a:ext cx="3886200" cy="4876800"/>
          </a:xfrm>
        </p:spPr>
        <p:txBody>
          <a:bodyPr>
            <a:normAutofit/>
          </a:bodyPr>
          <a:lstStyle/>
          <a:p>
            <a:pPr eaLnBrk="1" hangingPunct="1"/>
            <a:r>
              <a:rPr lang="en-US" altLang="en-US" sz="2600" dirty="0" smtClean="0">
                <a:latin typeface="Franklin Gothic Medium" panose="020B0603020102020204" pitchFamily="34" charset="0"/>
              </a:rPr>
              <a:t>Room is getting tight at this point.</a:t>
            </a:r>
          </a:p>
          <a:p>
            <a:pPr eaLnBrk="1" hangingPunct="1"/>
            <a:r>
              <a:rPr lang="en-US" altLang="en-US" sz="2600" dirty="0" smtClean="0">
                <a:latin typeface="Franklin Gothic Medium" panose="020B0603020102020204" pitchFamily="34" charset="0"/>
              </a:rPr>
              <a:t>The baby is less able to move, squirms and pushes more than flutters and kicks.</a:t>
            </a:r>
          </a:p>
          <a:p>
            <a:pPr eaLnBrk="1" hangingPunct="1"/>
            <a:r>
              <a:rPr lang="en-US" altLang="en-US" sz="2600" dirty="0" smtClean="0">
                <a:latin typeface="Franklin Gothic Medium" panose="020B0603020102020204" pitchFamily="34" charset="0"/>
              </a:rPr>
              <a:t>Most babies begins to get into a head down position getting ready for birth.</a:t>
            </a:r>
          </a:p>
          <a:p>
            <a:endParaRPr lang="en-US" altLang="en-US" sz="2600" dirty="0" smtClean="0">
              <a:latin typeface="Franklin Gothic Medium" panose="020B0603020102020204" pitchFamily="34" charset="0"/>
            </a:endParaRPr>
          </a:p>
        </p:txBody>
      </p:sp>
      <p:pic>
        <p:nvPicPr>
          <p:cNvPr id="31748" name="Picture 2" descr="05m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916" y="1610268"/>
            <a:ext cx="41529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86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smtClean="0">
                <a:latin typeface="Franklin Gothic Medium" panose="020B0603020102020204" pitchFamily="34" charset="0"/>
              </a:rPr>
              <a:t>32 WEEKS</a:t>
            </a:r>
          </a:p>
        </p:txBody>
      </p:sp>
      <p:sp>
        <p:nvSpPr>
          <p:cNvPr id="32771" name="Content Placeholder 2"/>
          <p:cNvSpPr>
            <a:spLocks noGrp="1"/>
          </p:cNvSpPr>
          <p:nvPr>
            <p:ph idx="1"/>
          </p:nvPr>
        </p:nvSpPr>
        <p:spPr>
          <a:xfrm>
            <a:off x="228600" y="1752600"/>
            <a:ext cx="3810000" cy="4876800"/>
          </a:xfrm>
        </p:spPr>
        <p:txBody>
          <a:bodyPr>
            <a:normAutofit lnSpcReduction="10000"/>
          </a:bodyPr>
          <a:lstStyle/>
          <a:p>
            <a:r>
              <a:rPr lang="en-US" altLang="en-US" sz="2200" dirty="0" smtClean="0">
                <a:latin typeface="Franklin Gothic Medium" panose="020B0603020102020204" pitchFamily="34" charset="0"/>
              </a:rPr>
              <a:t>The fetus sleeps 90-95% of the day with REM sleep dominating the sleep cycle, an indication of dreaming. </a:t>
            </a:r>
          </a:p>
          <a:p>
            <a:r>
              <a:rPr lang="en-US" altLang="en-US" sz="2200" dirty="0" smtClean="0">
                <a:latin typeface="Franklin Gothic Medium" panose="020B0603020102020204" pitchFamily="34" charset="0"/>
              </a:rPr>
              <a:t>The baby is very viable at this point, with a 75% or higher chance of survival.</a:t>
            </a:r>
          </a:p>
          <a:p>
            <a:r>
              <a:rPr lang="en-US" altLang="en-US" sz="2200" dirty="0" smtClean="0">
                <a:latin typeface="Franklin Gothic Medium" panose="020B0603020102020204" pitchFamily="34" charset="0"/>
              </a:rPr>
              <a:t>If the baby is born, the concerns are with adequate lung development. Final lung development does not occur until about 37 weeks.</a:t>
            </a:r>
          </a:p>
          <a:p>
            <a:endParaRPr lang="en-US" altLang="en-US" sz="2200" dirty="0" smtClean="0">
              <a:latin typeface="Franklin Gothic Medium" panose="020B0603020102020204" pitchFamily="34" charset="0"/>
            </a:endParaRPr>
          </a:p>
        </p:txBody>
      </p:sp>
      <p:pic>
        <p:nvPicPr>
          <p:cNvPr id="32772" name="Picture 2" descr="mo8_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286000"/>
            <a:ext cx="41211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73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latin typeface="Franklin Gothic Medium" panose="020B0603020102020204" pitchFamily="34" charset="0"/>
              </a:rPr>
              <a:t>DEVELOPMENTAL PSYCHOLOGY</a:t>
            </a:r>
          </a:p>
        </p:txBody>
      </p:sp>
      <p:sp>
        <p:nvSpPr>
          <p:cNvPr id="3" name="Content Placeholder 2"/>
          <p:cNvSpPr>
            <a:spLocks noGrp="1"/>
          </p:cNvSpPr>
          <p:nvPr>
            <p:ph idx="1"/>
          </p:nvPr>
        </p:nvSpPr>
        <p:spPr/>
        <p:txBody>
          <a:bodyPr/>
          <a:lstStyle/>
          <a:p>
            <a:pPr>
              <a:defRPr/>
            </a:pPr>
            <a:r>
              <a:rPr lang="en-US" sz="4800" dirty="0" smtClean="0">
                <a:latin typeface="Franklin Gothic Medium" panose="020B0603020102020204" pitchFamily="34" charset="0"/>
              </a:rPr>
              <a:t>Study of humans from </a:t>
            </a:r>
            <a:br>
              <a:rPr lang="en-US" sz="4800" dirty="0" smtClean="0">
                <a:latin typeface="Franklin Gothic Medium" panose="020B0603020102020204" pitchFamily="34" charset="0"/>
              </a:rPr>
            </a:br>
            <a:r>
              <a:rPr lang="en-US" sz="4800" dirty="0" smtClean="0">
                <a:latin typeface="Franklin Gothic Medium" panose="020B0603020102020204" pitchFamily="34" charset="0"/>
              </a:rPr>
              <a:t>womb to tomb</a:t>
            </a:r>
            <a:r>
              <a:rPr lang="en-US" dirty="0" smtClean="0">
                <a:latin typeface="Franklin Gothic Medium" panose="020B0603020102020204" pitchFamily="34" charset="0"/>
              </a:rPr>
              <a:t>.</a:t>
            </a:r>
          </a:p>
          <a:p>
            <a:pPr marL="0" indent="0">
              <a:buFontTx/>
              <a:buNone/>
              <a:defRPr/>
            </a:pPr>
            <a:endParaRPr lang="en-US" dirty="0">
              <a:latin typeface="Franklin Gothic Medium" panose="020B0603020102020204" pitchFamily="34" charset="0"/>
            </a:endParaRPr>
          </a:p>
        </p:txBody>
      </p:sp>
      <p:pic>
        <p:nvPicPr>
          <p:cNvPr id="9220" name="Picture 2" descr="http://s1.hubimg.com/u/6772744_f5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775" y="3886200"/>
            <a:ext cx="77692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739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latin typeface="Franklin Gothic Medium" panose="020B0603020102020204" pitchFamily="34" charset="0"/>
              </a:rPr>
              <a:t>BIRTH: 38-42 WEEKS</a:t>
            </a:r>
          </a:p>
        </p:txBody>
      </p:sp>
      <p:sp>
        <p:nvSpPr>
          <p:cNvPr id="33795" name="Content Placeholder 2"/>
          <p:cNvSpPr>
            <a:spLocks noGrp="1"/>
          </p:cNvSpPr>
          <p:nvPr>
            <p:ph idx="1"/>
          </p:nvPr>
        </p:nvSpPr>
        <p:spPr>
          <a:xfrm>
            <a:off x="304800" y="1714500"/>
            <a:ext cx="3429000" cy="4724400"/>
          </a:xfrm>
        </p:spPr>
        <p:txBody>
          <a:bodyPr/>
          <a:lstStyle/>
          <a:p>
            <a:pPr eaLnBrk="1" hangingPunct="1"/>
            <a:r>
              <a:rPr lang="en-US" altLang="en-US" sz="2400" dirty="0" smtClean="0">
                <a:latin typeface="Franklin Gothic Medium" panose="020B0603020102020204" pitchFamily="34" charset="0"/>
              </a:rPr>
              <a:t>40 weeks is normal gestation</a:t>
            </a:r>
          </a:p>
          <a:p>
            <a:pPr eaLnBrk="1" hangingPunct="1"/>
            <a:r>
              <a:rPr lang="en-US" altLang="en-US" sz="2400" dirty="0" smtClean="0">
                <a:latin typeface="Franklin Gothic Medium" panose="020B0603020102020204" pitchFamily="34" charset="0"/>
              </a:rPr>
              <a:t>The baby weighs on average 7 lbs. and is 20 inches long.</a:t>
            </a:r>
          </a:p>
          <a:p>
            <a:pPr eaLnBrk="1" hangingPunct="1"/>
            <a:r>
              <a:rPr lang="en-US" altLang="en-US" sz="2400" dirty="0" smtClean="0">
                <a:latin typeface="Franklin Gothic Medium" panose="020B0603020102020204" pitchFamily="34" charset="0"/>
              </a:rPr>
              <a:t>At birth the baby can see, hear, move and recognizes the voices of her parents or others who have been near the mother.</a:t>
            </a:r>
          </a:p>
        </p:txBody>
      </p:sp>
      <p:pic>
        <p:nvPicPr>
          <p:cNvPr id="33796" name="Picture 2" descr="delivery_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7937" y="2057400"/>
            <a:ext cx="4287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43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p:txBody>
          <a:bodyPr>
            <a:noAutofit/>
          </a:bodyPr>
          <a:lstStyle/>
          <a:p>
            <a:pPr eaLnBrk="1" hangingPunct="1">
              <a:lnSpc>
                <a:spcPct val="90000"/>
              </a:lnSpc>
            </a:pPr>
            <a:r>
              <a:rPr lang="en-US" altLang="en-US" sz="2800" dirty="0" smtClean="0">
                <a:latin typeface="Franklin Gothic Medium" pitchFamily="34" charset="0"/>
              </a:rPr>
              <a:t>Zygote – conception to 2 weeks</a:t>
            </a:r>
          </a:p>
          <a:p>
            <a:pPr eaLnBrk="1" hangingPunct="1">
              <a:lnSpc>
                <a:spcPct val="90000"/>
              </a:lnSpc>
            </a:pPr>
            <a:r>
              <a:rPr lang="en-US" altLang="en-US" sz="2800" dirty="0" smtClean="0">
                <a:latin typeface="Franklin Gothic Medium" pitchFamily="34" charset="0"/>
              </a:rPr>
              <a:t>Embryo – 2 weeks through 8 weeks</a:t>
            </a:r>
          </a:p>
          <a:p>
            <a:pPr eaLnBrk="1" hangingPunct="1">
              <a:lnSpc>
                <a:spcPct val="90000"/>
              </a:lnSpc>
            </a:pPr>
            <a:r>
              <a:rPr lang="en-US" altLang="en-US" sz="2800" dirty="0" smtClean="0">
                <a:latin typeface="Franklin Gothic Medium" pitchFamily="34" charset="0"/>
              </a:rPr>
              <a:t>Fetus – 9 weeks to birth</a:t>
            </a:r>
          </a:p>
          <a:p>
            <a:pPr eaLnBrk="1" hangingPunct="1">
              <a:lnSpc>
                <a:spcPct val="90000"/>
              </a:lnSpc>
            </a:pPr>
            <a:r>
              <a:rPr lang="en-US" altLang="en-US" sz="2800" dirty="0" smtClean="0">
                <a:latin typeface="Franklin Gothic Medium" pitchFamily="34" charset="0"/>
              </a:rPr>
              <a:t>Placenta</a:t>
            </a:r>
          </a:p>
          <a:p>
            <a:pPr lvl="1" eaLnBrk="1" hangingPunct="1">
              <a:lnSpc>
                <a:spcPct val="90000"/>
              </a:lnSpc>
            </a:pPr>
            <a:r>
              <a:rPr lang="en-US" altLang="en-US" sz="2400" dirty="0" smtClean="0">
                <a:latin typeface="Franklin Gothic Medium" pitchFamily="34" charset="0"/>
              </a:rPr>
              <a:t>Connects fetus to mother</a:t>
            </a:r>
          </a:p>
          <a:p>
            <a:pPr lvl="1" eaLnBrk="1" hangingPunct="1">
              <a:lnSpc>
                <a:spcPct val="90000"/>
              </a:lnSpc>
            </a:pPr>
            <a:r>
              <a:rPr lang="en-US" altLang="en-US" sz="2400" dirty="0" smtClean="0">
                <a:latin typeface="Franklin Gothic Medium" pitchFamily="34" charset="0"/>
              </a:rPr>
              <a:t>Brings oxygen and nutrients</a:t>
            </a:r>
          </a:p>
          <a:p>
            <a:pPr lvl="1" eaLnBrk="1" hangingPunct="1">
              <a:lnSpc>
                <a:spcPct val="90000"/>
              </a:lnSpc>
            </a:pPr>
            <a:r>
              <a:rPr lang="en-US" altLang="en-US" sz="2400" dirty="0" smtClean="0">
                <a:latin typeface="Franklin Gothic Medium" pitchFamily="34" charset="0"/>
              </a:rPr>
              <a:t>Takes away waste</a:t>
            </a:r>
          </a:p>
          <a:p>
            <a:pPr eaLnBrk="1" hangingPunct="1">
              <a:lnSpc>
                <a:spcPct val="90000"/>
              </a:lnSpc>
            </a:pPr>
            <a:r>
              <a:rPr lang="en-US" altLang="en-US" sz="2800" dirty="0" smtClean="0">
                <a:latin typeface="Franklin Gothic Medium" pitchFamily="34" charset="0"/>
              </a:rPr>
              <a:t>Critical period</a:t>
            </a:r>
          </a:p>
          <a:p>
            <a:pPr lvl="1" eaLnBrk="1" hangingPunct="1">
              <a:lnSpc>
                <a:spcPct val="90000"/>
              </a:lnSpc>
            </a:pPr>
            <a:r>
              <a:rPr lang="en-US" altLang="en-US" sz="2400" dirty="0" smtClean="0">
                <a:latin typeface="Franklin Gothic Medium" pitchFamily="34" charset="0"/>
              </a:rPr>
              <a:t>A time during development when influences have </a:t>
            </a:r>
            <a:r>
              <a:rPr lang="en-US" altLang="en-US" sz="2400" b="1" dirty="0" smtClean="0">
                <a:latin typeface="Franklin Gothic Medium" pitchFamily="34" charset="0"/>
              </a:rPr>
              <a:t>major</a:t>
            </a:r>
            <a:r>
              <a:rPr lang="en-US" altLang="en-US" sz="2400" dirty="0" smtClean="0">
                <a:latin typeface="Franklin Gothic Medium" pitchFamily="34" charset="0"/>
              </a:rPr>
              <a:t> effect</a:t>
            </a:r>
          </a:p>
          <a:p>
            <a:pPr eaLnBrk="1" hangingPunct="1">
              <a:lnSpc>
                <a:spcPct val="90000"/>
              </a:lnSpc>
            </a:pPr>
            <a:r>
              <a:rPr lang="en-US" altLang="en-US" sz="2800" dirty="0" err="1" smtClean="0">
                <a:latin typeface="Franklin Gothic Medium" pitchFamily="34" charset="0"/>
              </a:rPr>
              <a:t>Teratogens</a:t>
            </a:r>
            <a:endParaRPr lang="en-US" altLang="en-US" sz="2800" dirty="0" smtClean="0">
              <a:latin typeface="Franklin Gothic Medium" pitchFamily="34" charset="0"/>
            </a:endParaRPr>
          </a:p>
          <a:p>
            <a:pPr lvl="1" eaLnBrk="1" hangingPunct="1">
              <a:lnSpc>
                <a:spcPct val="90000"/>
              </a:lnSpc>
            </a:pPr>
            <a:r>
              <a:rPr lang="en-US" altLang="en-US" sz="2400" dirty="0" smtClean="0">
                <a:latin typeface="Franklin Gothic Medium" pitchFamily="34" charset="0"/>
              </a:rPr>
              <a:t>Substances that can damage an embryo or fetus</a:t>
            </a:r>
          </a:p>
          <a:p>
            <a:pPr eaLnBrk="1" hangingPunct="1">
              <a:lnSpc>
                <a:spcPct val="90000"/>
              </a:lnSpc>
            </a:pPr>
            <a:endParaRPr lang="en-US" altLang="en-US" sz="2800" dirty="0" smtClean="0">
              <a:latin typeface="Franklin Gothic Medium" pitchFamily="34" charset="0"/>
            </a:endParaRPr>
          </a:p>
        </p:txBody>
      </p:sp>
      <p:sp>
        <p:nvSpPr>
          <p:cNvPr id="35843" name="Title 1"/>
          <p:cNvSpPr>
            <a:spLocks noGrp="1"/>
          </p:cNvSpPr>
          <p:nvPr>
            <p:ph type="title"/>
          </p:nvPr>
        </p:nvSpPr>
        <p:spPr/>
        <p:txBody>
          <a:bodyPr/>
          <a:lstStyle/>
          <a:p>
            <a:r>
              <a:rPr lang="en-US" altLang="en-US" dirty="0" smtClean="0">
                <a:latin typeface="Franklin Gothic Medium" pitchFamily="34" charset="0"/>
              </a:rPr>
              <a:t>PRENATAL DEVELOPMENT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smtClean="0">
                <a:latin typeface="Franklin Gothic Medium" pitchFamily="34" charset="0"/>
              </a:rPr>
              <a:t>FETAL ALCOHOL SYNDROME</a:t>
            </a:r>
          </a:p>
        </p:txBody>
      </p:sp>
      <p:sp>
        <p:nvSpPr>
          <p:cNvPr id="36867" name="Content Placeholder 2"/>
          <p:cNvSpPr>
            <a:spLocks noGrp="1"/>
          </p:cNvSpPr>
          <p:nvPr>
            <p:ph idx="1"/>
          </p:nvPr>
        </p:nvSpPr>
        <p:spPr>
          <a:xfrm>
            <a:off x="457200" y="1600200"/>
            <a:ext cx="8686800" cy="4625609"/>
          </a:xfrm>
        </p:spPr>
        <p:txBody>
          <a:bodyPr>
            <a:normAutofit/>
          </a:bodyPr>
          <a:lstStyle/>
          <a:p>
            <a:r>
              <a:rPr lang="en-US" altLang="en-US" sz="2800" dirty="0" smtClean="0">
                <a:latin typeface="Franklin Gothic Medium" pitchFamily="34" charset="0"/>
              </a:rPr>
              <a:t>Occurs in children of women who consume large amounts of alcohol during pregnancy</a:t>
            </a:r>
          </a:p>
          <a:p>
            <a:r>
              <a:rPr lang="en-US" altLang="en-US" sz="2800" dirty="0" smtClean="0">
                <a:latin typeface="Franklin Gothic Medium" pitchFamily="34" charset="0"/>
              </a:rPr>
              <a:t>Symptoms include facial deformities, heart defects, stunted growth, and cognitive impairments</a:t>
            </a:r>
          </a:p>
        </p:txBody>
      </p:sp>
      <p:pic>
        <p:nvPicPr>
          <p:cNvPr id="36868" name="Picture 5" descr="21723"/>
          <p:cNvPicPr>
            <a:picLocks noChangeAspect="1" noChangeArrowheads="1"/>
          </p:cNvPicPr>
          <p:nvPr/>
        </p:nvPicPr>
        <p:blipFill>
          <a:blip r:embed="rId3" cstate="print"/>
          <a:srcRect/>
          <a:stretch>
            <a:fillRect/>
          </a:stretch>
        </p:blipFill>
        <p:spPr bwMode="auto">
          <a:xfrm>
            <a:off x="457200" y="3657600"/>
            <a:ext cx="3619500" cy="2895600"/>
          </a:xfrm>
          <a:prstGeom prst="rect">
            <a:avLst/>
          </a:prstGeom>
          <a:noFill/>
          <a:ln w="9525">
            <a:noFill/>
            <a:miter lim="800000"/>
            <a:headEnd/>
            <a:tailEnd/>
          </a:ln>
        </p:spPr>
      </p:pic>
      <p:pic>
        <p:nvPicPr>
          <p:cNvPr id="36869" name="Picture 7" descr="image006"/>
          <p:cNvPicPr>
            <a:picLocks noChangeAspect="1" noChangeArrowheads="1"/>
          </p:cNvPicPr>
          <p:nvPr/>
        </p:nvPicPr>
        <p:blipFill>
          <a:blip r:embed="rId4" cstate="print"/>
          <a:srcRect/>
          <a:stretch>
            <a:fillRect/>
          </a:stretch>
        </p:blipFill>
        <p:spPr bwMode="auto">
          <a:xfrm>
            <a:off x="5181600" y="3460750"/>
            <a:ext cx="3657600" cy="33972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smtClean="0">
                <a:latin typeface="Franklin Gothic Medium" pitchFamily="34" charset="0"/>
              </a:rPr>
              <a:t>REFLEXES</a:t>
            </a:r>
          </a:p>
        </p:txBody>
      </p:sp>
      <p:sp>
        <p:nvSpPr>
          <p:cNvPr id="37891" name="Content Placeholder 2"/>
          <p:cNvSpPr>
            <a:spLocks noGrp="1"/>
          </p:cNvSpPr>
          <p:nvPr>
            <p:ph idx="1"/>
          </p:nvPr>
        </p:nvSpPr>
        <p:spPr/>
        <p:txBody>
          <a:bodyPr/>
          <a:lstStyle/>
          <a:p>
            <a:pPr eaLnBrk="1" hangingPunct="1">
              <a:lnSpc>
                <a:spcPct val="90000"/>
              </a:lnSpc>
            </a:pPr>
            <a:r>
              <a:rPr lang="en-US" altLang="en-US" sz="2400" dirty="0" smtClean="0">
                <a:latin typeface="Franklin Gothic Medium" pitchFamily="34" charset="0"/>
              </a:rPr>
              <a:t>Rooting</a:t>
            </a:r>
          </a:p>
          <a:p>
            <a:pPr lvl="1" eaLnBrk="1" hangingPunct="1">
              <a:lnSpc>
                <a:spcPct val="90000"/>
              </a:lnSpc>
            </a:pPr>
            <a:r>
              <a:rPr lang="en-US" altLang="en-US" sz="2000" dirty="0" smtClean="0">
                <a:latin typeface="Franklin Gothic Medium" pitchFamily="34" charset="0"/>
              </a:rPr>
              <a:t>Baby turns its head toward something that brushes its cheek and gropes around with mouth</a:t>
            </a:r>
          </a:p>
          <a:p>
            <a:pPr eaLnBrk="1" hangingPunct="1">
              <a:lnSpc>
                <a:spcPct val="90000"/>
              </a:lnSpc>
            </a:pPr>
            <a:r>
              <a:rPr lang="en-US" altLang="en-US" sz="2400" dirty="0" smtClean="0">
                <a:latin typeface="Franklin Gothic Medium" pitchFamily="34" charset="0"/>
              </a:rPr>
              <a:t>Sucking</a:t>
            </a:r>
          </a:p>
          <a:p>
            <a:pPr lvl="1" eaLnBrk="1" hangingPunct="1">
              <a:lnSpc>
                <a:spcPct val="90000"/>
              </a:lnSpc>
            </a:pPr>
            <a:r>
              <a:rPr lang="en-US" altLang="en-US" sz="2000" dirty="0" smtClean="0">
                <a:latin typeface="Franklin Gothic Medium" pitchFamily="34" charset="0"/>
              </a:rPr>
              <a:t>Newborn’s tendency to suck on objects placed in the mouth</a:t>
            </a:r>
          </a:p>
          <a:p>
            <a:pPr eaLnBrk="1" hangingPunct="1">
              <a:lnSpc>
                <a:spcPct val="90000"/>
              </a:lnSpc>
            </a:pPr>
            <a:r>
              <a:rPr lang="en-US" altLang="en-US" sz="2400" dirty="0" smtClean="0">
                <a:latin typeface="Franklin Gothic Medium" pitchFamily="34" charset="0"/>
              </a:rPr>
              <a:t>Swallowing</a:t>
            </a:r>
          </a:p>
          <a:p>
            <a:pPr lvl="1" eaLnBrk="1" hangingPunct="1">
              <a:lnSpc>
                <a:spcPct val="90000"/>
              </a:lnSpc>
            </a:pPr>
            <a:r>
              <a:rPr lang="en-US" altLang="en-US" sz="2000" dirty="0" smtClean="0">
                <a:latin typeface="Franklin Gothic Medium" pitchFamily="34" charset="0"/>
              </a:rPr>
              <a:t>Enables newborn babies to swallow liquids without choking</a:t>
            </a:r>
          </a:p>
          <a:p>
            <a:pPr eaLnBrk="1" hangingPunct="1">
              <a:lnSpc>
                <a:spcPct val="90000"/>
              </a:lnSpc>
            </a:pPr>
            <a:r>
              <a:rPr lang="en-US" altLang="en-US" sz="2400" dirty="0" smtClean="0">
                <a:latin typeface="Franklin Gothic Medium" pitchFamily="34" charset="0"/>
              </a:rPr>
              <a:t>Grasping</a:t>
            </a:r>
          </a:p>
          <a:p>
            <a:pPr lvl="1" eaLnBrk="1" hangingPunct="1">
              <a:lnSpc>
                <a:spcPct val="90000"/>
              </a:lnSpc>
            </a:pPr>
            <a:r>
              <a:rPr lang="en-US" altLang="en-US" sz="2000" dirty="0" smtClean="0">
                <a:latin typeface="Franklin Gothic Medium" pitchFamily="34" charset="0"/>
              </a:rPr>
              <a:t>Close fist around anything placed in their hand</a:t>
            </a:r>
          </a:p>
          <a:p>
            <a:pPr eaLnBrk="1" hangingPunct="1">
              <a:lnSpc>
                <a:spcPct val="90000"/>
              </a:lnSpc>
            </a:pPr>
            <a:r>
              <a:rPr lang="en-US" altLang="en-US" sz="2400" dirty="0" smtClean="0">
                <a:latin typeface="Franklin Gothic Medium" pitchFamily="34" charset="0"/>
              </a:rPr>
              <a:t>Stepping</a:t>
            </a:r>
          </a:p>
          <a:p>
            <a:pPr lvl="1" eaLnBrk="1" hangingPunct="1">
              <a:lnSpc>
                <a:spcPct val="90000"/>
              </a:lnSpc>
            </a:pPr>
            <a:r>
              <a:rPr lang="en-US" altLang="en-US" sz="2000" dirty="0" smtClean="0">
                <a:latin typeface="Franklin Gothic Medium" pitchFamily="34" charset="0"/>
              </a:rPr>
              <a:t>Stepping motions made by an infant when held upright</a:t>
            </a:r>
          </a:p>
          <a:p>
            <a:endParaRPr lang="en-US" altLang="en-US" dirty="0" smtClean="0">
              <a:latin typeface="Franklin Gothic Medium"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latin typeface="Franklin Gothic Medium" pitchFamily="34" charset="0"/>
              </a:rPr>
              <a:t>HABITUATION</a:t>
            </a:r>
            <a:endParaRPr lang="en-US" spc="-300" dirty="0">
              <a:latin typeface="Franklin Gothic Medium" pitchFamily="34" charset="0"/>
            </a:endParaRPr>
          </a:p>
        </p:txBody>
      </p:sp>
      <p:sp>
        <p:nvSpPr>
          <p:cNvPr id="43011" name="Content Placeholder 2"/>
          <p:cNvSpPr>
            <a:spLocks noGrp="1"/>
          </p:cNvSpPr>
          <p:nvPr>
            <p:ph idx="1"/>
          </p:nvPr>
        </p:nvSpPr>
        <p:spPr/>
        <p:txBody>
          <a:bodyPr/>
          <a:lstStyle/>
          <a:p>
            <a:pPr marL="0" indent="0">
              <a:buFontTx/>
              <a:buNone/>
            </a:pPr>
            <a:r>
              <a:rPr lang="en-US" altLang="en-US" sz="2800" dirty="0" smtClean="0">
                <a:latin typeface="Franklin Gothic Medium" pitchFamily="34" charset="0"/>
              </a:rPr>
              <a:t>Investigators study infants becoming habituated to objects over a period of time. Infants pay more attention to new objects than habituated ones, which shows they are learning</a:t>
            </a:r>
          </a:p>
        </p:txBody>
      </p:sp>
      <p:pic>
        <p:nvPicPr>
          <p:cNvPr id="43012" name="Picture 8" descr="12356_HCD2e_05UN14"/>
          <p:cNvPicPr>
            <a:picLocks noChangeAspect="1" noChangeArrowheads="1"/>
          </p:cNvPicPr>
          <p:nvPr/>
        </p:nvPicPr>
        <p:blipFill>
          <a:blip r:embed="rId3" cstate="print"/>
          <a:srcRect/>
          <a:stretch>
            <a:fillRect/>
          </a:stretch>
        </p:blipFill>
        <p:spPr bwMode="auto">
          <a:xfrm>
            <a:off x="1219200" y="3733800"/>
            <a:ext cx="2909888" cy="2744788"/>
          </a:xfrm>
          <a:prstGeom prst="rect">
            <a:avLst/>
          </a:prstGeom>
          <a:noFill/>
          <a:ln w="9525">
            <a:noFill/>
            <a:miter lim="800000"/>
            <a:headEnd/>
            <a:tailEnd/>
          </a:ln>
          <a:effectLst/>
        </p:spPr>
      </p:pic>
      <p:pic>
        <p:nvPicPr>
          <p:cNvPr id="43013" name="Picture 10" descr="12673_Myers_Psy_8e_fig"/>
          <p:cNvPicPr>
            <a:picLocks noChangeAspect="1" noChangeArrowheads="1"/>
          </p:cNvPicPr>
          <p:nvPr/>
        </p:nvPicPr>
        <p:blipFill>
          <a:blip r:embed="rId4" cstate="print"/>
          <a:srcRect/>
          <a:stretch>
            <a:fillRect/>
          </a:stretch>
        </p:blipFill>
        <p:spPr bwMode="auto">
          <a:xfrm>
            <a:off x="4572000" y="3962400"/>
            <a:ext cx="4086225" cy="25146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p:txBody>
          <a:bodyPr/>
          <a:lstStyle/>
          <a:p>
            <a:pPr algn="ctr" eaLnBrk="1" hangingPunct="1"/>
            <a:r>
              <a:rPr lang="en-US" sz="4800" dirty="0" smtClean="0">
                <a:latin typeface="Franklin Gothic Medium" pitchFamily="34" charset="0"/>
                <a:cs typeface="Arial" pitchFamily="34" charset="0"/>
              </a:rPr>
              <a:t>INFANCY AND CHILDHOOD</a:t>
            </a:r>
            <a:endParaRPr lang="en-US" sz="4800" b="1" dirty="0" smtClean="0">
              <a:latin typeface="Franklin Gothic Medium" pitchFamily="34" charset="0"/>
              <a:cs typeface="Arial" pitchFamily="34" charset="0"/>
            </a:endParaRPr>
          </a:p>
        </p:txBody>
      </p:sp>
      <p:sp>
        <p:nvSpPr>
          <p:cNvPr id="4" name="Text Placeholder 3"/>
          <p:cNvSpPr>
            <a:spLocks noGrp="1"/>
          </p:cNvSpPr>
          <p:nvPr>
            <p:ph type="body" idx="1"/>
          </p:nvPr>
        </p:nvSpPr>
        <p:spPr/>
        <p:txBody>
          <a:bodyPr/>
          <a:lstStyle/>
          <a:p>
            <a:endParaRPr lang="en-US"/>
          </a:p>
        </p:txBody>
      </p:sp>
      <p:pic>
        <p:nvPicPr>
          <p:cNvPr id="5" name="Picture 3" descr="Dominic.jpg"/>
          <p:cNvPicPr>
            <a:picLocks noChangeAspect="1"/>
          </p:cNvPicPr>
          <p:nvPr/>
        </p:nvPicPr>
        <p:blipFill>
          <a:blip r:embed="rId3" cstate="print"/>
          <a:srcRect/>
          <a:stretch>
            <a:fillRect/>
          </a:stretch>
        </p:blipFill>
        <p:spPr bwMode="auto">
          <a:xfrm>
            <a:off x="3048000" y="1752600"/>
            <a:ext cx="3513138" cy="468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fontScale="90000"/>
          </a:bodyPr>
          <a:lstStyle/>
          <a:p>
            <a:r>
              <a:rPr lang="en-US" dirty="0" smtClean="0">
                <a:latin typeface="Franklin Gothic Medium" pitchFamily="34" charset="0"/>
                <a:cs typeface="Arial" pitchFamily="34" charset="0"/>
              </a:rPr>
              <a:t>PHYSICAL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BRAIN DEVELOPMENT</a:t>
            </a:r>
            <a:endParaRPr lang="en-US" altLang="en-US" dirty="0" smtClean="0">
              <a:latin typeface="Franklin Gothic Medium" pitchFamily="34" charset="0"/>
            </a:endParaRPr>
          </a:p>
        </p:txBody>
      </p:sp>
      <p:sp>
        <p:nvSpPr>
          <p:cNvPr id="44035" name="Content Placeholder 2"/>
          <p:cNvSpPr>
            <a:spLocks noGrp="1"/>
          </p:cNvSpPr>
          <p:nvPr>
            <p:ph idx="1"/>
          </p:nvPr>
        </p:nvSpPr>
        <p:spPr>
          <a:xfrm>
            <a:off x="457200" y="1447800"/>
            <a:ext cx="8229600" cy="4625609"/>
          </a:xfrm>
        </p:spPr>
        <p:txBody>
          <a:bodyPr/>
          <a:lstStyle/>
          <a:p>
            <a:pPr marL="0" indent="0" algn="ctr">
              <a:buFontTx/>
              <a:buNone/>
            </a:pPr>
            <a:r>
              <a:rPr lang="en-US" altLang="en-US" sz="3000" dirty="0" smtClean="0">
                <a:latin typeface="Franklin Gothic Medium" pitchFamily="34" charset="0"/>
              </a:rPr>
              <a:t>The developing brain overproduces neurons. Peaking around 28 billion at 7 months, these neurons are pruned to 23 billion at birth. The greatest neuronal spurt is in the frontal lobe enabling the individual to think rationally.</a:t>
            </a:r>
          </a:p>
          <a:p>
            <a:pPr marL="0" indent="0">
              <a:buFontTx/>
              <a:buNone/>
            </a:pPr>
            <a:endParaRPr lang="en-US" altLang="en-US" dirty="0" smtClean="0">
              <a:latin typeface="Franklin Gothic Medium" pitchFamily="34" charset="0"/>
            </a:endParaRPr>
          </a:p>
        </p:txBody>
      </p:sp>
      <p:pic>
        <p:nvPicPr>
          <p:cNvPr id="44036" name="Picture 4" descr="12673_Myers_Psy_8e_fig"/>
          <p:cNvPicPr>
            <a:picLocks noChangeAspect="1" noChangeArrowheads="1"/>
          </p:cNvPicPr>
          <p:nvPr/>
        </p:nvPicPr>
        <p:blipFill>
          <a:blip r:embed="rId3" cstate="print"/>
          <a:srcRect/>
          <a:stretch>
            <a:fillRect/>
          </a:stretch>
        </p:blipFill>
        <p:spPr bwMode="auto">
          <a:xfrm>
            <a:off x="2514600" y="4113212"/>
            <a:ext cx="3684588" cy="274478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dirty="0" smtClean="0">
                <a:latin typeface="Franklin Gothic Medium" pitchFamily="34" charset="0"/>
                <a:cs typeface="Arial" pitchFamily="34" charset="0"/>
              </a:rPr>
              <a:t>PHYSICAL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MOTOR DEVELOPMENT</a:t>
            </a:r>
            <a:endParaRPr lang="en-US" altLang="en-US" dirty="0" smtClean="0">
              <a:latin typeface="Franklin Gothic Medium" pitchFamily="34" charset="0"/>
            </a:endParaRPr>
          </a:p>
        </p:txBody>
      </p:sp>
      <p:sp>
        <p:nvSpPr>
          <p:cNvPr id="47107" name="Content Placeholder 2"/>
          <p:cNvSpPr>
            <a:spLocks noGrp="1"/>
          </p:cNvSpPr>
          <p:nvPr>
            <p:ph idx="1"/>
          </p:nvPr>
        </p:nvSpPr>
        <p:spPr>
          <a:xfrm>
            <a:off x="381000" y="1600200"/>
            <a:ext cx="8382000" cy="4876800"/>
          </a:xfrm>
        </p:spPr>
        <p:txBody>
          <a:bodyPr/>
          <a:lstStyle/>
          <a:p>
            <a:r>
              <a:rPr lang="en-US" altLang="en-US" sz="3200" dirty="0" smtClean="0">
                <a:latin typeface="Franklin Gothic Medium" pitchFamily="34" charset="0"/>
              </a:rPr>
              <a:t>Developmental Norms</a:t>
            </a:r>
          </a:p>
          <a:p>
            <a:pPr marL="1036638" lvl="1" indent="-457200"/>
            <a:r>
              <a:rPr lang="en-US" altLang="en-US" sz="2400" dirty="0" smtClean="0">
                <a:latin typeface="Franklin Gothic Medium" pitchFamily="34" charset="0"/>
              </a:rPr>
              <a:t>Ages by which an average child achieves various developmental milestones</a:t>
            </a:r>
          </a:p>
          <a:p>
            <a:pPr marL="1036638" lvl="1" indent="-457200"/>
            <a:r>
              <a:rPr lang="en-US" altLang="en-US" sz="2400" dirty="0" smtClean="0">
                <a:latin typeface="Franklin Gothic Medium" pitchFamily="34" charset="0"/>
              </a:rPr>
              <a:t>First, infants begin to roll over. Next, they sit unsupported, crawl, and finally walk. </a:t>
            </a:r>
          </a:p>
          <a:p>
            <a:pPr marL="1036638" lvl="1" indent="-457200"/>
            <a:r>
              <a:rPr lang="en-US" altLang="en-US" sz="2400" dirty="0" smtClean="0">
                <a:latin typeface="Franklin Gothic Medium" pitchFamily="34" charset="0"/>
              </a:rPr>
              <a:t>Experience has little effect on this sequence.</a:t>
            </a:r>
          </a:p>
          <a:p>
            <a:endParaRPr lang="en-US" altLang="en-US" dirty="0" smtClean="0">
              <a:latin typeface="Franklin Gothic Medium" pitchFamily="34" charset="0"/>
            </a:endParaRPr>
          </a:p>
        </p:txBody>
      </p:sp>
      <p:pic>
        <p:nvPicPr>
          <p:cNvPr id="47108" name="Picture 11" descr="12673_Myers_Psy_8e_fig"/>
          <p:cNvPicPr>
            <a:picLocks noChangeAspect="1" noChangeArrowheads="1"/>
          </p:cNvPicPr>
          <p:nvPr/>
        </p:nvPicPr>
        <p:blipFill>
          <a:blip r:embed="rId3" cstate="print"/>
          <a:srcRect b="25758"/>
          <a:stretch>
            <a:fillRect/>
          </a:stretch>
        </p:blipFill>
        <p:spPr bwMode="auto">
          <a:xfrm>
            <a:off x="990600" y="4267200"/>
            <a:ext cx="7500450" cy="25908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fontScale="90000"/>
          </a:bodyPr>
          <a:lstStyle/>
          <a:p>
            <a:r>
              <a:rPr lang="en-US" sz="4000" dirty="0" smtClean="0">
                <a:latin typeface="Franklin Gothic Medium" pitchFamily="34" charset="0"/>
                <a:cs typeface="Arial" pitchFamily="34" charset="0"/>
              </a:rPr>
              <a:t>PHYSICAL DEVELOPMENT:</a:t>
            </a:r>
            <a:br>
              <a:rPr lang="en-US" sz="4000"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MATURATION AND INFANT MEMORY</a:t>
            </a:r>
            <a:endParaRPr lang="en-US" altLang="en-US" sz="4000" dirty="0" smtClean="0">
              <a:latin typeface="Franklin Gothic Medium" pitchFamily="34" charset="0"/>
            </a:endParaRPr>
          </a:p>
        </p:txBody>
      </p:sp>
      <p:sp>
        <p:nvSpPr>
          <p:cNvPr id="48131" name="Content Placeholder 2"/>
          <p:cNvSpPr>
            <a:spLocks noGrp="1"/>
          </p:cNvSpPr>
          <p:nvPr>
            <p:ph idx="1"/>
          </p:nvPr>
        </p:nvSpPr>
        <p:spPr>
          <a:xfrm>
            <a:off x="457200" y="1447800"/>
            <a:ext cx="8229600" cy="4625609"/>
          </a:xfrm>
        </p:spPr>
        <p:txBody>
          <a:bodyPr/>
          <a:lstStyle/>
          <a:p>
            <a:pPr algn="ctr">
              <a:buFontTx/>
              <a:buNone/>
            </a:pPr>
            <a:r>
              <a:rPr lang="en-US" altLang="en-US" sz="2800" dirty="0" smtClean="0">
                <a:latin typeface="Franklin Gothic Medium" pitchFamily="34" charset="0"/>
              </a:rPr>
              <a:t>The earliest age of conscious memory is around 3½ years .  A 5-year-old has a sense of self and an increased long-term memory, thus organization of memory is different from 3-4 years.</a:t>
            </a:r>
          </a:p>
        </p:txBody>
      </p:sp>
      <p:pic>
        <p:nvPicPr>
          <p:cNvPr id="5" name="Picture 8" descr="http://data3.whicdn.com/images/164341202/superthumb.jpg"/>
          <p:cNvPicPr>
            <a:picLocks noChangeAspect="1" noChangeArrowheads="1"/>
          </p:cNvPicPr>
          <p:nvPr/>
        </p:nvPicPr>
        <p:blipFill>
          <a:blip r:embed="rId3" cstate="print"/>
          <a:srcRect/>
          <a:stretch>
            <a:fillRect/>
          </a:stretch>
        </p:blipFill>
        <p:spPr bwMode="auto">
          <a:xfrm>
            <a:off x="381000" y="3581400"/>
            <a:ext cx="3680460" cy="3067050"/>
          </a:xfrm>
          <a:prstGeom prst="rect">
            <a:avLst/>
          </a:prstGeom>
          <a:noFill/>
        </p:spPr>
      </p:pic>
      <p:pic>
        <p:nvPicPr>
          <p:cNvPr id="6" name="Picture 6" descr="http://babylaughter.net/wp-content/uploads/2014/01/my-young-child-asked-me-where-babies-come-from-what-do-i-say-1-1.jpg"/>
          <p:cNvPicPr>
            <a:picLocks noChangeAspect="1" noChangeArrowheads="1"/>
          </p:cNvPicPr>
          <p:nvPr/>
        </p:nvPicPr>
        <p:blipFill>
          <a:blip r:embed="rId4" cstate="print"/>
          <a:srcRect/>
          <a:stretch>
            <a:fillRect/>
          </a:stretch>
        </p:blipFill>
        <p:spPr bwMode="auto">
          <a:xfrm>
            <a:off x="4495800" y="3657600"/>
            <a:ext cx="4286250" cy="2847976"/>
          </a:xfrm>
          <a:prstGeom prst="rect">
            <a:avLst/>
          </a:prstGeom>
          <a:noFill/>
        </p:spPr>
      </p:pic>
      <p:sp>
        <p:nvSpPr>
          <p:cNvPr id="7" name="Content Placeholder 2"/>
          <p:cNvSpPr txBox="1">
            <a:spLocks/>
          </p:cNvSpPr>
          <p:nvPr/>
        </p:nvSpPr>
        <p:spPr>
          <a:xfrm>
            <a:off x="2819400" y="4267200"/>
            <a:ext cx="4343400" cy="1066800"/>
          </a:xfrm>
          <a:prstGeom prst="rect">
            <a:avLst/>
          </a:prstGeom>
        </p:spPr>
        <p:txBody>
          <a:bodyPr vert="horz" lIns="54864" tIns="91440" rtlCol="0">
            <a:normAutofit fontScale="925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tabLst/>
              <a:defRPr/>
            </a:pPr>
            <a:r>
              <a:rPr kumimoji="0" lang="en-US" sz="4000" b="0" i="0" u="none" strike="noStrike" kern="1200" cap="none" spc="0" normalizeH="0" baseline="0" noProof="0" dirty="0" smtClean="0">
                <a:ln>
                  <a:noFill/>
                </a:ln>
                <a:solidFill>
                  <a:srgbClr val="C00000"/>
                </a:solidFill>
                <a:effectLst/>
                <a:uLnTx/>
                <a:uFillTx/>
                <a:latin typeface="Franklin Gothic Medium" pitchFamily="34" charset="0"/>
                <a:ea typeface="+mn-ea"/>
                <a:cs typeface="Arial" pitchFamily="34" charset="0"/>
              </a:rPr>
              <a:t>Infantile amnesia!!</a:t>
            </a:r>
            <a:endParaRPr kumimoji="0" lang="en-US" sz="3200" b="0" i="0" u="none" strike="noStrike" kern="1200" cap="none" spc="0" normalizeH="0" baseline="0" noProof="0" dirty="0" smtClean="0">
              <a:ln>
                <a:noFill/>
              </a:ln>
              <a:solidFill>
                <a:srgbClr val="C00000"/>
              </a:solidFill>
              <a:effectLst/>
              <a:uLnTx/>
              <a:uFillTx/>
              <a:latin typeface="Franklin Gothic Medium" pitchFamily="34" charset="0"/>
              <a:ea typeface="+mn-ea"/>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304799" y="4191000"/>
            <a:ext cx="1524001" cy="1150751"/>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3" name="AutoShape 55"/>
          <p:cNvSpPr>
            <a:spLocks noChangeArrowheads="1"/>
          </p:cNvSpPr>
          <p:nvPr/>
        </p:nvSpPr>
        <p:spPr bwMode="auto">
          <a:xfrm>
            <a:off x="1066800" y="5486400"/>
            <a:ext cx="990600" cy="609600"/>
          </a:xfrm>
          <a:prstGeom prst="wedgeRoundRectCallout">
            <a:avLst>
              <a:gd name="adj1" fmla="val -73350"/>
              <a:gd name="adj2" fmla="val 118851"/>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71368" y="5802105"/>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36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81000" y="212848"/>
            <a:ext cx="8185150" cy="1143000"/>
          </a:xfrm>
        </p:spPr>
        <p:txBody>
          <a:bodyPr>
            <a:noAutofit/>
          </a:bodyPr>
          <a:lstStyle/>
          <a:p>
            <a:r>
              <a:rPr lang="en-US" altLang="en-US" dirty="0" smtClean="0">
                <a:latin typeface="Franklin Gothic Medium" panose="020B0603020102020204" pitchFamily="34" charset="0"/>
              </a:rPr>
              <a:t>DEVELOPMENTAL PSYCHOLOGY</a:t>
            </a:r>
          </a:p>
        </p:txBody>
      </p:sp>
      <p:graphicFrame>
        <p:nvGraphicFramePr>
          <p:cNvPr id="1581103" name="Group 47"/>
          <p:cNvGraphicFramePr>
            <a:graphicFrameLocks noGrp="1"/>
          </p:cNvGraphicFramePr>
          <p:nvPr>
            <p:ph idx="1"/>
            <p:extLst>
              <p:ext uri="{D42A27DB-BD31-4B8C-83A1-F6EECF244321}">
                <p14:modId xmlns:p14="http://schemas.microsoft.com/office/powerpoint/2010/main" val="3979999265"/>
              </p:ext>
            </p:extLst>
          </p:nvPr>
        </p:nvGraphicFramePr>
        <p:xfrm>
          <a:off x="838200" y="1600200"/>
          <a:ext cx="7270750" cy="5099173"/>
        </p:xfrm>
        <a:graphic>
          <a:graphicData uri="http://schemas.openxmlformats.org/drawingml/2006/table">
            <a:tbl>
              <a:tblPr/>
              <a:tblGrid>
                <a:gridCol w="3635375">
                  <a:extLst>
                    <a:ext uri="{9D8B030D-6E8A-4147-A177-3AD203B41FA5}">
                      <a16:colId xmlns:a16="http://schemas.microsoft.com/office/drawing/2014/main" val="20000"/>
                    </a:ext>
                  </a:extLst>
                </a:gridCol>
                <a:gridCol w="3635375">
                  <a:extLst>
                    <a:ext uri="{9D8B030D-6E8A-4147-A177-3AD203B41FA5}">
                      <a16:colId xmlns:a16="http://schemas.microsoft.com/office/drawing/2014/main" val="20001"/>
                    </a:ext>
                  </a:extLst>
                </a:gridCol>
              </a:tblGrid>
              <a:tr h="51813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Palatino Linotype" panose="02040502050505030304" pitchFamily="18" charset="0"/>
                        </a:rPr>
                        <a:t>Issue</a:t>
                      </a:r>
                    </a:p>
                  </a:txBody>
                  <a:tcPr marL="91444" marR="91444" marT="45718" marB="45718"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Palatino Linotype" panose="02040502050505030304" pitchFamily="18" charset="0"/>
                        </a:rPr>
                        <a:t>Details</a:t>
                      </a:r>
                    </a:p>
                  </a:txBody>
                  <a:tcPr marL="91444" marR="91444" marT="45718" marB="45718"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136544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Palatino Linotype" panose="02040502050505030304" pitchFamily="18" charset="0"/>
                        </a:rPr>
                        <a:t>Nature/Nurture</a:t>
                      </a:r>
                    </a:p>
                  </a:txBody>
                  <a:tcPr marL="91444" marR="91444" marT="45718" marB="45718"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lgn="l">
                        <a:spcBef>
                          <a:spcPct val="20000"/>
                        </a:spcBef>
                        <a:defRPr sz="2800">
                          <a:solidFill>
                            <a:schemeClr val="tx1"/>
                          </a:solidFill>
                          <a:latin typeface="Times New Roman" panose="02020603050405020304" pitchFamily="18" charset="0"/>
                        </a:defRPr>
                      </a:lvl1pPr>
                      <a:lvl2pPr marL="1036638" indent="-457200" algn="l">
                        <a:spcBef>
                          <a:spcPct val="20000"/>
                        </a:spcBef>
                        <a:defRPr sz="2400">
                          <a:solidFill>
                            <a:schemeClr val="tx1"/>
                          </a:solidFill>
                          <a:latin typeface="Times New Roman" panose="02020603050405020304" pitchFamily="18" charset="0"/>
                        </a:defRPr>
                      </a:lvl2pPr>
                      <a:lvl3pPr marL="1531938" indent="-381000" algn="l">
                        <a:spcBef>
                          <a:spcPct val="20000"/>
                        </a:spcBef>
                        <a:defRPr sz="2000">
                          <a:solidFill>
                            <a:schemeClr val="tx1"/>
                          </a:solidFill>
                          <a:latin typeface="Times New Roman" panose="02020603050405020304" pitchFamily="18" charset="0"/>
                        </a:defRPr>
                      </a:lvl3pPr>
                      <a:lvl4pPr marL="1989138" indent="-342900" algn="l">
                        <a:spcBef>
                          <a:spcPct val="20000"/>
                        </a:spcBef>
                        <a:defRPr>
                          <a:solidFill>
                            <a:schemeClr val="tx1"/>
                          </a:solidFill>
                          <a:latin typeface="Times New Roman" panose="02020603050405020304" pitchFamily="18" charset="0"/>
                        </a:defRPr>
                      </a:lvl4pPr>
                      <a:lvl5pPr marL="2446338" indent="-342900" algn="l">
                        <a:spcBef>
                          <a:spcPct val="20000"/>
                        </a:spcBef>
                        <a:defRPr>
                          <a:solidFill>
                            <a:schemeClr val="tx1"/>
                          </a:solidFill>
                          <a:latin typeface="Times New Roman" panose="02020603050405020304" pitchFamily="18" charset="0"/>
                        </a:defRPr>
                      </a:lvl5pPr>
                      <a:lvl6pPr marL="2903538" indent="-342900" fontAlgn="base">
                        <a:spcBef>
                          <a:spcPct val="20000"/>
                        </a:spcBef>
                        <a:spcAft>
                          <a:spcPct val="0"/>
                        </a:spcAft>
                        <a:defRPr>
                          <a:solidFill>
                            <a:schemeClr val="tx1"/>
                          </a:solidFill>
                          <a:latin typeface="Times New Roman" panose="02020603050405020304" pitchFamily="18" charset="0"/>
                        </a:defRPr>
                      </a:lvl6pPr>
                      <a:lvl7pPr marL="3360738" indent="-342900" fontAlgn="base">
                        <a:spcBef>
                          <a:spcPct val="20000"/>
                        </a:spcBef>
                        <a:spcAft>
                          <a:spcPct val="0"/>
                        </a:spcAft>
                        <a:defRPr>
                          <a:solidFill>
                            <a:schemeClr val="tx1"/>
                          </a:solidFill>
                          <a:latin typeface="Times New Roman" panose="02020603050405020304" pitchFamily="18" charset="0"/>
                        </a:defRPr>
                      </a:lvl7pPr>
                      <a:lvl8pPr marL="3817938" indent="-342900" fontAlgn="base">
                        <a:spcBef>
                          <a:spcPct val="20000"/>
                        </a:spcBef>
                        <a:spcAft>
                          <a:spcPct val="0"/>
                        </a:spcAft>
                        <a:defRPr>
                          <a:solidFill>
                            <a:schemeClr val="tx1"/>
                          </a:solidFill>
                          <a:latin typeface="Times New Roman" panose="02020603050405020304" pitchFamily="18" charset="0"/>
                        </a:defRPr>
                      </a:lvl8pPr>
                      <a:lvl9pPr marL="4275138" indent="-342900"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5000"/>
                        </a:lnSpc>
                        <a:spcBef>
                          <a:spcPct val="20000"/>
                        </a:spcBef>
                        <a:spcAft>
                          <a:spcPct val="0"/>
                        </a:spcAft>
                        <a:buClrTx/>
                        <a:buSzTx/>
                        <a:buFont typeface="Wingdings" panose="05000000000000000000" pitchFamily="2" charset="2"/>
                        <a:buNone/>
                        <a:tabLst/>
                      </a:pPr>
                      <a:r>
                        <a:rPr kumimoji="0" lang="en-US" altLang="en-US" sz="2200" b="0" i="0" u="none" strike="noStrike" cap="none" normalizeH="0" baseline="0" smtClean="0">
                          <a:ln>
                            <a:noFill/>
                          </a:ln>
                          <a:solidFill>
                            <a:schemeClr val="tx1"/>
                          </a:solidFill>
                          <a:effectLst/>
                          <a:latin typeface="Palatino Linotype" panose="02040502050505030304" pitchFamily="18" charset="0"/>
                        </a:rPr>
                        <a:t>How do genetic inheritance (</a:t>
                      </a:r>
                      <a:r>
                        <a:rPr kumimoji="0" lang="en-US" altLang="en-US" sz="2200" b="0" i="1" u="none" strike="noStrike" cap="none" normalizeH="0" baseline="0" smtClean="0">
                          <a:ln>
                            <a:noFill/>
                          </a:ln>
                          <a:solidFill>
                            <a:schemeClr val="tx1"/>
                          </a:solidFill>
                          <a:effectLst/>
                          <a:latin typeface="Palatino Linotype" panose="02040502050505030304" pitchFamily="18" charset="0"/>
                        </a:rPr>
                        <a:t>our nature</a:t>
                      </a:r>
                      <a:r>
                        <a:rPr kumimoji="0" lang="en-US" altLang="en-US" sz="2200" b="0" i="0" u="none" strike="noStrike" cap="none" normalizeH="0" baseline="0" smtClean="0">
                          <a:ln>
                            <a:noFill/>
                          </a:ln>
                          <a:solidFill>
                            <a:schemeClr val="tx1"/>
                          </a:solidFill>
                          <a:effectLst/>
                          <a:latin typeface="Palatino Linotype" panose="02040502050505030304" pitchFamily="18" charset="0"/>
                        </a:rPr>
                        <a:t>) and experience (</a:t>
                      </a:r>
                      <a:r>
                        <a:rPr kumimoji="0" lang="en-US" altLang="en-US" sz="2200" b="0" i="1" u="none" strike="noStrike" cap="none" normalizeH="0" baseline="0" smtClean="0">
                          <a:ln>
                            <a:noFill/>
                          </a:ln>
                          <a:solidFill>
                            <a:schemeClr val="tx1"/>
                          </a:solidFill>
                          <a:effectLst/>
                          <a:latin typeface="Palatino Linotype" panose="02040502050505030304" pitchFamily="18" charset="0"/>
                        </a:rPr>
                        <a:t>the nurture we receive</a:t>
                      </a:r>
                      <a:r>
                        <a:rPr kumimoji="0" lang="en-US" altLang="en-US" sz="2200" b="0" i="0" u="none" strike="noStrike" cap="none" normalizeH="0" baseline="0" smtClean="0">
                          <a:ln>
                            <a:noFill/>
                          </a:ln>
                          <a:solidFill>
                            <a:schemeClr val="tx1"/>
                          </a:solidFill>
                          <a:effectLst/>
                          <a:latin typeface="Palatino Linotype" panose="02040502050505030304" pitchFamily="18" charset="0"/>
                        </a:rPr>
                        <a:t>) influence our behavior?</a:t>
                      </a:r>
                    </a:p>
                  </a:txBody>
                  <a:tcPr marL="91444" marR="91444" marT="45718" marB="45718"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136544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Palatino Linotype" panose="02040502050505030304" pitchFamily="18" charset="0"/>
                        </a:rPr>
                        <a:t>Stability/Change</a:t>
                      </a:r>
                    </a:p>
                  </a:txBody>
                  <a:tcPr marL="91444" marR="91444" marT="45718" marB="45718"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lgn="l">
                        <a:spcBef>
                          <a:spcPct val="20000"/>
                        </a:spcBef>
                        <a:defRPr sz="2800">
                          <a:solidFill>
                            <a:schemeClr val="tx1"/>
                          </a:solidFill>
                          <a:latin typeface="Times New Roman" panose="02020603050405020304" pitchFamily="18" charset="0"/>
                        </a:defRPr>
                      </a:lvl1pPr>
                      <a:lvl2pPr marL="1087438" indent="-457200" algn="l">
                        <a:spcBef>
                          <a:spcPct val="20000"/>
                        </a:spcBef>
                        <a:defRPr sz="2400">
                          <a:solidFill>
                            <a:schemeClr val="tx1"/>
                          </a:solidFill>
                          <a:latin typeface="Times New Roman" panose="02020603050405020304" pitchFamily="18" charset="0"/>
                        </a:defRPr>
                      </a:lvl2pPr>
                      <a:lvl3pPr marL="1582738" indent="-381000" algn="l">
                        <a:spcBef>
                          <a:spcPct val="20000"/>
                        </a:spcBef>
                        <a:defRPr sz="2000">
                          <a:solidFill>
                            <a:schemeClr val="tx1"/>
                          </a:solidFill>
                          <a:latin typeface="Times New Roman" panose="02020603050405020304" pitchFamily="18" charset="0"/>
                        </a:defRPr>
                      </a:lvl3pPr>
                      <a:lvl4pPr marL="2039938" indent="-342900" algn="l">
                        <a:spcBef>
                          <a:spcPct val="20000"/>
                        </a:spcBef>
                        <a:defRPr>
                          <a:solidFill>
                            <a:schemeClr val="tx1"/>
                          </a:solidFill>
                          <a:latin typeface="Times New Roman" panose="02020603050405020304" pitchFamily="18" charset="0"/>
                        </a:defRPr>
                      </a:lvl4pPr>
                      <a:lvl5pPr marL="2497138" indent="-342900" algn="l">
                        <a:spcBef>
                          <a:spcPct val="20000"/>
                        </a:spcBef>
                        <a:defRPr>
                          <a:solidFill>
                            <a:schemeClr val="tx1"/>
                          </a:solidFill>
                          <a:latin typeface="Times New Roman" panose="02020603050405020304" pitchFamily="18" charset="0"/>
                        </a:defRPr>
                      </a:lvl5pPr>
                      <a:lvl6pPr marL="2954338" indent="-342900" fontAlgn="base">
                        <a:spcBef>
                          <a:spcPct val="20000"/>
                        </a:spcBef>
                        <a:spcAft>
                          <a:spcPct val="0"/>
                        </a:spcAft>
                        <a:defRPr>
                          <a:solidFill>
                            <a:schemeClr val="tx1"/>
                          </a:solidFill>
                          <a:latin typeface="Times New Roman" panose="02020603050405020304" pitchFamily="18" charset="0"/>
                        </a:defRPr>
                      </a:lvl6pPr>
                      <a:lvl7pPr marL="3411538" indent="-342900" fontAlgn="base">
                        <a:spcBef>
                          <a:spcPct val="20000"/>
                        </a:spcBef>
                        <a:spcAft>
                          <a:spcPct val="0"/>
                        </a:spcAft>
                        <a:defRPr>
                          <a:solidFill>
                            <a:schemeClr val="tx1"/>
                          </a:solidFill>
                          <a:latin typeface="Times New Roman" panose="02020603050405020304" pitchFamily="18" charset="0"/>
                        </a:defRPr>
                      </a:lvl7pPr>
                      <a:lvl8pPr marL="3868738" indent="-342900" fontAlgn="base">
                        <a:spcBef>
                          <a:spcPct val="20000"/>
                        </a:spcBef>
                        <a:spcAft>
                          <a:spcPct val="0"/>
                        </a:spcAft>
                        <a:defRPr>
                          <a:solidFill>
                            <a:schemeClr val="tx1"/>
                          </a:solidFill>
                          <a:latin typeface="Times New Roman" panose="02020603050405020304" pitchFamily="18" charset="0"/>
                        </a:defRPr>
                      </a:lvl8pPr>
                      <a:lvl9pPr marL="4325938" indent="-342900"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5000"/>
                        </a:lnSpc>
                        <a:spcBef>
                          <a:spcPct val="20000"/>
                        </a:spcBef>
                        <a:spcAft>
                          <a:spcPct val="0"/>
                        </a:spcAft>
                        <a:buClrTx/>
                        <a:buSzTx/>
                        <a:buFont typeface="Wingdings" panose="05000000000000000000" pitchFamily="2" charset="2"/>
                        <a:buNone/>
                        <a:tabLst/>
                      </a:pPr>
                      <a:r>
                        <a:rPr kumimoji="0" lang="en-US" altLang="en-US" sz="2200" b="0" i="0" u="none" strike="noStrike" cap="none" normalizeH="0" baseline="0" dirty="0" smtClean="0">
                          <a:ln>
                            <a:noFill/>
                          </a:ln>
                          <a:solidFill>
                            <a:schemeClr val="tx1"/>
                          </a:solidFill>
                          <a:effectLst/>
                          <a:latin typeface="Palatino Linotype" panose="02040502050505030304" pitchFamily="18" charset="0"/>
                        </a:rPr>
                        <a:t>Do our early personality traits persist through life, or do we become different persons as we age.</a:t>
                      </a:r>
                    </a:p>
                  </a:txBody>
                  <a:tcPr marL="91444" marR="91444" marT="45718" marB="45718"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85001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Palatino Linotype" panose="02040502050505030304" pitchFamily="18" charset="0"/>
                        </a:rPr>
                        <a:t>Continuity/Stages</a:t>
                      </a:r>
                    </a:p>
                  </a:txBody>
                  <a:tcPr marL="91444" marR="91444" marT="45718" marB="45718"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lgn="l">
                        <a:spcBef>
                          <a:spcPct val="20000"/>
                        </a:spcBef>
                        <a:defRPr sz="2800">
                          <a:solidFill>
                            <a:schemeClr val="tx1"/>
                          </a:solidFill>
                          <a:latin typeface="Times New Roman" panose="02020603050405020304" pitchFamily="18" charset="0"/>
                        </a:defRPr>
                      </a:lvl1pPr>
                      <a:lvl2pPr marL="1136650" indent="-457200" algn="l">
                        <a:spcBef>
                          <a:spcPct val="20000"/>
                        </a:spcBef>
                        <a:defRPr sz="2400">
                          <a:solidFill>
                            <a:schemeClr val="tx1"/>
                          </a:solidFill>
                          <a:latin typeface="Times New Roman" panose="02020603050405020304" pitchFamily="18" charset="0"/>
                        </a:defRPr>
                      </a:lvl2pPr>
                      <a:lvl3pPr marL="1631950" indent="-381000" algn="l">
                        <a:spcBef>
                          <a:spcPct val="20000"/>
                        </a:spcBef>
                        <a:defRPr sz="2000">
                          <a:solidFill>
                            <a:schemeClr val="tx1"/>
                          </a:solidFill>
                          <a:latin typeface="Times New Roman" panose="02020603050405020304" pitchFamily="18" charset="0"/>
                        </a:defRPr>
                      </a:lvl3pPr>
                      <a:lvl4pPr marL="2089150" indent="-342900" algn="l">
                        <a:spcBef>
                          <a:spcPct val="20000"/>
                        </a:spcBef>
                        <a:defRPr>
                          <a:solidFill>
                            <a:schemeClr val="tx1"/>
                          </a:solidFill>
                          <a:latin typeface="Times New Roman" panose="02020603050405020304" pitchFamily="18" charset="0"/>
                        </a:defRPr>
                      </a:lvl4pPr>
                      <a:lvl5pPr marL="2546350" indent="-342900" algn="l">
                        <a:spcBef>
                          <a:spcPct val="20000"/>
                        </a:spcBef>
                        <a:defRPr>
                          <a:solidFill>
                            <a:schemeClr val="tx1"/>
                          </a:solidFill>
                          <a:latin typeface="Times New Roman" panose="02020603050405020304" pitchFamily="18" charset="0"/>
                        </a:defRPr>
                      </a:lvl5pPr>
                      <a:lvl6pPr marL="3003550" indent="-342900" fontAlgn="base">
                        <a:spcBef>
                          <a:spcPct val="20000"/>
                        </a:spcBef>
                        <a:spcAft>
                          <a:spcPct val="0"/>
                        </a:spcAft>
                        <a:defRPr>
                          <a:solidFill>
                            <a:schemeClr val="tx1"/>
                          </a:solidFill>
                          <a:latin typeface="Times New Roman" panose="02020603050405020304" pitchFamily="18" charset="0"/>
                        </a:defRPr>
                      </a:lvl6pPr>
                      <a:lvl7pPr marL="3460750" indent="-342900" fontAlgn="base">
                        <a:spcBef>
                          <a:spcPct val="20000"/>
                        </a:spcBef>
                        <a:spcAft>
                          <a:spcPct val="0"/>
                        </a:spcAft>
                        <a:defRPr>
                          <a:solidFill>
                            <a:schemeClr val="tx1"/>
                          </a:solidFill>
                          <a:latin typeface="Times New Roman" panose="02020603050405020304" pitchFamily="18" charset="0"/>
                        </a:defRPr>
                      </a:lvl7pPr>
                      <a:lvl8pPr marL="3917950" indent="-342900" fontAlgn="base">
                        <a:spcBef>
                          <a:spcPct val="20000"/>
                        </a:spcBef>
                        <a:spcAft>
                          <a:spcPct val="0"/>
                        </a:spcAft>
                        <a:defRPr>
                          <a:solidFill>
                            <a:schemeClr val="tx1"/>
                          </a:solidFill>
                          <a:latin typeface="Times New Roman" panose="02020603050405020304" pitchFamily="18" charset="0"/>
                        </a:defRPr>
                      </a:lvl8pPr>
                      <a:lvl9pPr marL="4375150" indent="-342900"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95000"/>
                        </a:lnSpc>
                        <a:spcBef>
                          <a:spcPct val="20000"/>
                        </a:spcBef>
                        <a:spcAft>
                          <a:spcPct val="0"/>
                        </a:spcAft>
                        <a:buClrTx/>
                        <a:buSzTx/>
                        <a:buFont typeface="Wingdings" panose="05000000000000000000" pitchFamily="2" charset="2"/>
                        <a:buNone/>
                        <a:tabLst/>
                      </a:pPr>
                      <a:r>
                        <a:rPr kumimoji="0" lang="en-US" altLang="en-US" sz="2200" b="0" i="0" u="none" strike="noStrike" cap="none" normalizeH="0" baseline="0" dirty="0" smtClean="0">
                          <a:ln>
                            <a:noFill/>
                          </a:ln>
                          <a:solidFill>
                            <a:schemeClr val="tx1"/>
                          </a:solidFill>
                          <a:effectLst/>
                          <a:latin typeface="Palatino Linotype" panose="02040502050505030304" pitchFamily="18" charset="0"/>
                        </a:rPr>
                        <a:t>Is developmental a gradual, continuous process or a sequence of separate stages?</a:t>
                      </a:r>
                    </a:p>
                  </a:txBody>
                  <a:tcPr marL="91444" marR="91444" marT="45718" marB="45718"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516869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381000"/>
            <a:ext cx="7772400" cy="762000"/>
          </a:xfrm>
        </p:spPr>
        <p:txBody>
          <a:bodyPr>
            <a:normAutofit/>
          </a:bodyPr>
          <a:lstStyle/>
          <a:p>
            <a:r>
              <a:rPr lang="en-US" altLang="en-US" sz="4400" dirty="0" smtClean="0">
                <a:latin typeface="Franklin Gothic Medium" pitchFamily="34" charset="0"/>
              </a:rPr>
              <a:t>COGNITIVE DEVELOPMENT</a:t>
            </a:r>
          </a:p>
        </p:txBody>
      </p:sp>
      <p:sp>
        <p:nvSpPr>
          <p:cNvPr id="8195" name="Rectangle 3"/>
          <p:cNvSpPr>
            <a:spLocks noChangeArrowheads="1"/>
          </p:cNvSpPr>
          <p:nvPr/>
        </p:nvSpPr>
        <p:spPr bwMode="auto">
          <a:xfrm>
            <a:off x="304800" y="1524000"/>
            <a:ext cx="8610600" cy="3200400"/>
          </a:xfrm>
          <a:prstGeom prst="rect">
            <a:avLst/>
          </a:prstGeom>
          <a:noFill/>
          <a:ln w="9525">
            <a:noFill/>
            <a:miter lim="800000"/>
            <a:headEnd/>
            <a:tailEnd/>
          </a:ln>
          <a:effectLst/>
        </p:spPr>
        <p:txBody>
          <a:bodyPr/>
          <a:lstStyle/>
          <a:p>
            <a:pPr marL="342900" indent="-342900">
              <a:spcBef>
                <a:spcPct val="20000"/>
              </a:spcBef>
              <a:buFontTx/>
              <a:buChar char="•"/>
            </a:pPr>
            <a:r>
              <a:rPr lang="en-US" altLang="en-US" sz="2800" dirty="0">
                <a:latin typeface="Franklin Gothic Medium" pitchFamily="34" charset="0"/>
              </a:rPr>
              <a:t>Piaget believed that the driving force behind cognitive development is our biological development (maturation)</a:t>
            </a:r>
          </a:p>
          <a:p>
            <a:pPr marL="342900" indent="-342900">
              <a:spcBef>
                <a:spcPct val="20000"/>
              </a:spcBef>
              <a:buFontTx/>
              <a:buChar char="•"/>
            </a:pPr>
            <a:r>
              <a:rPr lang="en-US" altLang="en-US" sz="2800" dirty="0">
                <a:latin typeface="Franklin Gothic Medium" pitchFamily="34" charset="0"/>
              </a:rPr>
              <a:t>As we get older we enter into new cognitive stages.</a:t>
            </a:r>
          </a:p>
        </p:txBody>
      </p:sp>
      <p:pic>
        <p:nvPicPr>
          <p:cNvPr id="8196" name="Picture 4" descr="12673_Myers_Psy_8e_fig"/>
          <p:cNvPicPr>
            <a:picLocks noGrp="1" noChangeAspect="1" noChangeArrowheads="1"/>
          </p:cNvPicPr>
          <p:nvPr>
            <p:ph idx="1"/>
          </p:nvPr>
        </p:nvPicPr>
        <p:blipFill>
          <a:blip r:embed="rId3" cstate="print"/>
          <a:srcRect/>
          <a:stretch>
            <a:fillRect/>
          </a:stretch>
        </p:blipFill>
        <p:spPr>
          <a:xfrm>
            <a:off x="1396109" y="3581400"/>
            <a:ext cx="6071491" cy="3048000"/>
          </a:xfr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2400"/>
            <a:ext cx="7772400" cy="1143000"/>
          </a:xfrm>
        </p:spPr>
        <p:txBody>
          <a:bodyPr>
            <a:normAutofit/>
          </a:bodyPr>
          <a:lstStyle/>
          <a:p>
            <a:r>
              <a:rPr lang="en-US" altLang="en-US" sz="4400" dirty="0" smtClean="0">
                <a:latin typeface="Franklin Gothic Medium" pitchFamily="34" charset="0"/>
              </a:rPr>
              <a:t>SCHEMAS</a:t>
            </a:r>
          </a:p>
        </p:txBody>
      </p:sp>
      <p:sp>
        <p:nvSpPr>
          <p:cNvPr id="10243" name="Rectangle 3"/>
          <p:cNvSpPr>
            <a:spLocks noChangeArrowheads="1"/>
          </p:cNvSpPr>
          <p:nvPr/>
        </p:nvSpPr>
        <p:spPr bwMode="auto">
          <a:xfrm>
            <a:off x="228600" y="1600200"/>
            <a:ext cx="8215313" cy="13716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Schemas are mental molds that we use to organize our world and are formed from experiences.</a:t>
            </a:r>
          </a:p>
          <a:p>
            <a:pPr algn="ctr">
              <a:spcBef>
                <a:spcPct val="20000"/>
              </a:spcBef>
            </a:pPr>
            <a:r>
              <a:rPr lang="en-US" altLang="en-US" sz="3200" dirty="0">
                <a:latin typeface="Franklin Gothic Medium" pitchFamily="34" charset="0"/>
                <a:hlinkClick r:id="rId3"/>
              </a:rPr>
              <a:t>Star Wars according to a 3 year </a:t>
            </a:r>
            <a:r>
              <a:rPr lang="en-US" altLang="en-US" sz="3200" dirty="0" smtClean="0">
                <a:latin typeface="Franklin Gothic Medium" pitchFamily="34" charset="0"/>
                <a:hlinkClick r:id="rId3"/>
              </a:rPr>
              <a:t>old</a:t>
            </a:r>
            <a:endParaRPr lang="en-US" altLang="en-US" sz="3200" dirty="0" smtClean="0">
              <a:latin typeface="Franklin Gothic Medium" pitchFamily="34" charset="0"/>
            </a:endParaRPr>
          </a:p>
          <a:p>
            <a:pPr marL="0" lvl="1" algn="ctr">
              <a:spcBef>
                <a:spcPct val="20000"/>
              </a:spcBef>
            </a:pPr>
            <a:r>
              <a:rPr lang="en-US" sz="1400" dirty="0" smtClean="0">
                <a:latin typeface="Franklin Gothic Medium" pitchFamily="34" charset="0"/>
                <a:cs typeface="Arial" pitchFamily="34" charset="0"/>
                <a:hlinkClick r:id="rId4"/>
              </a:rPr>
              <a:t>https://www.youtube.com/watch?v=O1iqdHgIAig</a:t>
            </a:r>
            <a:endParaRPr lang="en-US" sz="3600" dirty="0" smtClean="0">
              <a:latin typeface="Franklin Gothic Medium" pitchFamily="34" charset="0"/>
              <a:cs typeface="Arial" pitchFamily="34" charset="0"/>
            </a:endParaRPr>
          </a:p>
          <a:p>
            <a:pPr algn="ctr">
              <a:spcBef>
                <a:spcPct val="20000"/>
              </a:spcBef>
            </a:pPr>
            <a:endParaRPr lang="en-US" altLang="en-US" sz="3200" dirty="0">
              <a:latin typeface="Franklin Gothic Medium" pitchFamily="34" charset="0"/>
            </a:endParaRPr>
          </a:p>
          <a:p>
            <a:pPr algn="ctr">
              <a:spcBef>
                <a:spcPct val="20000"/>
              </a:spcBef>
              <a:buFont typeface="Wingdings" pitchFamily="2" charset="2"/>
              <a:buNone/>
            </a:pPr>
            <a:endParaRPr lang="en-US" altLang="en-US" sz="2800" dirty="0">
              <a:latin typeface="Franklin Gothic Medium" pitchFamily="34" charset="0"/>
            </a:endParaRPr>
          </a:p>
        </p:txBody>
      </p:sp>
      <p:pic>
        <p:nvPicPr>
          <p:cNvPr id="10244" name="Picture 4" descr="12673_Myers_Psy_8e_fig"/>
          <p:cNvPicPr>
            <a:picLocks noGrp="1" noChangeAspect="1" noChangeArrowheads="1"/>
          </p:cNvPicPr>
          <p:nvPr>
            <p:ph idx="1"/>
          </p:nvPr>
        </p:nvPicPr>
        <p:blipFill>
          <a:blip r:embed="rId5" cstate="print"/>
          <a:srcRect/>
          <a:stretch>
            <a:fillRect/>
          </a:stretch>
        </p:blipFill>
        <p:spPr>
          <a:xfrm>
            <a:off x="0" y="3395374"/>
            <a:ext cx="9144000" cy="3386426"/>
          </a:xfr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76225"/>
            <a:ext cx="9144000" cy="1143000"/>
          </a:xfrm>
        </p:spPr>
        <p:txBody>
          <a:bodyPr>
            <a:noAutofit/>
          </a:bodyPr>
          <a:lstStyle/>
          <a:p>
            <a:r>
              <a:rPr lang="en-US" altLang="en-US" sz="4300" dirty="0" smtClean="0">
                <a:latin typeface="Franklin Gothic Medium" pitchFamily="34" charset="0"/>
              </a:rPr>
              <a:t>ASSIMILATION AND ACCOMMODATION</a:t>
            </a:r>
          </a:p>
        </p:txBody>
      </p:sp>
      <p:sp>
        <p:nvSpPr>
          <p:cNvPr id="12291" name="Rectangle 3"/>
          <p:cNvSpPr>
            <a:spLocks noChangeArrowheads="1"/>
          </p:cNvSpPr>
          <p:nvPr/>
        </p:nvSpPr>
        <p:spPr bwMode="auto">
          <a:xfrm>
            <a:off x="457200" y="1752600"/>
            <a:ext cx="3902075" cy="45720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The process of </a:t>
            </a:r>
            <a:r>
              <a:rPr lang="en-US" altLang="en-US" sz="2800" dirty="0">
                <a:solidFill>
                  <a:srgbClr val="0000FF"/>
                </a:solidFill>
                <a:latin typeface="Franklin Gothic Medium" pitchFamily="34" charset="0"/>
              </a:rPr>
              <a:t>assimilation </a:t>
            </a:r>
            <a:r>
              <a:rPr lang="en-US" altLang="en-US" sz="2800" dirty="0">
                <a:latin typeface="Franklin Gothic Medium" pitchFamily="34" charset="0"/>
              </a:rPr>
              <a:t>involves incorporating new experiences into our current understanding (schema). The process of adjusting a schema and modifying it is called </a:t>
            </a:r>
            <a:r>
              <a:rPr lang="en-US" altLang="en-US" sz="2800" dirty="0">
                <a:solidFill>
                  <a:srgbClr val="0000FF"/>
                </a:solidFill>
                <a:latin typeface="Franklin Gothic Medium" pitchFamily="34" charset="0"/>
              </a:rPr>
              <a:t>accommodation</a:t>
            </a:r>
            <a:r>
              <a:rPr lang="en-US" altLang="en-US" sz="2800" dirty="0">
                <a:latin typeface="Franklin Gothic Medium" pitchFamily="34" charset="0"/>
              </a:rPr>
              <a:t>.</a:t>
            </a:r>
          </a:p>
        </p:txBody>
      </p:sp>
      <p:pic>
        <p:nvPicPr>
          <p:cNvPr id="12292" name="Picture 4" descr="12673_Myers_Psy_8e_4UN04"/>
          <p:cNvPicPr>
            <a:picLocks noGrp="1" noChangeAspect="1" noChangeArrowheads="1"/>
          </p:cNvPicPr>
          <p:nvPr>
            <p:ph idx="1"/>
          </p:nvPr>
        </p:nvPicPr>
        <p:blipFill>
          <a:blip r:embed="rId3" cstate="print"/>
          <a:srcRect/>
          <a:stretch>
            <a:fillRect/>
          </a:stretch>
        </p:blipFill>
        <p:spPr>
          <a:xfrm>
            <a:off x="4953000" y="1676400"/>
            <a:ext cx="2951163" cy="4419600"/>
          </a:xfrm>
          <a:noFill/>
        </p:spPr>
      </p:pic>
      <p:sp>
        <p:nvSpPr>
          <p:cNvPr id="12293" name="Text Box 5"/>
          <p:cNvSpPr txBox="1">
            <a:spLocks noChangeArrowheads="1"/>
          </p:cNvSpPr>
          <p:nvPr/>
        </p:nvSpPr>
        <p:spPr bwMode="auto">
          <a:xfrm>
            <a:off x="4959350" y="6019800"/>
            <a:ext cx="3041650" cy="396875"/>
          </a:xfrm>
          <a:prstGeom prst="rect">
            <a:avLst/>
          </a:prstGeom>
          <a:noFill/>
          <a:ln w="9525" algn="ctr">
            <a:noFill/>
            <a:miter lim="800000"/>
            <a:headEnd/>
            <a:tailEnd/>
          </a:ln>
          <a:effectLst/>
        </p:spPr>
        <p:txBody>
          <a:bodyPr wrap="none">
            <a:spAutoFit/>
          </a:bodyPr>
          <a:lstStyle/>
          <a:p>
            <a:pPr algn="ctr"/>
            <a:r>
              <a:rPr lang="en-US" altLang="en-US" sz="2000" dirty="0">
                <a:latin typeface="Franklin Gothic Medium" pitchFamily="34" charset="0"/>
              </a:rPr>
              <a:t>Jean Piaget with a subject</a:t>
            </a:r>
          </a:p>
        </p:txBody>
      </p:sp>
      <p:sp>
        <p:nvSpPr>
          <p:cNvPr id="12294" name="Text Box 6"/>
          <p:cNvSpPr txBox="1">
            <a:spLocks noChangeArrowheads="1"/>
          </p:cNvSpPr>
          <p:nvPr/>
        </p:nvSpPr>
        <p:spPr bwMode="auto">
          <a:xfrm rot="5400000">
            <a:off x="6861175" y="4711700"/>
            <a:ext cx="2371725" cy="244475"/>
          </a:xfrm>
          <a:prstGeom prst="rect">
            <a:avLst/>
          </a:prstGeom>
          <a:noFill/>
          <a:ln w="9525" algn="ctr">
            <a:noFill/>
            <a:miter lim="800000"/>
            <a:headEnd/>
            <a:tailEnd/>
          </a:ln>
          <a:effectLst/>
        </p:spPr>
        <p:txBody>
          <a:bodyPr wrap="none">
            <a:spAutoFit/>
          </a:bodyPr>
          <a:lstStyle/>
          <a:p>
            <a:pPr algn="ctr"/>
            <a:r>
              <a:rPr lang="en-US" altLang="en-US" sz="1000" dirty="0">
                <a:latin typeface="Franklin Gothic Medium" pitchFamily="34" charset="0"/>
              </a:rPr>
              <a:t>Bill Anderson/ Photo Researchers, Inc.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6225"/>
            <a:ext cx="7148513" cy="1143000"/>
          </a:xfrm>
        </p:spPr>
        <p:txBody>
          <a:bodyPr>
            <a:normAutofit/>
          </a:bodyPr>
          <a:lstStyle/>
          <a:p>
            <a:r>
              <a:rPr lang="en-US" altLang="en-US" sz="4400" dirty="0" smtClean="0">
                <a:latin typeface="Franklin Gothic Medium" pitchFamily="34" charset="0"/>
              </a:rPr>
              <a:t>SENSIORMOTOR STAGE: 0-2</a:t>
            </a:r>
          </a:p>
        </p:txBody>
      </p:sp>
      <p:sp>
        <p:nvSpPr>
          <p:cNvPr id="16387" name="Rectangle 3"/>
          <p:cNvSpPr>
            <a:spLocks noChangeArrowheads="1"/>
          </p:cNvSpPr>
          <p:nvPr/>
        </p:nvSpPr>
        <p:spPr bwMode="auto">
          <a:xfrm>
            <a:off x="381000" y="1600200"/>
            <a:ext cx="8062913" cy="2514600"/>
          </a:xfrm>
          <a:prstGeom prst="rect">
            <a:avLst/>
          </a:prstGeom>
          <a:noFill/>
          <a:ln w="9525">
            <a:noFill/>
            <a:miter lim="800000"/>
            <a:headEnd/>
            <a:tailEnd/>
          </a:ln>
          <a:effectLst/>
        </p:spPr>
        <p:txBody>
          <a:bodyPr/>
          <a:lstStyle/>
          <a:p>
            <a:pPr marL="457200" indent="-457200">
              <a:spcBef>
                <a:spcPct val="20000"/>
              </a:spcBef>
              <a:buFontTx/>
              <a:buChar char="•"/>
            </a:pPr>
            <a:r>
              <a:rPr lang="en-US" altLang="en-US" sz="2800" dirty="0">
                <a:latin typeface="Franklin Gothic Medium" pitchFamily="34" charset="0"/>
              </a:rPr>
              <a:t>In the </a:t>
            </a:r>
            <a:r>
              <a:rPr lang="en-US" altLang="en-US" sz="2800" dirty="0" err="1">
                <a:solidFill>
                  <a:srgbClr val="0000FF"/>
                </a:solidFill>
                <a:latin typeface="Franklin Gothic Medium" pitchFamily="34" charset="0"/>
              </a:rPr>
              <a:t>sensorimotor</a:t>
            </a:r>
            <a:r>
              <a:rPr lang="en-US" altLang="en-US" sz="2800" dirty="0">
                <a:latin typeface="Franklin Gothic Medium" pitchFamily="34" charset="0"/>
              </a:rPr>
              <a:t> stage, babies take in the world by looking, hearing, touching, mouthing, and grasping. </a:t>
            </a:r>
          </a:p>
          <a:p>
            <a:pPr marL="457200" indent="-457200">
              <a:spcBef>
                <a:spcPct val="20000"/>
              </a:spcBef>
              <a:buFontTx/>
              <a:buChar char="•"/>
            </a:pPr>
            <a:r>
              <a:rPr lang="en-US" altLang="en-US" sz="2800" dirty="0">
                <a:latin typeface="Franklin Gothic Medium" pitchFamily="34" charset="0"/>
              </a:rPr>
              <a:t>They are learning to sense</a:t>
            </a:r>
          </a:p>
          <a:p>
            <a:pPr marL="457200" indent="-457200">
              <a:spcBef>
                <a:spcPct val="20000"/>
              </a:spcBef>
              <a:buFontTx/>
              <a:buChar char="•"/>
            </a:pPr>
            <a:r>
              <a:rPr lang="en-US" altLang="en-US" sz="2800" dirty="0">
                <a:latin typeface="Franklin Gothic Medium" pitchFamily="34" charset="0"/>
              </a:rPr>
              <a:t>They are learning to move</a:t>
            </a:r>
          </a:p>
        </p:txBody>
      </p:sp>
      <p:pic>
        <p:nvPicPr>
          <p:cNvPr id="16388" name="Picture 2" descr="http://www.mnn.com/sites/default/files/baby%20stare.jpg"/>
          <p:cNvPicPr>
            <a:picLocks noChangeAspect="1" noChangeArrowheads="1"/>
          </p:cNvPicPr>
          <p:nvPr/>
        </p:nvPicPr>
        <p:blipFill>
          <a:blip r:embed="rId3" cstate="print"/>
          <a:srcRect/>
          <a:stretch>
            <a:fillRect/>
          </a:stretch>
        </p:blipFill>
        <p:spPr bwMode="auto">
          <a:xfrm>
            <a:off x="1143000" y="4114800"/>
            <a:ext cx="4667250" cy="2641600"/>
          </a:xfrm>
          <a:prstGeom prst="rect">
            <a:avLst/>
          </a:prstGeom>
          <a:noFill/>
          <a:ln w="9525">
            <a:noFill/>
            <a:miter lim="800000"/>
            <a:headEnd/>
            <a:tailEnd/>
          </a:ln>
        </p:spPr>
      </p:pic>
      <p:pic>
        <p:nvPicPr>
          <p:cNvPr id="16389" name="Picture 4" descr="http://www.bsna.co.uk/images/general/baby%20walking%20with%20mother%20small.jpg"/>
          <p:cNvPicPr>
            <a:picLocks noChangeAspect="1" noChangeArrowheads="1"/>
          </p:cNvPicPr>
          <p:nvPr/>
        </p:nvPicPr>
        <p:blipFill>
          <a:blip r:embed="rId4" cstate="print"/>
          <a:srcRect/>
          <a:stretch>
            <a:fillRect/>
          </a:stretch>
        </p:blipFill>
        <p:spPr bwMode="auto">
          <a:xfrm>
            <a:off x="6257171" y="2667000"/>
            <a:ext cx="2728079" cy="408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12673_Myers_Psy_8e_fig"/>
          <p:cNvPicPr>
            <a:picLocks noGrp="1" noChangeAspect="1" noChangeArrowheads="1"/>
          </p:cNvPicPr>
          <p:nvPr>
            <p:ph idx="1"/>
          </p:nvPr>
        </p:nvPicPr>
        <p:blipFill>
          <a:blip r:embed="rId3" cstate="print"/>
          <a:srcRect/>
          <a:stretch>
            <a:fillRect/>
          </a:stretch>
        </p:blipFill>
        <p:spPr>
          <a:xfrm>
            <a:off x="609600" y="4070109"/>
            <a:ext cx="8001000" cy="2940291"/>
          </a:xfrm>
          <a:noFill/>
        </p:spPr>
      </p:pic>
      <p:sp>
        <p:nvSpPr>
          <p:cNvPr id="18434" name="Rectangle 2"/>
          <p:cNvSpPr>
            <a:spLocks noGrp="1" noChangeArrowheads="1"/>
          </p:cNvSpPr>
          <p:nvPr>
            <p:ph type="title"/>
          </p:nvPr>
        </p:nvSpPr>
        <p:spPr>
          <a:xfrm>
            <a:off x="457200" y="276225"/>
            <a:ext cx="7148513" cy="1143000"/>
          </a:xfrm>
        </p:spPr>
        <p:txBody>
          <a:bodyPr>
            <a:normAutofit/>
          </a:bodyPr>
          <a:lstStyle/>
          <a:p>
            <a:r>
              <a:rPr lang="en-US" altLang="en-US" sz="4400" dirty="0" smtClean="0">
                <a:latin typeface="Franklin Gothic Medium" pitchFamily="34" charset="0"/>
              </a:rPr>
              <a:t>OBJECT PERMANENCE </a:t>
            </a:r>
          </a:p>
        </p:txBody>
      </p:sp>
      <p:sp>
        <p:nvSpPr>
          <p:cNvPr id="18435" name="Rectangle 3"/>
          <p:cNvSpPr>
            <a:spLocks noChangeArrowheads="1"/>
          </p:cNvSpPr>
          <p:nvPr/>
        </p:nvSpPr>
        <p:spPr bwMode="auto">
          <a:xfrm>
            <a:off x="152400" y="1595438"/>
            <a:ext cx="8763000" cy="2514600"/>
          </a:xfrm>
          <a:prstGeom prst="rect">
            <a:avLst/>
          </a:prstGeom>
          <a:noFill/>
          <a:ln w="9525">
            <a:noFill/>
            <a:miter lim="800000"/>
            <a:headEnd/>
            <a:tailEnd/>
          </a:ln>
          <a:effectLst/>
        </p:spPr>
        <p:txBody>
          <a:bodyPr/>
          <a:lstStyle/>
          <a:p>
            <a:pPr marL="457200" indent="-457200">
              <a:spcBef>
                <a:spcPct val="20000"/>
              </a:spcBef>
              <a:buFontTx/>
              <a:buChar char="•"/>
            </a:pPr>
            <a:r>
              <a:rPr lang="en-US" altLang="en-US" sz="2800" dirty="0">
                <a:latin typeface="Franklin Gothic Medium" pitchFamily="34" charset="0"/>
              </a:rPr>
              <a:t>THE major cognitive ability gained at this stage.</a:t>
            </a:r>
          </a:p>
          <a:p>
            <a:pPr marL="457200" indent="-457200">
              <a:spcBef>
                <a:spcPct val="20000"/>
              </a:spcBef>
              <a:buFontTx/>
              <a:buChar char="•"/>
            </a:pPr>
            <a:r>
              <a:rPr lang="en-US" altLang="en-US" sz="2800" dirty="0">
                <a:latin typeface="Franklin Gothic Medium" pitchFamily="34" charset="0"/>
              </a:rPr>
              <a:t>Definition - objects that are out of sight still exist.  Drop the </a:t>
            </a:r>
            <a:r>
              <a:rPr lang="en-US" altLang="en-US" sz="2800" dirty="0" err="1">
                <a:latin typeface="Franklin Gothic Medium" pitchFamily="34" charset="0"/>
              </a:rPr>
              <a:t>mic</a:t>
            </a:r>
            <a:r>
              <a:rPr lang="en-US" altLang="en-US" sz="2800" dirty="0">
                <a:latin typeface="Franklin Gothic Medium" pitchFamily="34" charset="0"/>
              </a:rPr>
              <a:t> and walk away.</a:t>
            </a:r>
          </a:p>
          <a:p>
            <a:pPr marL="457200" indent="-457200">
              <a:spcBef>
                <a:spcPct val="20000"/>
              </a:spcBef>
              <a:buFontTx/>
              <a:buChar char="•"/>
            </a:pPr>
            <a:r>
              <a:rPr lang="en-US" altLang="en-US" sz="2800" dirty="0">
                <a:latin typeface="Franklin Gothic Medium" pitchFamily="34" charset="0"/>
              </a:rPr>
              <a:t>Children younger than 6 months of age do not grasp </a:t>
            </a:r>
            <a:r>
              <a:rPr lang="en-US" altLang="en-US" sz="2800" dirty="0">
                <a:solidFill>
                  <a:srgbClr val="088A4C"/>
                </a:solidFill>
                <a:latin typeface="Franklin Gothic Medium" pitchFamily="34" charset="0"/>
              </a:rPr>
              <a:t>object </a:t>
            </a:r>
            <a:r>
              <a:rPr lang="en-US" altLang="en-US" sz="2800" dirty="0" smtClean="0">
                <a:solidFill>
                  <a:srgbClr val="088A4C"/>
                </a:solidFill>
                <a:latin typeface="Franklin Gothic Medium" pitchFamily="34" charset="0"/>
              </a:rPr>
              <a:t>permanence</a:t>
            </a:r>
          </a:p>
          <a:p>
            <a:pPr marL="457200" lvl="8" indent="-457200" fontAlgn="base">
              <a:spcBef>
                <a:spcPct val="20000"/>
              </a:spcBef>
              <a:spcAft>
                <a:spcPct val="0"/>
              </a:spcAft>
              <a:buFontTx/>
              <a:buChar char="•"/>
            </a:pPr>
            <a:r>
              <a:rPr lang="en-US" dirty="0" smtClean="0">
                <a:latin typeface="Franklin Gothic Medium" pitchFamily="34" charset="0"/>
                <a:cs typeface="Arial" pitchFamily="34" charset="0"/>
                <a:hlinkClick r:id="rId4"/>
              </a:rPr>
              <a:t>https://www.youtube.com/watch?v=NCdLNuP7OA8</a:t>
            </a:r>
            <a:endParaRPr lang="en-US" dirty="0" smtClean="0">
              <a:latin typeface="Franklin Gothic Medium" pitchFamily="34" charset="0"/>
              <a:cs typeface="Arial" pitchFamily="34" charset="0"/>
            </a:endParaRPr>
          </a:p>
          <a:p>
            <a:pPr marL="457200" indent="-457200">
              <a:spcBef>
                <a:spcPct val="20000"/>
              </a:spcBef>
              <a:buFontTx/>
              <a:buChar char="•"/>
            </a:pPr>
            <a:endParaRPr lang="en-US" altLang="en-US" sz="2800" dirty="0">
              <a:solidFill>
                <a:srgbClr val="088A4C"/>
              </a:solidFill>
              <a:latin typeface="Franklin Gothic Medium"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eparation anxie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438400"/>
            <a:ext cx="4328458" cy="2897182"/>
          </a:xfrm>
          <a:prstGeom prst="rect">
            <a:avLst/>
          </a:prstGeom>
          <a:noFill/>
          <a:extLst>
            <a:ext uri="{909E8E84-426E-40DD-AFC4-6F175D3DCCD1}">
              <a14:hiddenFill xmlns:a14="http://schemas.microsoft.com/office/drawing/2010/main">
                <a:solidFill>
                  <a:srgbClr val="FFFFFF"/>
                </a:solidFill>
              </a14:hiddenFill>
            </a:ext>
          </a:extLst>
        </p:spPr>
      </p:pic>
      <p:sp>
        <p:nvSpPr>
          <p:cNvPr id="20482" name="Rectangle 2"/>
          <p:cNvSpPr>
            <a:spLocks noGrp="1" noChangeArrowheads="1"/>
          </p:cNvSpPr>
          <p:nvPr>
            <p:ph type="title"/>
          </p:nvPr>
        </p:nvSpPr>
        <p:spPr/>
        <p:txBody>
          <a:bodyPr>
            <a:normAutofit fontScale="90000"/>
          </a:bodyPr>
          <a:lstStyle/>
          <a:p>
            <a:r>
              <a:rPr lang="en-US" altLang="en-US" dirty="0" smtClean="0">
                <a:latin typeface="Franklin Gothic Medium" pitchFamily="34" charset="0"/>
              </a:rPr>
              <a:t>Other cognitive power-ups during the </a:t>
            </a:r>
            <a:r>
              <a:rPr lang="en-US" altLang="en-US" dirty="0" err="1" smtClean="0">
                <a:latin typeface="Franklin Gothic Medium" pitchFamily="34" charset="0"/>
              </a:rPr>
              <a:t>sensorimotor</a:t>
            </a:r>
            <a:r>
              <a:rPr lang="en-US" altLang="en-US" dirty="0" smtClean="0">
                <a:latin typeface="Franklin Gothic Medium" pitchFamily="34" charset="0"/>
              </a:rPr>
              <a:t> stage…</a:t>
            </a:r>
          </a:p>
        </p:txBody>
      </p:sp>
      <p:sp>
        <p:nvSpPr>
          <p:cNvPr id="143363" name="Rectangle 3"/>
          <p:cNvSpPr>
            <a:spLocks noGrp="1" noChangeArrowheads="1"/>
          </p:cNvSpPr>
          <p:nvPr>
            <p:ph type="body" idx="1"/>
          </p:nvPr>
        </p:nvSpPr>
        <p:spPr>
          <a:xfrm>
            <a:off x="457200" y="1775191"/>
            <a:ext cx="5105400" cy="4625609"/>
          </a:xfrm>
        </p:spPr>
        <p:txBody>
          <a:bodyPr/>
          <a:lstStyle/>
          <a:p>
            <a:pPr>
              <a:lnSpc>
                <a:spcPct val="90000"/>
              </a:lnSpc>
              <a:defRPr/>
            </a:pPr>
            <a:r>
              <a:rPr lang="en-US" altLang="en-US" dirty="0" smtClean="0">
                <a:latin typeface="Franklin Gothic Medium" pitchFamily="34" charset="0"/>
              </a:rPr>
              <a:t>Stranger </a:t>
            </a:r>
            <a:r>
              <a:rPr lang="en-US" altLang="en-US" dirty="0">
                <a:latin typeface="Franklin Gothic Medium" pitchFamily="34" charset="0"/>
              </a:rPr>
              <a:t>Anxiety</a:t>
            </a:r>
          </a:p>
          <a:p>
            <a:pPr>
              <a:lnSpc>
                <a:spcPct val="90000"/>
              </a:lnSpc>
              <a:buFontTx/>
              <a:buNone/>
              <a:defRPr/>
            </a:pPr>
            <a:endParaRPr lang="en-US" altLang="en-US" dirty="0">
              <a:latin typeface="Franklin Gothic Medium" pitchFamily="34" charset="0"/>
            </a:endParaRPr>
          </a:p>
          <a:p>
            <a:pPr>
              <a:lnSpc>
                <a:spcPct val="90000"/>
              </a:lnSpc>
              <a:buFontTx/>
              <a:buNone/>
              <a:defRPr/>
            </a:pPr>
            <a:endParaRPr lang="en-US" altLang="en-US" dirty="0">
              <a:latin typeface="Franklin Gothic Medium" pitchFamily="34" charset="0"/>
            </a:endParaRPr>
          </a:p>
          <a:p>
            <a:pPr>
              <a:lnSpc>
                <a:spcPct val="90000"/>
              </a:lnSpc>
              <a:defRPr/>
            </a:pPr>
            <a:r>
              <a:rPr lang="en-US" altLang="en-US" dirty="0">
                <a:latin typeface="Franklin Gothic Medium" pitchFamily="34" charset="0"/>
              </a:rPr>
              <a:t>Separation Anxiety (depends on attachment to the parent</a:t>
            </a:r>
            <a:r>
              <a:rPr lang="en-US" altLang="en-US" dirty="0" smtClean="0">
                <a:latin typeface="Franklin Gothic Medium" pitchFamily="34" charset="0"/>
              </a:rPr>
              <a:t>)</a:t>
            </a:r>
          </a:p>
          <a:p>
            <a:pPr marL="0" indent="0">
              <a:lnSpc>
                <a:spcPct val="90000"/>
              </a:lnSpc>
              <a:buFontTx/>
              <a:buNone/>
              <a:defRPr/>
            </a:pPr>
            <a:endParaRPr lang="en-US" altLang="en-US" dirty="0" smtClean="0">
              <a:latin typeface="Franklin Gothic Medium" pitchFamily="34" charset="0"/>
            </a:endParaRPr>
          </a:p>
          <a:p>
            <a:pPr>
              <a:lnSpc>
                <a:spcPct val="90000"/>
              </a:lnSpc>
              <a:defRPr/>
            </a:pPr>
            <a:r>
              <a:rPr lang="en-US" altLang="en-US" dirty="0" smtClean="0">
                <a:latin typeface="Franklin Gothic Medium" pitchFamily="34" charset="0"/>
                <a:hlinkClick r:id="rId4"/>
              </a:rPr>
              <a:t>Sense of Self</a:t>
            </a:r>
            <a:r>
              <a:rPr lang="en-US" altLang="en-US" dirty="0" smtClean="0">
                <a:latin typeface="Franklin Gothic Medium" pitchFamily="34" charset="0"/>
              </a:rPr>
              <a:t> </a:t>
            </a:r>
          </a:p>
          <a:p>
            <a:pPr>
              <a:lnSpc>
                <a:spcPct val="90000"/>
              </a:lnSpc>
              <a:defRPr/>
            </a:pPr>
            <a:endParaRPr lang="en-US" altLang="en-US" dirty="0">
              <a:latin typeface="Franklin Gothic Medium" pitchFamily="34" charset="0"/>
            </a:endParaRPr>
          </a:p>
          <a:p>
            <a:pPr>
              <a:lnSpc>
                <a:spcPct val="90000"/>
              </a:lnSpc>
              <a:buFontTx/>
              <a:buNone/>
              <a:defRPr/>
            </a:pPr>
            <a:endParaRPr lang="en-US" altLang="en-US" dirty="0">
              <a:latin typeface="Franklin Gothic Medium" pitchFamily="34" charset="0"/>
            </a:endParaRPr>
          </a:p>
          <a:p>
            <a:pPr>
              <a:lnSpc>
                <a:spcPct val="90000"/>
              </a:lnSpc>
              <a:buFontTx/>
              <a:buNone/>
              <a:defRPr/>
            </a:pPr>
            <a:endParaRPr lang="en-US" alt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152400"/>
            <a:ext cx="7772400" cy="1143000"/>
          </a:xfrm>
        </p:spPr>
        <p:txBody>
          <a:bodyPr>
            <a:normAutofit fontScale="90000"/>
          </a:bodyPr>
          <a:lstStyle/>
          <a:p>
            <a:r>
              <a:rPr lang="en-US" altLang="en-US" sz="4000" dirty="0" smtClean="0">
                <a:latin typeface="Franklin Gothic Medium" pitchFamily="34" charset="0"/>
              </a:rPr>
              <a:t>Other cognitive power-ups during the </a:t>
            </a:r>
            <a:r>
              <a:rPr lang="en-US" altLang="en-US" sz="4000" dirty="0" err="1" smtClean="0">
                <a:latin typeface="Franklin Gothic Medium" pitchFamily="34" charset="0"/>
              </a:rPr>
              <a:t>sensorimotor</a:t>
            </a:r>
            <a:r>
              <a:rPr lang="en-US" altLang="en-US" sz="4000" dirty="0" smtClean="0">
                <a:latin typeface="Franklin Gothic Medium" pitchFamily="34" charset="0"/>
              </a:rPr>
              <a:t> stage…</a:t>
            </a:r>
            <a:endParaRPr lang="en-US" altLang="en-US" sz="4000" dirty="0" smtClean="0">
              <a:latin typeface="Palatino Linotype" pitchFamily="18" charset="0"/>
            </a:endParaRPr>
          </a:p>
        </p:txBody>
      </p:sp>
      <p:sp>
        <p:nvSpPr>
          <p:cNvPr id="22531" name="Rectangle 3"/>
          <p:cNvSpPr>
            <a:spLocks noChangeArrowheads="1"/>
          </p:cNvSpPr>
          <p:nvPr/>
        </p:nvSpPr>
        <p:spPr bwMode="auto">
          <a:xfrm>
            <a:off x="304800" y="1524000"/>
            <a:ext cx="8305800" cy="18288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smtClean="0">
                <a:solidFill>
                  <a:srgbClr val="0000FF"/>
                </a:solidFill>
                <a:latin typeface="Franklin Gothic Medium" pitchFamily="34" charset="0"/>
              </a:rPr>
              <a:t>Stranger anxiety: </a:t>
            </a:r>
            <a:r>
              <a:rPr lang="en-US" altLang="en-US" sz="2800" dirty="0" smtClean="0">
                <a:latin typeface="Franklin Gothic Medium" pitchFamily="34" charset="0"/>
              </a:rPr>
              <a:t>The </a:t>
            </a:r>
            <a:r>
              <a:rPr lang="en-US" altLang="en-US" sz="2800" dirty="0">
                <a:latin typeface="Franklin Gothic Medium" pitchFamily="34" charset="0"/>
              </a:rPr>
              <a:t>fear of strangers that  develops at around 8 months. This is the age at which infants form schemas for familiar faces and cannot assimilate a new face. </a:t>
            </a:r>
          </a:p>
        </p:txBody>
      </p:sp>
      <p:pic>
        <p:nvPicPr>
          <p:cNvPr id="7" name="Picture 2" descr="Image result for STRANGER ANXIETY"/>
          <p:cNvPicPr>
            <a:picLocks noChangeAspect="1" noChangeArrowheads="1"/>
          </p:cNvPicPr>
          <p:nvPr/>
        </p:nvPicPr>
        <p:blipFill>
          <a:blip r:embed="rId3" cstate="print"/>
          <a:srcRect/>
          <a:stretch>
            <a:fillRect/>
          </a:stretch>
        </p:blipFill>
        <p:spPr bwMode="auto">
          <a:xfrm>
            <a:off x="2895601" y="3281679"/>
            <a:ext cx="3352800" cy="3576321"/>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SOCIAL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SELF-CONCEPT</a:t>
            </a:r>
          </a:p>
        </p:txBody>
      </p:sp>
      <p:sp>
        <p:nvSpPr>
          <p:cNvPr id="55299" name="Content Placeholder 2"/>
          <p:cNvSpPr>
            <a:spLocks noGrp="1"/>
          </p:cNvSpPr>
          <p:nvPr>
            <p:ph idx="1"/>
          </p:nvPr>
        </p:nvSpPr>
        <p:spPr>
          <a:xfrm>
            <a:off x="0" y="1775191"/>
            <a:ext cx="8229600" cy="4625609"/>
          </a:xfrm>
        </p:spPr>
        <p:txBody>
          <a:bodyPr/>
          <a:lstStyle/>
          <a:p>
            <a:pPr eaLnBrk="1" hangingPunct="1"/>
            <a:r>
              <a:rPr lang="en-US" sz="4000" dirty="0" smtClean="0">
                <a:latin typeface="Franklin Gothic Medium" pitchFamily="34" charset="0"/>
                <a:cs typeface="Arial" pitchFamily="34" charset="0"/>
                <a:hlinkClick r:id="" action="ppaction://noaction"/>
              </a:rPr>
              <a:t>Self-concept</a:t>
            </a:r>
            <a:endParaRPr lang="en-US" sz="4000" dirty="0" smtClean="0">
              <a:latin typeface="Franklin Gothic Medium" pitchFamily="34" charset="0"/>
              <a:cs typeface="Arial" pitchFamily="34" charset="0"/>
            </a:endParaRPr>
          </a:p>
          <a:p>
            <a:pPr lvl="1" eaLnBrk="1" hangingPunct="1"/>
            <a:r>
              <a:rPr lang="en-US" sz="3600" dirty="0" smtClean="0">
                <a:latin typeface="Franklin Gothic Medium" pitchFamily="34" charset="0"/>
                <a:cs typeface="Arial" pitchFamily="34" charset="0"/>
              </a:rPr>
              <a:t>Self-esteem</a:t>
            </a:r>
          </a:p>
          <a:p>
            <a:pPr lvl="2"/>
            <a:r>
              <a:rPr lang="en-US" sz="3200" dirty="0" smtClean="0">
                <a:latin typeface="Franklin Gothic Medium" pitchFamily="34" charset="0"/>
                <a:cs typeface="Arial" pitchFamily="34" charset="0"/>
              </a:rPr>
              <a:t>How they feel </a:t>
            </a:r>
            <a:br>
              <a:rPr lang="en-US" sz="3200" dirty="0" smtClean="0">
                <a:latin typeface="Franklin Gothic Medium" pitchFamily="34" charset="0"/>
                <a:cs typeface="Arial" pitchFamily="34" charset="0"/>
              </a:rPr>
            </a:br>
            <a:r>
              <a:rPr lang="en-US" sz="3200" dirty="0" smtClean="0">
                <a:latin typeface="Franklin Gothic Medium" pitchFamily="34" charset="0"/>
                <a:cs typeface="Arial" pitchFamily="34" charset="0"/>
              </a:rPr>
              <a:t>about who they are</a:t>
            </a:r>
          </a:p>
          <a:p>
            <a:pPr lvl="1" eaLnBrk="1" hangingPunct="1"/>
            <a:r>
              <a:rPr lang="en-US" sz="3600" dirty="0" smtClean="0">
                <a:latin typeface="Franklin Gothic Medium" pitchFamily="34" charset="0"/>
                <a:cs typeface="Arial" pitchFamily="34" charset="0"/>
              </a:rPr>
              <a:t>Self-awareness</a:t>
            </a:r>
          </a:p>
          <a:p>
            <a:pPr lvl="2"/>
            <a:r>
              <a:rPr lang="en-US" sz="3200" dirty="0" smtClean="0">
                <a:latin typeface="Franklin Gothic Medium" pitchFamily="34" charset="0"/>
                <a:cs typeface="Arial" pitchFamily="34" charset="0"/>
              </a:rPr>
              <a:t>Begins when </a:t>
            </a:r>
            <a:br>
              <a:rPr lang="en-US" sz="3200" dirty="0" smtClean="0">
                <a:latin typeface="Franklin Gothic Medium" pitchFamily="34" charset="0"/>
                <a:cs typeface="Arial" pitchFamily="34" charset="0"/>
              </a:rPr>
            </a:br>
            <a:r>
              <a:rPr lang="en-US" sz="3200" dirty="0" smtClean="0">
                <a:latin typeface="Franklin Gothic Medium" pitchFamily="34" charset="0"/>
                <a:cs typeface="Arial" pitchFamily="34" charset="0"/>
              </a:rPr>
              <a:t>recognize self in mirror</a:t>
            </a:r>
          </a:p>
        </p:txBody>
      </p:sp>
      <p:pic>
        <p:nvPicPr>
          <p:cNvPr id="55300" name="Picture 3" descr="MyAP1e_9UN15.jpg"/>
          <p:cNvPicPr>
            <a:picLocks noChangeAspect="1"/>
          </p:cNvPicPr>
          <p:nvPr/>
        </p:nvPicPr>
        <p:blipFill>
          <a:blip r:embed="rId3" cstate="print"/>
          <a:srcRect/>
          <a:stretch>
            <a:fillRect/>
          </a:stretch>
        </p:blipFill>
        <p:spPr bwMode="auto">
          <a:xfrm>
            <a:off x="4572000" y="1828800"/>
            <a:ext cx="44196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47687" y="152400"/>
            <a:ext cx="7986713" cy="1143000"/>
          </a:xfrm>
        </p:spPr>
        <p:txBody>
          <a:bodyPr>
            <a:normAutofit fontScale="90000"/>
          </a:bodyPr>
          <a:lstStyle/>
          <a:p>
            <a:r>
              <a:rPr lang="en-US" altLang="en-US" sz="4000" dirty="0" smtClean="0">
                <a:latin typeface="Franklin Gothic Medium" pitchFamily="34" charset="0"/>
              </a:rPr>
              <a:t>Other cognitive power-ups during the </a:t>
            </a:r>
            <a:r>
              <a:rPr lang="en-US" altLang="en-US" sz="4000" dirty="0" err="1" smtClean="0">
                <a:latin typeface="Franklin Gothic Medium" pitchFamily="34" charset="0"/>
              </a:rPr>
              <a:t>sensorimotor</a:t>
            </a:r>
            <a:r>
              <a:rPr lang="en-US" altLang="en-US" sz="4000" dirty="0" smtClean="0">
                <a:latin typeface="Franklin Gothic Medium" pitchFamily="34" charset="0"/>
              </a:rPr>
              <a:t> stage…</a:t>
            </a:r>
          </a:p>
        </p:txBody>
      </p:sp>
      <p:sp>
        <p:nvSpPr>
          <p:cNvPr id="24579" name="Rectangle 3"/>
          <p:cNvSpPr>
            <a:spLocks noChangeArrowheads="1"/>
          </p:cNvSpPr>
          <p:nvPr/>
        </p:nvSpPr>
        <p:spPr bwMode="auto">
          <a:xfrm>
            <a:off x="457200" y="1476375"/>
            <a:ext cx="7758113" cy="12954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smtClean="0">
                <a:solidFill>
                  <a:srgbClr val="0000FF"/>
                </a:solidFill>
                <a:latin typeface="Franklin Gothic Medium" pitchFamily="34" charset="0"/>
              </a:rPr>
              <a:t>Separation </a:t>
            </a:r>
            <a:r>
              <a:rPr lang="en-US" altLang="en-US" sz="2800" dirty="0">
                <a:solidFill>
                  <a:srgbClr val="0000FF"/>
                </a:solidFill>
                <a:latin typeface="Franklin Gothic Medium" pitchFamily="34" charset="0"/>
              </a:rPr>
              <a:t>anxiety </a:t>
            </a:r>
            <a:r>
              <a:rPr lang="en-US" altLang="en-US" sz="2800" dirty="0">
                <a:latin typeface="Franklin Gothic Medium" pitchFamily="34" charset="0"/>
              </a:rPr>
              <a:t>peaks at 13 months of age, regardless of whether the children are home or sent to day care.</a:t>
            </a:r>
          </a:p>
        </p:txBody>
      </p:sp>
      <p:pic>
        <p:nvPicPr>
          <p:cNvPr id="24580" name="Picture 4" descr="12673_Myers_Psy_8e_fig"/>
          <p:cNvPicPr>
            <a:picLocks noGrp="1" noChangeAspect="1" noChangeArrowheads="1"/>
          </p:cNvPicPr>
          <p:nvPr>
            <p:ph idx="1"/>
          </p:nvPr>
        </p:nvPicPr>
        <p:blipFill>
          <a:blip r:embed="rId3" cstate="print"/>
          <a:srcRect/>
          <a:stretch>
            <a:fillRect/>
          </a:stretch>
        </p:blipFill>
        <p:spPr>
          <a:xfrm>
            <a:off x="1752600" y="3130550"/>
            <a:ext cx="5140325" cy="3346450"/>
          </a:xfr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276225"/>
            <a:ext cx="8991600" cy="1143000"/>
          </a:xfrm>
        </p:spPr>
        <p:txBody>
          <a:bodyPr>
            <a:noAutofit/>
          </a:bodyPr>
          <a:lstStyle/>
          <a:p>
            <a:r>
              <a:rPr lang="en-US" altLang="en-US" sz="4300" dirty="0" smtClean="0">
                <a:latin typeface="Franklin Gothic Medium" pitchFamily="34" charset="0"/>
              </a:rPr>
              <a:t>SENSIORMOTOR STAGE: CRITICISMS</a:t>
            </a:r>
          </a:p>
        </p:txBody>
      </p:sp>
      <p:sp>
        <p:nvSpPr>
          <p:cNvPr id="26627" name="Rectangle 3"/>
          <p:cNvSpPr>
            <a:spLocks noChangeArrowheads="1"/>
          </p:cNvSpPr>
          <p:nvPr/>
        </p:nvSpPr>
        <p:spPr bwMode="auto">
          <a:xfrm>
            <a:off x="762000" y="1600200"/>
            <a:ext cx="7772400" cy="14478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Piaget believed children in the </a:t>
            </a:r>
            <a:r>
              <a:rPr lang="en-US" altLang="en-US" sz="2800" dirty="0" err="1">
                <a:latin typeface="Franklin Gothic Medium" pitchFamily="34" charset="0"/>
              </a:rPr>
              <a:t>sensorimotor</a:t>
            </a:r>
            <a:r>
              <a:rPr lang="en-US" altLang="en-US" sz="2800" dirty="0">
                <a:latin typeface="Franklin Gothic Medium" pitchFamily="34" charset="0"/>
              </a:rPr>
              <a:t> stage could not think —they do not have any abstract concepts or ideas. </a:t>
            </a:r>
          </a:p>
        </p:txBody>
      </p:sp>
      <p:sp>
        <p:nvSpPr>
          <p:cNvPr id="14340" name="Rectangle 4"/>
          <p:cNvSpPr>
            <a:spLocks noChangeArrowheads="1"/>
          </p:cNvSpPr>
          <p:nvPr/>
        </p:nvSpPr>
        <p:spPr bwMode="auto">
          <a:xfrm>
            <a:off x="762000" y="3429000"/>
            <a:ext cx="7772400" cy="11430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However, recent research shows that children in the </a:t>
            </a:r>
            <a:r>
              <a:rPr lang="en-US" altLang="en-US" sz="2800" dirty="0" err="1">
                <a:latin typeface="Franklin Gothic Medium" pitchFamily="34" charset="0"/>
              </a:rPr>
              <a:t>sensorimotor</a:t>
            </a:r>
            <a:r>
              <a:rPr lang="en-US" altLang="en-US" sz="2800" dirty="0">
                <a:latin typeface="Franklin Gothic Medium" pitchFamily="34" charset="0"/>
              </a:rPr>
              <a:t> stage can think and count. </a:t>
            </a:r>
          </a:p>
        </p:txBody>
      </p:sp>
      <p:sp>
        <p:nvSpPr>
          <p:cNvPr id="14341" name="Rectangle 5"/>
          <p:cNvSpPr>
            <a:spLocks noChangeArrowheads="1"/>
          </p:cNvSpPr>
          <p:nvPr/>
        </p:nvSpPr>
        <p:spPr bwMode="auto">
          <a:xfrm>
            <a:off x="838200" y="4648200"/>
            <a:ext cx="7772400" cy="1447800"/>
          </a:xfrm>
          <a:prstGeom prst="rect">
            <a:avLst/>
          </a:prstGeom>
          <a:noFill/>
          <a:ln w="9525">
            <a:noFill/>
            <a:miter lim="800000"/>
            <a:headEnd/>
            <a:tailEnd/>
          </a:ln>
          <a:effectLst/>
        </p:spPr>
        <p:txBody>
          <a:bodyPr/>
          <a:lstStyle/>
          <a:p>
            <a:pPr marL="609600" indent="-609600">
              <a:spcBef>
                <a:spcPct val="20000"/>
              </a:spcBef>
              <a:buFont typeface="Wingdings" pitchFamily="2" charset="2"/>
              <a:buAutoNum type="arabicPeriod"/>
            </a:pPr>
            <a:r>
              <a:rPr lang="en-US" altLang="en-US" sz="2800" dirty="0">
                <a:latin typeface="Franklin Gothic Medium" pitchFamily="34" charset="0"/>
              </a:rPr>
              <a:t>Children understand the basic laws of physics. They are amazed at how a ball can stop in midair or disappear.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dissolve">
                                      <p:cBhvr>
                                        <p:cTn id="7" dur="500"/>
                                        <p:tgtEl>
                                          <p:spTgt spid="143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dissolve">
                                      <p:cBhvr>
                                        <p:cTn id="10"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fontScale="90000"/>
          </a:bodyPr>
          <a:lstStyle/>
          <a:p>
            <a:pPr algn="ctr" eaLnBrk="1" hangingPunct="1"/>
            <a:r>
              <a:rPr lang="en-US" sz="4800" b="1" dirty="0" smtClean="0">
                <a:latin typeface="Arial" pitchFamily="34" charset="0"/>
                <a:cs typeface="Arial" pitchFamily="34" charset="0"/>
              </a:rPr>
              <a:t>PRENATAL DEVELOPMENT AND THE NEWBORN</a:t>
            </a:r>
          </a:p>
        </p:txBody>
      </p:sp>
      <p:sp>
        <p:nvSpPr>
          <p:cNvPr id="4" name="Text Placeholder 3"/>
          <p:cNvSpPr>
            <a:spLocks noGrp="1"/>
          </p:cNvSpPr>
          <p:nvPr>
            <p:ph type="body" idx="1"/>
          </p:nvPr>
        </p:nvSpPr>
        <p:spPr/>
        <p:txBody>
          <a:bodyPr/>
          <a:lstStyle/>
          <a:p>
            <a:endParaRPr lang="en-US"/>
          </a:p>
        </p:txBody>
      </p:sp>
      <p:pic>
        <p:nvPicPr>
          <p:cNvPr id="5" name="Picture 3" descr="Dominic.jpg"/>
          <p:cNvPicPr>
            <a:picLocks noChangeAspect="1"/>
          </p:cNvPicPr>
          <p:nvPr/>
        </p:nvPicPr>
        <p:blipFill>
          <a:blip r:embed="rId2" cstate="print"/>
          <a:srcRect/>
          <a:stretch>
            <a:fillRect/>
          </a:stretch>
        </p:blipFill>
        <p:spPr bwMode="auto">
          <a:xfrm>
            <a:off x="3048000" y="1752600"/>
            <a:ext cx="3513138" cy="468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152400"/>
            <a:ext cx="8915400" cy="1143000"/>
          </a:xfrm>
        </p:spPr>
        <p:txBody>
          <a:bodyPr>
            <a:normAutofit/>
          </a:bodyPr>
          <a:lstStyle/>
          <a:p>
            <a:r>
              <a:rPr lang="en-US" altLang="en-US" sz="4300" dirty="0" smtClean="0">
                <a:latin typeface="Franklin Gothic Medium" pitchFamily="34" charset="0"/>
              </a:rPr>
              <a:t>SENSIORMOTOR STAGE: CRITICISMS</a:t>
            </a:r>
          </a:p>
        </p:txBody>
      </p:sp>
      <p:sp>
        <p:nvSpPr>
          <p:cNvPr id="28675" name="Rectangle 3"/>
          <p:cNvSpPr>
            <a:spLocks noChangeArrowheads="1"/>
          </p:cNvSpPr>
          <p:nvPr/>
        </p:nvSpPr>
        <p:spPr bwMode="auto">
          <a:xfrm>
            <a:off x="685800" y="1752600"/>
            <a:ext cx="7772400" cy="1371600"/>
          </a:xfrm>
          <a:prstGeom prst="rect">
            <a:avLst/>
          </a:prstGeom>
          <a:noFill/>
          <a:ln w="9525">
            <a:noFill/>
            <a:miter lim="800000"/>
            <a:headEnd/>
            <a:tailEnd/>
          </a:ln>
          <a:effectLst/>
        </p:spPr>
        <p:txBody>
          <a:bodyPr/>
          <a:lstStyle/>
          <a:p>
            <a:pPr>
              <a:spcBef>
                <a:spcPct val="20000"/>
              </a:spcBef>
              <a:buFont typeface="Wingdings" pitchFamily="2" charset="2"/>
              <a:buNone/>
            </a:pPr>
            <a:r>
              <a:rPr lang="en-US" altLang="en-US" sz="2800" dirty="0">
                <a:latin typeface="Franklin Gothic Medium" pitchFamily="34" charset="0"/>
              </a:rPr>
              <a:t>2.    Children can also count. Wynn (1992, 2000) showed that children stared longer at the wrong number of objects than the right ones.</a:t>
            </a:r>
          </a:p>
        </p:txBody>
      </p:sp>
      <p:pic>
        <p:nvPicPr>
          <p:cNvPr id="28676" name="Picture 4" descr="12673_Myers_Psy_8e_fig"/>
          <p:cNvPicPr>
            <a:picLocks noGrp="1" noChangeAspect="1" noChangeArrowheads="1"/>
          </p:cNvPicPr>
          <p:nvPr>
            <p:ph idx="1"/>
          </p:nvPr>
        </p:nvPicPr>
        <p:blipFill>
          <a:blip r:embed="rId3" cstate="print"/>
          <a:srcRect/>
          <a:stretch>
            <a:fillRect/>
          </a:stretch>
        </p:blipFill>
        <p:spPr>
          <a:xfrm>
            <a:off x="319087" y="3276600"/>
            <a:ext cx="8443913" cy="3536978"/>
          </a:xfr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28600"/>
            <a:ext cx="8716963" cy="1143000"/>
          </a:xfrm>
        </p:spPr>
        <p:txBody>
          <a:bodyPr/>
          <a:lstStyle/>
          <a:p>
            <a:r>
              <a:rPr lang="en-US" altLang="en-US" sz="4000" dirty="0" smtClean="0">
                <a:latin typeface="Franklin Gothic Medium" pitchFamily="34" charset="0"/>
              </a:rPr>
              <a:t>PREOPERATIONAL STAGE:  2 - 6/7</a:t>
            </a:r>
          </a:p>
        </p:txBody>
      </p:sp>
      <p:sp>
        <p:nvSpPr>
          <p:cNvPr id="30723" name="Rectangle 3"/>
          <p:cNvSpPr>
            <a:spLocks noChangeArrowheads="1"/>
          </p:cNvSpPr>
          <p:nvPr/>
        </p:nvSpPr>
        <p:spPr bwMode="auto">
          <a:xfrm>
            <a:off x="228600" y="1524000"/>
            <a:ext cx="8880475" cy="18288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Piaget suggested that from 2 years old to about 6-7 years old, children are in the </a:t>
            </a:r>
            <a:r>
              <a:rPr lang="en-US" altLang="en-US" sz="2800" dirty="0">
                <a:solidFill>
                  <a:srgbClr val="0000FF"/>
                </a:solidFill>
                <a:latin typeface="Franklin Gothic Medium" pitchFamily="34" charset="0"/>
              </a:rPr>
              <a:t>preoperational</a:t>
            </a:r>
            <a:r>
              <a:rPr lang="en-US" altLang="en-US" sz="2800" dirty="0">
                <a:latin typeface="Franklin Gothic Medium" pitchFamily="34" charset="0"/>
              </a:rPr>
              <a:t> stage—too young to perform mental operations.</a:t>
            </a:r>
          </a:p>
        </p:txBody>
      </p:sp>
      <p:pic>
        <p:nvPicPr>
          <p:cNvPr id="30724" name="Picture 2" descr="http://www.k5learning.com/sites/all/files/mistake.jpg"/>
          <p:cNvPicPr>
            <a:picLocks noChangeAspect="1" noChangeArrowheads="1"/>
          </p:cNvPicPr>
          <p:nvPr/>
        </p:nvPicPr>
        <p:blipFill>
          <a:blip r:embed="rId3" cstate="print"/>
          <a:srcRect/>
          <a:stretch>
            <a:fillRect/>
          </a:stretch>
        </p:blipFill>
        <p:spPr bwMode="auto">
          <a:xfrm>
            <a:off x="2286000" y="3124200"/>
            <a:ext cx="4867275" cy="3228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74638"/>
            <a:ext cx="9144000" cy="1143000"/>
          </a:xfrm>
        </p:spPr>
        <p:txBody>
          <a:bodyPr>
            <a:normAutofit/>
          </a:bodyPr>
          <a:lstStyle/>
          <a:p>
            <a:r>
              <a:rPr lang="en-US" dirty="0" smtClean="0">
                <a:latin typeface="Franklin Gothic Medium" pitchFamily="34" charset="0"/>
                <a:cs typeface="Arial" pitchFamily="34" charset="0"/>
              </a:rPr>
              <a:t>LACK OF CONSERVATION </a:t>
            </a:r>
            <a:endParaRPr lang="en-US" sz="4000" i="1" dirty="0" smtClean="0">
              <a:latin typeface="Franklin Gothic Medium" pitchFamily="34" charset="0"/>
              <a:cs typeface="Arial" pitchFamily="34" charset="0"/>
            </a:endParaRPr>
          </a:p>
        </p:txBody>
      </p:sp>
      <p:sp>
        <p:nvSpPr>
          <p:cNvPr id="33795" name="Content Placeholder 2"/>
          <p:cNvSpPr>
            <a:spLocks noGrp="1"/>
          </p:cNvSpPr>
          <p:nvPr>
            <p:ph idx="1"/>
          </p:nvPr>
        </p:nvSpPr>
        <p:spPr>
          <a:xfrm>
            <a:off x="457200" y="1600200"/>
            <a:ext cx="8229600" cy="4625609"/>
          </a:xfrm>
        </p:spPr>
        <p:txBody>
          <a:bodyPr/>
          <a:lstStyle/>
          <a:p>
            <a:pPr eaLnBrk="1" hangingPunct="1"/>
            <a:r>
              <a:rPr lang="en-US" sz="3600" dirty="0" smtClean="0">
                <a:latin typeface="Franklin Gothic Medium" pitchFamily="34" charset="0"/>
                <a:cs typeface="Arial" pitchFamily="34" charset="0"/>
                <a:hlinkClick r:id="" action="ppaction://noaction"/>
              </a:rPr>
              <a:t>Conservation</a:t>
            </a:r>
            <a:r>
              <a:rPr lang="en-US" sz="3600" dirty="0" smtClean="0">
                <a:latin typeface="Franklin Gothic Medium" pitchFamily="34" charset="0"/>
                <a:cs typeface="Arial" pitchFamily="34" charset="0"/>
              </a:rPr>
              <a:t>: </a:t>
            </a:r>
            <a:r>
              <a:rPr lang="en-US" sz="3600" dirty="0" smtClean="0">
                <a:latin typeface="Franklin Gothic Medium" pitchFamily="34" charset="0"/>
                <a:cs typeface="Arial" pitchFamily="34" charset="0"/>
              </a:rPr>
              <a:t>(lack this</a:t>
            </a:r>
            <a:r>
              <a:rPr lang="en-US" sz="3600" dirty="0" smtClean="0">
                <a:latin typeface="Franklin Gothic Medium" pitchFamily="34" charset="0"/>
                <a:cs typeface="Arial" pitchFamily="34" charset="0"/>
              </a:rPr>
              <a:t>) the principle that quantity remains the same despite changes in shape</a:t>
            </a:r>
            <a:endParaRPr lang="en-US" sz="3600" dirty="0" smtClean="0">
              <a:latin typeface="Franklin Gothic Medium" pitchFamily="34" charset="0"/>
              <a:cs typeface="Arial" pitchFamily="34" charset="0"/>
            </a:endParaRPr>
          </a:p>
          <a:p>
            <a:pPr lvl="8"/>
            <a:endParaRPr lang="en-US" dirty="0" smtClean="0">
              <a:latin typeface="Franklin Gothic Medium" pitchFamily="34" charset="0"/>
              <a:cs typeface="Arial" pitchFamily="34" charset="0"/>
            </a:endParaRPr>
          </a:p>
        </p:txBody>
      </p:sp>
      <p:pic>
        <p:nvPicPr>
          <p:cNvPr id="33796" name="Picture 4"/>
          <p:cNvPicPr>
            <a:picLocks noChangeAspect="1" noChangeArrowheads="1"/>
          </p:cNvPicPr>
          <p:nvPr/>
        </p:nvPicPr>
        <p:blipFill>
          <a:blip r:embed="rId3" cstate="print"/>
          <a:srcRect/>
          <a:stretch>
            <a:fillRect/>
          </a:stretch>
        </p:blipFill>
        <p:spPr bwMode="auto">
          <a:xfrm>
            <a:off x="762000" y="3657600"/>
            <a:ext cx="3657600"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74638"/>
            <a:ext cx="9144000" cy="1143000"/>
          </a:xfrm>
        </p:spPr>
        <p:txBody>
          <a:bodyPr>
            <a:normAutofit/>
          </a:bodyPr>
          <a:lstStyle/>
          <a:p>
            <a:r>
              <a:rPr lang="en-US" dirty="0" smtClean="0">
                <a:latin typeface="Franklin Gothic Medium" pitchFamily="34" charset="0"/>
                <a:cs typeface="Arial" pitchFamily="34" charset="0"/>
              </a:rPr>
              <a:t>LACK OF CONSERVATION </a:t>
            </a:r>
            <a:endParaRPr lang="en-US" sz="4000" i="1" dirty="0" smtClean="0">
              <a:latin typeface="Franklin Gothic Medium" pitchFamily="34" charset="0"/>
              <a:cs typeface="Arial" pitchFamily="34" charset="0"/>
            </a:endParaRPr>
          </a:p>
        </p:txBody>
      </p:sp>
      <p:sp>
        <p:nvSpPr>
          <p:cNvPr id="34819" name="Content Placeholder 2"/>
          <p:cNvSpPr>
            <a:spLocks noGrp="1"/>
          </p:cNvSpPr>
          <p:nvPr>
            <p:ph idx="1"/>
          </p:nvPr>
        </p:nvSpPr>
        <p:spPr>
          <a:xfrm>
            <a:off x="457200" y="1524000"/>
            <a:ext cx="8229600" cy="4625609"/>
          </a:xfrm>
        </p:spPr>
        <p:txBody>
          <a:bodyPr/>
          <a:lstStyle/>
          <a:p>
            <a:pPr eaLnBrk="1" hangingPunct="1"/>
            <a:r>
              <a:rPr lang="en-US" sz="4000" dirty="0" smtClean="0">
                <a:latin typeface="Franklin Gothic Medium" pitchFamily="34" charset="0"/>
                <a:cs typeface="Arial" pitchFamily="34" charset="0"/>
                <a:hlinkClick r:id="" action="ppaction://noaction"/>
              </a:rPr>
              <a:t>Preoperational                           Stage</a:t>
            </a:r>
            <a:endParaRPr lang="en-US" sz="4000" dirty="0" smtClean="0">
              <a:latin typeface="Franklin Gothic Medium" pitchFamily="34" charset="0"/>
              <a:cs typeface="Arial" pitchFamily="34" charset="0"/>
            </a:endParaRPr>
          </a:p>
          <a:p>
            <a:pPr lvl="1" eaLnBrk="1" hangingPunct="1"/>
            <a:r>
              <a:rPr lang="en-US" sz="3600" dirty="0" smtClean="0">
                <a:latin typeface="Franklin Gothic Medium" pitchFamily="34" charset="0"/>
                <a:cs typeface="Arial" pitchFamily="34" charset="0"/>
                <a:hlinkClick r:id="" action="ppaction://noaction"/>
              </a:rPr>
              <a:t>Conservation</a:t>
            </a:r>
            <a:endParaRPr lang="en-US" dirty="0" smtClean="0">
              <a:latin typeface="Franklin Gothic Medium" pitchFamily="34" charset="0"/>
              <a:cs typeface="Arial" pitchFamily="34" charset="0"/>
            </a:endParaRPr>
          </a:p>
        </p:txBody>
      </p:sp>
      <p:pic>
        <p:nvPicPr>
          <p:cNvPr id="34820" name="Picture 4"/>
          <p:cNvPicPr>
            <a:picLocks noChangeAspect="1" noChangeArrowheads="1"/>
          </p:cNvPicPr>
          <p:nvPr/>
        </p:nvPicPr>
        <p:blipFill>
          <a:blip r:embed="rId3" cstate="print"/>
          <a:srcRect/>
          <a:stretch>
            <a:fillRect/>
          </a:stretch>
        </p:blipFill>
        <p:spPr bwMode="auto">
          <a:xfrm>
            <a:off x="762000" y="3657600"/>
            <a:ext cx="3657600" cy="291465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822950" y="1676400"/>
            <a:ext cx="31496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74638"/>
            <a:ext cx="9144000" cy="1143000"/>
          </a:xfrm>
        </p:spPr>
        <p:txBody>
          <a:bodyPr>
            <a:normAutofit/>
          </a:bodyPr>
          <a:lstStyle/>
          <a:p>
            <a:r>
              <a:rPr lang="en-US" dirty="0" smtClean="0">
                <a:latin typeface="Franklin Gothic Medium" pitchFamily="34" charset="0"/>
                <a:cs typeface="Arial" pitchFamily="34" charset="0"/>
              </a:rPr>
              <a:t>LACK OF CONSERVATION </a:t>
            </a:r>
            <a:endParaRPr lang="en-US" sz="4000" i="1" dirty="0" smtClean="0">
              <a:latin typeface="Franklin Gothic Medium" pitchFamily="34" charset="0"/>
              <a:cs typeface="Arial" pitchFamily="34" charset="0"/>
            </a:endParaRPr>
          </a:p>
        </p:txBody>
      </p:sp>
      <p:sp>
        <p:nvSpPr>
          <p:cNvPr id="35843" name="Content Placeholder 2"/>
          <p:cNvSpPr>
            <a:spLocks noGrp="1"/>
          </p:cNvSpPr>
          <p:nvPr>
            <p:ph idx="1"/>
          </p:nvPr>
        </p:nvSpPr>
        <p:spPr>
          <a:xfrm>
            <a:off x="457200" y="1600200"/>
            <a:ext cx="8229600" cy="4625609"/>
          </a:xfrm>
        </p:spPr>
        <p:txBody>
          <a:bodyPr/>
          <a:lstStyle/>
          <a:p>
            <a:pPr eaLnBrk="1" hangingPunct="1"/>
            <a:r>
              <a:rPr lang="en-US" sz="4000" dirty="0" smtClean="0">
                <a:latin typeface="Franklin Gothic Medium" pitchFamily="34" charset="0"/>
                <a:cs typeface="Arial" pitchFamily="34" charset="0"/>
                <a:hlinkClick r:id="" action="ppaction://noaction"/>
              </a:rPr>
              <a:t>Preoperational                           Stage</a:t>
            </a:r>
            <a:endParaRPr lang="en-US" sz="4000" dirty="0" smtClean="0">
              <a:latin typeface="Franklin Gothic Medium" pitchFamily="34" charset="0"/>
              <a:cs typeface="Arial" pitchFamily="34" charset="0"/>
            </a:endParaRPr>
          </a:p>
          <a:p>
            <a:pPr lvl="1" eaLnBrk="1" hangingPunct="1"/>
            <a:r>
              <a:rPr lang="en-US" sz="3600" dirty="0" smtClean="0">
                <a:latin typeface="Franklin Gothic Medium" pitchFamily="34" charset="0"/>
                <a:cs typeface="Arial" pitchFamily="34" charset="0"/>
                <a:hlinkClick r:id="" action="ppaction://noaction"/>
              </a:rPr>
              <a:t>Conservation</a:t>
            </a:r>
            <a:endParaRPr lang="en-US" sz="3600" dirty="0" smtClean="0">
              <a:latin typeface="Franklin Gothic Medium" pitchFamily="34" charset="0"/>
              <a:cs typeface="Arial" pitchFamily="34" charset="0"/>
            </a:endParaRPr>
          </a:p>
          <a:p>
            <a:pPr lvl="1"/>
            <a:r>
              <a:rPr lang="en-US" dirty="0" smtClean="0">
                <a:latin typeface="Franklin Gothic Medium" pitchFamily="34" charset="0"/>
                <a:cs typeface="Arial" pitchFamily="34" charset="0"/>
                <a:hlinkClick r:id="rId3"/>
              </a:rPr>
              <a:t>https://www.youtube.com/watch?v=gnArvcWaH6I</a:t>
            </a:r>
            <a:endParaRPr lang="en-US" dirty="0" smtClean="0">
              <a:latin typeface="Franklin Gothic Medium" pitchFamily="34" charset="0"/>
              <a:cs typeface="Arial" pitchFamily="34" charset="0"/>
            </a:endParaRPr>
          </a:p>
          <a:p>
            <a:pPr lvl="1"/>
            <a:endParaRPr lang="en-US" dirty="0" smtClean="0">
              <a:latin typeface="Franklin Gothic Medium" pitchFamily="34" charset="0"/>
              <a:cs typeface="Arial" pitchFamily="34" charset="0"/>
            </a:endParaRPr>
          </a:p>
        </p:txBody>
      </p:sp>
      <p:pic>
        <p:nvPicPr>
          <p:cNvPr id="35844" name="Picture 4"/>
          <p:cNvPicPr>
            <a:picLocks noChangeAspect="1" noChangeArrowheads="1"/>
          </p:cNvPicPr>
          <p:nvPr/>
        </p:nvPicPr>
        <p:blipFill>
          <a:blip r:embed="rId4" cstate="print"/>
          <a:srcRect/>
          <a:stretch>
            <a:fillRect/>
          </a:stretch>
        </p:blipFill>
        <p:spPr bwMode="auto">
          <a:xfrm>
            <a:off x="1219200" y="3657600"/>
            <a:ext cx="3657600" cy="2914650"/>
          </a:xfrm>
          <a:prstGeom prst="rect">
            <a:avLst/>
          </a:prstGeom>
          <a:noFill/>
          <a:ln w="9525">
            <a:noFill/>
            <a:miter lim="800000"/>
            <a:headEnd/>
            <a:tailEnd/>
          </a:ln>
        </p:spPr>
      </p:pic>
      <p:pic>
        <p:nvPicPr>
          <p:cNvPr id="35845" name="Picture 5"/>
          <p:cNvPicPr>
            <a:picLocks noChangeAspect="1" noChangeArrowheads="1"/>
          </p:cNvPicPr>
          <p:nvPr/>
        </p:nvPicPr>
        <p:blipFill>
          <a:blip r:embed="rId5" cstate="print"/>
          <a:srcRect/>
          <a:stretch>
            <a:fillRect/>
          </a:stretch>
        </p:blipFill>
        <p:spPr bwMode="auto">
          <a:xfrm>
            <a:off x="5822950" y="1676400"/>
            <a:ext cx="3149600" cy="2590800"/>
          </a:xfrm>
          <a:prstGeom prst="rect">
            <a:avLst/>
          </a:prstGeom>
          <a:noFill/>
          <a:ln w="9525">
            <a:noFill/>
            <a:miter lim="800000"/>
            <a:headEnd/>
            <a:tailEnd/>
          </a:ln>
        </p:spPr>
      </p:pic>
      <p:pic>
        <p:nvPicPr>
          <p:cNvPr id="35846" name="Picture 6"/>
          <p:cNvPicPr>
            <a:picLocks noChangeAspect="1" noChangeArrowheads="1"/>
          </p:cNvPicPr>
          <p:nvPr/>
        </p:nvPicPr>
        <p:blipFill>
          <a:blip r:embed="rId6" cstate="print"/>
          <a:srcRect/>
          <a:stretch>
            <a:fillRect/>
          </a:stretch>
        </p:blipFill>
        <p:spPr bwMode="auto">
          <a:xfrm>
            <a:off x="5105400" y="4343400"/>
            <a:ext cx="3176588"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152400"/>
            <a:ext cx="8839200" cy="1143000"/>
          </a:xfrm>
        </p:spPr>
        <p:txBody>
          <a:bodyPr>
            <a:noAutofit/>
          </a:bodyPr>
          <a:lstStyle/>
          <a:p>
            <a:r>
              <a:rPr lang="en-US" altLang="en-US" sz="4000" dirty="0" smtClean="0">
                <a:latin typeface="Franklin Gothic Medium" pitchFamily="34" charset="0"/>
              </a:rPr>
              <a:t>DEVELOPMENT OF A THEORY OF MIND</a:t>
            </a:r>
          </a:p>
        </p:txBody>
      </p:sp>
      <p:sp>
        <p:nvSpPr>
          <p:cNvPr id="34819" name="Rectangle 3"/>
          <p:cNvSpPr>
            <a:spLocks noChangeArrowheads="1"/>
          </p:cNvSpPr>
          <p:nvPr/>
        </p:nvSpPr>
        <p:spPr bwMode="auto">
          <a:xfrm>
            <a:off x="609600" y="1676400"/>
            <a:ext cx="3900488" cy="47244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Preschoolers, although still </a:t>
            </a:r>
            <a:r>
              <a:rPr lang="en-US" altLang="en-US" sz="2800" dirty="0">
                <a:solidFill>
                  <a:srgbClr val="088A4C"/>
                </a:solidFill>
                <a:latin typeface="Franklin Gothic Medium" pitchFamily="34" charset="0"/>
              </a:rPr>
              <a:t>egocentric</a:t>
            </a:r>
            <a:r>
              <a:rPr lang="en-US" altLang="en-US" sz="2800" dirty="0">
                <a:latin typeface="Franklin Gothic Medium" pitchFamily="34" charset="0"/>
              </a:rPr>
              <a:t>, develop the ability to understand another’s mental state when they begin forming </a:t>
            </a:r>
            <a:br>
              <a:rPr lang="en-US" altLang="en-US" sz="2800" dirty="0">
                <a:latin typeface="Franklin Gothic Medium" pitchFamily="34" charset="0"/>
              </a:rPr>
            </a:br>
            <a:r>
              <a:rPr lang="en-US" altLang="en-US" sz="2800" dirty="0">
                <a:latin typeface="Franklin Gothic Medium" pitchFamily="34" charset="0"/>
              </a:rPr>
              <a:t>a </a:t>
            </a:r>
            <a:r>
              <a:rPr lang="en-US" altLang="en-US" sz="2800" dirty="0">
                <a:solidFill>
                  <a:srgbClr val="088A4C"/>
                </a:solidFill>
                <a:latin typeface="Franklin Gothic Medium" pitchFamily="34" charset="0"/>
              </a:rPr>
              <a:t>theory of mind</a:t>
            </a:r>
            <a:r>
              <a:rPr lang="en-US" altLang="en-US" sz="2800" dirty="0">
                <a:latin typeface="Franklin Gothic Medium" pitchFamily="34" charset="0"/>
              </a:rPr>
              <a:t>.</a:t>
            </a:r>
          </a:p>
          <a:p>
            <a:pPr algn="ctr">
              <a:spcBef>
                <a:spcPct val="20000"/>
              </a:spcBef>
              <a:buFont typeface="Wingdings" pitchFamily="2" charset="2"/>
              <a:buNone/>
            </a:pPr>
            <a:r>
              <a:rPr lang="en-US" altLang="en-US" sz="2800" dirty="0">
                <a:latin typeface="Franklin Gothic Medium" pitchFamily="34" charset="0"/>
              </a:rPr>
              <a:t>The problem on the </a:t>
            </a:r>
            <a:r>
              <a:rPr lang="en-US" altLang="en-US" sz="2800" dirty="0" smtClean="0">
                <a:latin typeface="Franklin Gothic Medium" pitchFamily="34" charset="0"/>
              </a:rPr>
              <a:t>right tests such </a:t>
            </a:r>
            <a:r>
              <a:rPr lang="en-US" altLang="en-US" sz="2800" dirty="0">
                <a:latin typeface="Franklin Gothic Medium" pitchFamily="34" charset="0"/>
              </a:rPr>
              <a:t>ability in children.</a:t>
            </a:r>
          </a:p>
        </p:txBody>
      </p:sp>
      <p:pic>
        <p:nvPicPr>
          <p:cNvPr id="5" name="Picture 4" descr="http://internal.psychology.illinois.edu/%7Elyubansk/Psyc102/sally.jpg"/>
          <p:cNvPicPr>
            <a:picLocks noChangeAspect="1" noChangeArrowheads="1"/>
          </p:cNvPicPr>
          <p:nvPr/>
        </p:nvPicPr>
        <p:blipFill>
          <a:blip r:embed="rId3" cstate="print"/>
          <a:srcRect/>
          <a:stretch>
            <a:fillRect/>
          </a:stretch>
        </p:blipFill>
        <p:spPr bwMode="auto">
          <a:xfrm>
            <a:off x="4969753" y="990601"/>
            <a:ext cx="3640847" cy="5867400"/>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smtClean="0">
                <a:latin typeface="Franklin Gothic Medium" pitchFamily="34" charset="0"/>
              </a:rPr>
              <a:t>LANGUAGE DEVELOPMENT</a:t>
            </a:r>
          </a:p>
        </p:txBody>
      </p:sp>
      <p:sp>
        <p:nvSpPr>
          <p:cNvPr id="36867" name="Text Placeholder 2"/>
          <p:cNvSpPr>
            <a:spLocks noGrp="1"/>
          </p:cNvSpPr>
          <p:nvPr>
            <p:ph type="body" idx="1"/>
          </p:nvPr>
        </p:nvSpPr>
        <p:spPr/>
        <p:txBody>
          <a:bodyPr/>
          <a:lstStyle/>
          <a:p>
            <a:r>
              <a:rPr lang="en-US" smtClean="0">
                <a:latin typeface="Franklin Gothic Medium" pitchFamily="34" charset="0"/>
              </a:rPr>
              <a:t>Holographic Speech</a:t>
            </a:r>
          </a:p>
        </p:txBody>
      </p:sp>
      <p:sp>
        <p:nvSpPr>
          <p:cNvPr id="36868" name="Content Placeholder 3"/>
          <p:cNvSpPr>
            <a:spLocks noGrp="1"/>
          </p:cNvSpPr>
          <p:nvPr>
            <p:ph sz="half" idx="2"/>
          </p:nvPr>
        </p:nvSpPr>
        <p:spPr/>
        <p:txBody>
          <a:bodyPr/>
          <a:lstStyle/>
          <a:p>
            <a:r>
              <a:rPr lang="en-US" smtClean="0">
                <a:latin typeface="Franklin Gothic Medium" pitchFamily="34" charset="0"/>
              </a:rPr>
              <a:t>1 year old</a:t>
            </a:r>
          </a:p>
          <a:p>
            <a:r>
              <a:rPr lang="en-US" smtClean="0">
                <a:latin typeface="Franklin Gothic Medium" pitchFamily="34" charset="0"/>
              </a:rPr>
              <a:t>“Ball”</a:t>
            </a:r>
          </a:p>
        </p:txBody>
      </p:sp>
      <p:sp>
        <p:nvSpPr>
          <p:cNvPr id="36869" name="Text Placeholder 4"/>
          <p:cNvSpPr>
            <a:spLocks noGrp="1"/>
          </p:cNvSpPr>
          <p:nvPr>
            <p:ph type="body" sz="quarter" idx="3"/>
          </p:nvPr>
        </p:nvSpPr>
        <p:spPr/>
        <p:txBody>
          <a:bodyPr/>
          <a:lstStyle/>
          <a:p>
            <a:r>
              <a:rPr lang="en-US" smtClean="0">
                <a:latin typeface="Franklin Gothic Medium" pitchFamily="34" charset="0"/>
              </a:rPr>
              <a:t>Telegraphic Speech</a:t>
            </a:r>
          </a:p>
        </p:txBody>
      </p:sp>
      <p:sp>
        <p:nvSpPr>
          <p:cNvPr id="36870" name="Content Placeholder 5"/>
          <p:cNvSpPr>
            <a:spLocks noGrp="1"/>
          </p:cNvSpPr>
          <p:nvPr>
            <p:ph sz="quarter" idx="4"/>
          </p:nvPr>
        </p:nvSpPr>
        <p:spPr/>
        <p:txBody>
          <a:bodyPr/>
          <a:lstStyle/>
          <a:p>
            <a:r>
              <a:rPr lang="en-US" smtClean="0">
                <a:latin typeface="Franklin Gothic Medium" pitchFamily="34" charset="0"/>
              </a:rPr>
              <a:t>2 years old</a:t>
            </a:r>
          </a:p>
          <a:p>
            <a:r>
              <a:rPr lang="en-US" smtClean="0">
                <a:latin typeface="Franklin Gothic Medium" pitchFamily="34" charset="0"/>
              </a:rPr>
              <a:t>“Want Ball”/”Where Ball”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228600"/>
            <a:ext cx="8458200" cy="1143000"/>
          </a:xfrm>
        </p:spPr>
        <p:txBody>
          <a:bodyPr>
            <a:normAutofit/>
          </a:bodyPr>
          <a:lstStyle/>
          <a:p>
            <a:r>
              <a:rPr lang="en-US" altLang="en-US" sz="4000" dirty="0" smtClean="0">
                <a:latin typeface="Franklin Gothic Medium" pitchFamily="34" charset="0"/>
              </a:rPr>
              <a:t>CONCRETE OPERATIONAL:  6/7 - 12</a:t>
            </a:r>
          </a:p>
        </p:txBody>
      </p:sp>
      <p:sp>
        <p:nvSpPr>
          <p:cNvPr id="38915" name="Rectangle 3"/>
          <p:cNvSpPr>
            <a:spLocks noChangeArrowheads="1"/>
          </p:cNvSpPr>
          <p:nvPr/>
        </p:nvSpPr>
        <p:spPr bwMode="auto">
          <a:xfrm>
            <a:off x="228600" y="1552575"/>
            <a:ext cx="8458200" cy="23622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In concrete operational stage, given concrete materials, 6- to 7-year-olds grasp conservation problems and mentally pour liquids back and forth into glasses of different shapes conserving their quantities.</a:t>
            </a:r>
          </a:p>
        </p:txBody>
      </p:sp>
      <p:sp>
        <p:nvSpPr>
          <p:cNvPr id="26628" name="Rectangle 4"/>
          <p:cNvSpPr>
            <a:spLocks noChangeArrowheads="1"/>
          </p:cNvSpPr>
          <p:nvPr/>
        </p:nvSpPr>
        <p:spPr bwMode="auto">
          <a:xfrm>
            <a:off x="228600" y="4524375"/>
            <a:ext cx="8610600" cy="14478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Children in this stage are also able to transform mathematical functions. So, if 4 + 8 = 12, then a transformation, 12 – 4 = 8, is also easily doable.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dissolve">
                                      <p:cBhvr>
                                        <p:cTn id="7"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152400"/>
            <a:ext cx="8915400" cy="1143000"/>
          </a:xfrm>
        </p:spPr>
        <p:txBody>
          <a:bodyPr>
            <a:noAutofit/>
          </a:bodyPr>
          <a:lstStyle/>
          <a:p>
            <a:r>
              <a:rPr lang="en-US" altLang="en-US" dirty="0" smtClean="0">
                <a:latin typeface="Franklin Gothic Medium" pitchFamily="34" charset="0"/>
              </a:rPr>
              <a:t>FORMAL OPERATIONAL STAGE: 12+</a:t>
            </a:r>
          </a:p>
        </p:txBody>
      </p:sp>
      <p:sp>
        <p:nvSpPr>
          <p:cNvPr id="40963" name="Rectangle 3"/>
          <p:cNvSpPr>
            <a:spLocks noChangeArrowheads="1"/>
          </p:cNvSpPr>
          <p:nvPr/>
        </p:nvSpPr>
        <p:spPr bwMode="auto">
          <a:xfrm>
            <a:off x="152400" y="1476375"/>
            <a:ext cx="8915400" cy="2362200"/>
          </a:xfrm>
          <a:prstGeom prst="rect">
            <a:avLst/>
          </a:prstGeom>
          <a:noFill/>
          <a:ln w="9525">
            <a:noFill/>
            <a:miter lim="800000"/>
            <a:headEnd/>
            <a:tailEnd/>
          </a:ln>
          <a:effectLst/>
        </p:spPr>
        <p:txBody>
          <a:bodyPr/>
          <a:lstStyle/>
          <a:p>
            <a:pPr algn="ctr">
              <a:spcBef>
                <a:spcPct val="20000"/>
              </a:spcBef>
              <a:buFont typeface="Wingdings" pitchFamily="2" charset="2"/>
              <a:buNone/>
            </a:pPr>
            <a:r>
              <a:rPr lang="en-US" altLang="en-US" sz="2800" dirty="0">
                <a:latin typeface="Franklin Gothic Medium" pitchFamily="34" charset="0"/>
              </a:rPr>
              <a:t>Around age 12, our reasoning ability expands from concrete thinking to abstract thinking. We can now use symbols and imagined realities to systematically reason. Piaget called this </a:t>
            </a:r>
            <a:r>
              <a:rPr lang="en-US" altLang="en-US" sz="2800" dirty="0">
                <a:solidFill>
                  <a:srgbClr val="0000FF"/>
                </a:solidFill>
                <a:latin typeface="Franklin Gothic Medium" pitchFamily="34" charset="0"/>
              </a:rPr>
              <a:t>formal operational</a:t>
            </a:r>
            <a:r>
              <a:rPr lang="en-US" altLang="en-US" sz="2800" dirty="0">
                <a:latin typeface="Franklin Gothic Medium" pitchFamily="34" charset="0"/>
              </a:rPr>
              <a:t> thinking.</a:t>
            </a:r>
          </a:p>
        </p:txBody>
      </p:sp>
      <p:sp>
        <p:nvSpPr>
          <p:cNvPr id="2" name="Rectangle 1"/>
          <p:cNvSpPr/>
          <p:nvPr/>
        </p:nvSpPr>
        <p:spPr>
          <a:xfrm>
            <a:off x="647700" y="4343400"/>
            <a:ext cx="7924800" cy="646331"/>
          </a:xfrm>
          <a:prstGeom prst="rect">
            <a:avLst/>
          </a:prstGeom>
        </p:spPr>
        <p:txBody>
          <a:bodyPr wrap="square">
            <a:spAutoFit/>
          </a:bodyPr>
          <a:lstStyle/>
          <a:p>
            <a:pPr lvl="1" eaLnBrk="1" hangingPunct="1"/>
            <a:r>
              <a:rPr lang="en-US" sz="3600" dirty="0">
                <a:latin typeface="Franklin Gothic Medium" pitchFamily="34" charset="0"/>
                <a:cs typeface="Arial" pitchFamily="34" charset="0"/>
              </a:rPr>
              <a:t>Abstract concepts (If this, then that)</a:t>
            </a:r>
            <a:endParaRPr lang="en-US" dirty="0">
              <a:latin typeface="Franklin Gothic Medium"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cstate="print"/>
          <a:srcRect/>
          <a:stretch>
            <a:fillRect/>
          </a:stretch>
        </p:blipFill>
        <p:spPr bwMode="auto">
          <a:xfrm>
            <a:off x="32197" y="533400"/>
            <a:ext cx="9057347"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463819" y="1717675"/>
            <a:ext cx="2239425" cy="1150751"/>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3" name="AutoShape 55"/>
          <p:cNvSpPr>
            <a:spLocks noChangeArrowheads="1"/>
          </p:cNvSpPr>
          <p:nvPr/>
        </p:nvSpPr>
        <p:spPr bwMode="auto">
          <a:xfrm>
            <a:off x="182220" y="745122"/>
            <a:ext cx="990600" cy="609600"/>
          </a:xfrm>
          <a:prstGeom prst="wedgeRoundRectCallout">
            <a:avLst>
              <a:gd name="adj1" fmla="val 154236"/>
              <a:gd name="adj2" fmla="val 9040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236376" y="1143491"/>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360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304800"/>
            <a:ext cx="8920163" cy="1143000"/>
          </a:xfrm>
        </p:spPr>
        <p:txBody>
          <a:bodyPr>
            <a:noAutofit/>
          </a:bodyPr>
          <a:lstStyle/>
          <a:p>
            <a:r>
              <a:rPr lang="en-US" altLang="en-US" dirty="0" smtClean="0">
                <a:latin typeface="Franklin Gothic Medium" panose="020B0603020102020204" pitchFamily="34" charset="0"/>
              </a:rPr>
              <a:t>REFLECTING ON PIAGET’S THEORY</a:t>
            </a:r>
            <a:endParaRPr lang="en-US" altLang="en-US" dirty="0" smtClean="0">
              <a:latin typeface="Franklin Gothic Medium" panose="020B0603020102020204" pitchFamily="34" charset="0"/>
            </a:endParaRPr>
          </a:p>
        </p:txBody>
      </p:sp>
      <p:sp>
        <p:nvSpPr>
          <p:cNvPr id="45059" name="Rectangle 3"/>
          <p:cNvSpPr>
            <a:spLocks noChangeArrowheads="1"/>
          </p:cNvSpPr>
          <p:nvPr/>
        </p:nvSpPr>
        <p:spPr bwMode="auto">
          <a:xfrm>
            <a:off x="228600" y="1600200"/>
            <a:ext cx="89201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Piaget’s stage theory has been influential globally, validating a number of ideas regarding growth and development in many cultures and societies. However, today’s researchers believe the following:</a:t>
            </a:r>
          </a:p>
        </p:txBody>
      </p:sp>
      <p:sp>
        <p:nvSpPr>
          <p:cNvPr id="45060" name="Rectangle 4"/>
          <p:cNvSpPr>
            <a:spLocks noChangeArrowheads="1"/>
          </p:cNvSpPr>
          <p:nvPr/>
        </p:nvSpPr>
        <p:spPr bwMode="auto">
          <a:xfrm>
            <a:off x="457200" y="3905250"/>
            <a:ext cx="8691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600">
                <a:solidFill>
                  <a:schemeClr val="tx1"/>
                </a:solidFill>
                <a:latin typeface="Calibri" panose="020F0502020204030204" pitchFamily="34" charset="0"/>
                <a:cs typeface="Arial" panose="020B0604020202020204" pitchFamily="34" charset="0"/>
              </a:defRPr>
            </a:lvl1pPr>
            <a:lvl2pPr marL="1112838" indent="-533400">
              <a:spcBef>
                <a:spcPct val="20000"/>
              </a:spcBef>
              <a:buChar char="–"/>
              <a:defRPr sz="3200">
                <a:solidFill>
                  <a:schemeClr val="tx1"/>
                </a:solidFill>
                <a:latin typeface="Calibri" panose="020F0502020204030204" pitchFamily="34" charset="0"/>
                <a:cs typeface="Arial" panose="020B0604020202020204" pitchFamily="34" charset="0"/>
              </a:defRPr>
            </a:lvl2pPr>
            <a:lvl3pPr marL="1608138" indent="-457200">
              <a:spcBef>
                <a:spcPct val="20000"/>
              </a:spcBef>
              <a:buChar char="•"/>
              <a:defRPr sz="2400">
                <a:solidFill>
                  <a:schemeClr val="tx1"/>
                </a:solidFill>
                <a:latin typeface="Calibri" panose="020F0502020204030204" pitchFamily="34" charset="0"/>
                <a:cs typeface="Arial" panose="020B0604020202020204" pitchFamily="34" charset="0"/>
              </a:defRPr>
            </a:lvl3pPr>
            <a:lvl4pPr marL="2027238" indent="-381000">
              <a:spcBef>
                <a:spcPct val="20000"/>
              </a:spcBef>
              <a:buChar char="–"/>
              <a:defRPr sz="2000">
                <a:solidFill>
                  <a:schemeClr val="tx1"/>
                </a:solidFill>
                <a:latin typeface="Arial" panose="020B0604020202020204" pitchFamily="34" charset="0"/>
                <a:cs typeface="Arial" panose="020B0604020202020204" pitchFamily="34" charset="0"/>
              </a:defRPr>
            </a:lvl4pPr>
            <a:lvl5pPr marL="2484438" indent="-381000">
              <a:spcBef>
                <a:spcPct val="20000"/>
              </a:spcBef>
              <a:buChar char="»"/>
              <a:defRPr sz="2000">
                <a:solidFill>
                  <a:schemeClr val="tx1"/>
                </a:solidFill>
                <a:latin typeface="Arial" panose="020B0604020202020204" pitchFamily="34" charset="0"/>
                <a:cs typeface="Arial" panose="020B0604020202020204" pitchFamily="34" charset="0"/>
              </a:defRPr>
            </a:lvl5pPr>
            <a:lvl6pPr marL="29416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988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560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3132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AutoNum type="arabicPeriod"/>
            </a:pPr>
            <a:r>
              <a:rPr lang="en-US" altLang="en-US" sz="2800" dirty="0">
                <a:latin typeface="Franklin Gothic Medium" panose="020B0603020102020204" pitchFamily="34" charset="0"/>
              </a:rPr>
              <a:t>Development is a continuous process.</a:t>
            </a:r>
          </a:p>
          <a:p>
            <a:pPr>
              <a:buFont typeface="Wingdings" panose="05000000000000000000" pitchFamily="2" charset="2"/>
              <a:buAutoNum type="arabicPeriod"/>
            </a:pPr>
            <a:r>
              <a:rPr lang="en-US" altLang="en-US" sz="2800" dirty="0">
                <a:latin typeface="Franklin Gothic Medium" panose="020B0603020102020204" pitchFamily="34" charset="0"/>
              </a:rPr>
              <a:t>Children express their mental abilities and operations at an earlier age.</a:t>
            </a:r>
          </a:p>
          <a:p>
            <a:pPr>
              <a:buFont typeface="Wingdings" panose="05000000000000000000" pitchFamily="2" charset="2"/>
              <a:buAutoNum type="arabicPeriod"/>
            </a:pPr>
            <a:r>
              <a:rPr lang="en-US" altLang="en-US" sz="2800" dirty="0">
                <a:latin typeface="Franklin Gothic Medium" panose="020B0603020102020204" pitchFamily="34" charset="0"/>
              </a:rPr>
              <a:t>Formal logic is a smaller part of cognition.</a:t>
            </a:r>
          </a:p>
        </p:txBody>
      </p:sp>
    </p:spTree>
    <p:extLst>
      <p:ext uri="{BB962C8B-B14F-4D97-AF65-F5344CB8AC3E}">
        <p14:creationId xmlns:p14="http://schemas.microsoft.com/office/powerpoint/2010/main" val="194916079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1839912" y="4228523"/>
            <a:ext cx="1524001" cy="1150751"/>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634596" y="3483972"/>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3786188" y="2972250"/>
            <a:ext cx="990600" cy="609600"/>
          </a:xfrm>
          <a:prstGeom prst="wedgeRoundRectCallout">
            <a:avLst>
              <a:gd name="adj1" fmla="val -73350"/>
              <a:gd name="adj2" fmla="val 118851"/>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18262667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274638"/>
            <a:ext cx="9144000" cy="1143000"/>
          </a:xfrm>
        </p:spPr>
        <p:txBody>
          <a:bodyPr>
            <a:normAutofit/>
          </a:bodyPr>
          <a:lstStyle/>
          <a:p>
            <a:r>
              <a:rPr lang="en-US" dirty="0" smtClean="0">
                <a:latin typeface="Franklin Gothic Medium" pitchFamily="34" charset="0"/>
                <a:cs typeface="Arial" pitchFamily="34" charset="0"/>
              </a:rPr>
              <a:t>LEV VYGOTSKY</a:t>
            </a:r>
            <a:endParaRPr lang="en-US" sz="4000" i="1" dirty="0" smtClean="0">
              <a:latin typeface="Franklin Gothic Medium" pitchFamily="34" charset="0"/>
              <a:cs typeface="Arial" pitchFamily="34" charset="0"/>
            </a:endParaRPr>
          </a:p>
        </p:txBody>
      </p:sp>
      <p:pic>
        <p:nvPicPr>
          <p:cNvPr id="38916" name="Picture 3" descr="MyAP1e_9UN08.jpg"/>
          <p:cNvPicPr>
            <a:picLocks noChangeAspect="1"/>
          </p:cNvPicPr>
          <p:nvPr/>
        </p:nvPicPr>
        <p:blipFill>
          <a:blip r:embed="rId3" cstate="print"/>
          <a:srcRect/>
          <a:stretch>
            <a:fillRect/>
          </a:stretch>
        </p:blipFill>
        <p:spPr bwMode="auto">
          <a:xfrm>
            <a:off x="5137150" y="1600200"/>
            <a:ext cx="3656013" cy="4953000"/>
          </a:xfrm>
          <a:prstGeom prst="rect">
            <a:avLst/>
          </a:prstGeom>
          <a:noFill/>
          <a:ln w="9525">
            <a:noFill/>
            <a:miter lim="800000"/>
            <a:headEnd/>
            <a:tailEnd/>
          </a:ln>
        </p:spPr>
      </p:pic>
      <p:sp>
        <p:nvSpPr>
          <p:cNvPr id="2" name="Rectangle 1"/>
          <p:cNvSpPr/>
          <p:nvPr/>
        </p:nvSpPr>
        <p:spPr>
          <a:xfrm>
            <a:off x="304800" y="2028885"/>
            <a:ext cx="4419600" cy="4524315"/>
          </a:xfrm>
          <a:prstGeom prst="rect">
            <a:avLst/>
          </a:prstGeom>
        </p:spPr>
        <p:txBody>
          <a:bodyPr wrap="square">
            <a:spAutoFit/>
          </a:bodyPr>
          <a:lstStyle/>
          <a:p>
            <a:r>
              <a:rPr lang="en-US" altLang="en-US" sz="3200" i="1" dirty="0">
                <a:solidFill>
                  <a:schemeClr val="tx2">
                    <a:lumMod val="60000"/>
                    <a:lumOff val="40000"/>
                  </a:schemeClr>
                </a:solidFill>
                <a:latin typeface="Franklin Gothic Medium" panose="020B0603020102020204" pitchFamily="34" charset="0"/>
              </a:rPr>
              <a:t>“It is through others that we become ourselves”</a:t>
            </a:r>
          </a:p>
          <a:p>
            <a:pPr lvl="1"/>
            <a:r>
              <a:rPr lang="en-US" altLang="en-US" sz="3200" dirty="0">
                <a:latin typeface="Franklin Gothic Medium" panose="020B0603020102020204" pitchFamily="34" charset="0"/>
              </a:rPr>
              <a:t>All learning is social</a:t>
            </a:r>
          </a:p>
          <a:p>
            <a:pPr lvl="1"/>
            <a:endParaRPr lang="en-US" altLang="en-US" sz="3200" dirty="0">
              <a:latin typeface="Franklin Gothic Medium" panose="020B0603020102020204" pitchFamily="34" charset="0"/>
            </a:endParaRPr>
          </a:p>
          <a:p>
            <a:r>
              <a:rPr lang="en-US" altLang="en-US" sz="3200" i="1" dirty="0">
                <a:solidFill>
                  <a:schemeClr val="tx2">
                    <a:lumMod val="60000"/>
                    <a:lumOff val="40000"/>
                  </a:schemeClr>
                </a:solidFill>
                <a:latin typeface="Franklin Gothic Medium" panose="020B0603020102020204" pitchFamily="34" charset="0"/>
              </a:rPr>
              <a:t>“What a child can do in co-operation today he can do alone tomorrow”</a:t>
            </a:r>
          </a:p>
          <a:p>
            <a:pPr lvl="1"/>
            <a:r>
              <a:rPr lang="en-US" altLang="en-US" sz="3200" dirty="0">
                <a:latin typeface="Franklin Gothic Medium" panose="020B0603020102020204" pitchFamily="34" charset="0"/>
              </a:rPr>
              <a:t>Guided participation, ZPD, scaffolding</a:t>
            </a:r>
          </a:p>
        </p:txBody>
      </p:sp>
    </p:spTree>
    <p:extLst>
      <p:ext uri="{BB962C8B-B14F-4D97-AF65-F5344CB8AC3E}">
        <p14:creationId xmlns:p14="http://schemas.microsoft.com/office/powerpoint/2010/main" val="26137683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152400"/>
            <a:ext cx="7772400" cy="1143000"/>
          </a:xfrm>
        </p:spPr>
        <p:txBody>
          <a:bodyPr/>
          <a:lstStyle/>
          <a:p>
            <a:pPr>
              <a:defRPr/>
            </a:pPr>
            <a:r>
              <a:rPr lang="en-US" altLang="en-US" dirty="0" smtClean="0">
                <a:latin typeface="Franklin Gothic Medium" panose="020B0603020102020204" pitchFamily="34" charset="0"/>
              </a:rPr>
              <a:t>VYGOTSKY’S IDEAS</a:t>
            </a:r>
            <a:endParaRPr lang="en-US" altLang="en-US" b="1" dirty="0">
              <a:solidFill>
                <a:srgbClr val="088A4C"/>
              </a:solidFill>
              <a:effectLst>
                <a:outerShdw blurRad="38100" dist="38100" dir="2700000" algn="tl">
                  <a:srgbClr val="C0C0C0"/>
                </a:outerShdw>
              </a:effectLst>
              <a:latin typeface="Franklin Gothic Medium" panose="020B0603020102020204" pitchFamily="34" charset="0"/>
            </a:endParaRPr>
          </a:p>
        </p:txBody>
      </p:sp>
      <p:sp>
        <p:nvSpPr>
          <p:cNvPr id="8195" name="Rectangle 3"/>
          <p:cNvSpPr>
            <a:spLocks noGrp="1" noChangeArrowheads="1"/>
          </p:cNvSpPr>
          <p:nvPr>
            <p:ph type="body" idx="1"/>
          </p:nvPr>
        </p:nvSpPr>
        <p:spPr>
          <a:xfrm>
            <a:off x="325192" y="1524000"/>
            <a:ext cx="8285408" cy="5029200"/>
          </a:xfrm>
        </p:spPr>
        <p:txBody>
          <a:bodyPr/>
          <a:lstStyle/>
          <a:p>
            <a:pPr>
              <a:lnSpc>
                <a:spcPct val="90000"/>
              </a:lnSpc>
            </a:pPr>
            <a:r>
              <a:rPr lang="en-US" altLang="en-US" dirty="0" smtClean="0">
                <a:latin typeface="Franklin Gothic Medium" panose="020B0603020102020204" pitchFamily="34" charset="0"/>
              </a:rPr>
              <a:t>Different than Piaget’s image of the individual constructing understanding alone</a:t>
            </a:r>
          </a:p>
          <a:p>
            <a:pPr lvl="1">
              <a:lnSpc>
                <a:spcPct val="90000"/>
              </a:lnSpc>
            </a:pPr>
            <a:r>
              <a:rPr lang="en-US" altLang="en-US" dirty="0" smtClean="0">
                <a:latin typeface="Franklin Gothic Medium" panose="020B0603020102020204" pitchFamily="34" charset="0"/>
              </a:rPr>
              <a:t>Everything is </a:t>
            </a:r>
            <a:r>
              <a:rPr lang="en-US" altLang="en-US" dirty="0" smtClean="0">
                <a:latin typeface="Franklin Gothic Medium" panose="020B0603020102020204" pitchFamily="34" charset="0"/>
              </a:rPr>
              <a:t>social</a:t>
            </a:r>
          </a:p>
          <a:p>
            <a:pPr marL="457200" lvl="1" indent="0">
              <a:lnSpc>
                <a:spcPct val="90000"/>
              </a:lnSpc>
              <a:buNone/>
            </a:pPr>
            <a:endParaRPr lang="en-US" altLang="en-US" dirty="0" smtClean="0">
              <a:latin typeface="Franklin Gothic Medium" panose="020B0603020102020204" pitchFamily="34" charset="0"/>
            </a:endParaRPr>
          </a:p>
          <a:p>
            <a:pPr>
              <a:lnSpc>
                <a:spcPct val="90000"/>
              </a:lnSpc>
            </a:pPr>
            <a:r>
              <a:rPr lang="en-US" altLang="en-US" dirty="0" smtClean="0">
                <a:latin typeface="Franklin Gothic Medium" panose="020B0603020102020204" pitchFamily="34" charset="0"/>
              </a:rPr>
              <a:t>Vygotsky saw cognitive development as depending more on interactions with people &amp; </a:t>
            </a:r>
            <a:r>
              <a:rPr lang="en-US" altLang="en-US" b="1" i="1" dirty="0" smtClean="0">
                <a:latin typeface="Franklin Gothic Medium" panose="020B0603020102020204" pitchFamily="34" charset="0"/>
              </a:rPr>
              <a:t>tools</a:t>
            </a:r>
            <a:r>
              <a:rPr lang="en-US" altLang="en-US" i="1" dirty="0" smtClean="0">
                <a:latin typeface="Franklin Gothic Medium" panose="020B0603020102020204" pitchFamily="34" charset="0"/>
              </a:rPr>
              <a:t> </a:t>
            </a:r>
            <a:r>
              <a:rPr lang="en-US" altLang="en-US" dirty="0" smtClean="0">
                <a:latin typeface="Franklin Gothic Medium" panose="020B0603020102020204" pitchFamily="34" charset="0"/>
              </a:rPr>
              <a:t>in the child’s world.</a:t>
            </a:r>
          </a:p>
          <a:p>
            <a:pPr lvl="1">
              <a:lnSpc>
                <a:spcPct val="90000"/>
              </a:lnSpc>
            </a:pPr>
            <a:r>
              <a:rPr lang="en-US" altLang="en-US" i="1" dirty="0" smtClean="0">
                <a:latin typeface="Franklin Gothic Medium" panose="020B0603020102020204" pitchFamily="34" charset="0"/>
              </a:rPr>
              <a:t>Tools </a:t>
            </a:r>
            <a:r>
              <a:rPr lang="en-US" altLang="en-US" dirty="0" smtClean="0">
                <a:latin typeface="Franklin Gothic Medium" panose="020B0603020102020204" pitchFamily="34" charset="0"/>
              </a:rPr>
              <a:t>are </a:t>
            </a:r>
            <a:r>
              <a:rPr lang="en-US" altLang="en-US" i="1" dirty="0" smtClean="0">
                <a:latin typeface="Franklin Gothic Medium" panose="020B0603020102020204" pitchFamily="34" charset="0"/>
              </a:rPr>
              <a:t>real</a:t>
            </a:r>
            <a:r>
              <a:rPr lang="en-US" altLang="en-US" dirty="0" smtClean="0">
                <a:latin typeface="Franklin Gothic Medium" panose="020B0603020102020204" pitchFamily="34" charset="0"/>
              </a:rPr>
              <a:t>: pens, paper, computers; </a:t>
            </a:r>
          </a:p>
          <a:p>
            <a:pPr lvl="1">
              <a:lnSpc>
                <a:spcPct val="90000"/>
              </a:lnSpc>
            </a:pPr>
            <a:r>
              <a:rPr lang="en-US" altLang="en-US" dirty="0" smtClean="0">
                <a:latin typeface="Franklin Gothic Medium" panose="020B0603020102020204" pitchFamily="34" charset="0"/>
              </a:rPr>
              <a:t>or </a:t>
            </a:r>
            <a:r>
              <a:rPr lang="en-US" altLang="en-US" i="1" dirty="0" smtClean="0">
                <a:latin typeface="Franklin Gothic Medium" panose="020B0603020102020204" pitchFamily="34" charset="0"/>
              </a:rPr>
              <a:t>Tools</a:t>
            </a:r>
            <a:r>
              <a:rPr lang="en-US" altLang="en-US" dirty="0" smtClean="0">
                <a:latin typeface="Franklin Gothic Medium" panose="020B0603020102020204" pitchFamily="34" charset="0"/>
              </a:rPr>
              <a:t> are </a:t>
            </a:r>
            <a:r>
              <a:rPr lang="en-US" altLang="en-US" i="1" dirty="0" smtClean="0">
                <a:latin typeface="Franklin Gothic Medium" panose="020B0603020102020204" pitchFamily="34" charset="0"/>
              </a:rPr>
              <a:t>symbols</a:t>
            </a:r>
            <a:r>
              <a:rPr lang="en-US" altLang="en-US" dirty="0" smtClean="0">
                <a:latin typeface="Franklin Gothic Medium" panose="020B0603020102020204" pitchFamily="34" charset="0"/>
              </a:rPr>
              <a:t>: language, math systems, signs</a:t>
            </a:r>
            <a:endParaRPr lang="en-US" altLang="en-US" i="1" dirty="0" smtClean="0">
              <a:latin typeface="Franklin Gothic Medium" panose="020B0603020102020204" pitchFamily="34" charset="0"/>
            </a:endParaRPr>
          </a:p>
        </p:txBody>
      </p:sp>
    </p:spTree>
    <p:extLst>
      <p:ext uri="{BB962C8B-B14F-4D97-AF65-F5344CB8AC3E}">
        <p14:creationId xmlns:p14="http://schemas.microsoft.com/office/powerpoint/2010/main" val="33132006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304800"/>
            <a:ext cx="7620000" cy="1143000"/>
          </a:xfrm>
        </p:spPr>
        <p:txBody>
          <a:bodyPr>
            <a:normAutofit/>
          </a:bodyPr>
          <a:lstStyle/>
          <a:p>
            <a:pPr>
              <a:defRPr/>
            </a:pPr>
            <a:r>
              <a:rPr lang="en-US" altLang="en-US" dirty="0" smtClean="0">
                <a:latin typeface="Franklin Gothic Medium" panose="020B0603020102020204" pitchFamily="34" charset="0"/>
              </a:rPr>
              <a:t>THE BIG IDEAS…</a:t>
            </a:r>
            <a:endParaRPr lang="en-US" altLang="en-US" b="1" dirty="0">
              <a:solidFill>
                <a:schemeClr val="tx2">
                  <a:lumMod val="60000"/>
                  <a:lumOff val="40000"/>
                </a:schemeClr>
              </a:solidFill>
              <a:latin typeface="Franklin Gothic Medium" panose="020B0603020102020204" pitchFamily="34" charset="0"/>
            </a:endParaRPr>
          </a:p>
        </p:txBody>
      </p:sp>
      <p:sp>
        <p:nvSpPr>
          <p:cNvPr id="10243" name="Rectangle 3"/>
          <p:cNvSpPr>
            <a:spLocks noGrp="1" noChangeArrowheads="1"/>
          </p:cNvSpPr>
          <p:nvPr>
            <p:ph type="body" idx="1"/>
          </p:nvPr>
        </p:nvSpPr>
        <p:spPr>
          <a:xfrm>
            <a:off x="381000" y="1600200"/>
            <a:ext cx="8458200" cy="4800600"/>
          </a:xfrm>
        </p:spPr>
        <p:txBody>
          <a:bodyPr>
            <a:normAutofit/>
          </a:bodyPr>
          <a:lstStyle/>
          <a:p>
            <a:pPr>
              <a:lnSpc>
                <a:spcPct val="90000"/>
              </a:lnSpc>
            </a:pPr>
            <a:r>
              <a:rPr lang="en-US" altLang="en-US" sz="3200" dirty="0" smtClean="0">
                <a:latin typeface="Franklin Gothic Medium" panose="020B0603020102020204" pitchFamily="34" charset="0"/>
              </a:rPr>
              <a:t>Vygotsky developed the theory of the </a:t>
            </a:r>
            <a:r>
              <a:rPr lang="en-US" altLang="en-US" sz="3200" b="1" i="1" dirty="0" smtClean="0">
                <a:latin typeface="Franklin Gothic Medium" panose="020B0603020102020204" pitchFamily="34" charset="0"/>
              </a:rPr>
              <a:t>Zone of proximal development</a:t>
            </a:r>
            <a:r>
              <a:rPr lang="en-US" altLang="en-US" sz="3200" dirty="0" smtClean="0">
                <a:latin typeface="Franklin Gothic Medium" panose="020B0603020102020204" pitchFamily="34" charset="0"/>
              </a:rPr>
              <a:t> (ZPD)</a:t>
            </a:r>
          </a:p>
          <a:p>
            <a:pPr lvl="1">
              <a:lnSpc>
                <a:spcPct val="90000"/>
              </a:lnSpc>
            </a:pPr>
            <a:r>
              <a:rPr lang="en-US" altLang="en-US" sz="2800" dirty="0" smtClean="0">
                <a:latin typeface="Franklin Gothic Medium" panose="020B0603020102020204" pitchFamily="34" charset="0"/>
              </a:rPr>
              <a:t>The distance between where a learner is at developmentally on their own &amp; where a learner could be with the help of a </a:t>
            </a:r>
            <a:r>
              <a:rPr lang="en-US" altLang="en-US" sz="2800" b="1" i="1" dirty="0" smtClean="0">
                <a:latin typeface="Franklin Gothic Medium" panose="020B0603020102020204" pitchFamily="34" charset="0"/>
              </a:rPr>
              <a:t>more knowledgeable other</a:t>
            </a:r>
            <a:r>
              <a:rPr lang="en-US" altLang="en-US" sz="2800" i="1" dirty="0" smtClean="0">
                <a:latin typeface="Franklin Gothic Medium" panose="020B0603020102020204" pitchFamily="34" charset="0"/>
              </a:rPr>
              <a:t>.</a:t>
            </a:r>
            <a:endParaRPr lang="en-US" altLang="en-US" sz="2800" dirty="0" smtClean="0">
              <a:latin typeface="Franklin Gothic Medium" panose="020B0603020102020204" pitchFamily="34" charset="0"/>
            </a:endParaRPr>
          </a:p>
          <a:p>
            <a:pPr lvl="1">
              <a:lnSpc>
                <a:spcPct val="90000"/>
              </a:lnSpc>
            </a:pPr>
            <a:r>
              <a:rPr lang="en-US" altLang="en-US" sz="2800" dirty="0" smtClean="0">
                <a:latin typeface="Franklin Gothic Medium" panose="020B0603020102020204" pitchFamily="34" charset="0"/>
              </a:rPr>
              <a:t>A </a:t>
            </a:r>
            <a:r>
              <a:rPr lang="en-US" altLang="en-US" sz="2800" b="1" i="1" dirty="0" smtClean="0">
                <a:latin typeface="Franklin Gothic Medium" panose="020B0603020102020204" pitchFamily="34" charset="0"/>
              </a:rPr>
              <a:t>more knowledgeable other</a:t>
            </a:r>
            <a:r>
              <a:rPr lang="en-US" altLang="en-US" sz="2800" i="1" dirty="0" smtClean="0">
                <a:latin typeface="Franklin Gothic Medium" panose="020B0603020102020204" pitchFamily="34" charset="0"/>
              </a:rPr>
              <a:t> </a:t>
            </a:r>
            <a:r>
              <a:rPr lang="en-US" altLang="en-US" sz="2800" dirty="0" smtClean="0">
                <a:latin typeface="Franklin Gothic Medium" panose="020B0603020102020204" pitchFamily="34" charset="0"/>
              </a:rPr>
              <a:t>can be an adult or a peer, helping a learner in this way is to </a:t>
            </a:r>
            <a:r>
              <a:rPr lang="en-US" altLang="en-US" sz="2800" b="1" i="1" dirty="0" smtClean="0">
                <a:latin typeface="Franklin Gothic Medium" panose="020B0603020102020204" pitchFamily="34" charset="0"/>
              </a:rPr>
              <a:t>scaffold</a:t>
            </a:r>
            <a:r>
              <a:rPr lang="en-US" altLang="en-US" sz="2800" dirty="0" smtClean="0">
                <a:latin typeface="Franklin Gothic Medium" panose="020B0603020102020204" pitchFamily="34" charset="0"/>
              </a:rPr>
              <a:t> their learning. Scaffolding occurs through the process of internalization… mediated by language and though (see </a:t>
            </a:r>
            <a:r>
              <a:rPr lang="en-US" altLang="en-US" sz="2800" dirty="0" err="1" smtClean="0">
                <a:latin typeface="Franklin Gothic Medium" panose="020B0603020102020204" pitchFamily="34" charset="0"/>
              </a:rPr>
              <a:t>youtube</a:t>
            </a:r>
            <a:r>
              <a:rPr lang="en-US" altLang="en-US" sz="2800" dirty="0" smtClean="0">
                <a:latin typeface="Franklin Gothic Medium" panose="020B0603020102020204" pitchFamily="34" charset="0"/>
              </a:rPr>
              <a:t>).</a:t>
            </a:r>
            <a:endParaRPr lang="en-US" altLang="en-US" sz="2800" i="1" dirty="0" smtClean="0">
              <a:latin typeface="Franklin Gothic Medium" panose="020B0603020102020204" pitchFamily="34" charset="0"/>
            </a:endParaRPr>
          </a:p>
          <a:p>
            <a:pPr>
              <a:lnSpc>
                <a:spcPct val="90000"/>
              </a:lnSpc>
              <a:buFont typeface="Wingdings" panose="05000000000000000000" pitchFamily="2" charset="2"/>
              <a:buNone/>
            </a:pPr>
            <a:endParaRPr lang="en-US" altLang="en-US" sz="3200" b="1" dirty="0" smtClean="0">
              <a:latin typeface="Franklin Gothic Medium" panose="020B0603020102020204" pitchFamily="34" charset="0"/>
            </a:endParaRPr>
          </a:p>
        </p:txBody>
      </p:sp>
    </p:spTree>
    <p:extLst>
      <p:ext uri="{BB962C8B-B14F-4D97-AF65-F5344CB8AC3E}">
        <p14:creationId xmlns:p14="http://schemas.microsoft.com/office/powerpoint/2010/main" val="2214419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152400"/>
            <a:ext cx="7848600" cy="1143000"/>
          </a:xfrm>
        </p:spPr>
        <p:txBody>
          <a:bodyPr>
            <a:normAutofit/>
          </a:bodyPr>
          <a:lstStyle/>
          <a:p>
            <a:pPr>
              <a:defRPr/>
            </a:pPr>
            <a:r>
              <a:rPr lang="en-US" altLang="en-US" dirty="0">
                <a:latin typeface="Franklin Gothic Medium" panose="020B0603020102020204" pitchFamily="34" charset="0"/>
              </a:rPr>
              <a:t>THE BIG IDEAS…</a:t>
            </a:r>
            <a:endParaRPr lang="en-US" altLang="en-US" b="1" dirty="0">
              <a:solidFill>
                <a:srgbClr val="4A4540"/>
              </a:solidFill>
              <a:effectLst>
                <a:outerShdw blurRad="38100" dist="38100" dir="2700000" algn="tl">
                  <a:srgbClr val="C0C0C0"/>
                </a:outerShdw>
              </a:effectLst>
              <a:latin typeface="Arial" panose="020B0604020202020204" pitchFamily="34" charset="0"/>
            </a:endParaRPr>
          </a:p>
        </p:txBody>
      </p:sp>
      <p:sp>
        <p:nvSpPr>
          <p:cNvPr id="9219" name="Rectangle 3"/>
          <p:cNvSpPr>
            <a:spLocks noGrp="1" noChangeArrowheads="1"/>
          </p:cNvSpPr>
          <p:nvPr>
            <p:ph type="body" idx="1"/>
          </p:nvPr>
        </p:nvSpPr>
        <p:spPr>
          <a:xfrm>
            <a:off x="304800" y="1524000"/>
            <a:ext cx="8839200" cy="5029200"/>
          </a:xfrm>
        </p:spPr>
        <p:txBody>
          <a:bodyPr/>
          <a:lstStyle/>
          <a:p>
            <a:r>
              <a:rPr lang="en-US" altLang="en-US" sz="3200" dirty="0" smtClean="0">
                <a:solidFill>
                  <a:srgbClr val="4A4540"/>
                </a:solidFill>
                <a:latin typeface="Franklin Gothic Medium" panose="020B0603020102020204" pitchFamily="34" charset="0"/>
              </a:rPr>
              <a:t>Explained complex learning through </a:t>
            </a:r>
            <a:r>
              <a:rPr lang="en-US" altLang="en-US" sz="3200" b="1" dirty="0" smtClean="0">
                <a:solidFill>
                  <a:srgbClr val="4A4540"/>
                </a:solidFill>
                <a:latin typeface="Franklin Gothic Medium" panose="020B0603020102020204" pitchFamily="34" charset="0"/>
              </a:rPr>
              <a:t>Guided Participation.</a:t>
            </a:r>
          </a:p>
          <a:p>
            <a:pPr lvl="1"/>
            <a:r>
              <a:rPr lang="en-US" altLang="en-US" sz="2800" dirty="0" smtClean="0">
                <a:solidFill>
                  <a:srgbClr val="4A4540"/>
                </a:solidFill>
                <a:latin typeface="Franklin Gothic Medium" panose="020B0603020102020204" pitchFamily="34" charset="0"/>
              </a:rPr>
              <a:t>Explained things that are taught rather than discovered (reading, writing etc.)</a:t>
            </a:r>
          </a:p>
          <a:p>
            <a:pPr lvl="1"/>
            <a:r>
              <a:rPr lang="en-US" altLang="en-US" sz="2800" dirty="0" smtClean="0">
                <a:solidFill>
                  <a:srgbClr val="4A4540"/>
                </a:solidFill>
                <a:latin typeface="Franklin Gothic Medium" panose="020B0603020102020204" pitchFamily="34" charset="0"/>
              </a:rPr>
              <a:t>a way to “share the thinking load”</a:t>
            </a:r>
          </a:p>
          <a:p>
            <a:pPr lvl="1"/>
            <a:r>
              <a:rPr lang="en-US" altLang="en-US" sz="2800" dirty="0" smtClean="0">
                <a:solidFill>
                  <a:srgbClr val="4A4540"/>
                </a:solidFill>
                <a:latin typeface="Franklin Gothic Medium" panose="020B0603020102020204" pitchFamily="34" charset="0"/>
              </a:rPr>
              <a:t>Helping a novice accomplish a complex task</a:t>
            </a:r>
          </a:p>
          <a:p>
            <a:pPr lvl="1"/>
            <a:r>
              <a:rPr lang="en-US" altLang="en-US" sz="2800" dirty="0" smtClean="0">
                <a:solidFill>
                  <a:srgbClr val="4A4540"/>
                </a:solidFill>
                <a:latin typeface="Franklin Gothic Medium" panose="020B0603020102020204" pitchFamily="34" charset="0"/>
              </a:rPr>
              <a:t>Assistance can be physical or mental &amp; come from adults or peers</a:t>
            </a:r>
          </a:p>
          <a:p>
            <a:pPr lvl="1"/>
            <a:r>
              <a:rPr lang="en-US" altLang="en-US" sz="2800" b="1" dirty="0" smtClean="0">
                <a:solidFill>
                  <a:srgbClr val="4A4540"/>
                </a:solidFill>
                <a:latin typeface="Franklin Gothic Medium" panose="020B0603020102020204" pitchFamily="34" charset="0"/>
              </a:rPr>
              <a:t>Scaffolding: </a:t>
            </a:r>
            <a:r>
              <a:rPr lang="en-US" altLang="en-US" sz="2800" dirty="0" smtClean="0">
                <a:solidFill>
                  <a:srgbClr val="4A4540"/>
                </a:solidFill>
                <a:latin typeface="Franklin Gothic Medium" panose="020B0603020102020204" pitchFamily="34" charset="0"/>
              </a:rPr>
              <a:t>where the more knowledgeable other provides some type of structure.</a:t>
            </a:r>
            <a:endParaRPr lang="en-US" altLang="en-US" sz="2800" b="1" dirty="0" smtClean="0">
              <a:solidFill>
                <a:srgbClr val="4A4540"/>
              </a:solidFill>
              <a:latin typeface="Franklin Gothic Medium" panose="020B0603020102020204" pitchFamily="34" charset="0"/>
            </a:endParaRPr>
          </a:p>
          <a:p>
            <a:pPr lvl="1"/>
            <a:endParaRPr lang="en-US" altLang="en-US" sz="2800" dirty="0" smtClean="0">
              <a:solidFill>
                <a:srgbClr val="4A4540"/>
              </a:solidFill>
              <a:latin typeface="Franklin Gothic Medium" panose="020B0603020102020204" pitchFamily="34" charset="0"/>
            </a:endParaRPr>
          </a:p>
        </p:txBody>
      </p:sp>
    </p:spTree>
    <p:extLst>
      <p:ext uri="{BB962C8B-B14F-4D97-AF65-F5344CB8AC3E}">
        <p14:creationId xmlns:p14="http://schemas.microsoft.com/office/powerpoint/2010/main" val="2592608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0"/>
            <a:ext cx="7848600" cy="1447800"/>
          </a:xfrm>
        </p:spPr>
        <p:txBody>
          <a:bodyPr>
            <a:normAutofit/>
          </a:bodyPr>
          <a:lstStyle/>
          <a:p>
            <a:pPr>
              <a:defRPr/>
            </a:pPr>
            <a:r>
              <a:rPr lang="en-US" altLang="en-US" dirty="0" smtClean="0">
                <a:latin typeface="Franklin Gothic Medium" panose="020B0603020102020204" pitchFamily="34" charset="0"/>
              </a:rPr>
              <a:t>GUIDED PARTICIPATION </a:t>
            </a:r>
            <a:endParaRPr lang="en-US" altLang="en-US" b="1" dirty="0">
              <a:solidFill>
                <a:schemeClr val="accent2"/>
              </a:solidFill>
              <a:effectLst>
                <a:outerShdw blurRad="38100" dist="38100" dir="2700000" algn="tl">
                  <a:srgbClr val="C0C0C0"/>
                </a:outerShdw>
              </a:effectLst>
              <a:latin typeface="Franklin Gothic Medium" panose="020B0603020102020204" pitchFamily="34" charset="0"/>
            </a:endParaRPr>
          </a:p>
        </p:txBody>
      </p:sp>
      <p:sp>
        <p:nvSpPr>
          <p:cNvPr id="11267" name="Rectangle 3"/>
          <p:cNvSpPr>
            <a:spLocks noGrp="1" noChangeArrowheads="1"/>
          </p:cNvSpPr>
          <p:nvPr>
            <p:ph type="body" idx="1"/>
          </p:nvPr>
        </p:nvSpPr>
        <p:spPr>
          <a:xfrm>
            <a:off x="609600" y="1600200"/>
            <a:ext cx="7620000" cy="4876800"/>
          </a:xfrm>
        </p:spPr>
        <p:txBody>
          <a:bodyPr/>
          <a:lstStyle/>
          <a:p>
            <a:pPr marL="118872" indent="0" algn="ctr">
              <a:buNone/>
            </a:pPr>
            <a:r>
              <a:rPr lang="en-US" altLang="en-US" dirty="0" smtClean="0">
                <a:solidFill>
                  <a:schemeClr val="accent2"/>
                </a:solidFill>
                <a:latin typeface="Franklin Gothic Medium" panose="020B0603020102020204" pitchFamily="34" charset="0"/>
              </a:rPr>
              <a:t>A mother sitting with her toddler singing, “Baa, baa black sheep have you any wool, yes sir, yes sir ….” at this point the mother pauses and the child sings loudly, </a:t>
            </a:r>
            <a:endParaRPr lang="en-US" altLang="en-US" dirty="0" smtClean="0">
              <a:solidFill>
                <a:schemeClr val="accent2"/>
              </a:solidFill>
              <a:latin typeface="Franklin Gothic Medium" panose="020B0603020102020204" pitchFamily="34" charset="0"/>
            </a:endParaRPr>
          </a:p>
          <a:p>
            <a:pPr marL="118872" indent="0" algn="ctr">
              <a:buNone/>
            </a:pPr>
            <a:r>
              <a:rPr lang="en-US" altLang="en-US" dirty="0" smtClean="0">
                <a:solidFill>
                  <a:schemeClr val="accent2"/>
                </a:solidFill>
                <a:latin typeface="Franklin Gothic Medium" panose="020B0603020102020204" pitchFamily="34" charset="0"/>
              </a:rPr>
              <a:t>“</a:t>
            </a:r>
            <a:r>
              <a:rPr lang="en-US" altLang="en-US" dirty="0" smtClean="0">
                <a:solidFill>
                  <a:schemeClr val="accent2"/>
                </a:solidFill>
                <a:latin typeface="Franklin Gothic Medium" panose="020B0603020102020204" pitchFamily="34" charset="0"/>
              </a:rPr>
              <a:t>THREE BAGS FULL</a:t>
            </a:r>
            <a:r>
              <a:rPr lang="en-US" altLang="en-US" dirty="0" smtClean="0">
                <a:solidFill>
                  <a:schemeClr val="accent2"/>
                </a:solidFill>
                <a:latin typeface="Franklin Gothic Medium" panose="020B0603020102020204" pitchFamily="34" charset="0"/>
              </a:rPr>
              <a:t>!” </a:t>
            </a:r>
            <a:endParaRPr lang="en-US" altLang="en-US" dirty="0" smtClean="0">
              <a:solidFill>
                <a:schemeClr val="accent2"/>
              </a:solidFill>
              <a:latin typeface="Franklin Gothic Medium" panose="020B0603020102020204" pitchFamily="34" charset="0"/>
            </a:endParaRPr>
          </a:p>
          <a:p>
            <a:pPr>
              <a:buFont typeface="Wingdings" panose="05000000000000000000" pitchFamily="2" charset="2"/>
              <a:buNone/>
            </a:pPr>
            <a:endParaRPr lang="en-US" altLang="en-US" dirty="0" smtClean="0">
              <a:solidFill>
                <a:schemeClr val="accent2"/>
              </a:solidFill>
              <a:latin typeface="Franklin Gothic Medium" panose="020B0603020102020204" pitchFamily="34" charset="0"/>
            </a:endParaRPr>
          </a:p>
          <a:p>
            <a:pPr lvl="1"/>
            <a:r>
              <a:rPr lang="en-US" altLang="en-US" dirty="0" smtClean="0">
                <a:solidFill>
                  <a:schemeClr val="folHlink"/>
                </a:solidFill>
                <a:latin typeface="Franklin Gothic Medium" panose="020B0603020102020204" pitchFamily="34" charset="0"/>
              </a:rPr>
              <a:t>How is this guided participation?</a:t>
            </a:r>
          </a:p>
          <a:p>
            <a:pPr lvl="1">
              <a:buFont typeface="Wingdings" panose="05000000000000000000" pitchFamily="2" charset="2"/>
              <a:buNone/>
            </a:pPr>
            <a:endParaRPr lang="en-US" altLang="en-US" dirty="0" smtClean="0">
              <a:solidFill>
                <a:schemeClr val="folHlink"/>
              </a:solidFill>
              <a:latin typeface="Franklin Gothic Medium" panose="020B0603020102020204" pitchFamily="34" charset="0"/>
            </a:endParaRPr>
          </a:p>
        </p:txBody>
      </p:sp>
    </p:spTree>
    <p:extLst>
      <p:ext uri="{BB962C8B-B14F-4D97-AF65-F5344CB8AC3E}">
        <p14:creationId xmlns:p14="http://schemas.microsoft.com/office/powerpoint/2010/main" val="1263441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Franklin Gothic Medium" panose="020B0603020102020204" pitchFamily="34" charset="0"/>
              </a:rPr>
              <a:t>SOCIAL DEVELOPMENT</a:t>
            </a:r>
            <a:endParaRPr lang="en-US" dirty="0">
              <a:latin typeface="Franklin Gothic Medium" panose="020B0603020102020204" pitchFamily="34" charset="0"/>
            </a:endParaRPr>
          </a:p>
        </p:txBody>
      </p:sp>
      <p:sp>
        <p:nvSpPr>
          <p:cNvPr id="5" name="Text Placeholder 4"/>
          <p:cNvSpPr>
            <a:spLocks noGrp="1"/>
          </p:cNvSpPr>
          <p:nvPr>
            <p:ph type="body" idx="1"/>
          </p:nvPr>
        </p:nvSpPr>
        <p:spPr/>
        <p:txBody>
          <a:bodyPr/>
          <a:lstStyle/>
          <a:p>
            <a:endParaRPr lang="en-US"/>
          </a:p>
        </p:txBody>
      </p:sp>
      <p:pic>
        <p:nvPicPr>
          <p:cNvPr id="6" name="Picture 3" descr="Dominic.jpg"/>
          <p:cNvPicPr>
            <a:picLocks noChangeAspect="1"/>
          </p:cNvPicPr>
          <p:nvPr/>
        </p:nvPicPr>
        <p:blipFill>
          <a:blip r:embed="rId2" cstate="print"/>
          <a:srcRect/>
          <a:stretch>
            <a:fillRect/>
          </a:stretch>
        </p:blipFill>
        <p:spPr bwMode="auto">
          <a:xfrm>
            <a:off x="3048000" y="1752600"/>
            <a:ext cx="3513138" cy="4683125"/>
          </a:xfrm>
          <a:prstGeom prst="rect">
            <a:avLst/>
          </a:prstGeom>
          <a:noFill/>
          <a:ln w="9525">
            <a:noFill/>
            <a:miter lim="800000"/>
            <a:headEnd/>
            <a:tailEnd/>
          </a:ln>
        </p:spPr>
      </p:pic>
    </p:spTree>
    <p:extLst>
      <p:ext uri="{BB962C8B-B14F-4D97-AF65-F5344CB8AC3E}">
        <p14:creationId xmlns:p14="http://schemas.microsoft.com/office/powerpoint/2010/main" val="1548447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3481398" y="4503650"/>
            <a:ext cx="1947852" cy="1150751"/>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3906658" y="3820717"/>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5027367" y="3151981"/>
            <a:ext cx="990600" cy="609600"/>
          </a:xfrm>
          <a:prstGeom prst="wedgeRoundRectCallout">
            <a:avLst>
              <a:gd name="adj1" fmla="val -73350"/>
              <a:gd name="adj2" fmla="val 118851"/>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39848990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SOCIAL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ORIGINS OF ATTACHMENTS</a:t>
            </a:r>
          </a:p>
        </p:txBody>
      </p:sp>
      <p:sp>
        <p:nvSpPr>
          <p:cNvPr id="51203" name="Content Placeholder 2"/>
          <p:cNvSpPr>
            <a:spLocks noGrp="1"/>
          </p:cNvSpPr>
          <p:nvPr>
            <p:ph idx="1"/>
          </p:nvPr>
        </p:nvSpPr>
        <p:spPr>
          <a:xfrm>
            <a:off x="304800" y="1775191"/>
            <a:ext cx="8229600" cy="5082809"/>
          </a:xfrm>
        </p:spPr>
        <p:txBody>
          <a:bodyPr>
            <a:normAutofit/>
          </a:bodyPr>
          <a:lstStyle/>
          <a:p>
            <a:r>
              <a:rPr lang="en-US" sz="4000" dirty="0" smtClean="0">
                <a:latin typeface="Franklin Gothic Medium" pitchFamily="34" charset="0"/>
                <a:cs typeface="Arial" pitchFamily="34" charset="0"/>
              </a:rPr>
              <a:t>Familiarity</a:t>
            </a:r>
          </a:p>
          <a:p>
            <a:pPr lvl="1"/>
            <a:r>
              <a:rPr lang="en-US" sz="3600" dirty="0" smtClean="0">
                <a:latin typeface="Franklin Gothic Medium" pitchFamily="34" charset="0"/>
                <a:cs typeface="Arial" pitchFamily="34" charset="0"/>
                <a:hlinkClick r:id="" action="ppaction://noaction"/>
              </a:rPr>
              <a:t>Critical </a:t>
            </a:r>
            <a:r>
              <a:rPr lang="en-US" sz="3600" dirty="0" smtClean="0">
                <a:latin typeface="Franklin Gothic Medium" pitchFamily="34" charset="0"/>
                <a:cs typeface="Arial" pitchFamily="34" charset="0"/>
                <a:hlinkClick r:id="" action="ppaction://noaction"/>
              </a:rPr>
              <a:t>period</a:t>
            </a:r>
            <a:endParaRPr lang="en-US" sz="3600" dirty="0" smtClean="0">
              <a:latin typeface="Franklin Gothic Medium" pitchFamily="34" charset="0"/>
              <a:cs typeface="Arial" pitchFamily="34" charset="0"/>
            </a:endParaRPr>
          </a:p>
          <a:p>
            <a:pPr lvl="1"/>
            <a:r>
              <a:rPr lang="en-US" sz="3600" dirty="0" smtClean="0">
                <a:latin typeface="Franklin Gothic Medium" pitchFamily="34" charset="0"/>
                <a:cs typeface="Arial" pitchFamily="34" charset="0"/>
                <a:hlinkClick r:id="" action="ppaction://noaction"/>
              </a:rPr>
              <a:t>Imprinting</a:t>
            </a:r>
            <a:endParaRPr lang="en-US" sz="3600" dirty="0" smtClean="0">
              <a:latin typeface="Franklin Gothic Medium" pitchFamily="34" charset="0"/>
              <a:cs typeface="Arial" pitchFamily="34" charset="0"/>
            </a:endParaRPr>
          </a:p>
          <a:p>
            <a:pPr lvl="1"/>
            <a:r>
              <a:rPr lang="en-US" sz="3600" dirty="0" smtClean="0">
                <a:latin typeface="Franklin Gothic Medium" pitchFamily="34" charset="0"/>
                <a:cs typeface="Arial" pitchFamily="34" charset="0"/>
              </a:rPr>
              <a:t>Sensitive period</a:t>
            </a:r>
          </a:p>
          <a:p>
            <a:pPr lvl="2"/>
            <a:r>
              <a:rPr lang="en-US" sz="1300" dirty="0" smtClean="0">
                <a:latin typeface="Franklin Gothic Medium" pitchFamily="34" charset="0"/>
                <a:cs typeface="Arial" pitchFamily="34" charset="0"/>
                <a:hlinkClick r:id="rId3"/>
              </a:rPr>
              <a:t>https://www.youtube.com/watch?v=_O60TYAIgC4</a:t>
            </a:r>
            <a:endParaRPr lang="en-US" sz="1300" dirty="0" smtClean="0">
              <a:latin typeface="Franklin Gothic Medium" pitchFamily="34" charset="0"/>
              <a:cs typeface="Arial" pitchFamily="34" charset="0"/>
            </a:endParaRPr>
          </a:p>
          <a:p>
            <a:pPr lvl="2"/>
            <a:r>
              <a:rPr lang="en-US" sz="1300" dirty="0" smtClean="0">
                <a:latin typeface="Franklin Gothic Medium" pitchFamily="34" charset="0"/>
                <a:cs typeface="Arial" pitchFamily="34" charset="0"/>
                <a:hlinkClick r:id="rId4"/>
              </a:rPr>
              <a:t>https://www.youtube.com/watch?v=hsA5Sec6dAI</a:t>
            </a:r>
            <a:endParaRPr lang="en-US" sz="1300" dirty="0" smtClean="0">
              <a:latin typeface="Franklin Gothic Medium" pitchFamily="34" charset="0"/>
              <a:cs typeface="Arial" pitchFamily="34" charset="0"/>
            </a:endParaRPr>
          </a:p>
          <a:p>
            <a:pPr lvl="2"/>
            <a:endParaRPr lang="en-US" sz="1300" dirty="0" smtClean="0">
              <a:latin typeface="Franklin Gothic Medium" pitchFamily="34" charset="0"/>
              <a:cs typeface="Arial" pitchFamily="34" charset="0"/>
            </a:endParaRPr>
          </a:p>
          <a:p>
            <a:pPr lvl="2"/>
            <a:endParaRPr lang="en-US" sz="1300" dirty="0" smtClean="0">
              <a:latin typeface="Franklin Gothic Medium" pitchFamily="34" charset="0"/>
              <a:cs typeface="Arial" pitchFamily="34" charset="0"/>
            </a:endParaRPr>
          </a:p>
          <a:p>
            <a:pPr lvl="2"/>
            <a:endParaRPr lang="en-US" sz="3200" dirty="0" smtClean="0">
              <a:latin typeface="Franklin Gothic Medium" pitchFamily="34" charset="0"/>
              <a:cs typeface="Arial" pitchFamily="34" charset="0"/>
            </a:endParaRPr>
          </a:p>
        </p:txBody>
      </p:sp>
      <p:pic>
        <p:nvPicPr>
          <p:cNvPr id="51204" name="Picture 3" descr="MyAP1e_fig_9_17.jpg"/>
          <p:cNvPicPr>
            <a:picLocks noChangeAspect="1"/>
          </p:cNvPicPr>
          <p:nvPr/>
        </p:nvPicPr>
        <p:blipFill>
          <a:blip r:embed="rId5" cstate="print"/>
          <a:srcRect/>
          <a:stretch>
            <a:fillRect/>
          </a:stretch>
        </p:blipFill>
        <p:spPr bwMode="auto">
          <a:xfrm>
            <a:off x="4953000" y="1676400"/>
            <a:ext cx="39687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CONCEPTION</a:t>
            </a:r>
          </a:p>
        </p:txBody>
      </p:sp>
      <p:sp>
        <p:nvSpPr>
          <p:cNvPr id="6147" name="Rectangle 3"/>
          <p:cNvSpPr>
            <a:spLocks noGrp="1" noChangeArrowheads="1"/>
          </p:cNvSpPr>
          <p:nvPr>
            <p:ph type="body" idx="1"/>
          </p:nvPr>
        </p:nvSpPr>
        <p:spPr>
          <a:xfrm>
            <a:off x="457200" y="1408177"/>
            <a:ext cx="8229600" cy="4992624"/>
          </a:xfrm>
        </p:spPr>
        <p:txBody>
          <a:bodyPr/>
          <a:lstStyle/>
          <a:p>
            <a:pPr marL="0" indent="0" eaLnBrk="1" hangingPunct="1">
              <a:buFontTx/>
              <a:buNone/>
              <a:defRPr/>
            </a:pPr>
            <a:r>
              <a:rPr lang="en-US" sz="2800" dirty="0" smtClean="0">
                <a:latin typeface="Franklin Gothic Medium" panose="020B0603020102020204" pitchFamily="34" charset="0"/>
              </a:rPr>
              <a:t>A single sperm cell (male) penetrates the outer coating of the egg (female) and fuses to form one fertilized cell.</a:t>
            </a:r>
          </a:p>
          <a:p>
            <a:pPr eaLnBrk="1" hangingPunct="1">
              <a:defRPr/>
            </a:pPr>
            <a:endParaRPr lang="en-US" dirty="0" smtClean="0">
              <a:latin typeface="Franklin Gothic Medium" panose="020B0603020102020204" pitchFamily="34" charset="0"/>
            </a:endParaRPr>
          </a:p>
        </p:txBody>
      </p:sp>
      <p:pic>
        <p:nvPicPr>
          <p:cNvPr id="9221" name="Picture 4" descr="12673_Myers_Psy_8e_f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25" y="2895600"/>
            <a:ext cx="561975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10"/>
          <p:cNvSpPr>
            <a:spLocks noChangeArrowheads="1"/>
          </p:cNvSpPr>
          <p:nvPr/>
        </p:nvSpPr>
        <p:spPr bwMode="auto">
          <a:xfrm>
            <a:off x="685800" y="5491936"/>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buFont typeface="Wingdings" pitchFamily="2" charset="2"/>
              <a:buNone/>
              <a:defRPr/>
            </a:pPr>
            <a:r>
              <a:rPr lang="en-US" sz="2800" dirty="0">
                <a:latin typeface="Franklin Gothic Medium" panose="020B0603020102020204" pitchFamily="34" charset="0"/>
                <a:cs typeface="Arial" charset="0"/>
              </a:rPr>
              <a:t>Your most fortunate of moments!</a:t>
            </a:r>
          </a:p>
          <a:p>
            <a:pPr algn="ctr" eaLnBrk="1" hangingPunct="1">
              <a:spcBef>
                <a:spcPct val="20000"/>
              </a:spcBef>
              <a:buFont typeface="Wingdings" pitchFamily="2" charset="2"/>
              <a:buNone/>
              <a:defRPr/>
            </a:pPr>
            <a:r>
              <a:rPr lang="en-US" sz="2800" dirty="0">
                <a:latin typeface="Franklin Gothic Medium" panose="020B0603020102020204" pitchFamily="34" charset="0"/>
                <a:cs typeface="Arial" charset="0"/>
              </a:rPr>
              <a:t>Out of the 200 million sperm and 5000 eggs ‘you’ won the race.</a:t>
            </a:r>
          </a:p>
        </p:txBody>
      </p:sp>
    </p:spTree>
    <p:extLst>
      <p:ext uri="{BB962C8B-B14F-4D97-AF65-F5344CB8AC3E}">
        <p14:creationId xmlns:p14="http://schemas.microsoft.com/office/powerpoint/2010/main" val="7708128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yAP1e_fig_9_17"/>
          <p:cNvPicPr>
            <a:picLocks noChangeAspect="1" noChangeArrowheads="1"/>
          </p:cNvPicPr>
          <p:nvPr/>
        </p:nvPicPr>
        <p:blipFill>
          <a:blip r:embed="rId2" cstate="print"/>
          <a:srcRect/>
          <a:stretch>
            <a:fillRect/>
          </a:stretch>
        </p:blipFill>
        <p:spPr bwMode="auto">
          <a:xfrm>
            <a:off x="0" y="0"/>
            <a:ext cx="3597275" cy="4489450"/>
          </a:xfrm>
          <a:prstGeom prst="rect">
            <a:avLst/>
          </a:prstGeom>
          <a:noFill/>
          <a:ln w="9525">
            <a:noFill/>
            <a:miter lim="800000"/>
            <a:headEnd/>
            <a:tailEnd/>
          </a:ln>
        </p:spPr>
      </p:pic>
      <p:pic>
        <p:nvPicPr>
          <p:cNvPr id="5" name="Picture 4" descr="MyAP1e_fig_9_18"/>
          <p:cNvPicPr>
            <a:picLocks noChangeAspect="1" noChangeArrowheads="1"/>
          </p:cNvPicPr>
          <p:nvPr/>
        </p:nvPicPr>
        <p:blipFill>
          <a:blip r:embed="rId3" cstate="print"/>
          <a:srcRect/>
          <a:stretch>
            <a:fillRect/>
          </a:stretch>
        </p:blipFill>
        <p:spPr bwMode="auto">
          <a:xfrm>
            <a:off x="2178050" y="3205162"/>
            <a:ext cx="6965950" cy="3652838"/>
          </a:xfrm>
          <a:prstGeom prst="rect">
            <a:avLst/>
          </a:prstGeom>
          <a:noFill/>
          <a:ln w="9525">
            <a:noFill/>
            <a:miter lim="800000"/>
            <a:headEnd/>
            <a:tailEnd/>
          </a:ln>
        </p:spPr>
      </p:pic>
      <p:sp>
        <p:nvSpPr>
          <p:cNvPr id="6" name="Rectangle 5"/>
          <p:cNvSpPr/>
          <p:nvPr/>
        </p:nvSpPr>
        <p:spPr>
          <a:xfrm>
            <a:off x="4114800" y="0"/>
            <a:ext cx="4572000" cy="3139321"/>
          </a:xfrm>
          <a:prstGeom prst="rect">
            <a:avLst/>
          </a:prstGeom>
        </p:spPr>
        <p:txBody>
          <a:bodyPr>
            <a:spAutoFit/>
          </a:bodyPr>
          <a:lstStyle/>
          <a:p>
            <a:pPr>
              <a:spcBef>
                <a:spcPct val="50000"/>
              </a:spcBef>
            </a:pPr>
            <a:r>
              <a:rPr lang="en-US" dirty="0" smtClean="0">
                <a:latin typeface="Franklin Gothic Medium" pitchFamily="34" charset="0"/>
              </a:rPr>
              <a:t> Psychologists Harry Harlow and Margaret Harlow raised monkeys with two artificial mothers—one a bare wire cylinder with a wooden head and an attached feeding bottle, the other a cylinder with no bottle but covered with foam rubber and wrapped with terry cloth. The </a:t>
            </a:r>
            <a:r>
              <a:rPr lang="en-US" dirty="0" err="1" smtClean="0">
                <a:latin typeface="Franklin Gothic Medium" pitchFamily="34" charset="0"/>
              </a:rPr>
              <a:t>Harlows</a:t>
            </a:r>
            <a:r>
              <a:rPr lang="en-US" dirty="0" smtClean="0">
                <a:latin typeface="Franklin Gothic Medium" pitchFamily="34" charset="0"/>
              </a:rPr>
              <a:t>’ discovery surprised many psychologists: The infants much preferred contact with the comfortable cloth mother, even while feeding from the nourishing mother.</a:t>
            </a:r>
            <a:endParaRPr lang="en-US" dirty="0">
              <a:latin typeface="Franklin Gothic Medium" pitchFamily="34" charset="0"/>
            </a:endParaRPr>
          </a:p>
        </p:txBody>
      </p:sp>
      <p:sp>
        <p:nvSpPr>
          <p:cNvPr id="7" name="Rectangle 6"/>
          <p:cNvSpPr/>
          <p:nvPr/>
        </p:nvSpPr>
        <p:spPr>
          <a:xfrm>
            <a:off x="228600" y="4800600"/>
            <a:ext cx="2514600" cy="1754326"/>
          </a:xfrm>
          <a:prstGeom prst="rect">
            <a:avLst/>
          </a:prstGeom>
        </p:spPr>
        <p:txBody>
          <a:bodyPr wrap="square">
            <a:spAutoFit/>
          </a:bodyPr>
          <a:lstStyle/>
          <a:p>
            <a:r>
              <a:rPr lang="en-US" dirty="0" smtClean="0">
                <a:latin typeface="Franklin Gothic Medium" pitchFamily="34" charset="0"/>
              </a:rPr>
              <a:t>Monkeys raised with artificial mothers were terror-stricken when placed in strange situations without their surrogate mothers. </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19881" y="152400"/>
            <a:ext cx="6353175" cy="1143000"/>
          </a:xfrm>
        </p:spPr>
        <p:txBody>
          <a:bodyPr/>
          <a:lstStyle/>
          <a:p>
            <a:r>
              <a:rPr lang="en-US" altLang="en-US" sz="4000" dirty="0" smtClean="0">
                <a:latin typeface="Franklin Gothic Medium" panose="020B0603020102020204" pitchFamily="34" charset="0"/>
              </a:rPr>
              <a:t>ORIGINS OF ATTACHMENT</a:t>
            </a:r>
            <a:endParaRPr lang="en-US" altLang="en-US" sz="4000" dirty="0" smtClean="0">
              <a:latin typeface="Franklin Gothic Medium" panose="020B0603020102020204" pitchFamily="34" charset="0"/>
            </a:endParaRPr>
          </a:p>
        </p:txBody>
      </p:sp>
      <p:sp>
        <p:nvSpPr>
          <p:cNvPr id="12291" name="Rectangle 3"/>
          <p:cNvSpPr>
            <a:spLocks noChangeArrowheads="1"/>
          </p:cNvSpPr>
          <p:nvPr/>
        </p:nvSpPr>
        <p:spPr bwMode="auto">
          <a:xfrm>
            <a:off x="228600" y="2628900"/>
            <a:ext cx="425211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Harlow (1971) showed that infants bond with surrogate mothers because of </a:t>
            </a:r>
            <a:r>
              <a:rPr lang="en-US" altLang="en-US" sz="2800" dirty="0">
                <a:solidFill>
                  <a:srgbClr val="0000FF"/>
                </a:solidFill>
                <a:latin typeface="Franklin Gothic Medium" panose="020B0603020102020204" pitchFamily="34" charset="0"/>
              </a:rPr>
              <a:t>bodily contact</a:t>
            </a:r>
            <a:r>
              <a:rPr lang="en-US" altLang="en-US" sz="2800" dirty="0">
                <a:latin typeface="Franklin Gothic Medium" panose="020B0603020102020204" pitchFamily="34" charset="0"/>
              </a:rPr>
              <a:t> and not because of nourishment. </a:t>
            </a:r>
          </a:p>
        </p:txBody>
      </p:sp>
      <p:pic>
        <p:nvPicPr>
          <p:cNvPr id="12292" name="Picture 4" descr="12673_Myers_Psy_8e_f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01327" y="1905000"/>
            <a:ext cx="3541713"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Text Box 5"/>
          <p:cNvSpPr txBox="1">
            <a:spLocks noChangeArrowheads="1"/>
          </p:cNvSpPr>
          <p:nvPr/>
        </p:nvSpPr>
        <p:spPr bwMode="auto">
          <a:xfrm rot="5400000">
            <a:off x="7071190" y="4313158"/>
            <a:ext cx="29899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00">
                <a:latin typeface="Franklin Gothic Medium" panose="020B0603020102020204" pitchFamily="34" charset="0"/>
              </a:rPr>
              <a:t>Harlow Primate Laboratory, University of Wisconsin</a:t>
            </a:r>
          </a:p>
        </p:txBody>
      </p:sp>
    </p:spTree>
    <p:extLst>
      <p:ext uri="{BB962C8B-B14F-4D97-AF65-F5344CB8AC3E}">
        <p14:creationId xmlns:p14="http://schemas.microsoft.com/office/powerpoint/2010/main" val="240425735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SOCIAL DEVELOPMENT:</a:t>
            </a:r>
            <a:br>
              <a:rPr lang="en-US" dirty="0" smtClean="0">
                <a:latin typeface="Franklin Gothic Medium" pitchFamily="34" charset="0"/>
                <a:cs typeface="Arial" pitchFamily="34" charset="0"/>
              </a:rPr>
            </a:br>
            <a:r>
              <a:rPr lang="en-US" sz="2900" i="1" dirty="0" smtClean="0">
                <a:latin typeface="Franklin Gothic Medium" pitchFamily="34" charset="0"/>
                <a:cs typeface="Arial" pitchFamily="34" charset="0"/>
              </a:rPr>
              <a:t>ATTACHMENT DIFFERENCES: TEMPERAMENT AND PARENTING</a:t>
            </a:r>
          </a:p>
        </p:txBody>
      </p:sp>
      <p:sp>
        <p:nvSpPr>
          <p:cNvPr id="52227" name="Content Placeholder 2"/>
          <p:cNvSpPr>
            <a:spLocks noGrp="1"/>
          </p:cNvSpPr>
          <p:nvPr>
            <p:ph idx="1"/>
          </p:nvPr>
        </p:nvSpPr>
        <p:spPr>
          <a:xfrm>
            <a:off x="228600" y="1600200"/>
            <a:ext cx="8915400" cy="5257800"/>
          </a:xfrm>
        </p:spPr>
        <p:txBody>
          <a:bodyPr>
            <a:normAutofit/>
          </a:bodyPr>
          <a:lstStyle/>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buNone/>
            </a:pPr>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endParaRPr lang="en-US" sz="1400" dirty="0" smtClean="0">
              <a:latin typeface="Franklin Gothic Medium" pitchFamily="34" charset="0"/>
              <a:cs typeface="Arial" pitchFamily="34" charset="0"/>
              <a:hlinkClick r:id="rId3"/>
            </a:endParaRPr>
          </a:p>
          <a:p>
            <a:pPr lvl="1"/>
            <a:r>
              <a:rPr lang="en-US" sz="1400" dirty="0" smtClean="0">
                <a:latin typeface="Franklin Gothic Medium" pitchFamily="34" charset="0"/>
                <a:cs typeface="Arial" pitchFamily="34" charset="0"/>
                <a:hlinkClick r:id="rId3"/>
              </a:rPr>
              <a:t>https://www.youtube.com/watch?v=DH1m_ZMO7GU</a:t>
            </a:r>
            <a:endParaRPr lang="en-US" sz="1400" dirty="0" smtClean="0">
              <a:latin typeface="Franklin Gothic Medium" pitchFamily="34" charset="0"/>
              <a:cs typeface="Arial" pitchFamily="34" charset="0"/>
            </a:endParaRPr>
          </a:p>
          <a:p>
            <a:pPr lvl="1"/>
            <a:endParaRPr lang="en-US" sz="2400" dirty="0" smtClean="0">
              <a:latin typeface="Franklin Gothic Medium" pitchFamily="34" charset="0"/>
              <a:cs typeface="Arial" pitchFamily="34" charset="0"/>
            </a:endParaRPr>
          </a:p>
        </p:txBody>
      </p:sp>
      <p:pic>
        <p:nvPicPr>
          <p:cNvPr id="52228" name="Picture 4"/>
          <p:cNvPicPr>
            <a:picLocks noChangeAspect="1"/>
          </p:cNvPicPr>
          <p:nvPr/>
        </p:nvPicPr>
        <p:blipFill>
          <a:blip r:embed="rId4" cstate="print"/>
          <a:srcRect/>
          <a:stretch>
            <a:fillRect/>
          </a:stretch>
        </p:blipFill>
        <p:spPr bwMode="auto">
          <a:xfrm>
            <a:off x="2057400" y="1417638"/>
            <a:ext cx="50292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28600"/>
            <a:ext cx="7072313" cy="1143000"/>
          </a:xfrm>
        </p:spPr>
        <p:txBody>
          <a:bodyPr>
            <a:normAutofit/>
          </a:bodyPr>
          <a:lstStyle/>
          <a:p>
            <a:r>
              <a:rPr lang="en-US" altLang="en-US" dirty="0" smtClean="0">
                <a:latin typeface="Franklin Gothic Medium" panose="020B0603020102020204" pitchFamily="34" charset="0"/>
              </a:rPr>
              <a:t>ATTACHMENT DIFFERENCES</a:t>
            </a:r>
            <a:endParaRPr lang="en-US" altLang="en-US" dirty="0" smtClean="0">
              <a:latin typeface="Franklin Gothic Medium" panose="020B0603020102020204" pitchFamily="34" charset="0"/>
            </a:endParaRPr>
          </a:p>
        </p:txBody>
      </p:sp>
      <p:sp>
        <p:nvSpPr>
          <p:cNvPr id="14339" name="Rectangle 3"/>
          <p:cNvSpPr>
            <a:spLocks noChangeArrowheads="1"/>
          </p:cNvSpPr>
          <p:nvPr/>
        </p:nvSpPr>
        <p:spPr bwMode="auto">
          <a:xfrm>
            <a:off x="304800" y="1600200"/>
            <a:ext cx="84439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Placed in a strange situation, 60% of children express </a:t>
            </a:r>
            <a:r>
              <a:rPr lang="en-US" altLang="en-US" sz="2800" dirty="0">
                <a:solidFill>
                  <a:srgbClr val="0000FF"/>
                </a:solidFill>
                <a:latin typeface="Franklin Gothic Medium" panose="020B0603020102020204" pitchFamily="34" charset="0"/>
              </a:rPr>
              <a:t>secure attachment</a:t>
            </a:r>
            <a:r>
              <a:rPr lang="en-US" altLang="en-US" sz="2800" dirty="0">
                <a:latin typeface="Franklin Gothic Medium" panose="020B0603020102020204" pitchFamily="34" charset="0"/>
              </a:rPr>
              <a:t>, i.e., they explore their environment happily in the presence of their mothers. When their mother leave, they show distress.</a:t>
            </a:r>
          </a:p>
        </p:txBody>
      </p:sp>
      <p:sp>
        <p:nvSpPr>
          <p:cNvPr id="10244" name="Rectangle 4"/>
          <p:cNvSpPr>
            <a:spLocks noChangeArrowheads="1"/>
          </p:cNvSpPr>
          <p:nvPr/>
        </p:nvSpPr>
        <p:spPr bwMode="auto">
          <a:xfrm>
            <a:off x="1066800" y="4267200"/>
            <a:ext cx="708501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The other 30% show </a:t>
            </a:r>
            <a:r>
              <a:rPr lang="en-US" altLang="en-US" sz="2800" dirty="0">
                <a:solidFill>
                  <a:srgbClr val="0000FF"/>
                </a:solidFill>
                <a:latin typeface="Franklin Gothic Medium" panose="020B0603020102020204" pitchFamily="34" charset="0"/>
              </a:rPr>
              <a:t>insecure attachment.</a:t>
            </a:r>
            <a:r>
              <a:rPr lang="en-US" altLang="en-US" sz="2800" dirty="0">
                <a:latin typeface="Franklin Gothic Medium" panose="020B0603020102020204" pitchFamily="34" charset="0"/>
              </a:rPr>
              <a:t> These children cling to their mothers or caregivers and are less likely to explore the environment.</a:t>
            </a:r>
          </a:p>
        </p:txBody>
      </p:sp>
    </p:spTree>
    <p:extLst>
      <p:ext uri="{BB962C8B-B14F-4D97-AF65-F5344CB8AC3E}">
        <p14:creationId xmlns:p14="http://schemas.microsoft.com/office/powerpoint/2010/main" val="2777301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ssolve">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152400"/>
            <a:ext cx="7772400" cy="1143000"/>
          </a:xfrm>
        </p:spPr>
        <p:txBody>
          <a:bodyPr>
            <a:normAutofit/>
          </a:bodyPr>
          <a:lstStyle/>
          <a:p>
            <a:r>
              <a:rPr lang="en-US" altLang="en-US" dirty="0" smtClean="0">
                <a:latin typeface="Franklin Gothic Medium" panose="020B0603020102020204" pitchFamily="34" charset="0"/>
              </a:rPr>
              <a:t>SECURE ATTACHMENT</a:t>
            </a:r>
            <a:endParaRPr lang="en-US" altLang="en-US" dirty="0" smtClean="0">
              <a:latin typeface="Franklin Gothic Medium" panose="020B0603020102020204" pitchFamily="34" charset="0"/>
            </a:endParaRPr>
          </a:p>
        </p:txBody>
      </p:sp>
      <p:sp>
        <p:nvSpPr>
          <p:cNvPr id="16387" name="Rectangle 3"/>
          <p:cNvSpPr>
            <a:spLocks noChangeArrowheads="1"/>
          </p:cNvSpPr>
          <p:nvPr/>
        </p:nvSpPr>
        <p:spPr bwMode="auto">
          <a:xfrm>
            <a:off x="1" y="1476375"/>
            <a:ext cx="9144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Relaxed and attentive caregiving becomes the backbone of secure attachment. </a:t>
            </a:r>
          </a:p>
        </p:txBody>
      </p:sp>
      <p:pic>
        <p:nvPicPr>
          <p:cNvPr id="16388" name="Picture 4" descr="12673_Myers_Psy_8e_4UN10"/>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2514600"/>
            <a:ext cx="6216650" cy="397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5"/>
          <p:cNvSpPr txBox="1">
            <a:spLocks noChangeArrowheads="1"/>
          </p:cNvSpPr>
          <p:nvPr/>
        </p:nvSpPr>
        <p:spPr bwMode="auto">
          <a:xfrm rot="5400000">
            <a:off x="7323259" y="5876052"/>
            <a:ext cx="9268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00">
                <a:latin typeface="Franklin Gothic Medium" panose="020B0603020102020204" pitchFamily="34" charset="0"/>
              </a:rPr>
              <a:t>Berry Hewlett</a:t>
            </a:r>
          </a:p>
        </p:txBody>
      </p:sp>
    </p:spTree>
    <p:extLst>
      <p:ext uri="{BB962C8B-B14F-4D97-AF65-F5344CB8AC3E}">
        <p14:creationId xmlns:p14="http://schemas.microsoft.com/office/powerpoint/2010/main" val="255951269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6996113" cy="1143000"/>
          </a:xfrm>
        </p:spPr>
        <p:txBody>
          <a:bodyPr>
            <a:normAutofit/>
          </a:bodyPr>
          <a:lstStyle/>
          <a:p>
            <a:r>
              <a:rPr lang="en-US" altLang="en-US" dirty="0" smtClean="0">
                <a:latin typeface="Franklin Gothic Medium" panose="020B0603020102020204" pitchFamily="34" charset="0"/>
              </a:rPr>
              <a:t>INSECURE ATTACHMENT </a:t>
            </a:r>
            <a:endParaRPr lang="en-US" altLang="en-US" dirty="0" smtClean="0">
              <a:latin typeface="Franklin Gothic Medium" panose="020B0603020102020204" pitchFamily="34" charset="0"/>
            </a:endParaRPr>
          </a:p>
        </p:txBody>
      </p:sp>
      <p:sp>
        <p:nvSpPr>
          <p:cNvPr id="18435" name="Rectangle 3"/>
          <p:cNvSpPr>
            <a:spLocks noChangeArrowheads="1"/>
          </p:cNvSpPr>
          <p:nvPr/>
        </p:nvSpPr>
        <p:spPr bwMode="auto">
          <a:xfrm>
            <a:off x="457200" y="1600200"/>
            <a:ext cx="798671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Harlow’s studies showed that monkeys experience great anxiety if their terry-cloth mother is removed.</a:t>
            </a:r>
          </a:p>
        </p:txBody>
      </p:sp>
      <p:pic>
        <p:nvPicPr>
          <p:cNvPr id="18436" name="Picture 4" descr="12673_Myers_Psy_8e_f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3048000"/>
            <a:ext cx="6216650" cy="3268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7" name="Text Box 5"/>
          <p:cNvSpPr txBox="1">
            <a:spLocks noChangeArrowheads="1"/>
          </p:cNvSpPr>
          <p:nvPr/>
        </p:nvSpPr>
        <p:spPr bwMode="auto">
          <a:xfrm rot="5400000">
            <a:off x="6291727" y="4610021"/>
            <a:ext cx="29899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00">
                <a:latin typeface="Franklin Gothic Medium" panose="020B0603020102020204" pitchFamily="34" charset="0"/>
              </a:rPr>
              <a:t>Harlow Primate Laboratory, University of Wisconsin</a:t>
            </a:r>
          </a:p>
        </p:txBody>
      </p:sp>
    </p:spTree>
    <p:extLst>
      <p:ext uri="{BB962C8B-B14F-4D97-AF65-F5344CB8AC3E}">
        <p14:creationId xmlns:p14="http://schemas.microsoft.com/office/powerpoint/2010/main" val="92524775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276225"/>
            <a:ext cx="8062913" cy="1143000"/>
          </a:xfrm>
        </p:spPr>
        <p:txBody>
          <a:bodyPr>
            <a:noAutofit/>
          </a:bodyPr>
          <a:lstStyle/>
          <a:p>
            <a:r>
              <a:rPr lang="en-US" altLang="en-US" dirty="0" smtClean="0">
                <a:latin typeface="Franklin Gothic Medium" panose="020B0603020102020204" pitchFamily="34" charset="0"/>
              </a:rPr>
              <a:t>DEPRIVATION OF ATTACHMENT </a:t>
            </a:r>
            <a:endParaRPr lang="en-US" altLang="en-US" dirty="0" smtClean="0">
              <a:latin typeface="Franklin Gothic Medium" panose="020B0603020102020204" pitchFamily="34" charset="0"/>
            </a:endParaRPr>
          </a:p>
        </p:txBody>
      </p:sp>
      <p:sp>
        <p:nvSpPr>
          <p:cNvPr id="20483" name="Rectangle 3"/>
          <p:cNvSpPr>
            <a:spLocks noChangeArrowheads="1"/>
          </p:cNvSpPr>
          <p:nvPr/>
        </p:nvSpPr>
        <p:spPr bwMode="auto">
          <a:xfrm>
            <a:off x="1066800" y="1600200"/>
            <a:ext cx="70088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What happens when circumstances prevent a child from forming attachments?</a:t>
            </a:r>
          </a:p>
        </p:txBody>
      </p:sp>
      <p:sp>
        <p:nvSpPr>
          <p:cNvPr id="20484" name="Rectangle 4"/>
          <p:cNvSpPr>
            <a:spLocks noChangeArrowheads="1"/>
          </p:cNvSpPr>
          <p:nvPr/>
        </p:nvSpPr>
        <p:spPr bwMode="auto">
          <a:xfrm>
            <a:off x="1073150" y="3429000"/>
            <a:ext cx="70088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a:latin typeface="Franklin Gothic Medium" panose="020B0603020102020204" pitchFamily="34" charset="0"/>
              </a:rPr>
              <a:t>In such circumstances children become:</a:t>
            </a:r>
          </a:p>
        </p:txBody>
      </p:sp>
      <p:sp>
        <p:nvSpPr>
          <p:cNvPr id="20485" name="Rectangle 5"/>
          <p:cNvSpPr>
            <a:spLocks noChangeArrowheads="1"/>
          </p:cNvSpPr>
          <p:nvPr/>
        </p:nvSpPr>
        <p:spPr bwMode="auto">
          <a:xfrm>
            <a:off x="2078038" y="4343400"/>
            <a:ext cx="4749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600">
                <a:solidFill>
                  <a:schemeClr val="tx1"/>
                </a:solidFill>
                <a:latin typeface="Calibri" panose="020F0502020204030204" pitchFamily="34" charset="0"/>
                <a:cs typeface="Arial" panose="020B0604020202020204" pitchFamily="34" charset="0"/>
              </a:defRPr>
            </a:lvl1pPr>
            <a:lvl2pPr marL="1112838" indent="-533400">
              <a:spcBef>
                <a:spcPct val="20000"/>
              </a:spcBef>
              <a:buChar char="–"/>
              <a:defRPr sz="3200">
                <a:solidFill>
                  <a:schemeClr val="tx1"/>
                </a:solidFill>
                <a:latin typeface="Calibri" panose="020F0502020204030204" pitchFamily="34" charset="0"/>
                <a:cs typeface="Arial" panose="020B0604020202020204" pitchFamily="34" charset="0"/>
              </a:defRPr>
            </a:lvl2pPr>
            <a:lvl3pPr marL="1608138" indent="-457200">
              <a:spcBef>
                <a:spcPct val="20000"/>
              </a:spcBef>
              <a:buChar char="•"/>
              <a:defRPr sz="2400">
                <a:solidFill>
                  <a:schemeClr val="tx1"/>
                </a:solidFill>
                <a:latin typeface="Calibri" panose="020F0502020204030204" pitchFamily="34" charset="0"/>
                <a:cs typeface="Arial" panose="020B0604020202020204" pitchFamily="34" charset="0"/>
              </a:defRPr>
            </a:lvl3pPr>
            <a:lvl4pPr marL="2027238" indent="-381000">
              <a:spcBef>
                <a:spcPct val="20000"/>
              </a:spcBef>
              <a:buChar char="–"/>
              <a:defRPr sz="2000">
                <a:solidFill>
                  <a:schemeClr val="tx1"/>
                </a:solidFill>
                <a:latin typeface="Arial" panose="020B0604020202020204" pitchFamily="34" charset="0"/>
                <a:cs typeface="Arial" panose="020B0604020202020204" pitchFamily="34" charset="0"/>
              </a:defRPr>
            </a:lvl4pPr>
            <a:lvl5pPr marL="2484438" indent="-381000">
              <a:spcBef>
                <a:spcPct val="20000"/>
              </a:spcBef>
              <a:buChar char="»"/>
              <a:defRPr sz="2000">
                <a:solidFill>
                  <a:schemeClr val="tx1"/>
                </a:solidFill>
                <a:latin typeface="Arial" panose="020B0604020202020204" pitchFamily="34" charset="0"/>
                <a:cs typeface="Arial" panose="020B0604020202020204" pitchFamily="34" charset="0"/>
              </a:defRPr>
            </a:lvl5pPr>
            <a:lvl6pPr marL="29416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988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560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3132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AutoNum type="arabicPeriod"/>
            </a:pPr>
            <a:r>
              <a:rPr lang="en-US" altLang="en-US" sz="2800">
                <a:latin typeface="Franklin Gothic Medium" panose="020B0603020102020204" pitchFamily="34" charset="0"/>
              </a:rPr>
              <a:t>Withdrawn</a:t>
            </a:r>
          </a:p>
          <a:p>
            <a:pPr>
              <a:buFont typeface="Wingdings" panose="05000000000000000000" pitchFamily="2" charset="2"/>
              <a:buAutoNum type="arabicPeriod"/>
            </a:pPr>
            <a:r>
              <a:rPr lang="en-US" altLang="en-US" sz="2800">
                <a:latin typeface="Franklin Gothic Medium" panose="020B0603020102020204" pitchFamily="34" charset="0"/>
              </a:rPr>
              <a:t>Frightened</a:t>
            </a:r>
          </a:p>
          <a:p>
            <a:pPr>
              <a:buFont typeface="Wingdings" panose="05000000000000000000" pitchFamily="2" charset="2"/>
              <a:buAutoNum type="arabicPeriod"/>
            </a:pPr>
            <a:r>
              <a:rPr lang="en-US" altLang="en-US" sz="2800">
                <a:latin typeface="Franklin Gothic Medium" panose="020B0603020102020204" pitchFamily="34" charset="0"/>
              </a:rPr>
              <a:t>Unable to develop speech</a:t>
            </a:r>
          </a:p>
        </p:txBody>
      </p:sp>
    </p:spTree>
    <p:extLst>
      <p:ext uri="{BB962C8B-B14F-4D97-AF65-F5344CB8AC3E}">
        <p14:creationId xmlns:p14="http://schemas.microsoft.com/office/powerpoint/2010/main" val="623140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dissolve">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dissolve">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6225"/>
            <a:ext cx="6919913" cy="1143000"/>
          </a:xfrm>
        </p:spPr>
        <p:txBody>
          <a:bodyPr>
            <a:normAutofit/>
          </a:bodyPr>
          <a:lstStyle/>
          <a:p>
            <a:r>
              <a:rPr lang="en-US" altLang="en-US" dirty="0" smtClean="0">
                <a:latin typeface="Franklin Gothic Medium" panose="020B0603020102020204" pitchFamily="34" charset="0"/>
              </a:rPr>
              <a:t>PROLONGED DEPRIVATION </a:t>
            </a:r>
            <a:endParaRPr lang="en-US" altLang="en-US" dirty="0" smtClean="0">
              <a:latin typeface="Franklin Gothic Medium" panose="020B0603020102020204" pitchFamily="34" charset="0"/>
            </a:endParaRPr>
          </a:p>
        </p:txBody>
      </p:sp>
      <p:sp>
        <p:nvSpPr>
          <p:cNvPr id="22531" name="Rectangle 3"/>
          <p:cNvSpPr>
            <a:spLocks noChangeArrowheads="1"/>
          </p:cNvSpPr>
          <p:nvPr/>
        </p:nvSpPr>
        <p:spPr bwMode="auto">
          <a:xfrm>
            <a:off x="609600" y="1600200"/>
            <a:ext cx="7840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If parental or caregiving support is deprived for an extended period of time, children are at risk for </a:t>
            </a:r>
            <a:r>
              <a:rPr lang="en-US" altLang="en-US" sz="2800" dirty="0">
                <a:solidFill>
                  <a:srgbClr val="0000FF"/>
                </a:solidFill>
                <a:latin typeface="Franklin Gothic Medium" panose="020B0603020102020204" pitchFamily="34" charset="0"/>
              </a:rPr>
              <a:t>physical, psychological, </a:t>
            </a:r>
            <a:r>
              <a:rPr lang="en-US" altLang="en-US" sz="2800" dirty="0">
                <a:latin typeface="Franklin Gothic Medium" panose="020B0603020102020204" pitchFamily="34" charset="0"/>
              </a:rPr>
              <a:t>and</a:t>
            </a:r>
            <a:r>
              <a:rPr lang="en-US" altLang="en-US" sz="2800" dirty="0">
                <a:solidFill>
                  <a:srgbClr val="0000FF"/>
                </a:solidFill>
                <a:latin typeface="Franklin Gothic Medium" panose="020B0603020102020204" pitchFamily="34" charset="0"/>
              </a:rPr>
              <a:t> social problems</a:t>
            </a:r>
            <a:r>
              <a:rPr lang="en-US" altLang="en-US" sz="2800" dirty="0">
                <a:latin typeface="Franklin Gothic Medium" panose="020B0603020102020204" pitchFamily="34" charset="0"/>
              </a:rPr>
              <a:t>, including alterations in brain </a:t>
            </a:r>
            <a:r>
              <a:rPr lang="en-US" altLang="en-US" sz="2800" dirty="0">
                <a:solidFill>
                  <a:srgbClr val="0000FF"/>
                </a:solidFill>
                <a:latin typeface="Franklin Gothic Medium" panose="020B0603020102020204" pitchFamily="34" charset="0"/>
              </a:rPr>
              <a:t>serotonin levels</a:t>
            </a:r>
            <a:r>
              <a:rPr lang="en-US" altLang="en-US" sz="2800" dirty="0">
                <a:latin typeface="Franklin Gothic Medium" panose="020B0603020102020204" pitchFamily="34" charset="0"/>
              </a:rPr>
              <a:t>.</a:t>
            </a:r>
          </a:p>
        </p:txBody>
      </p:sp>
      <p:pic>
        <p:nvPicPr>
          <p:cNvPr id="22532" name="Picture 2" descr="http://static3.businessinsider.com/image/524edc536bb3f7c73ca223f3-480/gen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331" y="3733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41037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TEMPERAMENT</a:t>
            </a:r>
            <a:endParaRPr lang="en-US" altLang="en-US" dirty="0" smtClean="0">
              <a:latin typeface="Franklin Gothic Medium" panose="020B0603020102020204" pitchFamily="34" charset="0"/>
            </a:endParaRPr>
          </a:p>
        </p:txBody>
      </p:sp>
      <p:sp>
        <p:nvSpPr>
          <p:cNvPr id="8196" name="Rectangle 3"/>
          <p:cNvSpPr>
            <a:spLocks noGrp="1" noChangeArrowheads="1"/>
          </p:cNvSpPr>
          <p:nvPr>
            <p:ph type="body" idx="1"/>
          </p:nvPr>
        </p:nvSpPr>
        <p:spPr/>
        <p:txBody>
          <a:bodyPr/>
          <a:lstStyle/>
          <a:p>
            <a:pPr>
              <a:lnSpc>
                <a:spcPct val="80000"/>
              </a:lnSpc>
            </a:pPr>
            <a:r>
              <a:rPr lang="en-US" altLang="en-US" sz="2800" dirty="0" smtClean="0">
                <a:solidFill>
                  <a:srgbClr val="0000FF"/>
                </a:solidFill>
                <a:latin typeface="Franklin Gothic Medium" panose="020B0603020102020204" pitchFamily="34" charset="0"/>
              </a:rPr>
              <a:t>Temperament</a:t>
            </a:r>
            <a:r>
              <a:rPr lang="en-US" altLang="en-US" sz="2800" dirty="0" smtClean="0">
                <a:latin typeface="Franklin Gothic Medium" panose="020B0603020102020204" pitchFamily="34" charset="0"/>
              </a:rPr>
              <a:t> refers to characteristic patterns of emotional reactions and emotional self-regulation</a:t>
            </a:r>
          </a:p>
          <a:p>
            <a:pPr>
              <a:lnSpc>
                <a:spcPct val="80000"/>
              </a:lnSpc>
            </a:pPr>
            <a:r>
              <a:rPr lang="en-US" altLang="en-US" sz="2800" dirty="0" smtClean="0">
                <a:latin typeface="Franklin Gothic Medium" panose="020B0603020102020204" pitchFamily="34" charset="0"/>
              </a:rPr>
              <a:t>Three </a:t>
            </a:r>
            <a:r>
              <a:rPr lang="en-US" altLang="en-US" sz="2800" dirty="0" smtClean="0">
                <a:latin typeface="Franklin Gothic Medium" panose="020B0603020102020204" pitchFamily="34" charset="0"/>
              </a:rPr>
              <a:t>basic types of babies</a:t>
            </a:r>
          </a:p>
          <a:p>
            <a:pPr lvl="1">
              <a:lnSpc>
                <a:spcPct val="80000"/>
              </a:lnSpc>
            </a:pPr>
            <a:r>
              <a:rPr lang="en-US" altLang="en-US" sz="2400" dirty="0" smtClean="0">
                <a:latin typeface="Franklin Gothic Medium" panose="020B0603020102020204" pitchFamily="34" charset="0"/>
              </a:rPr>
              <a:t>Easy</a:t>
            </a:r>
          </a:p>
          <a:p>
            <a:pPr lvl="2">
              <a:lnSpc>
                <a:spcPct val="80000"/>
              </a:lnSpc>
            </a:pPr>
            <a:r>
              <a:rPr lang="en-US" altLang="en-US" sz="2000" dirty="0" smtClean="0">
                <a:latin typeface="Franklin Gothic Medium" panose="020B0603020102020204" pitchFamily="34" charset="0"/>
              </a:rPr>
              <a:t>Good-natured, easy to care for, adaptable</a:t>
            </a:r>
          </a:p>
          <a:p>
            <a:pPr lvl="1">
              <a:lnSpc>
                <a:spcPct val="80000"/>
              </a:lnSpc>
            </a:pPr>
            <a:r>
              <a:rPr lang="en-US" altLang="en-US" sz="2400" dirty="0" smtClean="0">
                <a:latin typeface="Franklin Gothic Medium" panose="020B0603020102020204" pitchFamily="34" charset="0"/>
              </a:rPr>
              <a:t>Difficult</a:t>
            </a:r>
          </a:p>
          <a:p>
            <a:pPr lvl="2">
              <a:lnSpc>
                <a:spcPct val="80000"/>
              </a:lnSpc>
            </a:pPr>
            <a:r>
              <a:rPr lang="en-US" altLang="en-US" sz="2000" dirty="0" smtClean="0">
                <a:latin typeface="Franklin Gothic Medium" panose="020B0603020102020204" pitchFamily="34" charset="0"/>
              </a:rPr>
              <a:t>Moody and intense, react to new situations and people negatively and strongly</a:t>
            </a:r>
          </a:p>
          <a:p>
            <a:pPr lvl="1">
              <a:lnSpc>
                <a:spcPct val="80000"/>
              </a:lnSpc>
            </a:pPr>
            <a:r>
              <a:rPr lang="en-US" altLang="en-US" sz="2400" dirty="0" smtClean="0">
                <a:latin typeface="Franklin Gothic Medium" panose="020B0603020102020204" pitchFamily="34" charset="0"/>
              </a:rPr>
              <a:t>Slow-to-warm-up</a:t>
            </a:r>
          </a:p>
          <a:p>
            <a:pPr lvl="2">
              <a:lnSpc>
                <a:spcPct val="80000"/>
              </a:lnSpc>
            </a:pPr>
            <a:r>
              <a:rPr lang="en-US" altLang="en-US" sz="2000" dirty="0" smtClean="0">
                <a:latin typeface="Franklin Gothic Medium" panose="020B0603020102020204" pitchFamily="34" charset="0"/>
              </a:rPr>
              <a:t>Inactive and slow to respond to new things, and when they do react, it is mild</a:t>
            </a:r>
          </a:p>
        </p:txBody>
      </p:sp>
    </p:spTree>
    <p:extLst>
      <p:ext uri="{BB962C8B-B14F-4D97-AF65-F5344CB8AC3E}">
        <p14:creationId xmlns:p14="http://schemas.microsoft.com/office/powerpoint/2010/main" val="26805634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TEMPERAMENT </a:t>
            </a:r>
            <a:endParaRPr lang="en-US" altLang="en-US" dirty="0" smtClean="0">
              <a:latin typeface="Franklin Gothic Medium" panose="020B0603020102020204" pitchFamily="34" charset="0"/>
            </a:endParaRPr>
          </a:p>
        </p:txBody>
      </p:sp>
      <p:sp>
        <p:nvSpPr>
          <p:cNvPr id="10244" name="Rectangle 3"/>
          <p:cNvSpPr>
            <a:spLocks noGrp="1" noChangeArrowheads="1"/>
          </p:cNvSpPr>
          <p:nvPr>
            <p:ph type="body" idx="1"/>
          </p:nvPr>
        </p:nvSpPr>
        <p:spPr/>
        <p:txBody>
          <a:bodyPr/>
          <a:lstStyle/>
          <a:p>
            <a:r>
              <a:rPr lang="en-US" altLang="en-US" dirty="0" smtClean="0">
                <a:latin typeface="Franklin Gothic Medium" panose="020B0603020102020204" pitchFamily="34" charset="0"/>
              </a:rPr>
              <a:t>Kagan has added a fourth type</a:t>
            </a:r>
          </a:p>
          <a:p>
            <a:pPr lvl="1"/>
            <a:r>
              <a:rPr lang="en-US" altLang="en-US" dirty="0" smtClean="0">
                <a:latin typeface="Franklin Gothic Medium" panose="020B0603020102020204" pitchFamily="34" charset="0"/>
              </a:rPr>
              <a:t>Shy child</a:t>
            </a:r>
          </a:p>
          <a:p>
            <a:pPr lvl="2"/>
            <a:r>
              <a:rPr lang="en-US" altLang="en-US" dirty="0" smtClean="0">
                <a:latin typeface="Franklin Gothic Medium" panose="020B0603020102020204" pitchFamily="34" charset="0"/>
              </a:rPr>
              <a:t>Timid and inhibited, fearful of anything new or </a:t>
            </a:r>
            <a:r>
              <a:rPr lang="en-US" altLang="en-US" dirty="0" smtClean="0">
                <a:latin typeface="Franklin Gothic Medium" panose="020B0603020102020204" pitchFamily="34" charset="0"/>
              </a:rPr>
              <a:t>strange</a:t>
            </a:r>
          </a:p>
          <a:p>
            <a:pPr lvl="2"/>
            <a:endParaRPr lang="en-US" altLang="en-US" dirty="0">
              <a:latin typeface="Franklin Gothic Medium" panose="020B0603020102020204" pitchFamily="34" charset="0"/>
            </a:endParaRPr>
          </a:p>
          <a:p>
            <a:pPr marL="768096" lvl="2" indent="0">
              <a:buNone/>
            </a:pPr>
            <a:endParaRPr lang="en-US" altLang="en-US" dirty="0" smtClean="0">
              <a:latin typeface="Franklin Gothic Medium" panose="020B0603020102020204" pitchFamily="34" charset="0"/>
            </a:endParaRPr>
          </a:p>
          <a:p>
            <a:r>
              <a:rPr lang="en-US" altLang="en-US" dirty="0" smtClean="0">
                <a:latin typeface="Franklin Gothic Medium" panose="020B0603020102020204" pitchFamily="34" charset="0"/>
              </a:rPr>
              <a:t>Temperament may predict later disposition</a:t>
            </a:r>
          </a:p>
        </p:txBody>
      </p:sp>
    </p:spTree>
    <p:extLst>
      <p:ext uri="{BB962C8B-B14F-4D97-AF65-F5344CB8AC3E}">
        <p14:creationId xmlns:p14="http://schemas.microsoft.com/office/powerpoint/2010/main" val="1892170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altLang="en-US" smtClean="0"/>
          </a:p>
        </p:txBody>
      </p:sp>
      <p:sp>
        <p:nvSpPr>
          <p:cNvPr id="10243" name="Rectangle 3"/>
          <p:cNvSpPr>
            <a:spLocks noGrp="1" noChangeArrowheads="1"/>
          </p:cNvSpPr>
          <p:nvPr>
            <p:ph type="body" idx="1"/>
          </p:nvPr>
        </p:nvSpPr>
        <p:spPr/>
        <p:txBody>
          <a:bodyPr/>
          <a:lstStyle/>
          <a:p>
            <a:pPr eaLnBrk="1" hangingPunct="1"/>
            <a:endParaRPr lang="en-US" altLang="en-US" smtClean="0"/>
          </a:p>
        </p:txBody>
      </p:sp>
      <p:sp>
        <p:nvSpPr>
          <p:cNvPr id="10244" name="Text Box 4"/>
          <p:cNvSpPr txBox="1">
            <a:spLocks noChangeArrowheads="1"/>
          </p:cNvSpPr>
          <p:nvPr/>
        </p:nvSpPr>
        <p:spPr bwMode="auto">
          <a:xfrm>
            <a:off x="0" y="60960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latin typeface="Arial" panose="020B0604020202020204" pitchFamily="34" charset="0"/>
                <a:hlinkClick r:id="rId2" action="ppaction://hlinksldjump"/>
              </a:rPr>
              <a:t>Outline</a:t>
            </a:r>
            <a:endParaRPr lang="en-US" altLang="en-US" sz="1800">
              <a:latin typeface="Arial" panose="020B0604020202020204" pitchFamily="34" charset="0"/>
            </a:endParaRPr>
          </a:p>
        </p:txBody>
      </p:sp>
      <p:pic>
        <p:nvPicPr>
          <p:cNvPr id="10245" name="Picture 5" descr="ES020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887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3858561" y="5943600"/>
            <a:ext cx="1341038" cy="831850"/>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3147908" y="5138825"/>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2727325" y="4337533"/>
            <a:ext cx="990600" cy="609600"/>
          </a:xfrm>
          <a:prstGeom prst="wedgeRoundRectCallout">
            <a:avLst>
              <a:gd name="adj1" fmla="val 33259"/>
              <a:gd name="adj2" fmla="val 93499"/>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5876964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7772400" cy="1143000"/>
          </a:xfrm>
        </p:spPr>
        <p:txBody>
          <a:bodyPr>
            <a:normAutofit/>
          </a:bodyPr>
          <a:lstStyle/>
          <a:p>
            <a:r>
              <a:rPr lang="en-US" altLang="en-US" dirty="0" smtClean="0">
                <a:latin typeface="Franklin Gothic Medium" panose="020B0603020102020204" pitchFamily="34" charset="0"/>
              </a:rPr>
              <a:t>CHILD-REARING PRACTICES</a:t>
            </a:r>
            <a:endParaRPr lang="en-US" altLang="en-US" dirty="0" smtClean="0">
              <a:latin typeface="Franklin Gothic Medium" panose="020B0603020102020204" pitchFamily="34" charset="0"/>
            </a:endParaRPr>
          </a:p>
        </p:txBody>
      </p:sp>
      <p:graphicFrame>
        <p:nvGraphicFramePr>
          <p:cNvPr id="28675" name="Group 3"/>
          <p:cNvGraphicFramePr>
            <a:graphicFrameLocks noGrp="1"/>
          </p:cNvGraphicFramePr>
          <p:nvPr>
            <p:ph idx="1"/>
            <p:extLst>
              <p:ext uri="{D42A27DB-BD31-4B8C-83A1-F6EECF244321}">
                <p14:modId xmlns:p14="http://schemas.microsoft.com/office/powerpoint/2010/main" val="2749171128"/>
              </p:ext>
            </p:extLst>
          </p:nvPr>
        </p:nvGraphicFramePr>
        <p:xfrm>
          <a:off x="457200" y="1905000"/>
          <a:ext cx="8323263" cy="4191000"/>
        </p:xfrm>
        <a:graphic>
          <a:graphicData uri="http://schemas.openxmlformats.org/drawingml/2006/table">
            <a:tbl>
              <a:tblPr/>
              <a:tblGrid>
                <a:gridCol w="2703976">
                  <a:extLst>
                    <a:ext uri="{9D8B030D-6E8A-4147-A177-3AD203B41FA5}">
                      <a16:colId xmlns:a16="http://schemas.microsoft.com/office/drawing/2014/main" val="20000"/>
                    </a:ext>
                  </a:extLst>
                </a:gridCol>
                <a:gridCol w="5619287">
                  <a:extLst>
                    <a:ext uri="{9D8B030D-6E8A-4147-A177-3AD203B41FA5}">
                      <a16:colId xmlns:a16="http://schemas.microsoft.com/office/drawing/2014/main" val="20001"/>
                    </a:ext>
                  </a:extLst>
                </a:gridCol>
              </a:tblGrid>
              <a:tr h="702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Palatino Linotype" panose="02040502050505030304" pitchFamily="18" charset="0"/>
                        </a:rPr>
                        <a:t>Practice</a:t>
                      </a:r>
                    </a:p>
                  </a:txBody>
                  <a:tcPr marT="45712" marB="45712"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Palatino Linotype" panose="02040502050505030304" pitchFamily="18" charset="0"/>
                        </a:rPr>
                        <a:t>Description</a:t>
                      </a:r>
                    </a:p>
                  </a:txBody>
                  <a:tcPr marT="45712" marB="45712"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123472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Palatino Linotype" panose="02040502050505030304" pitchFamily="18" charset="0"/>
                        </a:rPr>
                        <a:t>Authoritarian</a:t>
                      </a:r>
                    </a:p>
                  </a:txBody>
                  <a:tcPr marT="45712" marB="45712"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defRPr>
                      </a:lvl1pPr>
                      <a:lvl2pPr marL="1079500" indent="-457200">
                        <a:spcBef>
                          <a:spcPct val="20000"/>
                        </a:spcBef>
                        <a:defRPr sz="2400">
                          <a:solidFill>
                            <a:schemeClr val="tx1"/>
                          </a:solidFill>
                          <a:latin typeface="Arial" panose="020B0604020202020204" pitchFamily="34" charset="0"/>
                        </a:defRPr>
                      </a:lvl2pPr>
                      <a:lvl3pPr marL="1574800" indent="-381000">
                        <a:spcBef>
                          <a:spcPct val="20000"/>
                        </a:spcBef>
                        <a:defRPr sz="2000">
                          <a:solidFill>
                            <a:schemeClr val="tx1"/>
                          </a:solidFill>
                          <a:latin typeface="Arial" panose="020B0604020202020204" pitchFamily="34" charset="0"/>
                        </a:defRPr>
                      </a:lvl3pPr>
                      <a:lvl4pPr marL="2032000" indent="-342900">
                        <a:spcBef>
                          <a:spcPct val="20000"/>
                        </a:spcBef>
                        <a:defRPr>
                          <a:solidFill>
                            <a:schemeClr val="tx1"/>
                          </a:solidFill>
                          <a:latin typeface="Arial" panose="020B0604020202020204" pitchFamily="34" charset="0"/>
                        </a:defRPr>
                      </a:lvl4pPr>
                      <a:lvl5pPr marL="2489200" indent="-342900">
                        <a:spcBef>
                          <a:spcPct val="20000"/>
                        </a:spcBef>
                        <a:defRPr>
                          <a:solidFill>
                            <a:schemeClr val="tx1"/>
                          </a:solidFill>
                          <a:latin typeface="Arial" panose="020B0604020202020204" pitchFamily="34" charset="0"/>
                        </a:defRPr>
                      </a:lvl5pPr>
                      <a:lvl6pPr marL="2946400" indent="-342900" fontAlgn="base">
                        <a:spcBef>
                          <a:spcPct val="20000"/>
                        </a:spcBef>
                        <a:spcAft>
                          <a:spcPct val="0"/>
                        </a:spcAft>
                        <a:defRPr>
                          <a:solidFill>
                            <a:schemeClr val="tx1"/>
                          </a:solidFill>
                          <a:latin typeface="Arial" panose="020B0604020202020204" pitchFamily="34" charset="0"/>
                        </a:defRPr>
                      </a:lvl6pPr>
                      <a:lvl7pPr marL="3403600" indent="-342900" fontAlgn="base">
                        <a:spcBef>
                          <a:spcPct val="20000"/>
                        </a:spcBef>
                        <a:spcAft>
                          <a:spcPct val="0"/>
                        </a:spcAft>
                        <a:defRPr>
                          <a:solidFill>
                            <a:schemeClr val="tx1"/>
                          </a:solidFill>
                          <a:latin typeface="Arial" panose="020B0604020202020204" pitchFamily="34" charset="0"/>
                        </a:defRPr>
                      </a:lvl7pPr>
                      <a:lvl8pPr marL="3860800" indent="-342900" fontAlgn="base">
                        <a:spcBef>
                          <a:spcPct val="20000"/>
                        </a:spcBef>
                        <a:spcAft>
                          <a:spcPct val="0"/>
                        </a:spcAft>
                        <a:defRPr>
                          <a:solidFill>
                            <a:schemeClr val="tx1"/>
                          </a:solidFill>
                          <a:latin typeface="Arial" panose="020B0604020202020204" pitchFamily="34" charset="0"/>
                        </a:defRPr>
                      </a:lvl8pPr>
                      <a:lvl9pPr marL="4318000" indent="-3429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Palatino Linotype" panose="02040502050505030304" pitchFamily="18" charset="0"/>
                        </a:rPr>
                        <a:t>Parents impose rules and expect obedience.</a:t>
                      </a:r>
                    </a:p>
                  </a:txBody>
                  <a:tcPr marT="45712" marB="45712"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12115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Palatino Linotype" panose="02040502050505030304" pitchFamily="18" charset="0"/>
                        </a:rPr>
                        <a:t>Permissive</a:t>
                      </a:r>
                    </a:p>
                  </a:txBody>
                  <a:tcPr marT="45712" marB="45712"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defRPr>
                      </a:lvl1pPr>
                      <a:lvl2pPr marL="1136650" indent="-457200">
                        <a:spcBef>
                          <a:spcPct val="20000"/>
                        </a:spcBef>
                        <a:defRPr sz="2400">
                          <a:solidFill>
                            <a:schemeClr val="tx1"/>
                          </a:solidFill>
                          <a:latin typeface="Arial" panose="020B0604020202020204" pitchFamily="34" charset="0"/>
                        </a:defRPr>
                      </a:lvl2pPr>
                      <a:lvl3pPr marL="1631950" indent="-381000">
                        <a:spcBef>
                          <a:spcPct val="20000"/>
                        </a:spcBef>
                        <a:defRPr sz="2000">
                          <a:solidFill>
                            <a:schemeClr val="tx1"/>
                          </a:solidFill>
                          <a:latin typeface="Arial" panose="020B0604020202020204" pitchFamily="34" charset="0"/>
                        </a:defRPr>
                      </a:lvl3pPr>
                      <a:lvl4pPr marL="2089150" indent="-342900">
                        <a:spcBef>
                          <a:spcPct val="20000"/>
                        </a:spcBef>
                        <a:defRPr>
                          <a:solidFill>
                            <a:schemeClr val="tx1"/>
                          </a:solidFill>
                          <a:latin typeface="Arial" panose="020B0604020202020204" pitchFamily="34" charset="0"/>
                        </a:defRPr>
                      </a:lvl4pPr>
                      <a:lvl5pPr marL="2546350" indent="-342900">
                        <a:spcBef>
                          <a:spcPct val="20000"/>
                        </a:spcBef>
                        <a:defRPr>
                          <a:solidFill>
                            <a:schemeClr val="tx1"/>
                          </a:solidFill>
                          <a:latin typeface="Arial" panose="020B0604020202020204" pitchFamily="34" charset="0"/>
                        </a:defRPr>
                      </a:lvl5pPr>
                      <a:lvl6pPr marL="3003550" indent="-342900" fontAlgn="base">
                        <a:spcBef>
                          <a:spcPct val="20000"/>
                        </a:spcBef>
                        <a:spcAft>
                          <a:spcPct val="0"/>
                        </a:spcAft>
                        <a:defRPr>
                          <a:solidFill>
                            <a:schemeClr val="tx1"/>
                          </a:solidFill>
                          <a:latin typeface="Arial" panose="020B0604020202020204" pitchFamily="34" charset="0"/>
                        </a:defRPr>
                      </a:lvl6pPr>
                      <a:lvl7pPr marL="3460750" indent="-342900" fontAlgn="base">
                        <a:spcBef>
                          <a:spcPct val="20000"/>
                        </a:spcBef>
                        <a:spcAft>
                          <a:spcPct val="0"/>
                        </a:spcAft>
                        <a:defRPr>
                          <a:solidFill>
                            <a:schemeClr val="tx1"/>
                          </a:solidFill>
                          <a:latin typeface="Arial" panose="020B0604020202020204" pitchFamily="34" charset="0"/>
                        </a:defRPr>
                      </a:lvl7pPr>
                      <a:lvl8pPr marL="3917950" indent="-342900" fontAlgn="base">
                        <a:spcBef>
                          <a:spcPct val="20000"/>
                        </a:spcBef>
                        <a:spcAft>
                          <a:spcPct val="0"/>
                        </a:spcAft>
                        <a:defRPr>
                          <a:solidFill>
                            <a:schemeClr val="tx1"/>
                          </a:solidFill>
                          <a:latin typeface="Arial" panose="020B0604020202020204" pitchFamily="34" charset="0"/>
                        </a:defRPr>
                      </a:lvl8pPr>
                      <a:lvl9pPr marL="4375150" indent="-3429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 typeface="Wingdings" panose="05000000000000000000" pitchFamily="2" charset="2"/>
                        <a:buNone/>
                        <a:tabLst/>
                      </a:pPr>
                      <a:r>
                        <a:rPr kumimoji="0" lang="en-US" altLang="en-US" sz="2400" b="0" i="0" u="none" strike="noStrike" cap="none" normalizeH="0" baseline="0" smtClean="0">
                          <a:ln>
                            <a:noFill/>
                          </a:ln>
                          <a:solidFill>
                            <a:schemeClr val="tx1"/>
                          </a:solidFill>
                          <a:effectLst/>
                          <a:latin typeface="Palatino Linotype" panose="02040502050505030304" pitchFamily="18" charset="0"/>
                        </a:rPr>
                        <a:t>Parents submit to children’s demands.</a:t>
                      </a:r>
                    </a:p>
                  </a:txBody>
                  <a:tcPr marT="45712" marB="45712"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04213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Palatino Linotype" panose="02040502050505030304" pitchFamily="18" charset="0"/>
                        </a:rPr>
                        <a:t>Authoritative</a:t>
                      </a:r>
                    </a:p>
                  </a:txBody>
                  <a:tcPr marT="45712" marB="45712"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defRPr>
                      </a:lvl1pPr>
                      <a:lvl2pPr marL="1136650" indent="-457200">
                        <a:spcBef>
                          <a:spcPct val="20000"/>
                        </a:spcBef>
                        <a:defRPr sz="2400">
                          <a:solidFill>
                            <a:schemeClr val="tx1"/>
                          </a:solidFill>
                          <a:latin typeface="Arial" panose="020B0604020202020204" pitchFamily="34" charset="0"/>
                        </a:defRPr>
                      </a:lvl2pPr>
                      <a:lvl3pPr marL="1631950" indent="-381000">
                        <a:spcBef>
                          <a:spcPct val="20000"/>
                        </a:spcBef>
                        <a:defRPr sz="2000">
                          <a:solidFill>
                            <a:schemeClr val="tx1"/>
                          </a:solidFill>
                          <a:latin typeface="Arial" panose="020B0604020202020204" pitchFamily="34" charset="0"/>
                        </a:defRPr>
                      </a:lvl3pPr>
                      <a:lvl4pPr marL="2089150" indent="-342900">
                        <a:spcBef>
                          <a:spcPct val="20000"/>
                        </a:spcBef>
                        <a:defRPr>
                          <a:solidFill>
                            <a:schemeClr val="tx1"/>
                          </a:solidFill>
                          <a:latin typeface="Arial" panose="020B0604020202020204" pitchFamily="34" charset="0"/>
                        </a:defRPr>
                      </a:lvl4pPr>
                      <a:lvl5pPr marL="2546350" indent="-342900">
                        <a:spcBef>
                          <a:spcPct val="20000"/>
                        </a:spcBef>
                        <a:defRPr>
                          <a:solidFill>
                            <a:schemeClr val="tx1"/>
                          </a:solidFill>
                          <a:latin typeface="Arial" panose="020B0604020202020204" pitchFamily="34" charset="0"/>
                        </a:defRPr>
                      </a:lvl5pPr>
                      <a:lvl6pPr marL="3003550" indent="-342900" fontAlgn="base">
                        <a:spcBef>
                          <a:spcPct val="20000"/>
                        </a:spcBef>
                        <a:spcAft>
                          <a:spcPct val="0"/>
                        </a:spcAft>
                        <a:defRPr>
                          <a:solidFill>
                            <a:schemeClr val="tx1"/>
                          </a:solidFill>
                          <a:latin typeface="Arial" panose="020B0604020202020204" pitchFamily="34" charset="0"/>
                        </a:defRPr>
                      </a:lvl6pPr>
                      <a:lvl7pPr marL="3460750" indent="-342900" fontAlgn="base">
                        <a:spcBef>
                          <a:spcPct val="20000"/>
                        </a:spcBef>
                        <a:spcAft>
                          <a:spcPct val="0"/>
                        </a:spcAft>
                        <a:defRPr>
                          <a:solidFill>
                            <a:schemeClr val="tx1"/>
                          </a:solidFill>
                          <a:latin typeface="Arial" panose="020B0604020202020204" pitchFamily="34" charset="0"/>
                        </a:defRPr>
                      </a:lvl7pPr>
                      <a:lvl8pPr marL="3917950" indent="-342900" fontAlgn="base">
                        <a:spcBef>
                          <a:spcPct val="20000"/>
                        </a:spcBef>
                        <a:spcAft>
                          <a:spcPct val="0"/>
                        </a:spcAft>
                        <a:defRPr>
                          <a:solidFill>
                            <a:schemeClr val="tx1"/>
                          </a:solidFill>
                          <a:latin typeface="Arial" panose="020B0604020202020204" pitchFamily="34" charset="0"/>
                        </a:defRPr>
                      </a:lvl8pPr>
                      <a:lvl9pPr marL="4375150" indent="-3429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5000"/>
                        </a:lnSpc>
                        <a:spcBef>
                          <a:spcPct val="20000"/>
                        </a:spcBef>
                        <a:spcAft>
                          <a:spcPct val="0"/>
                        </a:spcAft>
                        <a:buClrTx/>
                        <a:buSzTx/>
                        <a:buFont typeface="Wingdings" panose="05000000000000000000" pitchFamily="2" charset="2"/>
                        <a:buNone/>
                        <a:tabLst/>
                      </a:pPr>
                      <a:r>
                        <a:rPr kumimoji="0" lang="en-US" altLang="en-US" sz="2400" b="0" i="0" u="none" strike="noStrike" cap="none" normalizeH="0" baseline="0" dirty="0" smtClean="0">
                          <a:ln>
                            <a:noFill/>
                          </a:ln>
                          <a:solidFill>
                            <a:schemeClr val="tx1"/>
                          </a:solidFill>
                          <a:effectLst/>
                          <a:latin typeface="Palatino Linotype" panose="02040502050505030304" pitchFamily="18" charset="0"/>
                        </a:rPr>
                        <a:t>Parents are demanding but responsive to their children.</a:t>
                      </a:r>
                    </a:p>
                  </a:txBody>
                  <a:tcPr marT="45712" marB="45712"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4989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descr="https://my.vanderbilt.edu/developmentalpsychologyblog/files/2013/12/Parenting-Sty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76200"/>
            <a:ext cx="9231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3954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https://ospace.otis.edu/files/M92158cd2d5b71bed2ce053bab40b17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0"/>
            <a:ext cx="78771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4222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200025"/>
            <a:ext cx="7834313" cy="1143000"/>
          </a:xfrm>
        </p:spPr>
        <p:txBody>
          <a:bodyPr>
            <a:noAutofit/>
          </a:bodyPr>
          <a:lstStyle/>
          <a:p>
            <a:r>
              <a:rPr lang="en-US" altLang="en-US" dirty="0" smtClean="0">
                <a:latin typeface="Franklin Gothic Medium" panose="020B0603020102020204" pitchFamily="34" charset="0"/>
              </a:rPr>
              <a:t>AUTHORATATIVE PARENTING</a:t>
            </a:r>
            <a:endParaRPr lang="en-US" altLang="en-US" dirty="0" smtClean="0">
              <a:latin typeface="Franklin Gothic Medium" panose="020B0603020102020204" pitchFamily="34" charset="0"/>
            </a:endParaRPr>
          </a:p>
        </p:txBody>
      </p:sp>
      <p:sp>
        <p:nvSpPr>
          <p:cNvPr id="28675" name="Rectangle 3"/>
          <p:cNvSpPr>
            <a:spLocks noChangeArrowheads="1"/>
          </p:cNvSpPr>
          <p:nvPr/>
        </p:nvSpPr>
        <p:spPr bwMode="auto">
          <a:xfrm>
            <a:off x="457200" y="1524000"/>
            <a:ext cx="79867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036638" indent="-457200">
              <a:spcBef>
                <a:spcPct val="20000"/>
              </a:spcBef>
              <a:buChar char="–"/>
              <a:defRPr sz="3200">
                <a:solidFill>
                  <a:schemeClr val="tx1"/>
                </a:solidFill>
                <a:latin typeface="Calibri" panose="020F0502020204030204" pitchFamily="34" charset="0"/>
                <a:cs typeface="Arial" panose="020B0604020202020204" pitchFamily="34" charset="0"/>
              </a:defRPr>
            </a:lvl2pPr>
            <a:lvl3pPr marL="1531938" indent="-381000">
              <a:spcBef>
                <a:spcPct val="20000"/>
              </a:spcBef>
              <a:buChar char="•"/>
              <a:defRPr sz="2400">
                <a:solidFill>
                  <a:schemeClr val="tx1"/>
                </a:solidFill>
                <a:latin typeface="Calibri" panose="020F0502020204030204" pitchFamily="34" charset="0"/>
                <a:cs typeface="Arial" panose="020B0604020202020204" pitchFamily="34" charset="0"/>
              </a:defRPr>
            </a:lvl3pPr>
            <a:lvl4pPr marL="1989138"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446338"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9035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3607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8179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275138"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latin typeface="Franklin Gothic Medium" panose="020B0603020102020204" pitchFamily="34" charset="0"/>
              </a:rPr>
              <a:t>Authoritative parenting correlates with social competence — other factors like common genes may lead to an easy-going temperament and may invoke an authoritative parenting style.</a:t>
            </a:r>
          </a:p>
        </p:txBody>
      </p:sp>
      <p:pic>
        <p:nvPicPr>
          <p:cNvPr id="28676" name="Picture 4" descr="12673_Myers_Psy_8e_f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5187" y="3560606"/>
            <a:ext cx="4630738" cy="299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874147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pitchFamily="34" charset="0"/>
              </a:rPr>
              <a:t>SOCIAL DEVELOPMENT:</a:t>
            </a:r>
            <a:br>
              <a:rPr lang="en-US" dirty="0" smtClean="0">
                <a:latin typeface="Franklin Gothic Medium" pitchFamily="34" charset="0"/>
                <a:cs typeface="Arial" pitchFamily="34" charset="0"/>
              </a:rPr>
            </a:br>
            <a:r>
              <a:rPr lang="en-US" sz="4000" i="1" dirty="0" smtClean="0">
                <a:latin typeface="Franklin Gothic Medium" pitchFamily="34" charset="0"/>
                <a:cs typeface="Arial" pitchFamily="34" charset="0"/>
              </a:rPr>
              <a:t>CULTURE AND CHILD-REARING</a:t>
            </a:r>
          </a:p>
        </p:txBody>
      </p:sp>
      <p:sp>
        <p:nvSpPr>
          <p:cNvPr id="58371" name="Content Placeholder 2"/>
          <p:cNvSpPr>
            <a:spLocks noGrp="1"/>
          </p:cNvSpPr>
          <p:nvPr>
            <p:ph idx="1"/>
          </p:nvPr>
        </p:nvSpPr>
        <p:spPr>
          <a:xfrm>
            <a:off x="457200" y="1524000"/>
            <a:ext cx="8229600" cy="4625609"/>
          </a:xfrm>
        </p:spPr>
        <p:txBody>
          <a:bodyPr/>
          <a:lstStyle/>
          <a:p>
            <a:pPr eaLnBrk="1" hangingPunct="1"/>
            <a:r>
              <a:rPr lang="en-US" sz="4000" dirty="0" smtClean="0">
                <a:latin typeface="Franklin Gothic Medium" pitchFamily="34" charset="0"/>
                <a:cs typeface="Arial" pitchFamily="34" charset="0"/>
              </a:rPr>
              <a:t>Differences in child-rearing from culture to </a:t>
            </a:r>
            <a:r>
              <a:rPr lang="en-US" sz="4000" dirty="0" smtClean="0">
                <a:latin typeface="Franklin Gothic Medium" pitchFamily="34" charset="0"/>
                <a:cs typeface="Arial" pitchFamily="34" charset="0"/>
              </a:rPr>
              <a:t>culture</a:t>
            </a:r>
          </a:p>
          <a:p>
            <a:pPr lvl="1"/>
            <a:r>
              <a:rPr lang="en-US" dirty="0" smtClean="0">
                <a:latin typeface="Franklin Gothic Medium" pitchFamily="34" charset="0"/>
                <a:cs typeface="Arial" pitchFamily="34" charset="0"/>
              </a:rPr>
              <a:t>Independence vs. family self</a:t>
            </a:r>
            <a:endParaRPr lang="en-US" dirty="0" smtClean="0">
              <a:latin typeface="Franklin Gothic Medium" pitchFamily="34" charset="0"/>
              <a:cs typeface="Arial" pitchFamily="34" charset="0"/>
            </a:endParaRPr>
          </a:p>
        </p:txBody>
      </p:sp>
      <p:pic>
        <p:nvPicPr>
          <p:cNvPr id="58372" name="Picture 3" descr="MyAP1e_9UN17.jpg"/>
          <p:cNvPicPr>
            <a:picLocks noChangeAspect="1"/>
          </p:cNvPicPr>
          <p:nvPr/>
        </p:nvPicPr>
        <p:blipFill>
          <a:blip r:embed="rId3" cstate="print"/>
          <a:srcRect/>
          <a:stretch>
            <a:fillRect/>
          </a:stretch>
        </p:blipFill>
        <p:spPr bwMode="auto">
          <a:xfrm>
            <a:off x="2133600" y="3488485"/>
            <a:ext cx="4191000" cy="31409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274638"/>
            <a:ext cx="9144000" cy="1143000"/>
          </a:xfrm>
        </p:spPr>
        <p:txBody>
          <a:bodyPr>
            <a:noAutofit/>
          </a:bodyPr>
          <a:lstStyle/>
          <a:p>
            <a:r>
              <a:rPr lang="en-US" sz="4100" dirty="0" smtClean="0">
                <a:latin typeface="Franklin Gothic Medium" pitchFamily="34" charset="0"/>
                <a:cs typeface="Arial" pitchFamily="34" charset="0"/>
              </a:rPr>
              <a:t>SOCIAL DEVELOPMENT:</a:t>
            </a:r>
            <a:r>
              <a:rPr lang="en-US" sz="3600" dirty="0" smtClean="0">
                <a:latin typeface="Franklin Gothic Medium" pitchFamily="34" charset="0"/>
                <a:cs typeface="Arial" pitchFamily="34" charset="0"/>
              </a:rPr>
              <a:t/>
            </a:r>
            <a:br>
              <a:rPr lang="en-US" sz="3600" dirty="0" smtClean="0">
                <a:latin typeface="Franklin Gothic Medium" pitchFamily="34" charset="0"/>
                <a:cs typeface="Arial" pitchFamily="34" charset="0"/>
              </a:rPr>
            </a:br>
            <a:r>
              <a:rPr lang="en-US" sz="2600" i="1" dirty="0" smtClean="0">
                <a:latin typeface="Franklin Gothic Medium" pitchFamily="34" charset="0"/>
                <a:cs typeface="Arial" pitchFamily="34" charset="0"/>
              </a:rPr>
              <a:t>ATTACHMENT DIFFERENCES: TEMPERAMENT AND PARENTING</a:t>
            </a:r>
          </a:p>
        </p:txBody>
      </p:sp>
      <p:sp>
        <p:nvSpPr>
          <p:cNvPr id="53251" name="Content Placeholder 2"/>
          <p:cNvSpPr>
            <a:spLocks noGrp="1"/>
          </p:cNvSpPr>
          <p:nvPr>
            <p:ph idx="1"/>
          </p:nvPr>
        </p:nvSpPr>
        <p:spPr>
          <a:xfrm>
            <a:off x="228600" y="1600200"/>
            <a:ext cx="3733800" cy="4525963"/>
          </a:xfrm>
        </p:spPr>
        <p:txBody>
          <a:bodyPr>
            <a:normAutofit/>
          </a:bodyPr>
          <a:lstStyle/>
          <a:p>
            <a:pPr eaLnBrk="1" hangingPunct="1"/>
            <a:r>
              <a:rPr lang="en-US" sz="4000" dirty="0" smtClean="0">
                <a:latin typeface="Franklin Gothic Medium" pitchFamily="34" charset="0"/>
                <a:cs typeface="Arial" pitchFamily="34" charset="0"/>
              </a:rPr>
              <a:t>Erik </a:t>
            </a:r>
            <a:r>
              <a:rPr lang="en-US" sz="4000" dirty="0" smtClean="0">
                <a:latin typeface="Franklin Gothic Medium" pitchFamily="34" charset="0"/>
                <a:cs typeface="Arial" pitchFamily="34" charset="0"/>
              </a:rPr>
              <a:t>Erikson’s                                     </a:t>
            </a:r>
            <a:br>
              <a:rPr lang="en-US" sz="4000" dirty="0" smtClean="0">
                <a:latin typeface="Franklin Gothic Medium" pitchFamily="34" charset="0"/>
                <a:cs typeface="Arial" pitchFamily="34" charset="0"/>
              </a:rPr>
            </a:br>
            <a:r>
              <a:rPr lang="en-US" sz="4000" dirty="0" smtClean="0">
                <a:latin typeface="Franklin Gothic Medium" pitchFamily="34" charset="0"/>
                <a:cs typeface="Arial" pitchFamily="34" charset="0"/>
              </a:rPr>
              <a:t> </a:t>
            </a:r>
            <a:r>
              <a:rPr lang="en-US" sz="4000" dirty="0" smtClean="0">
                <a:latin typeface="Franklin Gothic Medium" pitchFamily="34" charset="0"/>
                <a:cs typeface="Arial" pitchFamily="34" charset="0"/>
                <a:hlinkClick r:id="" action="ppaction://noaction"/>
              </a:rPr>
              <a:t>Basic </a:t>
            </a:r>
            <a:r>
              <a:rPr lang="en-US" sz="4000" dirty="0" smtClean="0">
                <a:latin typeface="Franklin Gothic Medium" pitchFamily="34" charset="0"/>
                <a:cs typeface="Arial" pitchFamily="34" charset="0"/>
                <a:hlinkClick r:id="" action="ppaction://noaction"/>
              </a:rPr>
              <a:t>trust</a:t>
            </a:r>
            <a:endParaRPr lang="en-US" sz="4000" dirty="0" smtClean="0">
              <a:latin typeface="Franklin Gothic Medium" pitchFamily="34" charset="0"/>
              <a:cs typeface="Arial" pitchFamily="34" charset="0"/>
            </a:endParaRPr>
          </a:p>
          <a:p>
            <a:pPr lvl="1"/>
            <a:r>
              <a:rPr lang="en-US" dirty="0" smtClean="0">
                <a:latin typeface="Franklin Gothic Medium" pitchFamily="34" charset="0"/>
                <a:cs typeface="Arial" pitchFamily="34" charset="0"/>
              </a:rPr>
              <a:t>A sense that the world is predictable and reliable</a:t>
            </a:r>
            <a:endParaRPr lang="en-US" dirty="0" smtClean="0">
              <a:latin typeface="Franklin Gothic Medium" pitchFamily="34" charset="0"/>
              <a:cs typeface="Arial" pitchFamily="34" charset="0"/>
            </a:endParaRPr>
          </a:p>
          <a:p>
            <a:pPr lvl="1"/>
            <a:r>
              <a:rPr lang="en-US" dirty="0" smtClean="0">
                <a:latin typeface="Franklin Gothic Medium" pitchFamily="34" charset="0"/>
                <a:cs typeface="Arial" pitchFamily="34" charset="0"/>
              </a:rPr>
              <a:t>Attributed to early </a:t>
            </a:r>
            <a:br>
              <a:rPr lang="en-US" dirty="0" smtClean="0">
                <a:latin typeface="Franklin Gothic Medium" pitchFamily="34" charset="0"/>
                <a:cs typeface="Arial" pitchFamily="34" charset="0"/>
              </a:rPr>
            </a:br>
            <a:r>
              <a:rPr lang="en-US" dirty="0" smtClean="0">
                <a:latin typeface="Franklin Gothic Medium" pitchFamily="34" charset="0"/>
                <a:cs typeface="Arial" pitchFamily="34" charset="0"/>
              </a:rPr>
              <a:t>parenting</a:t>
            </a:r>
          </a:p>
        </p:txBody>
      </p:sp>
      <p:pic>
        <p:nvPicPr>
          <p:cNvPr id="53252" name="Picture 3" descr="MyAP1e_9UN12.jpg"/>
          <p:cNvPicPr>
            <a:picLocks noChangeAspect="1"/>
          </p:cNvPicPr>
          <p:nvPr/>
        </p:nvPicPr>
        <p:blipFill>
          <a:blip r:embed="rId3" cstate="print"/>
          <a:srcRect/>
          <a:stretch>
            <a:fillRect/>
          </a:stretch>
        </p:blipFill>
        <p:spPr bwMode="auto">
          <a:xfrm>
            <a:off x="3962400" y="1939456"/>
            <a:ext cx="4574812"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5351662" y="5865019"/>
            <a:ext cx="1341038" cy="831850"/>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6648381" y="5834648"/>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7454900" y="5414355"/>
            <a:ext cx="990600" cy="609600"/>
          </a:xfrm>
          <a:prstGeom prst="wedgeRoundRectCallout">
            <a:avLst>
              <a:gd name="adj1" fmla="val -36947"/>
              <a:gd name="adj2" fmla="val 80823"/>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27945138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latin typeface="Franklin Gothic Medium" panose="020B0603020102020204" pitchFamily="34" charset="0"/>
              </a:rPr>
              <a:t>GENDER </a:t>
            </a:r>
            <a:endParaRPr lang="en-US" altLang="en-US" dirty="0" smtClean="0">
              <a:latin typeface="Franklin Gothic Medium" panose="020B0603020102020204" pitchFamily="34" charset="0"/>
            </a:endParaRPr>
          </a:p>
        </p:txBody>
      </p:sp>
      <p:sp>
        <p:nvSpPr>
          <p:cNvPr id="8195" name="Content Placeholder 2"/>
          <p:cNvSpPr>
            <a:spLocks noGrp="1"/>
          </p:cNvSpPr>
          <p:nvPr>
            <p:ph idx="1"/>
          </p:nvPr>
        </p:nvSpPr>
        <p:spPr>
          <a:xfrm>
            <a:off x="228600" y="1295400"/>
            <a:ext cx="9045575" cy="4724400"/>
          </a:xfrm>
        </p:spPr>
        <p:txBody>
          <a:bodyPr/>
          <a:lstStyle/>
          <a:p>
            <a:pPr marL="118872" indent="0" algn="ctr">
              <a:buNone/>
            </a:pPr>
            <a:r>
              <a:rPr lang="en-US" altLang="en-US" dirty="0" smtClean="0">
                <a:latin typeface="Franklin Gothic Medium" panose="020B0603020102020204" pitchFamily="34" charset="0"/>
              </a:rPr>
              <a:t>a socially constructed notion of what is feminine and what is masculine</a:t>
            </a:r>
          </a:p>
        </p:txBody>
      </p:sp>
      <p:pic>
        <p:nvPicPr>
          <p:cNvPr id="8196" name="Picture 2" descr="http://images.businessweek.com/imageserve/2012-09/00dQcQw8u31KY-630x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2438400"/>
            <a:ext cx="32035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http://media-cache-ak0.pinimg.com/236x/58/a7/38/58a738cfb8ae504a51b005ecb19c4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088" y="2562225"/>
            <a:ext cx="2247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http://cdn2.gurl.com/wp-content/gallery/gendered-products/gender-halloween-costu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2393950"/>
            <a:ext cx="14255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http://rebeccahains.files.wordpress.com/2013/08/img_2768.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35488"/>
            <a:ext cx="30956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descr="http://www.8-bitcentral.com/images/blog/2013/nerfGirl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300" y="5197475"/>
            <a:ext cx="3086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descr="https://s-media-cache-ak0.pinimg.com/236x/0a/5d/4a/0a5d4a5ed81d7adf2779e2a1adcb690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1200" y="5572125"/>
            <a:ext cx="1236663"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2764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cs typeface="Arial" pitchFamily="34" charset="0"/>
              </a:rPr>
              <a:t>GENDER DEVELOPMENT:</a:t>
            </a:r>
            <a:br>
              <a:rPr lang="en-US" dirty="0" smtClean="0">
                <a:latin typeface="Franklin Gothic Medium" pitchFamily="34" charset="0"/>
                <a:cs typeface="Arial" pitchFamily="34" charset="0"/>
              </a:rPr>
            </a:br>
            <a:r>
              <a:rPr lang="en-US" sz="3600" i="1" dirty="0" smtClean="0">
                <a:latin typeface="Franklin Gothic Medium" pitchFamily="34" charset="0"/>
                <a:cs typeface="Arial" pitchFamily="34" charset="0"/>
              </a:rPr>
              <a:t>GENDER SIMILARITIES AND DIFFERENCES</a:t>
            </a:r>
            <a:endParaRPr lang="en-US" i="1" dirty="0"/>
          </a:p>
        </p:txBody>
      </p:sp>
      <p:sp>
        <p:nvSpPr>
          <p:cNvPr id="3" name="Content Placeholder 2"/>
          <p:cNvSpPr>
            <a:spLocks noGrp="1"/>
          </p:cNvSpPr>
          <p:nvPr>
            <p:ph idx="1"/>
          </p:nvPr>
        </p:nvSpPr>
        <p:spPr/>
        <p:txBody>
          <a:bodyPr>
            <a:normAutofit fontScale="92500" lnSpcReduction="20000"/>
          </a:bodyPr>
          <a:lstStyle/>
          <a:p>
            <a:r>
              <a:rPr lang="en-US" b="1" dirty="0" smtClean="0">
                <a:latin typeface="Franklin Gothic Medium" pitchFamily="34" charset="0"/>
              </a:rPr>
              <a:t>Gender</a:t>
            </a:r>
            <a:endParaRPr lang="en-US" dirty="0" smtClean="0">
              <a:latin typeface="Franklin Gothic Medium" pitchFamily="34" charset="0"/>
            </a:endParaRPr>
          </a:p>
          <a:p>
            <a:pPr lvl="1"/>
            <a:r>
              <a:rPr lang="en-US" dirty="0" smtClean="0">
                <a:latin typeface="Franklin Gothic Medium" pitchFamily="34" charset="0"/>
              </a:rPr>
              <a:t>Biological and social characteristics by which people define male/female</a:t>
            </a:r>
          </a:p>
          <a:p>
            <a:r>
              <a:rPr lang="en-US" dirty="0" smtClean="0">
                <a:latin typeface="Franklin Gothic Medium" pitchFamily="34" charset="0"/>
              </a:rPr>
              <a:t>45 out of 46 chromosomes are unisex</a:t>
            </a:r>
          </a:p>
          <a:p>
            <a:r>
              <a:rPr lang="en-US" dirty="0" smtClean="0">
                <a:latin typeface="Franklin Gothic Medium" pitchFamily="34" charset="0"/>
              </a:rPr>
              <a:t>Gender and aggression</a:t>
            </a:r>
          </a:p>
          <a:p>
            <a:pPr lvl="1"/>
            <a:r>
              <a:rPr lang="en-US" dirty="0" smtClean="0">
                <a:latin typeface="Franklin Gothic Medium" pitchFamily="34" charset="0"/>
              </a:rPr>
              <a:t>Males more physically aggressive</a:t>
            </a:r>
          </a:p>
          <a:p>
            <a:r>
              <a:rPr lang="en-US" dirty="0" smtClean="0">
                <a:latin typeface="Franklin Gothic Medium" pitchFamily="34" charset="0"/>
              </a:rPr>
              <a:t>Gender and Social Power</a:t>
            </a:r>
          </a:p>
          <a:p>
            <a:pPr lvl="1"/>
            <a:r>
              <a:rPr lang="en-US" dirty="0" smtClean="0">
                <a:latin typeface="Franklin Gothic Medium" pitchFamily="34" charset="0"/>
              </a:rPr>
              <a:t>Men more socially dominant, powerful in most societies	</a:t>
            </a:r>
          </a:p>
          <a:p>
            <a:r>
              <a:rPr lang="en-US" dirty="0" smtClean="0">
                <a:latin typeface="Franklin Gothic Medium" pitchFamily="34" charset="0"/>
              </a:rPr>
              <a:t>Gender and Social Connectedness</a:t>
            </a:r>
          </a:p>
          <a:p>
            <a:pPr lvl="1"/>
            <a:r>
              <a:rPr lang="en-US" dirty="0" smtClean="0">
                <a:latin typeface="Franklin Gothic Medium" pitchFamily="34" charset="0"/>
              </a:rPr>
              <a:t>Females more interdependent – spend more time with others than alone</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PRENATAL DEVELOPMENT</a:t>
            </a:r>
          </a:p>
        </p:txBody>
      </p:sp>
      <p:sp>
        <p:nvSpPr>
          <p:cNvPr id="6147" name="Rectangle 3"/>
          <p:cNvSpPr>
            <a:spLocks noGrp="1" noChangeArrowheads="1"/>
          </p:cNvSpPr>
          <p:nvPr>
            <p:ph type="body" idx="1"/>
          </p:nvPr>
        </p:nvSpPr>
        <p:spPr>
          <a:xfrm>
            <a:off x="289793" y="1703688"/>
            <a:ext cx="8229600" cy="4625609"/>
          </a:xfrm>
        </p:spPr>
        <p:txBody>
          <a:bodyPr/>
          <a:lstStyle/>
          <a:p>
            <a:pPr>
              <a:buFont typeface="Wingdings" pitchFamily="2" charset="2"/>
              <a:buChar char="§"/>
              <a:defRPr/>
            </a:pPr>
            <a:r>
              <a:rPr lang="en-US" dirty="0" smtClean="0">
                <a:latin typeface="Franklin Gothic Medium" panose="020B0603020102020204" pitchFamily="34" charset="0"/>
              </a:rPr>
              <a:t>A zygote is a fertilized cell with cells that become increasingly diverse. </a:t>
            </a:r>
          </a:p>
          <a:p>
            <a:pPr>
              <a:buFont typeface="Wingdings" pitchFamily="2" charset="2"/>
              <a:buChar char="§"/>
              <a:defRPr/>
            </a:pPr>
            <a:r>
              <a:rPr lang="en-US" dirty="0" smtClean="0">
                <a:latin typeface="Franklin Gothic Medium" panose="020B0603020102020204" pitchFamily="34" charset="0"/>
              </a:rPr>
              <a:t>At about 14 days the zygote turns into an embryo (a and b). </a:t>
            </a:r>
          </a:p>
          <a:p>
            <a:pPr marL="0" indent="0" eaLnBrk="1" hangingPunct="1">
              <a:buFontTx/>
              <a:buNone/>
              <a:defRPr/>
            </a:pPr>
            <a:endParaRPr lang="en-US" dirty="0" smtClean="0">
              <a:latin typeface="Franklin Gothic Medium" panose="020B0603020102020204" pitchFamily="34" charset="0"/>
            </a:endParaRPr>
          </a:p>
        </p:txBody>
      </p:sp>
      <p:pic>
        <p:nvPicPr>
          <p:cNvPr id="11269" name="Picture 12" descr="zyg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955967"/>
            <a:ext cx="227171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5"/>
          <p:cNvGrpSpPr>
            <a:grpSpLocks/>
          </p:cNvGrpSpPr>
          <p:nvPr/>
        </p:nvGrpSpPr>
        <p:grpSpPr bwMode="auto">
          <a:xfrm>
            <a:off x="3777531" y="3955967"/>
            <a:ext cx="4741862" cy="2958057"/>
            <a:chOff x="1968" y="2016"/>
            <a:chExt cx="3648" cy="2226"/>
          </a:xfrm>
        </p:grpSpPr>
        <p:pic>
          <p:nvPicPr>
            <p:cNvPr id="11271" name="Picture 7" descr="12673_Myers_Psy_8e_f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 y="2016"/>
              <a:ext cx="3648" cy="1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2" name="Text Box 9"/>
            <p:cNvSpPr txBox="1">
              <a:spLocks noChangeArrowheads="1"/>
            </p:cNvSpPr>
            <p:nvPr/>
          </p:nvSpPr>
          <p:spPr bwMode="auto">
            <a:xfrm>
              <a:off x="1968" y="3964"/>
              <a:ext cx="1582"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latin typeface="Franklin Gothic Medium" panose="020B0603020102020204" pitchFamily="34" charset="0"/>
                </a:rPr>
                <a:t>Embryo at 40 Days</a:t>
              </a:r>
            </a:p>
          </p:txBody>
        </p:sp>
        <p:sp>
          <p:nvSpPr>
            <p:cNvPr id="11273" name="Text Box 14"/>
            <p:cNvSpPr txBox="1">
              <a:spLocks noChangeArrowheads="1"/>
            </p:cNvSpPr>
            <p:nvPr/>
          </p:nvSpPr>
          <p:spPr bwMode="auto">
            <a:xfrm>
              <a:off x="3744" y="3964"/>
              <a:ext cx="1582"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latin typeface="Franklin Gothic Medium" panose="020B0603020102020204" pitchFamily="34" charset="0"/>
                </a:rPr>
                <a:t>Embryo at 45 Days</a:t>
              </a:r>
            </a:p>
          </p:txBody>
        </p:sp>
      </p:grpSp>
    </p:spTree>
    <p:extLst>
      <p:ext uri="{BB962C8B-B14F-4D97-AF65-F5344CB8AC3E}">
        <p14:creationId xmlns:p14="http://schemas.microsoft.com/office/powerpoint/2010/main" val="1315843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cs typeface="Arial" pitchFamily="34" charset="0"/>
              </a:rPr>
              <a:t>GENDER DEVELOPMENT:</a:t>
            </a:r>
            <a:br>
              <a:rPr lang="en-US" dirty="0" smtClean="0">
                <a:latin typeface="Franklin Gothic Medium" pitchFamily="34" charset="0"/>
                <a:cs typeface="Arial" pitchFamily="34" charset="0"/>
              </a:rPr>
            </a:br>
            <a:r>
              <a:rPr lang="en-US" sz="3600" i="1" dirty="0" smtClean="0">
                <a:latin typeface="Franklin Gothic Medium" pitchFamily="34" charset="0"/>
                <a:cs typeface="Arial" pitchFamily="34" charset="0"/>
              </a:rPr>
              <a:t>THE NATURE OF GENDER</a:t>
            </a:r>
            <a:endParaRPr lang="en-US" i="1" dirty="0"/>
          </a:p>
        </p:txBody>
      </p:sp>
      <p:sp>
        <p:nvSpPr>
          <p:cNvPr id="3" name="Content Placeholder 2"/>
          <p:cNvSpPr>
            <a:spLocks noGrp="1"/>
          </p:cNvSpPr>
          <p:nvPr>
            <p:ph idx="1"/>
          </p:nvPr>
        </p:nvSpPr>
        <p:spPr/>
        <p:txBody>
          <a:bodyPr>
            <a:normAutofit/>
          </a:bodyPr>
          <a:lstStyle/>
          <a:p>
            <a:r>
              <a:rPr lang="en-US" dirty="0" smtClean="0">
                <a:latin typeface="Franklin Gothic Medium" pitchFamily="34" charset="0"/>
              </a:rPr>
              <a:t>Gender differences influenced by differing </a:t>
            </a:r>
            <a:r>
              <a:rPr lang="en-US" b="1" dirty="0" smtClean="0">
                <a:latin typeface="Franklin Gothic Medium" pitchFamily="34" charset="0"/>
              </a:rPr>
              <a:t>sex chromosomes </a:t>
            </a:r>
            <a:r>
              <a:rPr lang="en-US" dirty="0" smtClean="0">
                <a:latin typeface="Franklin Gothic Medium" pitchFamily="34" charset="0"/>
              </a:rPr>
              <a:t>and </a:t>
            </a:r>
            <a:r>
              <a:rPr lang="en-US" b="1" dirty="0" smtClean="0">
                <a:latin typeface="Franklin Gothic Medium" pitchFamily="34" charset="0"/>
              </a:rPr>
              <a:t>sex hormones</a:t>
            </a:r>
          </a:p>
          <a:p>
            <a:pPr lvl="1"/>
            <a:r>
              <a:rPr lang="en-US" b="1" dirty="0" smtClean="0">
                <a:latin typeface="Franklin Gothic Medium" pitchFamily="34" charset="0"/>
              </a:rPr>
              <a:t>X chromosome – </a:t>
            </a:r>
            <a:r>
              <a:rPr lang="en-US" dirty="0" smtClean="0">
                <a:latin typeface="Franklin Gothic Medium" pitchFamily="34" charset="0"/>
              </a:rPr>
              <a:t>from mother</a:t>
            </a:r>
          </a:p>
          <a:p>
            <a:pPr lvl="1"/>
            <a:r>
              <a:rPr lang="en-US" b="1" dirty="0" smtClean="0">
                <a:latin typeface="Franklin Gothic Medium" pitchFamily="34" charset="0"/>
              </a:rPr>
              <a:t>X or Y chromosome – </a:t>
            </a:r>
            <a:r>
              <a:rPr lang="en-US" dirty="0" smtClean="0">
                <a:latin typeface="Franklin Gothic Medium" pitchFamily="34" charset="0"/>
              </a:rPr>
              <a:t>from father</a:t>
            </a:r>
          </a:p>
          <a:p>
            <a:r>
              <a:rPr lang="en-US" dirty="0" smtClean="0">
                <a:latin typeface="Franklin Gothic Medium" pitchFamily="34" charset="0"/>
              </a:rPr>
              <a:t>Females also have testosterone, just less</a:t>
            </a:r>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cs typeface="Arial" pitchFamily="34" charset="0"/>
              </a:rPr>
              <a:t>GENDER DEVELOPMENT:</a:t>
            </a:r>
            <a:br>
              <a:rPr lang="en-US" dirty="0" smtClean="0">
                <a:latin typeface="Franklin Gothic Medium" pitchFamily="34" charset="0"/>
                <a:cs typeface="Arial" pitchFamily="34" charset="0"/>
              </a:rPr>
            </a:br>
            <a:r>
              <a:rPr lang="en-US" sz="3600" i="1" dirty="0" smtClean="0">
                <a:latin typeface="Franklin Gothic Medium" pitchFamily="34" charset="0"/>
                <a:cs typeface="Arial" pitchFamily="34" charset="0"/>
              </a:rPr>
              <a:t>THE NURTURE OF GENDER</a:t>
            </a:r>
            <a:endParaRPr lang="en-US" i="1" dirty="0"/>
          </a:p>
        </p:txBody>
      </p:sp>
      <p:sp>
        <p:nvSpPr>
          <p:cNvPr id="3" name="Content Placeholder 2"/>
          <p:cNvSpPr>
            <a:spLocks noGrp="1"/>
          </p:cNvSpPr>
          <p:nvPr>
            <p:ph idx="1"/>
          </p:nvPr>
        </p:nvSpPr>
        <p:spPr>
          <a:xfrm>
            <a:off x="381000" y="1600200"/>
            <a:ext cx="8229600" cy="4625609"/>
          </a:xfrm>
        </p:spPr>
        <p:txBody>
          <a:bodyPr>
            <a:normAutofit/>
          </a:bodyPr>
          <a:lstStyle/>
          <a:p>
            <a:r>
              <a:rPr lang="en-US" sz="2800" b="1" dirty="0" smtClean="0">
                <a:latin typeface="Franklin Gothic Medium" pitchFamily="34" charset="0"/>
              </a:rPr>
              <a:t>Gender Roles</a:t>
            </a:r>
          </a:p>
          <a:p>
            <a:pPr lvl="1"/>
            <a:r>
              <a:rPr lang="en-US" sz="2400" dirty="0" smtClean="0">
                <a:latin typeface="Franklin Gothic Medium" pitchFamily="34" charset="0"/>
              </a:rPr>
              <a:t>Shaped by cultural standards and generational influences</a:t>
            </a:r>
          </a:p>
          <a:p>
            <a:pPr lvl="1"/>
            <a:r>
              <a:rPr lang="en-US" sz="2400" dirty="0" smtClean="0">
                <a:latin typeface="Franklin Gothic Medium" pitchFamily="34" charset="0"/>
              </a:rPr>
              <a:t>Expectations how men/women behave</a:t>
            </a:r>
          </a:p>
          <a:p>
            <a:pPr lvl="1"/>
            <a:r>
              <a:rPr lang="en-US" sz="2400" dirty="0" smtClean="0">
                <a:latin typeface="Franklin Gothic Medium" pitchFamily="34" charset="0"/>
              </a:rPr>
              <a:t>In and out of the home</a:t>
            </a:r>
          </a:p>
          <a:p>
            <a:r>
              <a:rPr lang="en-US" sz="2800" dirty="0" smtClean="0">
                <a:latin typeface="Franklin Gothic Medium" pitchFamily="34" charset="0"/>
              </a:rPr>
              <a:t>Does culture construct gender roles?</a:t>
            </a:r>
            <a:endParaRPr lang="en-US" sz="2800" dirty="0">
              <a:latin typeface="Franklin Gothic Medium" pitchFamily="34" charset="0"/>
            </a:endParaRPr>
          </a:p>
        </p:txBody>
      </p:sp>
      <p:pic>
        <p:nvPicPr>
          <p:cNvPr id="1026" name="Picture 2" descr="http://www.lifeguide-blog.com/wp-content/uploads/2014/09/cyanide-and-happiness-traditional-gender-roles.png"/>
          <p:cNvPicPr>
            <a:picLocks noChangeAspect="1" noChangeArrowheads="1"/>
          </p:cNvPicPr>
          <p:nvPr/>
        </p:nvPicPr>
        <p:blipFill>
          <a:blip r:embed="rId3" cstate="print"/>
          <a:srcRect/>
          <a:stretch>
            <a:fillRect/>
          </a:stretch>
        </p:blipFill>
        <p:spPr bwMode="auto">
          <a:xfrm>
            <a:off x="764608" y="4343400"/>
            <a:ext cx="7703117" cy="2809876"/>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cs typeface="Arial" pitchFamily="34" charset="0"/>
              </a:rPr>
              <a:t>GENDER DEVELOPMENT:</a:t>
            </a:r>
            <a:br>
              <a:rPr lang="en-US" dirty="0" smtClean="0">
                <a:latin typeface="Franklin Gothic Medium" pitchFamily="34" charset="0"/>
                <a:cs typeface="Arial" pitchFamily="34" charset="0"/>
              </a:rPr>
            </a:br>
            <a:r>
              <a:rPr lang="en-US" sz="3600" i="1" dirty="0" smtClean="0">
                <a:latin typeface="Franklin Gothic Medium" pitchFamily="34" charset="0"/>
                <a:cs typeface="Arial" pitchFamily="34" charset="0"/>
              </a:rPr>
              <a:t>THE NURTURE OF GENDER</a:t>
            </a:r>
            <a:endParaRPr lang="en-US" i="1" dirty="0"/>
          </a:p>
        </p:txBody>
      </p:sp>
      <p:sp>
        <p:nvSpPr>
          <p:cNvPr id="3" name="Content Placeholder 2"/>
          <p:cNvSpPr>
            <a:spLocks noGrp="1"/>
          </p:cNvSpPr>
          <p:nvPr>
            <p:ph idx="1"/>
          </p:nvPr>
        </p:nvSpPr>
        <p:spPr>
          <a:xfrm>
            <a:off x="-152400" y="1600200"/>
            <a:ext cx="9067800" cy="4625609"/>
          </a:xfrm>
        </p:spPr>
        <p:txBody>
          <a:bodyPr>
            <a:normAutofit/>
          </a:bodyPr>
          <a:lstStyle/>
          <a:p>
            <a:r>
              <a:rPr lang="en-US" b="1" dirty="0" smtClean="0">
                <a:latin typeface="Franklin Gothic Medium" pitchFamily="34" charset="0"/>
              </a:rPr>
              <a:t>Gender and Child </a:t>
            </a:r>
            <a:r>
              <a:rPr lang="en-US" b="1" dirty="0" smtClean="0">
                <a:latin typeface="Franklin Gothic Medium" pitchFamily="34" charset="0"/>
              </a:rPr>
              <a:t>Rearing – influence of parents</a:t>
            </a:r>
            <a:endParaRPr lang="en-US" sz="2800" dirty="0" smtClean="0">
              <a:latin typeface="Franklin Gothic Medium" pitchFamily="34" charset="0"/>
            </a:endParaRPr>
          </a:p>
          <a:p>
            <a:r>
              <a:rPr lang="en-US" b="1" dirty="0" smtClean="0">
                <a:latin typeface="Franklin Gothic Medium" pitchFamily="34" charset="0"/>
              </a:rPr>
              <a:t>Gender Identity </a:t>
            </a:r>
          </a:p>
          <a:p>
            <a:pPr lvl="1"/>
            <a:r>
              <a:rPr lang="en-US" dirty="0" smtClean="0">
                <a:latin typeface="Franklin Gothic Medium" pitchFamily="34" charset="0"/>
              </a:rPr>
              <a:t>Sense of </a:t>
            </a:r>
            <a:r>
              <a:rPr lang="en-US" i="1" dirty="0" smtClean="0">
                <a:latin typeface="Franklin Gothic Medium" pitchFamily="34" charset="0"/>
              </a:rPr>
              <a:t>being</a:t>
            </a:r>
            <a:r>
              <a:rPr lang="en-US" dirty="0" smtClean="0">
                <a:latin typeface="Franklin Gothic Medium" pitchFamily="34" charset="0"/>
              </a:rPr>
              <a:t> male</a:t>
            </a:r>
            <a:br>
              <a:rPr lang="en-US" dirty="0" smtClean="0">
                <a:latin typeface="Franklin Gothic Medium" pitchFamily="34" charset="0"/>
              </a:rPr>
            </a:br>
            <a:r>
              <a:rPr lang="en-US" dirty="0" smtClean="0">
                <a:latin typeface="Franklin Gothic Medium" pitchFamily="34" charset="0"/>
              </a:rPr>
              <a:t> or female</a:t>
            </a:r>
          </a:p>
          <a:p>
            <a:r>
              <a:rPr lang="en-US" b="1" dirty="0" smtClean="0">
                <a:latin typeface="Franklin Gothic Medium" pitchFamily="34" charset="0"/>
              </a:rPr>
              <a:t>Social Learning </a:t>
            </a:r>
            <a:br>
              <a:rPr lang="en-US" b="1" dirty="0" smtClean="0">
                <a:latin typeface="Franklin Gothic Medium" pitchFamily="34" charset="0"/>
              </a:rPr>
            </a:br>
            <a:r>
              <a:rPr lang="en-US" b="1" dirty="0" smtClean="0">
                <a:latin typeface="Franklin Gothic Medium" pitchFamily="34" charset="0"/>
              </a:rPr>
              <a:t>Theory</a:t>
            </a:r>
          </a:p>
          <a:p>
            <a:r>
              <a:rPr lang="en-US" b="1" dirty="0" smtClean="0">
                <a:latin typeface="Franklin Gothic Medium" pitchFamily="34" charset="0"/>
              </a:rPr>
              <a:t>Gender typing </a:t>
            </a:r>
          </a:p>
          <a:p>
            <a:pPr lvl="1"/>
            <a:r>
              <a:rPr lang="en-US" dirty="0" smtClean="0">
                <a:latin typeface="Franklin Gothic Medium" pitchFamily="34" charset="0"/>
              </a:rPr>
              <a:t>Gender Schema</a:t>
            </a:r>
          </a:p>
        </p:txBody>
      </p:sp>
      <p:sp>
        <p:nvSpPr>
          <p:cNvPr id="165890" name="AutoShape 2" descr="data:image/jpeg;base64,/9j/4AAQSkZJRgABAQAAAQABAAD/2wCEAAkGBhQSEBQUExQWFBIWFhcXFhYXFxQUGRoVHRYVFBgWFxYXHicfGh4lGRgYHy8gJCcqLCwsFx8xNTAqNSYrLSkBCQoKDgwOGg8PGi8kHyQpLCwsLy4sKiwsLCwsLCksLzQ0NCkpLCwsLCwsLCwsLCwsLCwsLCkpKSwsLCwsLCwsLP/AABEIAKgBLAMBIgACEQEDEQH/xAAcAAEAAgMBAQEAAAAAAAAAAAAABQYBBAcDAgj/xABBEAACAgEDAgQDBwEGAwcFAAABAgMRAAQSIQUxBhMiQTJRYQcUI0JScYFiM4KRobHwFWNyJENTosHR8Rdzg7Ph/8QAGQEBAAMBAQAAAAAAAAAAAAAAAAECAwQF/8QAKREAAgIBBAEDAwUBAAAAAAAAAAECEQMSITFBBCJR8GGRoRMUMnGBBf/aAAwDAQACEQMRAD8A7jjGMAYxjAGMYwBjGMAYxmMAzjOZ+Lvtoj0srRQIszIxQkswG8cMBtU8A+m772K45+uh/bhpZEP3lHgkFWqgzBr/AEbRZ+oqxldSLaWdKxlX032i6RhZcoD+oe3zNWBlh0muSVd0bq6/NSD35HbCknwHFrk98YxlioxjGAMYxgDGMYAxjGAMYxgDGMYAxjGAMYxgDGMYAxjGAMYxgDGMYAxjGAMYxgDGMwcArXj7xgOnaXzODI7bIw17d20sS1ewVSfrwPfOBarxdr9Q5lfW6hbvaqStEoFnnbFtHv8A/OWP7dvHPnTnQoq7IWVmc/F5u0khflSmif6iM5pppSF9qr+Rmcr6NYV2bB1hJUXuKirHH+N9yeDefQn9X812qu3v++a5iIPAFV/v9/fPFEtjt/Y2eP2ylIvbRYk1PAsnn/AjLX4H8a/c52IiITy1RljQkOAxKkAc2tt2v4jxzlD0FLe5vf2oD+Mk/NAUVz8j/vvmP8JbG79cdz9M9C8QwayISaeQOvY9wQfdWU8qfocks5f9h6BotRITtcuqNF7gKtrIx9yymrFilHNg51DOxO1ZwyVOiK614p0uk2/edRHCW+EOwBI9yF7kfXN/SatJUWSNg6OoZWHIZSLBB9wRnN+syvo+ra7USpIBqNPCuj1K6d9UsJRdskLKnK7nO6uAfnkP1jrXUXXTNKZdOH0YZGRNSirrN7bt8cCMxIXbUb+k2e57SQdlvNTqnWItMgeZtiF0QGmb1uwRRSgnliBfbOUdfm6grdRmWbVb9NLoTAkYfy3LpGs5CbbkXudvYGz3zx8QNqJp9Qs51hmTqMJiiVJDpvuSzR+W9qpTsSxNhrHPYjAO03i85X0nXa1uqlZZJI3GplBRvvJjfSU5jCKI/JUUAfM3bt3BPIGTH2ZR6k9JE+pl1D6iRJLWbgpsaVECrQIsAMSbJJvAL5eaU/WIknj07NU0qu0a7WNqlbzuAoVY7kd85VpW1Uem6e+rn17aedJG1bJ5nmRyhAIY/wAJRKicHtZLdzRzDN1Fl0cuyU6xdF1Hy2dBv5ZfIMgraJCgBo9yOR3wDsd4vOP9P12qbSaorqpIwVgrzF18jJN5hEgZ3iDoHohtlhOCAAcn26nrG8PtLp4potVTBVdpZZQgmKs6NKokYmO2Xct9u/uB0C8zeceh1us+6sdNNK8x1UP3SP8A7Y4BIBmj1D6hFLQ1ZJPwk7QR2zHUuq6htBpEVtaJmgmkedvvQYatSpMZhiHJ3XtDHYF9mGAdizQ631yHRwPPqH8uFNu5trNW5gg9KAk+pgOB75y7Xz6+aJ5DLqo5E6Vp51WMMgbV25YFdtluBaD58+2Z8Qya+DTdTWKbVyt5OgliYgs4leUCYR7FFekcqooA9hgHXg2ZvOR+IptcJuozRy6sfd59EdPGgYxsriNZvTtPmCrsA0DZ989ena7XnqbK8jpKNTMPLcakxvpak8pUVY/IVaoiTdusAMeawDpGs65DFPBA77ZtR5nkrtc7vLUO/qApaUg8kX7Xm/nFPDMc0vUukySHWSTxnV/fDOkojjlaAhVjJUIAdtUvHC+557XgDGMYAxjGAMYxgDGMYAxjGAMwczmDgH5W+0vTRp1bU7HMi3ufcCKkunC/MAjv87HtlehkvgCx/vj651D7fvCHlzJrYojsfidlqt4I2lh3tgav+n6jOZaeTgbgQ1cCjzx7V+15m0axe55meyAR8/r/AJe2fXl/KuT2JH/rxnzIRzRAJ+nvV/vkv4U8Kz66XyoKG0AvIxOxR/HcnmhkFuXR5dJ6K+p1EcEVb3455r3JNDsKJP7ZOarwfqodS+mZXmKqrq8UMstxtYDbIgxUblYeqr25ePAnhMdN87VashGB8pT6j6BIVDBQLuRtlKLPw+5rOieEAHE84smWZlFiiEi/ACj6b1kb++cqlq2LS9Cs0Psw8IjRaJC6FdVKimbcdxBF1GPYKtn0j3Jy44xm5zDMVmcYBiszWMYBiszjNGfrkCEgyqWBoop3vu/TsW2J+lYBu1is0G6jJyVgbaPd3RL+oFkj+9R+meMXiAecsUkUkbODsc7GjcgElRIjGmA9mCk+10aAlazOMYBisVi8zgCsZrnXp5oi3DzCpbb77QQCT8uSO+bGAYrFZnGAKxjGAMYxgDGMYAxjGAMYxgDGM1Oq9Uj08TSyttRRz7kkmgqj3YkgAe5OAfPV+sRaWIyzOEQe/JJJ4Cqo5ZieAoFnKY/jrVyyAwxRQwgjicO8rrfJqNwsfF1y/cWB2yLmmfW6gTzgBVvyo+/lqeOPbeR8Tfx2GSsiKooAC87I4Ev5cmLn7Gr4i8TJqtLJpNXAI2mISN2YtBuLehzINrKVoNtNWSFDEnKj1j7MdDCYoIdXNDqWZV3MrTqS52osmwBYyxFLZF81dZdpdKrLRo3wbH75F65E0ulljK7dJIVZmVA76d1CLHqEUD1LGUjJX8oTjgbcyy4O4muPLWzREr9icQHq1Du/zZU2jtZC97/cnLN4a6JD0xDD54YSyblDiNHMhAUgFa3dhQqxzyck/vrxitTE6Ndb4keaJxVhw0YJjBHtIFogiyKJjOuSRymIw2+pjcNGVhllrmnV3RSI1ZSV3MRV3zVZ52mV0z0FKFWiV6z1RYITIys/KqqKNzO7MFREHuSxAH/tmz4EglSGRXDrD5rHTiVdkvlMFdg6mjxIzgWLoC/nlYh8Ujz4JJ9PLtDN5KI0LEy0UMlNIpkAViBsVhySTdV0HpPVYtTEssLbka+aIIINMrKeVYEEFSLBGaYq9zDNPU6XBu4zGZzY5xjGMAZp9W6mmniaR7oUAB3Z2IVEW/zMxCj6nNzKD4060kk6wK3MZJJF+lihDt9ajYqK/NJfBXKTmoK2a4sUsstKNrWzqQkusaTfdrDDNNGi8g1+Ey+bVC2ex3oKDWSEHWN771jVSRV7QWI70W/fmspcWsaQs0hpCbUeyRLwASO5bv8AyMnNB1AeSJKKg7viG0hQSLK/lurF80eaPA8955uT32PV/aY4wTrdlk6nPDKmx9r9jtI3KfobFHK51ToELQOI3bTWveN9iA2GB8snYG3AU4AZfZlPOfDq8lHzWRTyFRUHH1ZtxJ+orI7qkWpjVtjDVRMCHhlUK208HbJGOeCRRUn65dZXJ3Zj+3UVRPdD8cBdHv1zpHLGnrIqnIOwhF/8QONrRjkNwLBUmO1nVG1HrbbJyVEZlcRR80VKIKkcFaJbsbA2i7qv3nUSxS/dtF951UkbwySMY1kRb2Rygkjl0BtlNboACBVD76tDIk7feYEjmbad5l2CS19mAAYrTAi7FfIgnbNOSgnEy8bFB5HGRZfwkcmOVtPJt/7qZgAP1eQ5aPv7lPpzmlL4jl3si6nXagqPUpXS6ePt7zpAhAHclGvIvpmh1D8QadChN/hEkGzyS5VY75v4ifocu/QPBAUiTUeqTvs3FkB7jg0DRANkd+RWYY3mk/odOaHjQV8v2RseBunukLSSKiySG/SXb0C9vrf1N7nceWu/lVmxWM9BKlR5MnbsYxjJKjGMYAxjGAMYxgDGMYAxjMXgA5zbxf1VtTq/LWzDASO3DTdmYn+kekfUt9KuXirqpg0zslea1JHfPrY0DXvQtv2U5SOkaERRBRZNfETbX2tieSb986vHjvrZlkfR8fewFCKOPc56oQMyI13VXI74daP1vt/lnYYmxE3bn9h/75szRhlpqogiu9g9wc1I3F/7+ueySHdx7d/5GUZJN+Deq7ozp5CfOgpbNW8XaOT68ek/1Kfpn34r1w3QafcPx3betgMYkQs3HupbYp+jV75S/FnT4pIxNMvq0581GrkFfURzfDUB/geCARoanrbyLFBE41K2glTVx+aI5fL81vKWQrOpX0m2NAsqqbBC+b5GJ04p1f4OvD6mj28R9QjOm3b0d9UliPaOIHZVhmVu4EKAvQK2zd1JGXLwpPDDBNqGkCJNqGNuwolAmlWj7lvJ3fMlsonR4ZY9POJnMkOnNMJJk08ZUxJI3lfhM4YNuIUME9W26FC6dS8GQ/8ADJE02nImYNPH6qmGpdT+J5rEHzPURZavbtmEMSg1XSr59jXI3wytav7TNb96YxrB93BOyFlkErBJHidZGavLfchqgQOAb5OdM6N1RdTp4p0BCSorqGq6IsXRI/wJGcj8QaSXqXVBHpxKgEaxStJsjaFQwMu1SfMLbGUg0QSykek3nZoIgqhVFKoAAHYACgM1Rk/ofeMYySD4melJ+QvPzs/VjKxkDgvJzu/qb1bq9vxXHHvWfoHqusjihd5XWOMKdzsQqj9yc/NGinQGKQHdHI3I5skXu/YEIOO+5s5PIjqo9X/nZFBy+uxa+odS9dG1ij9RAr1EVtX+PSAP+YD+XLH1vqSrpHUEXsJYfIAWw/1ykS6kM0oV0ZUPmSEMD6CRs59xsJP90Z46PrzTzOqq8zCUIFiBmqOwjPuQFavewsixXtnAsc2tkevKeHV6pJLr7fEXvpvV9jxrIw2OrlSa+NSPT9bUk1/Q2Yl8XqXIWKU+sIHCFlYFtgZGHB9Rrb8XHauc8NJ9nzkbCtRWWHnkSEG7FIjHj5esVlj8P6HTq7hGMksDCJiwICHYrbY1rao2sOV79iTWa48Tr1I4s+aF3B8mNB1ROnzBtZIqRzxqEkdgoidaJ07Vwb3M4f5q4Jrbl3R1dQwIZSLBFEEfMHOc/aIVK6UPRTz/AMT/AO08b6Z7r2udb+l5LdP6UsarL05441YA7EptNIP+hTtUm/jSj2vcBWehFqMUeRkg5SbLoBmch+keI1lbypFMOpAJMTEEsoNF4m7SJ25HIsbgp4yYzU5+BjGMAYxjAGMYwBjGMAYxjAGMYwBjGReu8RwxErbyOCFZIY5J2UkWN6xA7LHNtQwCD8f7QdM0gPkqz29elJWUJGWP5QQ0i32thffI2KMgdu/vxmPEniqHXQ+TAysocjUo45XYxVYpE9tzqTR4IQ9wcqek6nqNN6VIliB4RyQ6j5K57j5Bv23AUM7sCk4mOSrLSXIJH7g/xfvmvybIvNLR+I4pTsYGF7AqRdtk+yt8LfwTkp90YCx2+fGb2jM8UA+Xy+eenSOkzal5DC6xRxHZbxmQSScEqKZSAqmtwJ9TV+Ug+WpmKxkqAX4CD2LkgKP5Ygfucv3QekjTaaOFTexfU3ALOSWdzXuzlmP1Oc+fI4qkXhGznXi3pesVRGVVU3rJ5ysZUbYyskLRtsIaSUxpt3Vt3EtwQfOTxfBI/la/TRglPMV1IlDIWYKy2BIpIUsAtkAqb54vHjTw9FqoF8+Ro4YmMrgbdrKEYMrhgRVE/tnOupRbllaRUO/c7JQI+EBVK9jtRVT9kGcrTyO2eh42NybSN1enaTUpL9y1ir56bXRwJwQVCkjzCsy3GCvpcAWT35yz6g6ySEwtLAoalaSJZo3EdjcE9ZKsVsBt3F3XGRXgnwgdHotSuqiSfS+WkkabfOZlERZwY9vLFiaAu+Mp8HVZYtR95VW0qvaqrq3ly7XJ2HaSpVUcAPYIK8cFhnPJuO9kQqbpo2dT0ObSkSy+Uk6N5q6iM6jUykqxYgRiINs2sybWkoKas98674f1MsmliebZ5roGby7CcixQJJHFcWc5lpuof8Y1ccAZFhALzCLUM5MaiuQlKdzlVp9w27uARnXEQAAAUBwAOKHyycfFlc3Nex9ZDdd6nIrJFDtV2BZ5GG4Rxjiwv5nY8KCQOGJvbtaZzmnjDroj1MtEAkiNvnsVFYD/ABdzlc+T9OGov4uB58igjx65KqGHVLLLNqI2ARJnDpLZ2sPLACRGiadFBXg+oWDDdF6baTa+fQ7tPJN50TK8cTxjdvEkYkdAIn9LEhgWZmG0qQc++gaI9Q1Kp6lRUtiL9K9mNjs3JUfVmP5DXRPF+iWXTJpK9EzohoD0xoRKxH6TSbQw+FmUjM/HnOcbmdHmYoYcihj57NTQrptVFFqEhjIkUOpKJuo0efrz2+ee2qlPlyx6fyxOqHaG+FXKnZvC8gXzXyyl6aOfRvqIdo1MRO6SAsI3IcnbqIWFKN5Vg6ekbkYiro+Gh6+NKXEPmxRszN5E+j1EjK7cnbqNPuV1vsDuIuroADR43yjNP3Rb5urrpYofvkyK7UjSUUj8zaWNk8IDRqzz++eXSOvLP95kDxnTRvSTKTsZBEjOS3Y7WLCwa4ruDkLp/FM8pryGlU9h5f3ZAf62ncuf7seeo0Es1HUuCim108YKRKRdFvzSEX+b02LCg5McTZdWfE8v3hxOwZYy8SxqRTCITI5YjupcgNXcBVBo3l31vheNmMkLHTynktHW1jx/aRH0v2Aug1dmGVDqUmyJmr4Rv/hSH/0GdIBzaUUkkYZ9mqKb1FlIWPXoImDDyp0JVN5JVXim7xObraxB9RUFxyZDpfVZopk0+pIk8wMIdQKUuygsY5YwKWTYC1r6W2OaSqM/PArqVYBlYUVIBBHyIPBGUHRQFZtHFuJEPUpo0J5PljSawot/0owWzz6eeczrTwZXqW50LGMZczGYJyK6p4kihbyxck5AIij5ajdM57RrwfUxANECzxkNqEec3qGBXuIVsRr3+P3l4P5vTYBCjBNG/wBR8ZxR15aPqBuCs0QBROdttIxCnnils37ZsdF8Qie0dDDqEJDxMb7UC8T0PMjNinAHeiFNgQPWwWiVe34kIr/80eTmr6esqqGvcvKspKsrfqVh2P8Ar2NgnIFE1mCcg9N1GSErHqTuViFTUAUrE/CsoHEbHtfCse1EhcnAMkgxn1jGAMwTnlPNtri8h/E/UWTRzMoIIQ2VssF/MVA7kLZH7YJo9ptQ05IRikINM68NIexEZ/KvsXHJ5213z3SNY1AUBEHsOB9T/wD3PGGaNY02FREFGzbW0IFG2q/LVVlW8ReJ4mUbpBHpe7MTzLzWyMDlgfcjj2HckBwVbxxLFA0ushAXUaht+5mYKsCqkCl1HD+Y4DAGjTX3BvTdllBZ+3seRxwO95jquqi1OpL0W2gIVU+ZZAO1CUtR/aEBSfib6A5dfCH2axwx3qgJmu0jf1JEOCEH6yp7M3I9qztxZFij/ZjKLmygRCNy3lSK22gQCJADzwe9ZsQaSSO/KlliNH4GOw384z6D/K50LxN4c08zqu4QFEZy0fofm0jJI4KA+YdrWCVHyOc50Msk4k/G2EOygeWA4T4o2bcSNzRlTW3i6rN4Z1k2aKOGk2zFNOEWWUMiyByDGFPp+EBlYUQwBuvbJ7pviXV6QACQaqEceXK1SAcfBPRLcezg3+oZXY9IFZaeSRhzbNV+1lVpf8s3ZdUaBPFfzl5Yoy5RCk1wdH03iLTa3STsV3IgKzwyqCVOwOY3XlW4I7Eg33znA8Ju5EMWoaN5GqmUyIqkmI8SHd8UGqYbWArYKrvK9IEx6VNJp0dpJ9QJV2eWx8tWjRW2yEKwIiDVYsN3z46X1HVR6zTLLpiu3YpCxzMoAgZPME1GMqC8hILBr+fv5L2bo7IScd1sdP0en8uNEu9qqt/OgBece8b9cOp1zhDao6wRHuBXqlevq24fL8NcvfjPxkmi0zlpoknKEQoxAYufQrBe+0Egk9gBnIdEnmzr5ZB9CIlMG3yTMBfH6Qqkn6nOPybaUV8+M7PD0xbm+vj/AAdb+zfpATTtMQN8zkqaWxEtRqAR7NtL/wB/LhmtoIUjjSOMbUjVUUVQCqAoArjsM2c6Yx0pJdHFOTlJyfYzg/iMPqeqTxxjdumKKB3ZlVUYX2ABU2fYAk96zs3WtZKoVIE3TSWFY35cYrmSQ/Iey92NDjkiM8LeBYdFbAtLM3xSvVknliB7Wef8zZ5zPNjc6R1eJ5CwOUu62Nrwp4aXRwbOGkbmRwKtvYD5KBwB+57k55aqXfqnN+mFAn7M1Sv/AOXysnnYAWeAOSfplPhDSQoDYfVyEkECwjkyMjV22wApfzA75MkktKMoycpOciM6n0oCSHXNe6bdEeOFjbbJACD2oRt/emP0z2AH+/llg8X6HztMIFYpJI8YiYVaurCTfRBBChCxHvVe+QTeBdbfGuhK81u0jE17WROLOdEWkqL48qSpmAR7D+c+JJAoLOyqo7liAAPqTm7pfAs/Hna5iAe0EMcNj9JMhkI/daOSmj8DaONgxi81w24PMzzsG+a+aSE/ZQBk6yXnXRTddE2pifbE33Tj7xM4aNTBYEvkgkM/4ZJ3ilrkMxAB6eo4FdsPGCCCLBFEfTtWctg12p03V0hM0rRrIEKuwKNFIrCKlqhRKjd3uMi+Tdd5FIxnnbrpN/4jqEsyqpZiFUckkgAD6k5z9Y3ZdE0bqrydS1Do5XzFpouoG6BF/h3Ruro8gUaINTHNNv1qfe5EmZHT7xI0CyBpGm1DeZShVVW2wqKEcZY2GBy59D6+NTLpI9keljjYzKjAqwG6fTwIgoLGzqslg8gAqBzYzfJklsy3PrJtN8ZOohA9Thfx1IA5MaCpQeT6AGHACtdiK1nWZtR8DrDAbooQ8ri++74YxweKY8/lOWV/fInqHRL3PARHIeWBFo//AFAfC39Y57WGArJIojNHp0hBEagWbY+7Nx6nY8seO5N5nVdTWMW5q+wALM1C6RFBZjx2AvNLQayTVO8MYGnePaZTLTSAGiCkXuCLAduLHwnkZY+ndFh09v8AE/5ppDucjubY9l7+kUo9gMUSQsvR9VPtZWXTqjK6o6eY0hVgw8zaw8taB4FnkEngqZ3QdcUsI5VMM5/I3Zq9437SChfHIBFhe2RU3jVH40iHUX/3l7Ifl/ac7v7oOas+mbUgfeWDqCGEaqEjDAkqebZiPqa96GCCf1/iCNg0caCcm1YcCOjwQz0QfcEAN9azw8Jo4edTKXiQqFQgVGxG8ojG2KhSlAk1Z7CgNBRQAAoDsO38CslvC0IEcrirknkLV7lK0/8ApEB/GCGicJz583MBPnn3WSQGQHvmpqtGSLXvm5jAKJr/AAFC4A2SIlkmOOSWOMk8m0RgtXzQ4z5bwtHz/wBnHJBYlAxYjhSxPLEfM3WXw5hhxkE2UnpHh+MaorsRY4VVgq8AysG+IcXtT/8AZ9Ms3UupxwRl3PHYAcszeyqPdj8shupeEtQZzNp9UsTMFDrJB5w3KKDLUiEGuDdg0O3N6ul8AzcNPrDJKK/FSFUbbxYHmNIqbq52BRzwBkgr/iXqSio9Q6CXUW8y/pgHpSEcm+DtPsSZCKusq8OqBfUyKfTLNaEEcqsUSX+24MOflnR+q/ZZBMo2vJFICSJlZjLRNuCzE7r7eq6oVVDN/pv2c6KGvwRIwqjJ6wKFDah9K/wBm+LJGD1MzlFvY5j0jSyycQq8x/5Y3Cx7FiQi8/qI7Zb+m+BZNwbUlq4PlRba4/8AEkbvYqwoHys50OKIKAFAUDsAKA/gZ9VlsnkznxsIwSIOHp4UAKCFUAKq+lVUcAAD2A4/jNsJ9MkduKzlo1sq3VvB0GocyU0cpABkiYoxoUu4cq9e24GsiuhfZRDpdTHPG8jeXu2LIInotVsH27r49yas1l/xkkWeUcfHJz0AzOMEDGMYBEeJ23QeSLudhFwaIQgmQ2O34Yf+azy6bEH1Lt7RKIwPk7VI/wD5fL/zzz18wbVMzGo9PHyb43vTtY+axqnPykObfQoXGmDFalk3SlW4pn9So1fpG1OP0++U5ka8Q/szo4/M1Mkx5CDyI+BxyGmYHv6m2KR/yBkplN6J1/VpD69EHCtIoaGZN0jK7Kz+XKqbdzAsPUe+by+OEWvP0+qgJNU0LSjvVl9PvUD35Iy1ozpljOM5313xVF1EmDTSM2nUK8zqXj37t2yMNQJXgsaIv0jkFgYbofjifRJKBHLqdID+A7sfRVB90z23khiCGIJoNVqBi96J0urOuSSAAkkADkk8AD65yLxzP9+1+k+57hvUp94ACq9SI6NET8fl/ivdbfVwTeSadQfWDdKfvBv+zAKaSMgmuBbTMPqSLUGkzYkjMrgtOwmjvaY9qCIsu0lUo3Y9pNwzSEZPdItGaxO+zb/+lsKxaSGFzFFpxIWcKhld22MGLkV/aIrkUQdoUjbYyD6l4c1GkZncq2+o/MAuJ4gTtjnjPFmyTfFsdrKe9v0HiZowF1W2rNToCI6vjzFsmM13aypq7WwMsZUMKNFSPoQQf9RkU4vcyu+DnOi8aGKNyyMyxbd0ZssFJCgwykbZF3EAiQoVFljtomI8R/aR6HKkUqlhHHJsDj1cGat5O0M1RLXoNSEZLazwfDLqtQoZ/JjaOo6FCTywzBXYXsAdCAvIO4BgBtED9pXR0j0ASNdoTzHoACz5Lxew55luzzxk1Hom2bPQ+r6mKmh00ZWWBNtFIkSRmmlk3d2I5jF0STzzzko/TGmIbVyecbBEfaJSKI2x9jRHdr57Vn3oIajjA5GxQP2AGanXPEmn0a7pntyPTGvqdv8ApX5fU8ZkWJ2IACh/lmn1jxDBplJlfkdlHLH2+EduSOTQ+ucy6x9pOpmNRAQRE0Kt3Jomi4+n5VF/U5oaPp/nGMiTe787mBZe1s9cXfa/mRihZ1Dwlrn6qXO14NPG4Wrpn4B9TjsN1ghT3U2fbL/0jpqaeMRJdbnYk8ks7tK5P7s5P85RvswndAdI/llRvlRkVku5LkDKS3IZ1IN9mqvTz0VQBliD7xmLxWCDOMYwBjGMAYxjAGMYwBjGMAYxjAGMYwBjGMAZ8TShVLMQFUEkngAAWSf4zW6p1HyYy3lySnsEiXczH5CyAO3diB9c5v1Tx9JqN8U6Po9OGKSkrG5oUQjSu1FmAKmONJD6q3DvkMlKyyNEZI1DAbtXMGcVX4Z9W1vmRBGqHJvrevdIJfJXfMI38tbA3SbTsW/azWVzrWrWTyhDKia2PbqIYHcRu60Q0bJd06Fksg0aNGssPSNTDqoxLGxINgqRtZHBpkdTyrqbBB5BGUjwaT5oifDnWYZYVjhY7olVHiYFJUIAFPG1Mvzsij3F5t9U14iiZpGCoAdzMQoArkkntnv1Lwdpp33yR/iAECRWaOQA+wkjIYf458aHwbDG6uzTTsn9n58jShPqqngsP1tbd+eTkfplllS6KXqNPJqSqrG8emAFKVZJJhxtG34o4/mDTNVcLe706zAY9kcpEMLKSx5sjcqLEAvfcTVDk9vfOm1lK8QdY269X8pmXTABidqoTIjGg54Vh6a3Up3nm81ikmZym5EVopkkijXSkLptoO9aS+SpjRQAYyCpDcAr2Avld6OMIKUBR8h255/z+eV/xNq9TD+KirG0kskxiNODGoRBGzDhWaw1rYDfMWTs6HxEJFf0tE8fxeau1BwCTvUlWAv2P+Gd0ZJ7dnM0yU1WvVAN1m+FVQWZvoq+45FnsO5IGeOl61NolaSlGlRSWgLAFQObikNKnA+D4fkV5J0E6pCiB43Golk+HawO+uO44VAf4H1J5iZunNM4fVMHKm0hUERIe478yNx8TAduAt4klJURHYluneLDLFu06s5ctI8rhlUM5L7VDUZKuhXppQN2Vvx3pWk0zO8kjSjaE9bIgZnVbMa0vv7gn98n0cngHj5DNDxJpx93UE2TLBXF8+fGa/fisz0JRZbU2yK1fjGWYCDp0bIiqFMrAbvhHHqsR182tjzS5BdS8JSwvG0jCR5QxJ9TOW9ArcxLSN6uPf5DOh+EoohBEI086bapZVoKjEbj5j9l79vi+hyw6HomobVLNOIqWEqgRTSM7IWUOxt/7MeralgjjOU2o5D9zfSSAvFTAAL5h2cMGY0BupjtCjdR5I4vmefpAVJEUBCwnKEArW6OEd1+Tlm4/UMvPibwZqJpPN05QllVHSR2iHpLMrK6o36iCCvPHIrne6Z4BU6dV1LEzbi5aNiNrkbaQkcqFCrTCjtsjAIP7NoCJUXm1WZ25LAB3UqtnmgTQvuEPy46SEzQ6J0GLSqViBtiCzMbZiOBZ+nsBQHsMksEGMzjGAMYxgDGMYAxjGAMYxgDGMYAxjGAMYxgDGMYBodb6c88LRJM8BagZIwu8LfIQsCFJHG6jV8c85ReleBGecjy208Onby4pX2PK6oKEkQ5WO2uiVpV+BQW3DpOMAhY/BukEZjOnjdW5YyDzXY+k7nkktmb0ryTfpHyGe/RfD0Ol8zyVI81/Mcs7yEttCD1OSaCqABdDJPGAMYxgDIT/gRi1E08JLGfZ50MjMUJUMA0V35bEGiK2ttHbvk3jAKf1fwrDq4/LRn08i04jspsb5qBxt+g3Rki9rEZUNL4b1ETzjVeWrO0flqzERS7JBJ6XFhdy+kqbII7V36zqNKrimF+4PIIPzUjkH6jNOeFwpV1GohNgggbwtVRU8SDv8j9GyU6dkM5hqdOU18xGxTMElMUYGxG5jPqCqWY+WCSfctXc3peKtSVRERthdm3MO6xqpZmF8Xe0fS79s3+l6bTrJMsCyvMrtEYTfpO52XaG/soghU80AGC/H6c1vFnRJ0EcmqKGDZKn4SvUJcIx8x2+JTsreVUChx6s3c4qFIoouzQ8ORyLL5UO+cSKSvmO1IV2hizSWwX1LwLN9hzl96b4Pp1k1DmWReVUWkSmq9MYPq/dyxF8V2yD+zrQGSctG3mRxoweWwbkcqwFji9oJI9gU+edNi0QHfnMXOTVGiSW5HdO6ckSrHEioiigqgKoH0A7ZKRxfPk56qtdsVlSbM4xjBAxjGAMYxgDGMYAxjGAMYxgDGMYAxjGAMYxgDGMYAxjGAMYxgDGMYAxjGAMYxgDGMYB5tApN0LPc+5/c48hfl/65jGAfUcQUUoAHyAAH+Az7xjAGMYwBjGMAYxjAGMYw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5892" name="AutoShape 4" descr="data:image/jpeg;base64,/9j/4AAQSkZJRgABAQAAAQABAAD/2wCEAAkGBhQSEBQUExQWFBIWFhcXFhYXFxQUGRoVHRYVFBgWFxYXHicfGh4lGRgYHy8gJCcqLCwsFx8xNTAqNSYrLSkBCQoKDgwOGg8PGi8kHyQpLCwsLy4sKiwsLCwsLCksLzQ0NCkpLCwsLCwsLCwsLCwsLCwsLCkpKSwsLCwsLCwsLP/AABEIAKgBLAMBIgACEQEDEQH/xAAcAAEAAgMBAQEAAAAAAAAAAAAABQYBBAcDAgj/xABBEAACAgEDAgQDBwEGAwcFAAABAgMRAAQSIQUxBhMiQTJRYQcUI0JScYFiM4KRobHwFWNyJENTosHR8Rdzg7Ph/8QAGQEBAAMBAQAAAAAAAAAAAAAAAAECAwQF/8QAKREAAgIBBAEDAwUBAAAAAAAAAAECEQMSITFBBCJR8GGRoRMUMnGBBf/aAAwDAQACEQMRAD8A7jjGMAYxjAGMYwBjGMAYxmMAzjOZ+Lvtoj0srRQIszIxQkswG8cMBtU8A+m772K45+uh/bhpZEP3lHgkFWqgzBr/AEbRZ+oqxldSLaWdKxlX032i6RhZcoD+oe3zNWBlh0muSVd0bq6/NSD35HbCknwHFrk98YxlioxjGAMYxgDGMYAxjGAMYxgDGMYAxjGAMYxgDGMYAxjGAMYxgDGMYAxjGAMYxgDGMwcArXj7xgOnaXzODI7bIw17d20sS1ewVSfrwPfOBarxdr9Q5lfW6hbvaqStEoFnnbFtHv8A/OWP7dvHPnTnQoq7IWVmc/F5u0khflSmif6iM5pppSF9qr+Rmcr6NYV2bB1hJUXuKirHH+N9yeDefQn9X812qu3v++a5iIPAFV/v9/fPFEtjt/Y2eP2ylIvbRYk1PAsnn/AjLX4H8a/c52IiITy1RljQkOAxKkAc2tt2v4jxzlD0FLe5vf2oD+Mk/NAUVz8j/vvmP8JbG79cdz9M9C8QwayISaeQOvY9wQfdWU8qfocks5f9h6BotRITtcuqNF7gKtrIx9yymrFilHNg51DOxO1ZwyVOiK614p0uk2/edRHCW+EOwBI9yF7kfXN/SatJUWSNg6OoZWHIZSLBB9wRnN+syvo+ra7USpIBqNPCuj1K6d9UsJRdskLKnK7nO6uAfnkP1jrXUXXTNKZdOH0YZGRNSirrN7bt8cCMxIXbUb+k2e57SQdlvNTqnWItMgeZtiF0QGmb1uwRRSgnliBfbOUdfm6grdRmWbVb9NLoTAkYfy3LpGs5CbbkXudvYGz3zx8QNqJp9Qs51hmTqMJiiVJDpvuSzR+W9qpTsSxNhrHPYjAO03i85X0nXa1uqlZZJI3GplBRvvJjfSU5jCKI/JUUAfM3bt3BPIGTH2ZR6k9JE+pl1D6iRJLWbgpsaVECrQIsAMSbJJvAL5eaU/WIknj07NU0qu0a7WNqlbzuAoVY7kd85VpW1Uem6e+rn17aedJG1bJ5nmRyhAIY/wAJRKicHtZLdzRzDN1Fl0cuyU6xdF1Hy2dBv5ZfIMgraJCgBo9yOR3wDsd4vOP9P12qbSaorqpIwVgrzF18jJN5hEgZ3iDoHohtlhOCAAcn26nrG8PtLp4potVTBVdpZZQgmKs6NKokYmO2Xct9u/uB0C8zeceh1us+6sdNNK8x1UP3SP8A7Y4BIBmj1D6hFLQ1ZJPwk7QR2zHUuq6htBpEVtaJmgmkedvvQYatSpMZhiHJ3XtDHYF9mGAdizQ631yHRwPPqH8uFNu5trNW5gg9KAk+pgOB75y7Xz6+aJ5DLqo5E6Vp51WMMgbV25YFdtluBaD58+2Z8Qya+DTdTWKbVyt5OgliYgs4leUCYR7FFekcqooA9hgHXg2ZvOR+IptcJuozRy6sfd59EdPGgYxsriNZvTtPmCrsA0DZ989ena7XnqbK8jpKNTMPLcakxvpak8pUVY/IVaoiTdusAMeawDpGs65DFPBA77ZtR5nkrtc7vLUO/qApaUg8kX7Xm/nFPDMc0vUukySHWSTxnV/fDOkojjlaAhVjJUIAdtUvHC+557XgDGMYAxjGAMYxgDGMYAxjGAMwczmDgH5W+0vTRp1bU7HMi3ufcCKkunC/MAjv87HtlehkvgCx/vj651D7fvCHlzJrYojsfidlqt4I2lh3tgav+n6jOZaeTgbgQ1cCjzx7V+15m0axe55meyAR8/r/AJe2fXl/KuT2JH/rxnzIRzRAJ+nvV/vkv4U8Kz66XyoKG0AvIxOxR/HcnmhkFuXR5dJ6K+p1EcEVb3455r3JNDsKJP7ZOarwfqodS+mZXmKqrq8UMstxtYDbIgxUblYeqr25ePAnhMdN87VashGB8pT6j6BIVDBQLuRtlKLPw+5rOieEAHE84smWZlFiiEi/ACj6b1kb++cqlq2LS9Cs0Psw8IjRaJC6FdVKimbcdxBF1GPYKtn0j3Jy44xm5zDMVmcYBiszWMYBiszjNGfrkCEgyqWBoop3vu/TsW2J+lYBu1is0G6jJyVgbaPd3RL+oFkj+9R+meMXiAecsUkUkbODsc7GjcgElRIjGmA9mCk+10aAlazOMYBisVi8zgCsZrnXp5oi3DzCpbb77QQCT8uSO+bGAYrFZnGAKxjGAMYxgDGMYAxjGAMYxgDGM1Oq9Uj08TSyttRRz7kkmgqj3YkgAe5OAfPV+sRaWIyzOEQe/JJJ4Cqo5ZieAoFnKY/jrVyyAwxRQwgjicO8rrfJqNwsfF1y/cWB2yLmmfW6gTzgBVvyo+/lqeOPbeR8Tfx2GSsiKooAC87I4Ev5cmLn7Gr4i8TJqtLJpNXAI2mISN2YtBuLehzINrKVoNtNWSFDEnKj1j7MdDCYoIdXNDqWZV3MrTqS52osmwBYyxFLZF81dZdpdKrLRo3wbH75F65E0ulljK7dJIVZmVA76d1CLHqEUD1LGUjJX8oTjgbcyy4O4muPLWzREr9icQHq1Du/zZU2jtZC97/cnLN4a6JD0xDD54YSyblDiNHMhAUgFa3dhQqxzyck/vrxitTE6Ndb4keaJxVhw0YJjBHtIFogiyKJjOuSRymIw2+pjcNGVhllrmnV3RSI1ZSV3MRV3zVZ52mV0z0FKFWiV6z1RYITIys/KqqKNzO7MFREHuSxAH/tmz4EglSGRXDrD5rHTiVdkvlMFdg6mjxIzgWLoC/nlYh8Ujz4JJ9PLtDN5KI0LEy0UMlNIpkAViBsVhySTdV0HpPVYtTEssLbka+aIIINMrKeVYEEFSLBGaYq9zDNPU6XBu4zGZzY5xjGMAZp9W6mmniaR7oUAB3Z2IVEW/zMxCj6nNzKD4060kk6wK3MZJJF+lihDt9ajYqK/NJfBXKTmoK2a4sUsstKNrWzqQkusaTfdrDDNNGi8g1+Ey+bVC2ex3oKDWSEHWN771jVSRV7QWI70W/fmspcWsaQs0hpCbUeyRLwASO5bv8AyMnNB1AeSJKKg7viG0hQSLK/lurF80eaPA8955uT32PV/aY4wTrdlk6nPDKmx9r9jtI3KfobFHK51ToELQOI3bTWveN9iA2GB8snYG3AU4AZfZlPOfDq8lHzWRTyFRUHH1ZtxJ+orI7qkWpjVtjDVRMCHhlUK208HbJGOeCRRUn65dZXJ3Zj+3UVRPdD8cBdHv1zpHLGnrIqnIOwhF/8QONrRjkNwLBUmO1nVG1HrbbJyVEZlcRR80VKIKkcFaJbsbA2i7qv3nUSxS/dtF951UkbwySMY1kRb2Rygkjl0BtlNboACBVD76tDIk7feYEjmbad5l2CS19mAAYrTAi7FfIgnbNOSgnEy8bFB5HGRZfwkcmOVtPJt/7qZgAP1eQ5aPv7lPpzmlL4jl3si6nXagqPUpXS6ePt7zpAhAHclGvIvpmh1D8QadChN/hEkGzyS5VY75v4ifocu/QPBAUiTUeqTvs3FkB7jg0DRANkd+RWYY3mk/odOaHjQV8v2RseBunukLSSKiySG/SXb0C9vrf1N7nceWu/lVmxWM9BKlR5MnbsYxjJKjGMYAxjGAMYxgDGMYAxjMXgA5zbxf1VtTq/LWzDASO3DTdmYn+kekfUt9KuXirqpg0zslea1JHfPrY0DXvQtv2U5SOkaERRBRZNfETbX2tieSb986vHjvrZlkfR8fewFCKOPc56oQMyI13VXI74daP1vt/lnYYmxE3bn9h/75szRhlpqogiu9g9wc1I3F/7+ueySHdx7d/5GUZJN+Deq7ozp5CfOgpbNW8XaOT68ek/1Kfpn34r1w3QafcPx3betgMYkQs3HupbYp+jV75S/FnT4pIxNMvq0581GrkFfURzfDUB/geCARoanrbyLFBE41K2glTVx+aI5fL81vKWQrOpX0m2NAsqqbBC+b5GJ04p1f4OvD6mj28R9QjOm3b0d9UliPaOIHZVhmVu4EKAvQK2zd1JGXLwpPDDBNqGkCJNqGNuwolAmlWj7lvJ3fMlsonR4ZY9POJnMkOnNMJJk08ZUxJI3lfhM4YNuIUME9W26FC6dS8GQ/8ADJE02nImYNPH6qmGpdT+J5rEHzPURZavbtmEMSg1XSr59jXI3wytav7TNb96YxrB93BOyFlkErBJHidZGavLfchqgQOAb5OdM6N1RdTp4p0BCSorqGq6IsXRI/wJGcj8QaSXqXVBHpxKgEaxStJsjaFQwMu1SfMLbGUg0QSykek3nZoIgqhVFKoAAHYACgM1Rk/ofeMYySD4melJ+QvPzs/VjKxkDgvJzu/qb1bq9vxXHHvWfoHqusjihd5XWOMKdzsQqj9yc/NGinQGKQHdHI3I5skXu/YEIOO+5s5PIjqo9X/nZFBy+uxa+odS9dG1ij9RAr1EVtX+PSAP+YD+XLH1vqSrpHUEXsJYfIAWw/1ykS6kM0oV0ZUPmSEMD6CRs59xsJP90Z46PrzTzOqq8zCUIFiBmqOwjPuQFavewsixXtnAsc2tkevKeHV6pJLr7fEXvpvV9jxrIw2OrlSa+NSPT9bUk1/Q2Yl8XqXIWKU+sIHCFlYFtgZGHB9Rrb8XHauc8NJ9nzkbCtRWWHnkSEG7FIjHj5esVlj8P6HTq7hGMksDCJiwICHYrbY1rao2sOV79iTWa48Tr1I4s+aF3B8mNB1ROnzBtZIqRzxqEkdgoidaJ07Vwb3M4f5q4Jrbl3R1dQwIZSLBFEEfMHOc/aIVK6UPRTz/AMT/AO08b6Z7r2udb+l5LdP6UsarL05441YA7EptNIP+hTtUm/jSj2vcBWehFqMUeRkg5SbLoBmch+keI1lbypFMOpAJMTEEsoNF4m7SJ25HIsbgp4yYzU5+BjGMAYxjAGMYwBjGMAYxjAGMYwBjGReu8RwxErbyOCFZIY5J2UkWN6xA7LHNtQwCD8f7QdM0gPkqz29elJWUJGWP5QQ0i32thffI2KMgdu/vxmPEniqHXQ+TAysocjUo45XYxVYpE9tzqTR4IQ9wcqek6nqNN6VIliB4RyQ6j5K57j5Bv23AUM7sCk4mOSrLSXIJH7g/xfvmvybIvNLR+I4pTsYGF7AqRdtk+yt8LfwTkp90YCx2+fGb2jM8UA+Xy+eenSOkzal5DC6xRxHZbxmQSScEqKZSAqmtwJ9TV+Ug+WpmKxkqAX4CD2LkgKP5Ygfucv3QekjTaaOFTexfU3ALOSWdzXuzlmP1Oc+fI4qkXhGznXi3pesVRGVVU3rJ5ysZUbYyskLRtsIaSUxpt3Vt3EtwQfOTxfBI/la/TRglPMV1IlDIWYKy2BIpIUsAtkAqb54vHjTw9FqoF8+Ro4YmMrgbdrKEYMrhgRVE/tnOupRbllaRUO/c7JQI+EBVK9jtRVT9kGcrTyO2eh42NybSN1enaTUpL9y1ir56bXRwJwQVCkjzCsy3GCvpcAWT35yz6g6ySEwtLAoalaSJZo3EdjcE9ZKsVsBt3F3XGRXgnwgdHotSuqiSfS+WkkabfOZlERZwY9vLFiaAu+Mp8HVZYtR95VW0qvaqrq3ly7XJ2HaSpVUcAPYIK8cFhnPJuO9kQqbpo2dT0ObSkSy+Uk6N5q6iM6jUykqxYgRiINs2sybWkoKas98674f1MsmliebZ5roGby7CcixQJJHFcWc5lpuof8Y1ccAZFhALzCLUM5MaiuQlKdzlVp9w27uARnXEQAAAUBwAOKHyycfFlc3Nex9ZDdd6nIrJFDtV2BZ5GG4Rxjiwv5nY8KCQOGJvbtaZzmnjDroj1MtEAkiNvnsVFYD/ABdzlc+T9OGov4uB58igjx65KqGHVLLLNqI2ARJnDpLZ2sPLACRGiadFBXg+oWDDdF6baTa+fQ7tPJN50TK8cTxjdvEkYkdAIn9LEhgWZmG0qQc++gaI9Q1Kp6lRUtiL9K9mNjs3JUfVmP5DXRPF+iWXTJpK9EzohoD0xoRKxH6TSbQw+FmUjM/HnOcbmdHmYoYcihj57NTQrptVFFqEhjIkUOpKJuo0efrz2+ee2qlPlyx6fyxOqHaG+FXKnZvC8gXzXyyl6aOfRvqIdo1MRO6SAsI3IcnbqIWFKN5Vg6ekbkYiro+Gh6+NKXEPmxRszN5E+j1EjK7cnbqNPuV1vsDuIuroADR43yjNP3Rb5urrpYofvkyK7UjSUUj8zaWNk8IDRqzz++eXSOvLP95kDxnTRvSTKTsZBEjOS3Y7WLCwa4ruDkLp/FM8pryGlU9h5f3ZAf62ncuf7seeo0Es1HUuCim108YKRKRdFvzSEX+b02LCg5McTZdWfE8v3hxOwZYy8SxqRTCITI5YjupcgNXcBVBo3l31vheNmMkLHTynktHW1jx/aRH0v2Aug1dmGVDqUmyJmr4Rv/hSH/0GdIBzaUUkkYZ9mqKb1FlIWPXoImDDyp0JVN5JVXim7xObraxB9RUFxyZDpfVZopk0+pIk8wMIdQKUuygsY5YwKWTYC1r6W2OaSqM/PArqVYBlYUVIBBHyIPBGUHRQFZtHFuJEPUpo0J5PljSawot/0owWzz6eeczrTwZXqW50LGMZczGYJyK6p4kihbyxck5AIij5ajdM57RrwfUxANECzxkNqEec3qGBXuIVsRr3+P3l4P5vTYBCjBNG/wBR8ZxR15aPqBuCs0QBROdttIxCnnils37ZsdF8Qie0dDDqEJDxMb7UC8T0PMjNinAHeiFNgQPWwWiVe34kIr/80eTmr6esqqGvcvKspKsrfqVh2P8Ar2NgnIFE1mCcg9N1GSErHqTuViFTUAUrE/CsoHEbHtfCse1EhcnAMkgxn1jGAMwTnlPNtri8h/E/UWTRzMoIIQ2VssF/MVA7kLZH7YJo9ptQ05IRikINM68NIexEZ/KvsXHJ5213z3SNY1AUBEHsOB9T/wD3PGGaNY02FREFGzbW0IFG2q/LVVlW8ReJ4mUbpBHpe7MTzLzWyMDlgfcjj2HckBwVbxxLFA0ushAXUaht+5mYKsCqkCl1HD+Y4DAGjTX3BvTdllBZ+3seRxwO95jquqi1OpL0W2gIVU+ZZAO1CUtR/aEBSfib6A5dfCH2axwx3qgJmu0jf1JEOCEH6yp7M3I9qztxZFij/ZjKLmygRCNy3lSK22gQCJADzwe9ZsQaSSO/KlliNH4GOw384z6D/K50LxN4c08zqu4QFEZy0fofm0jJI4KA+YdrWCVHyOc50Msk4k/G2EOygeWA4T4o2bcSNzRlTW3i6rN4Z1k2aKOGk2zFNOEWWUMiyByDGFPp+EBlYUQwBuvbJ7pviXV6QACQaqEceXK1SAcfBPRLcezg3+oZXY9IFZaeSRhzbNV+1lVpf8s3ZdUaBPFfzl5Yoy5RCk1wdH03iLTa3STsV3IgKzwyqCVOwOY3XlW4I7Eg33znA8Ju5EMWoaN5GqmUyIqkmI8SHd8UGqYbWArYKrvK9IEx6VNJp0dpJ9QJV2eWx8tWjRW2yEKwIiDVYsN3z46X1HVR6zTLLpiu3YpCxzMoAgZPME1GMqC8hILBr+fv5L2bo7IScd1sdP0en8uNEu9qqt/OgBece8b9cOp1zhDao6wRHuBXqlevq24fL8NcvfjPxkmi0zlpoknKEQoxAYufQrBe+0Egk9gBnIdEnmzr5ZB9CIlMG3yTMBfH6Qqkn6nOPybaUV8+M7PD0xbm+vj/AAdb+zfpATTtMQN8zkqaWxEtRqAR7NtL/wB/LhmtoIUjjSOMbUjVUUVQCqAoArjsM2c6Yx0pJdHFOTlJyfYzg/iMPqeqTxxjdumKKB3ZlVUYX2ABU2fYAk96zs3WtZKoVIE3TSWFY35cYrmSQ/Iey92NDjkiM8LeBYdFbAtLM3xSvVknliB7Wef8zZ5zPNjc6R1eJ5CwOUu62Nrwp4aXRwbOGkbmRwKtvYD5KBwB+57k55aqXfqnN+mFAn7M1Sv/AOXysnnYAWeAOSfplPhDSQoDYfVyEkECwjkyMjV22wApfzA75MkktKMoycpOciM6n0oCSHXNe6bdEeOFjbbJACD2oRt/emP0z2AH+/llg8X6HztMIFYpJI8YiYVaurCTfRBBChCxHvVe+QTeBdbfGuhK81u0jE17WROLOdEWkqL48qSpmAR7D+c+JJAoLOyqo7liAAPqTm7pfAs/Hna5iAe0EMcNj9JMhkI/daOSmj8DaONgxi81w24PMzzsG+a+aSE/ZQBk6yXnXRTddE2pifbE33Tj7xM4aNTBYEvkgkM/4ZJ3ilrkMxAB6eo4FdsPGCCCLBFEfTtWctg12p03V0hM0rRrIEKuwKNFIrCKlqhRKjd3uMi+Tdd5FIxnnbrpN/4jqEsyqpZiFUckkgAD6k5z9Y3ZdE0bqrydS1Do5XzFpouoG6BF/h3Ruro8gUaINTHNNv1qfe5EmZHT7xI0CyBpGm1DeZShVVW2wqKEcZY2GBy59D6+NTLpI9keljjYzKjAqwG6fTwIgoLGzqslg8gAqBzYzfJklsy3PrJtN8ZOohA9Thfx1IA5MaCpQeT6AGHACtdiK1nWZtR8DrDAbooQ8ri++74YxweKY8/lOWV/fInqHRL3PARHIeWBFo//AFAfC39Y57WGArJIojNHp0hBEagWbY+7Nx6nY8seO5N5nVdTWMW5q+wALM1C6RFBZjx2AvNLQayTVO8MYGnePaZTLTSAGiCkXuCLAduLHwnkZY+ndFh09v8AE/5ppDucjubY9l7+kUo9gMUSQsvR9VPtZWXTqjK6o6eY0hVgw8zaw8taB4FnkEngqZ3QdcUsI5VMM5/I3Zq9437SChfHIBFhe2RU3jVH40iHUX/3l7Ifl/ac7v7oOas+mbUgfeWDqCGEaqEjDAkqebZiPqa96GCCf1/iCNg0caCcm1YcCOjwQz0QfcEAN9azw8Jo4edTKXiQqFQgVGxG8ojG2KhSlAk1Z7CgNBRQAAoDsO38CslvC0IEcrirknkLV7lK0/8ApEB/GCGicJz583MBPnn3WSQGQHvmpqtGSLXvm5jAKJr/AAFC4A2SIlkmOOSWOMk8m0RgtXzQ4z5bwtHz/wBnHJBYlAxYjhSxPLEfM3WXw5hhxkE2UnpHh+MaorsRY4VVgq8AysG+IcXtT/8AZ9Ms3UupxwRl3PHYAcszeyqPdj8shupeEtQZzNp9UsTMFDrJB5w3KKDLUiEGuDdg0O3N6ul8AzcNPrDJKK/FSFUbbxYHmNIqbq52BRzwBkgr/iXqSio9Q6CXUW8y/pgHpSEcm+DtPsSZCKusq8OqBfUyKfTLNaEEcqsUSX+24MOflnR+q/ZZBMo2vJFICSJlZjLRNuCzE7r7eq6oVVDN/pv2c6KGvwRIwqjJ6wKFDah9K/wBm+LJGD1MzlFvY5j0jSyycQq8x/5Y3Cx7FiQi8/qI7Zb+m+BZNwbUlq4PlRba4/8AEkbvYqwoHys50OKIKAFAUDsAKA/gZ9VlsnkznxsIwSIOHp4UAKCFUAKq+lVUcAAD2A4/jNsJ9MkduKzlo1sq3VvB0GocyU0cpABkiYoxoUu4cq9e24GsiuhfZRDpdTHPG8jeXu2LIInotVsH27r49yas1l/xkkWeUcfHJz0AzOMEDGMYBEeJ23QeSLudhFwaIQgmQ2O34Yf+azy6bEH1Lt7RKIwPk7VI/wD5fL/zzz18wbVMzGo9PHyb43vTtY+axqnPykObfQoXGmDFalk3SlW4pn9So1fpG1OP0++U5ka8Q/szo4/M1Mkx5CDyI+BxyGmYHv6m2KR/yBkplN6J1/VpD69EHCtIoaGZN0jK7Kz+XKqbdzAsPUe+by+OEWvP0+qgJNU0LSjvVl9PvUD35Iy1ozpljOM5313xVF1EmDTSM2nUK8zqXj37t2yMNQJXgsaIv0jkFgYbofjifRJKBHLqdID+A7sfRVB90z23khiCGIJoNVqBi96J0urOuSSAAkkADkk8AD65yLxzP9+1+k+57hvUp94ACq9SI6NET8fl/ivdbfVwTeSadQfWDdKfvBv+zAKaSMgmuBbTMPqSLUGkzYkjMrgtOwmjvaY9qCIsu0lUo3Y9pNwzSEZPdItGaxO+zb/+lsKxaSGFzFFpxIWcKhld22MGLkV/aIrkUQdoUjbYyD6l4c1GkZncq2+o/MAuJ4gTtjnjPFmyTfFsdrKe9v0HiZowF1W2rNToCI6vjzFsmM13aypq7WwMsZUMKNFSPoQQf9RkU4vcyu+DnOi8aGKNyyMyxbd0ZssFJCgwykbZF3EAiQoVFljtomI8R/aR6HKkUqlhHHJsDj1cGat5O0M1RLXoNSEZLazwfDLqtQoZ/JjaOo6FCTywzBXYXsAdCAvIO4BgBtED9pXR0j0ASNdoTzHoACz5Lxew55luzzxk1Hom2bPQ+r6mKmh00ZWWBNtFIkSRmmlk3d2I5jF0STzzzko/TGmIbVyecbBEfaJSKI2x9jRHdr57Vn3oIajjA5GxQP2AGanXPEmn0a7pntyPTGvqdv8ApX5fU8ZkWJ2IACh/lmn1jxDBplJlfkdlHLH2+EduSOTQ+ucy6x9pOpmNRAQRE0Kt3Jomi4+n5VF/U5oaPp/nGMiTe787mBZe1s9cXfa/mRihZ1Dwlrn6qXO14NPG4Wrpn4B9TjsN1ghT3U2fbL/0jpqaeMRJdbnYk8ks7tK5P7s5P85RvswndAdI/llRvlRkVku5LkDKS3IZ1IN9mqvTz0VQBliD7xmLxWCDOMYwBjGMAYxjAGMYwBjGMAYxjAGMYwBjGMAZ8TShVLMQFUEkngAAWSf4zW6p1HyYy3lySnsEiXczH5CyAO3diB9c5v1Tx9JqN8U6Po9OGKSkrG5oUQjSu1FmAKmONJD6q3DvkMlKyyNEZI1DAbtXMGcVX4Z9W1vmRBGqHJvrevdIJfJXfMI38tbA3SbTsW/azWVzrWrWTyhDKia2PbqIYHcRu60Q0bJd06Fksg0aNGssPSNTDqoxLGxINgqRtZHBpkdTyrqbBB5BGUjwaT5oifDnWYZYVjhY7olVHiYFJUIAFPG1Mvzsij3F5t9U14iiZpGCoAdzMQoArkkntnv1Lwdpp33yR/iAECRWaOQA+wkjIYf458aHwbDG6uzTTsn9n58jShPqqngsP1tbd+eTkfplllS6KXqNPJqSqrG8emAFKVZJJhxtG34o4/mDTNVcLe706zAY9kcpEMLKSx5sjcqLEAvfcTVDk9vfOm1lK8QdY269X8pmXTABidqoTIjGg54Vh6a3Up3nm81ikmZym5EVopkkijXSkLptoO9aS+SpjRQAYyCpDcAr2Avld6OMIKUBR8h255/z+eV/xNq9TD+KirG0kskxiNODGoRBGzDhWaw1rYDfMWTs6HxEJFf0tE8fxeau1BwCTvUlWAv2P+Gd0ZJ7dnM0yU1WvVAN1m+FVQWZvoq+45FnsO5IGeOl61NolaSlGlRSWgLAFQObikNKnA+D4fkV5J0E6pCiB43Golk+HawO+uO44VAf4H1J5iZunNM4fVMHKm0hUERIe478yNx8TAduAt4klJURHYluneLDLFu06s5ctI8rhlUM5L7VDUZKuhXppQN2Vvx3pWk0zO8kjSjaE9bIgZnVbMa0vv7gn98n0cngHj5DNDxJpx93UE2TLBXF8+fGa/fisz0JRZbU2yK1fjGWYCDp0bIiqFMrAbvhHHqsR182tjzS5BdS8JSwvG0jCR5QxJ9TOW9ArcxLSN6uPf5DOh+EoohBEI086bapZVoKjEbj5j9l79vi+hyw6HomobVLNOIqWEqgRTSM7IWUOxt/7MeralgjjOU2o5D9zfSSAvFTAAL5h2cMGY0BupjtCjdR5I4vmefpAVJEUBCwnKEArW6OEd1+Tlm4/UMvPibwZqJpPN05QllVHSR2iHpLMrK6o36iCCvPHIrne6Z4BU6dV1LEzbi5aNiNrkbaQkcqFCrTCjtsjAIP7NoCJUXm1WZ25LAB3UqtnmgTQvuEPy46SEzQ6J0GLSqViBtiCzMbZiOBZ+nsBQHsMksEGMzjGAMYxgDGMYAxjGAMYxgDGMYAxjGAMYxgDGMYBodb6c88LRJM8BagZIwu8LfIQsCFJHG6jV8c85ReleBGecjy208Onby4pX2PK6oKEkQ5WO2uiVpV+BQW3DpOMAhY/BukEZjOnjdW5YyDzXY+k7nkktmb0ryTfpHyGe/RfD0Ol8zyVI81/Mcs7yEttCD1OSaCqABdDJPGAMYxgDIT/gRi1E08JLGfZ50MjMUJUMA0V35bEGiK2ttHbvk3jAKf1fwrDq4/LRn08i04jspsb5qBxt+g3Rki9rEZUNL4b1ETzjVeWrO0flqzERS7JBJ6XFhdy+kqbII7V36zqNKrimF+4PIIPzUjkH6jNOeFwpV1GohNgggbwtVRU8SDv8j9GyU6dkM5hqdOU18xGxTMElMUYGxG5jPqCqWY+WCSfctXc3peKtSVRERthdm3MO6xqpZmF8Xe0fS79s3+l6bTrJMsCyvMrtEYTfpO52XaG/soghU80AGC/H6c1vFnRJ0EcmqKGDZKn4SvUJcIx8x2+JTsreVUChx6s3c4qFIoouzQ8ORyLL5UO+cSKSvmO1IV2hizSWwX1LwLN9hzl96b4Pp1k1DmWReVUWkSmq9MYPq/dyxF8V2yD+zrQGSctG3mRxoweWwbkcqwFji9oJI9gU+edNi0QHfnMXOTVGiSW5HdO6ckSrHEioiigqgKoH0A7ZKRxfPk56qtdsVlSbM4xjBAxjGAMYxgDGMYAxjGAMYxgDGMYAxjGAMYxgDGMYAxjGAMYxgDGMYAxjGAMYxgDGMYB5tApN0LPc+5/c48hfl/65jGAfUcQUUoAHyAAH+Az7xjAGMYwBjGMAYxjAGMYw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5896" name="Picture 8" descr="http://community.dipolog.com/media/male-vs-female-brain.226/full?d=0"/>
          <p:cNvPicPr>
            <a:picLocks noChangeAspect="1" noChangeArrowheads="1"/>
          </p:cNvPicPr>
          <p:nvPr/>
        </p:nvPicPr>
        <p:blipFill>
          <a:blip r:embed="rId3" cstate="print"/>
          <a:srcRect/>
          <a:stretch>
            <a:fillRect/>
          </a:stretch>
        </p:blipFill>
        <p:spPr bwMode="auto">
          <a:xfrm>
            <a:off x="3781888" y="2233019"/>
            <a:ext cx="5743112" cy="3321317"/>
          </a:xfrm>
          <a:prstGeom prst="rect">
            <a:avLst/>
          </a:prstGeom>
          <a:noFill/>
        </p:spPr>
      </p:pic>
      <p:pic>
        <p:nvPicPr>
          <p:cNvPr id="9" name="Picture 6" descr="http://s2.madeformums.com/uploads/images/large/18398.jpg"/>
          <p:cNvPicPr>
            <a:picLocks noChangeAspect="1" noChangeArrowheads="1"/>
          </p:cNvPicPr>
          <p:nvPr/>
        </p:nvPicPr>
        <p:blipFill>
          <a:blip r:embed="rId4" cstate="print"/>
          <a:srcRect/>
          <a:stretch>
            <a:fillRect/>
          </a:stretch>
        </p:blipFill>
        <p:spPr bwMode="auto">
          <a:xfrm>
            <a:off x="4876800" y="5257800"/>
            <a:ext cx="2396525" cy="16002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smtClean="0">
                <a:latin typeface="Franklin Gothic Medium" panose="020B0603020102020204" pitchFamily="34" charset="0"/>
              </a:rPr>
              <a:t>GENDER TYPING THEORIES</a:t>
            </a:r>
            <a:endParaRPr lang="en-US" altLang="en-US" dirty="0" smtClean="0">
              <a:latin typeface="Franklin Gothic Medium" panose="020B0603020102020204" pitchFamily="34" charset="0"/>
            </a:endParaRPr>
          </a:p>
        </p:txBody>
      </p:sp>
      <p:pic>
        <p:nvPicPr>
          <p:cNvPr id="204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3" y="1676400"/>
            <a:ext cx="9105157"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001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a:spLocks noGrp="1"/>
          </p:cNvSpPr>
          <p:nvPr>
            <p:ph type="title"/>
          </p:nvPr>
        </p:nvSpPr>
        <p:spPr/>
        <p:txBody>
          <a:bodyPr/>
          <a:lstStyle/>
          <a:p>
            <a:pPr eaLnBrk="1" hangingPunct="1"/>
            <a:r>
              <a:rPr lang="en-US" sz="4800" b="1" dirty="0" smtClean="0">
                <a:latin typeface="Franklin Gothic Medium" pitchFamily="34" charset="0"/>
                <a:cs typeface="Arial" pitchFamily="34" charset="0"/>
              </a:rPr>
              <a:t>PARENTS AND PEERS</a:t>
            </a:r>
          </a:p>
        </p:txBody>
      </p:sp>
      <p:sp>
        <p:nvSpPr>
          <p:cNvPr id="4" name="Text Placeholder 3"/>
          <p:cNvSpPr>
            <a:spLocks noGrp="1"/>
          </p:cNvSpPr>
          <p:nvPr>
            <p:ph type="body" idx="1"/>
          </p:nvPr>
        </p:nvSpPr>
        <p:spPr/>
        <p:txBody>
          <a:bodyPr/>
          <a:lstStyle/>
          <a:p>
            <a:endParaRPr lang="en-US"/>
          </a:p>
        </p:txBody>
      </p:sp>
      <p:pic>
        <p:nvPicPr>
          <p:cNvPr id="60419" name="Picture 4"/>
          <p:cNvPicPr>
            <a:picLocks noChangeAspect="1" noChangeArrowheads="1"/>
          </p:cNvPicPr>
          <p:nvPr/>
        </p:nvPicPr>
        <p:blipFill>
          <a:blip r:embed="rId3" cstate="print"/>
          <a:srcRect/>
          <a:stretch>
            <a:fillRect/>
          </a:stretch>
        </p:blipFill>
        <p:spPr bwMode="auto">
          <a:xfrm>
            <a:off x="2438400" y="1676400"/>
            <a:ext cx="4467225" cy="498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274638"/>
            <a:ext cx="9144000" cy="1143000"/>
          </a:xfrm>
        </p:spPr>
        <p:txBody>
          <a:bodyPr>
            <a:normAutofit/>
          </a:bodyPr>
          <a:lstStyle/>
          <a:p>
            <a:r>
              <a:rPr lang="en-US" dirty="0" smtClean="0">
                <a:latin typeface="Franklin Gothic Medium" pitchFamily="34" charset="0"/>
                <a:cs typeface="Arial" pitchFamily="34" charset="0"/>
              </a:rPr>
              <a:t>PARENTS AND EARLY EXPERIENCE</a:t>
            </a:r>
            <a:endParaRPr lang="en-US" sz="4000" i="1" dirty="0" smtClean="0">
              <a:latin typeface="Franklin Gothic Medium" pitchFamily="34" charset="0"/>
              <a:cs typeface="Arial" pitchFamily="34" charset="0"/>
            </a:endParaRPr>
          </a:p>
        </p:txBody>
      </p:sp>
      <p:sp>
        <p:nvSpPr>
          <p:cNvPr id="65539" name="Content Placeholder 2"/>
          <p:cNvSpPr>
            <a:spLocks noGrp="1"/>
          </p:cNvSpPr>
          <p:nvPr>
            <p:ph idx="1"/>
          </p:nvPr>
        </p:nvSpPr>
        <p:spPr>
          <a:xfrm>
            <a:off x="304800" y="1417637"/>
            <a:ext cx="8686800" cy="4525963"/>
          </a:xfrm>
        </p:spPr>
        <p:txBody>
          <a:bodyPr/>
          <a:lstStyle/>
          <a:p>
            <a:pPr eaLnBrk="1" hangingPunct="1"/>
            <a:r>
              <a:rPr lang="en-US" sz="4000" dirty="0" smtClean="0">
                <a:latin typeface="Franklin Gothic Medium" pitchFamily="34" charset="0"/>
                <a:cs typeface="Arial" pitchFamily="34" charset="0"/>
              </a:rPr>
              <a:t>Experience and brain development</a:t>
            </a:r>
          </a:p>
        </p:txBody>
      </p:sp>
      <p:pic>
        <p:nvPicPr>
          <p:cNvPr id="65540" name="Picture 4"/>
          <p:cNvPicPr>
            <a:picLocks noChangeAspect="1" noChangeArrowheads="1"/>
          </p:cNvPicPr>
          <p:nvPr/>
        </p:nvPicPr>
        <p:blipFill>
          <a:blip r:embed="rId3" cstate="print"/>
          <a:srcRect/>
          <a:stretch>
            <a:fillRect/>
          </a:stretch>
        </p:blipFill>
        <p:spPr bwMode="auto">
          <a:xfrm>
            <a:off x="295275" y="2514600"/>
            <a:ext cx="855345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274638"/>
            <a:ext cx="9144000" cy="1143000"/>
          </a:xfrm>
        </p:spPr>
        <p:txBody>
          <a:bodyPr>
            <a:normAutofit/>
          </a:bodyPr>
          <a:lstStyle/>
          <a:p>
            <a:r>
              <a:rPr lang="en-US" dirty="0" smtClean="0">
                <a:latin typeface="Franklin Gothic Medium" pitchFamily="34" charset="0"/>
                <a:cs typeface="Arial" pitchFamily="34" charset="0"/>
              </a:rPr>
              <a:t>PARENTS AND EARLY EXPERIENCE</a:t>
            </a:r>
            <a:endParaRPr lang="en-US" sz="4000" i="1" dirty="0" smtClean="0">
              <a:latin typeface="Franklin Gothic Medium" pitchFamily="34" charset="0"/>
              <a:cs typeface="Arial" pitchFamily="34" charset="0"/>
            </a:endParaRPr>
          </a:p>
        </p:txBody>
      </p:sp>
      <p:sp>
        <p:nvSpPr>
          <p:cNvPr id="66563" name="Content Placeholder 2"/>
          <p:cNvSpPr>
            <a:spLocks noGrp="1"/>
          </p:cNvSpPr>
          <p:nvPr>
            <p:ph idx="1"/>
          </p:nvPr>
        </p:nvSpPr>
        <p:spPr>
          <a:xfrm>
            <a:off x="304800" y="1417637"/>
            <a:ext cx="8686800" cy="4525963"/>
          </a:xfrm>
        </p:spPr>
        <p:txBody>
          <a:bodyPr/>
          <a:lstStyle/>
          <a:p>
            <a:pPr eaLnBrk="1" hangingPunct="1"/>
            <a:r>
              <a:rPr lang="en-US" sz="4000" dirty="0" smtClean="0">
                <a:latin typeface="Franklin Gothic Medium" pitchFamily="34" charset="0"/>
                <a:cs typeface="Arial" pitchFamily="34" charset="0"/>
              </a:rPr>
              <a:t>How much credit (or blame) do parents deserve?</a:t>
            </a:r>
          </a:p>
          <a:p>
            <a:pPr lvl="1"/>
            <a:r>
              <a:rPr lang="en-US" sz="3600" dirty="0" smtClean="0">
                <a:latin typeface="Franklin Gothic Medium" pitchFamily="34" charset="0"/>
                <a:cs typeface="Arial" pitchFamily="34" charset="0"/>
              </a:rPr>
              <a:t>political attitudes,</a:t>
            </a:r>
          </a:p>
          <a:p>
            <a:pPr lvl="2">
              <a:buNone/>
            </a:pPr>
            <a:r>
              <a:rPr lang="en-US" sz="3200" dirty="0" smtClean="0">
                <a:latin typeface="Franklin Gothic Medium" pitchFamily="34" charset="0"/>
                <a:cs typeface="Arial" pitchFamily="34" charset="0"/>
              </a:rPr>
              <a:t>religious beliefs,</a:t>
            </a:r>
          </a:p>
          <a:p>
            <a:pPr lvl="2">
              <a:buNone/>
            </a:pPr>
            <a:r>
              <a:rPr lang="en-US" sz="3200" smtClean="0">
                <a:latin typeface="Franklin Gothic Medium" pitchFamily="34" charset="0"/>
                <a:cs typeface="Arial" pitchFamily="34" charset="0"/>
              </a:rPr>
              <a:t>personal matters</a:t>
            </a:r>
            <a:endParaRPr lang="en-US" sz="3200" dirty="0" smtClean="0">
              <a:latin typeface="Franklin Gothic Medium" pitchFamily="34" charset="0"/>
              <a:cs typeface="Arial" pitchFamily="34" charset="0"/>
            </a:endParaRPr>
          </a:p>
        </p:txBody>
      </p:sp>
      <p:pic>
        <p:nvPicPr>
          <p:cNvPr id="66564" name="Picture 4" descr="MyAP1e_9UN25.jpg"/>
          <p:cNvPicPr>
            <a:picLocks noChangeAspect="1"/>
          </p:cNvPicPr>
          <p:nvPr/>
        </p:nvPicPr>
        <p:blipFill>
          <a:blip r:embed="rId3" cstate="print"/>
          <a:srcRect/>
          <a:stretch>
            <a:fillRect/>
          </a:stretch>
        </p:blipFill>
        <p:spPr bwMode="auto">
          <a:xfrm>
            <a:off x="4953000" y="3051810"/>
            <a:ext cx="3962400" cy="37299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pitchFamily="34" charset="0"/>
              </a:rPr>
              <a:t>PEER INFLUENCE</a:t>
            </a:r>
            <a:endParaRPr lang="en-US" sz="4000" i="1" dirty="0" smtClean="0">
              <a:latin typeface="Franklin Gothic Medium" pitchFamily="34" charset="0"/>
              <a:cs typeface="Arial" pitchFamily="34" charset="0"/>
            </a:endParaRPr>
          </a:p>
        </p:txBody>
      </p:sp>
      <p:sp>
        <p:nvSpPr>
          <p:cNvPr id="67587" name="Content Placeholder 2"/>
          <p:cNvSpPr>
            <a:spLocks noGrp="1"/>
          </p:cNvSpPr>
          <p:nvPr>
            <p:ph idx="1"/>
          </p:nvPr>
        </p:nvSpPr>
        <p:spPr>
          <a:xfrm>
            <a:off x="457200" y="1600200"/>
            <a:ext cx="8229600" cy="4625609"/>
          </a:xfrm>
        </p:spPr>
        <p:txBody>
          <a:bodyPr/>
          <a:lstStyle/>
          <a:p>
            <a:pPr eaLnBrk="1" hangingPunct="1"/>
            <a:r>
              <a:rPr lang="en-US" sz="4000" dirty="0" smtClean="0">
                <a:latin typeface="Franklin Gothic Medium" pitchFamily="34" charset="0"/>
                <a:cs typeface="Arial" pitchFamily="34" charset="0"/>
              </a:rPr>
              <a:t>Peer influence</a:t>
            </a:r>
            <a:endParaRPr lang="en-US" dirty="0" smtClean="0">
              <a:latin typeface="Franklin Gothic Medium" pitchFamily="34" charset="0"/>
              <a:cs typeface="Arial" pitchFamily="34" charset="0"/>
            </a:endParaRPr>
          </a:p>
        </p:txBody>
      </p:sp>
      <p:pic>
        <p:nvPicPr>
          <p:cNvPr id="67588" name="Picture 3" descr="MyAP1e_9UN27.jpg"/>
          <p:cNvPicPr>
            <a:picLocks noChangeAspect="1"/>
          </p:cNvPicPr>
          <p:nvPr/>
        </p:nvPicPr>
        <p:blipFill>
          <a:blip r:embed="rId3" cstate="print"/>
          <a:srcRect/>
          <a:stretch>
            <a:fillRect/>
          </a:stretch>
        </p:blipFill>
        <p:spPr bwMode="auto">
          <a:xfrm>
            <a:off x="1143000" y="2286000"/>
            <a:ext cx="6781800" cy="450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p:cNvSpPr>
            <a:spLocks noGrp="1"/>
          </p:cNvSpPr>
          <p:nvPr>
            <p:ph type="title"/>
          </p:nvPr>
        </p:nvSpPr>
        <p:spPr/>
        <p:txBody>
          <a:bodyPr/>
          <a:lstStyle/>
          <a:p>
            <a:pPr eaLnBrk="1" hangingPunct="1"/>
            <a:r>
              <a:rPr lang="en-US" sz="4800" b="1" dirty="0" smtClean="0">
                <a:latin typeface="Franklin Gothic Medium" pitchFamily="34" charset="0"/>
                <a:cs typeface="Arial" pitchFamily="34" charset="0"/>
              </a:rPr>
              <a:t>ADOLESCENCE</a:t>
            </a:r>
          </a:p>
        </p:txBody>
      </p:sp>
      <p:sp>
        <p:nvSpPr>
          <p:cNvPr id="4" name="Text Placeholder 3"/>
          <p:cNvSpPr>
            <a:spLocks noGrp="1"/>
          </p:cNvSpPr>
          <p:nvPr>
            <p:ph type="body" idx="1"/>
          </p:nvPr>
        </p:nvSpPr>
        <p:spPr/>
        <p:txBody>
          <a:bodyPr/>
          <a:lstStyle/>
          <a:p>
            <a:endParaRPr lang="en-US"/>
          </a:p>
        </p:txBody>
      </p:sp>
      <p:pic>
        <p:nvPicPr>
          <p:cNvPr id="68611" name="Picture 4"/>
          <p:cNvPicPr>
            <a:picLocks noChangeAspect="1" noChangeArrowheads="1"/>
          </p:cNvPicPr>
          <p:nvPr/>
        </p:nvPicPr>
        <p:blipFill>
          <a:blip r:embed="rId3" cstate="print"/>
          <a:srcRect/>
          <a:stretch>
            <a:fillRect/>
          </a:stretch>
        </p:blipFill>
        <p:spPr bwMode="auto">
          <a:xfrm>
            <a:off x="2438400" y="1676400"/>
            <a:ext cx="4467225" cy="498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7171" name="Rectangle 56"/>
          <p:cNvSpPr>
            <a:spLocks noChangeArrowheads="1"/>
          </p:cNvSpPr>
          <p:nvPr/>
        </p:nvSpPr>
        <p:spPr bwMode="auto">
          <a:xfrm>
            <a:off x="5503246" y="398273"/>
            <a:ext cx="1341038" cy="1070385"/>
          </a:xfrm>
          <a:prstGeom prst="rect">
            <a:avLst/>
          </a:prstGeom>
          <a:solidFill>
            <a:srgbClr val="FFFF00">
              <a:alpha val="3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12" name="Oval 11"/>
          <p:cNvSpPr/>
          <p:nvPr/>
        </p:nvSpPr>
        <p:spPr bwMode="auto">
          <a:xfrm>
            <a:off x="2990850" y="1778000"/>
            <a:ext cx="2565400" cy="1120775"/>
          </a:xfrm>
          <a:prstGeom prst="ellipse">
            <a:avLst/>
          </a:prstGeom>
          <a:solidFill>
            <a:srgbClr val="35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latin typeface="Franklin Gothic Medium" panose="020B0603020102020204" pitchFamily="34" charset="0"/>
              </a:rPr>
              <a:t>Unit 9</a:t>
            </a:r>
          </a:p>
          <a:p>
            <a:pPr algn="ctr" eaLnBrk="1" hangingPunct="1">
              <a:defRPr/>
            </a:pPr>
            <a:r>
              <a:rPr lang="en-US" b="1" dirty="0">
                <a:latin typeface="Franklin Gothic Medium" panose="020B0603020102020204" pitchFamily="34" charset="0"/>
              </a:rPr>
              <a:t>Developmental</a:t>
            </a:r>
          </a:p>
          <a:p>
            <a:pPr algn="ctr" eaLnBrk="1" hangingPunct="1">
              <a:defRPr/>
            </a:pPr>
            <a:r>
              <a:rPr lang="en-US" b="1" dirty="0">
                <a:latin typeface="Franklin Gothic Medium" panose="020B0603020102020204" pitchFamily="34" charset="0"/>
              </a:rPr>
              <a:t>Psych</a:t>
            </a:r>
          </a:p>
        </p:txBody>
      </p:sp>
      <p:sp>
        <p:nvSpPr>
          <p:cNvPr id="13" name="Rectangle 12"/>
          <p:cNvSpPr/>
          <p:nvPr/>
        </p:nvSpPr>
        <p:spPr bwMode="auto">
          <a:xfrm>
            <a:off x="935039" y="1852613"/>
            <a:ext cx="1287462" cy="95726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chemeClr val="tx1"/>
                </a:solidFill>
                <a:latin typeface="Franklin Gothic Medium" panose="020B0603020102020204" pitchFamily="34" charset="0"/>
              </a:rPr>
              <a:t>Prenatal</a:t>
            </a:r>
          </a:p>
          <a:p>
            <a:pPr algn="ctr" eaLnBrk="1" hangingPunct="1">
              <a:defRPr/>
            </a:pPr>
            <a:r>
              <a:rPr lang="en-US" sz="1400" b="1" dirty="0">
                <a:solidFill>
                  <a:schemeClr val="tx1"/>
                </a:solidFill>
                <a:latin typeface="Franklin Gothic Medium" panose="020B0603020102020204" pitchFamily="34" charset="0"/>
              </a:rPr>
              <a:t>Development</a:t>
            </a:r>
          </a:p>
        </p:txBody>
      </p:sp>
      <p:sp>
        <p:nvSpPr>
          <p:cNvPr id="14" name="Oval 13"/>
          <p:cNvSpPr/>
          <p:nvPr/>
        </p:nvSpPr>
        <p:spPr bwMode="auto">
          <a:xfrm>
            <a:off x="936625" y="3305175"/>
            <a:ext cx="1681163"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Cognitive</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5" name="Oval 14"/>
          <p:cNvSpPr/>
          <p:nvPr/>
        </p:nvSpPr>
        <p:spPr bwMode="auto">
          <a:xfrm>
            <a:off x="3600450" y="4625975"/>
            <a:ext cx="1682750" cy="83978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spc="-150" dirty="0">
                <a:solidFill>
                  <a:schemeClr val="tx1"/>
                </a:solidFill>
                <a:latin typeface="Franklin Gothic Medium" panose="020B0603020102020204" pitchFamily="34" charset="0"/>
              </a:rPr>
              <a:t>Social</a:t>
            </a:r>
          </a:p>
          <a:p>
            <a:pPr algn="ctr" eaLnBrk="1" hangingPunct="1">
              <a:defRPr/>
            </a:pPr>
            <a:r>
              <a:rPr lang="en-US" sz="1600" b="1" spc="-150" dirty="0">
                <a:solidFill>
                  <a:schemeClr val="tx1"/>
                </a:solidFill>
                <a:latin typeface="Franklin Gothic Medium" panose="020B0603020102020204" pitchFamily="34" charset="0"/>
              </a:rPr>
              <a:t>Development</a:t>
            </a:r>
            <a:endParaRPr lang="en-US" b="1" spc="-150" dirty="0">
              <a:solidFill>
                <a:schemeClr val="tx1"/>
              </a:solidFill>
              <a:latin typeface="Franklin Gothic Medium" panose="020B0603020102020204" pitchFamily="34" charset="0"/>
            </a:endParaRPr>
          </a:p>
        </p:txBody>
      </p:sp>
      <p:sp>
        <p:nvSpPr>
          <p:cNvPr id="16" name="Oval 15"/>
          <p:cNvSpPr/>
          <p:nvPr/>
        </p:nvSpPr>
        <p:spPr bwMode="auto">
          <a:xfrm>
            <a:off x="6267450" y="3319463"/>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Moral</a:t>
            </a:r>
          </a:p>
          <a:p>
            <a:pPr algn="ctr" eaLnBrk="1" hangingPunct="1">
              <a:defRPr/>
            </a:pPr>
            <a:r>
              <a:rPr lang="en-US" sz="1600" b="1" spc="-150" dirty="0">
                <a:solidFill>
                  <a:schemeClr val="tx1"/>
                </a:solidFill>
                <a:latin typeface="Franklin Gothic Medium" panose="020B0603020102020204" pitchFamily="34" charset="0"/>
              </a:rPr>
              <a:t>Development</a:t>
            </a:r>
          </a:p>
        </p:txBody>
      </p:sp>
      <p:sp>
        <p:nvSpPr>
          <p:cNvPr id="17" name="Rectangle 16"/>
          <p:cNvSpPr/>
          <p:nvPr/>
        </p:nvSpPr>
        <p:spPr bwMode="auto">
          <a:xfrm>
            <a:off x="3502025" y="620713"/>
            <a:ext cx="1758950" cy="468312"/>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chemeClr val="tx1"/>
                </a:solidFill>
                <a:latin typeface="Franklin Gothic Medium" panose="020B0603020102020204" pitchFamily="34" charset="0"/>
              </a:rPr>
              <a:t>Types of Studies</a:t>
            </a:r>
          </a:p>
        </p:txBody>
      </p:sp>
      <p:sp>
        <p:nvSpPr>
          <p:cNvPr id="18" name="Flowchart: Connector 17"/>
          <p:cNvSpPr/>
          <p:nvPr/>
        </p:nvSpPr>
        <p:spPr bwMode="auto">
          <a:xfrm>
            <a:off x="438150" y="4360863"/>
            <a:ext cx="1146175"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Piaget’s</a:t>
            </a:r>
            <a:endParaRPr lang="en-US" sz="14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Stages</a:t>
            </a:r>
            <a:endParaRPr lang="en-US" sz="1400" spc="-150" dirty="0">
              <a:latin typeface="Franklin Gothic Medium" panose="020B0603020102020204" pitchFamily="34" charset="0"/>
            </a:endParaRPr>
          </a:p>
        </p:txBody>
      </p:sp>
      <p:sp>
        <p:nvSpPr>
          <p:cNvPr id="19" name="Flowchart: Connector 18"/>
          <p:cNvSpPr/>
          <p:nvPr/>
        </p:nvSpPr>
        <p:spPr bwMode="auto">
          <a:xfrm>
            <a:off x="1931988" y="4387850"/>
            <a:ext cx="1311276"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err="1">
                <a:latin typeface="Franklin Gothic Medium" panose="020B0603020102020204" pitchFamily="34" charset="0"/>
              </a:rPr>
              <a:t>Vygotsky’s</a:t>
            </a:r>
            <a:endParaRPr lang="en-US" sz="1600" spc="-150" dirty="0">
              <a:latin typeface="Franklin Gothic Medium" panose="020B0603020102020204" pitchFamily="34" charset="0"/>
            </a:endParaRPr>
          </a:p>
          <a:p>
            <a:pPr algn="ctr" eaLnBrk="1" hangingPunct="1">
              <a:defRPr/>
            </a:pPr>
            <a:r>
              <a:rPr lang="en-US" sz="1600" spc="-150" dirty="0">
                <a:latin typeface="Franklin Gothic Medium" panose="020B0603020102020204" pitchFamily="34" charset="0"/>
              </a:rPr>
              <a:t>Theory</a:t>
            </a:r>
          </a:p>
        </p:txBody>
      </p:sp>
      <p:sp>
        <p:nvSpPr>
          <p:cNvPr id="20" name="Flowchart: Connector 19"/>
          <p:cNvSpPr/>
          <p:nvPr/>
        </p:nvSpPr>
        <p:spPr bwMode="auto">
          <a:xfrm>
            <a:off x="2590800" y="5821363"/>
            <a:ext cx="1147763" cy="874712"/>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Erikson</a:t>
            </a:r>
            <a:endParaRPr lang="en-US" sz="1400" spc="-150" dirty="0">
              <a:latin typeface="Franklin Gothic Medium" panose="020B0603020102020204" pitchFamily="34" charset="0"/>
            </a:endParaRPr>
          </a:p>
        </p:txBody>
      </p:sp>
      <p:sp>
        <p:nvSpPr>
          <p:cNvPr id="21" name="Rectangle 20"/>
          <p:cNvSpPr/>
          <p:nvPr/>
        </p:nvSpPr>
        <p:spPr bwMode="auto">
          <a:xfrm>
            <a:off x="3989388" y="6153150"/>
            <a:ext cx="1039812" cy="51911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Parenting</a:t>
            </a:r>
          </a:p>
          <a:p>
            <a:pPr algn="ctr" eaLnBrk="1" hangingPunct="1">
              <a:defRPr/>
            </a:pPr>
            <a:r>
              <a:rPr lang="en-US" sz="1600" dirty="0">
                <a:solidFill>
                  <a:schemeClr val="tx1"/>
                </a:solidFill>
                <a:latin typeface="Franklin Gothic Medium" panose="020B0603020102020204" pitchFamily="34" charset="0"/>
              </a:rPr>
              <a:t>Styles</a:t>
            </a:r>
          </a:p>
        </p:txBody>
      </p:sp>
      <p:sp>
        <p:nvSpPr>
          <p:cNvPr id="22" name="Flowchart: Connector 21"/>
          <p:cNvSpPr/>
          <p:nvPr/>
        </p:nvSpPr>
        <p:spPr bwMode="auto">
          <a:xfrm>
            <a:off x="7437438" y="4381500"/>
            <a:ext cx="1146175" cy="87630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Gilligan</a:t>
            </a:r>
          </a:p>
        </p:txBody>
      </p:sp>
      <p:sp>
        <p:nvSpPr>
          <p:cNvPr id="23" name="Flowchart: Connector 22"/>
          <p:cNvSpPr/>
          <p:nvPr/>
        </p:nvSpPr>
        <p:spPr bwMode="auto">
          <a:xfrm>
            <a:off x="5613400" y="4394200"/>
            <a:ext cx="1147763" cy="87471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spc="-150" dirty="0">
                <a:latin typeface="Franklin Gothic Medium" panose="020B0603020102020204" pitchFamily="34" charset="0"/>
              </a:rPr>
              <a:t>Kohlberg</a:t>
            </a:r>
          </a:p>
        </p:txBody>
      </p:sp>
      <p:sp>
        <p:nvSpPr>
          <p:cNvPr id="24" name="Rectangle 23"/>
          <p:cNvSpPr/>
          <p:nvPr/>
        </p:nvSpPr>
        <p:spPr bwMode="auto">
          <a:xfrm>
            <a:off x="5595938" y="736600"/>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latin typeface="Franklin Gothic Medium" panose="020B0603020102020204" pitchFamily="34" charset="0"/>
              </a:rPr>
              <a:t>Adolescence</a:t>
            </a:r>
          </a:p>
        </p:txBody>
      </p:sp>
      <p:sp>
        <p:nvSpPr>
          <p:cNvPr id="25" name="Rectangle 24"/>
          <p:cNvSpPr/>
          <p:nvPr/>
        </p:nvSpPr>
        <p:spPr bwMode="auto">
          <a:xfrm>
            <a:off x="6748463" y="130175"/>
            <a:ext cx="1165225" cy="501650"/>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Adulthood</a:t>
            </a:r>
          </a:p>
        </p:txBody>
      </p:sp>
      <p:sp>
        <p:nvSpPr>
          <p:cNvPr id="27" name="Rectangle 26"/>
          <p:cNvSpPr/>
          <p:nvPr/>
        </p:nvSpPr>
        <p:spPr bwMode="auto">
          <a:xfrm>
            <a:off x="5410200" y="6016625"/>
            <a:ext cx="1166813" cy="52863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rPr>
              <a:t>Gender</a:t>
            </a:r>
            <a:endParaRPr lang="en-US" sz="1400" dirty="0">
              <a:solidFill>
                <a:schemeClr val="tx1"/>
              </a:solidFill>
              <a:latin typeface="Franklin Gothic Medium" panose="020B0603020102020204" pitchFamily="34" charset="0"/>
            </a:endParaRPr>
          </a:p>
        </p:txBody>
      </p:sp>
      <p:cxnSp>
        <p:nvCxnSpPr>
          <p:cNvPr id="28" name="Straight Arrow Connector 27"/>
          <p:cNvCxnSpPr>
            <a:stCxn id="12" idx="3"/>
            <a:endCxn id="14" idx="6"/>
          </p:cNvCxnSpPr>
          <p:nvPr/>
        </p:nvCxnSpPr>
        <p:spPr bwMode="auto">
          <a:xfrm flipH="1">
            <a:off x="2617788" y="2733675"/>
            <a:ext cx="928687" cy="992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12" idx="0"/>
          </p:cNvCxnSpPr>
          <p:nvPr/>
        </p:nvCxnSpPr>
        <p:spPr bwMode="auto">
          <a:xfrm flipH="1">
            <a:off x="4378325" y="1089025"/>
            <a:ext cx="3175" cy="688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5"/>
            <a:endCxn id="16" idx="2"/>
          </p:cNvCxnSpPr>
          <p:nvPr/>
        </p:nvCxnSpPr>
        <p:spPr bwMode="auto">
          <a:xfrm>
            <a:off x="5210175" y="2733675"/>
            <a:ext cx="1057275" cy="1006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4"/>
            <a:endCxn id="18" idx="7"/>
          </p:cNvCxnSpPr>
          <p:nvPr/>
        </p:nvCxnSpPr>
        <p:spPr bwMode="auto">
          <a:xfrm flipH="1">
            <a:off x="1416050" y="4144963"/>
            <a:ext cx="360363"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4" idx="4"/>
            <a:endCxn id="19" idx="1"/>
          </p:cNvCxnSpPr>
          <p:nvPr/>
        </p:nvCxnSpPr>
        <p:spPr bwMode="auto">
          <a:xfrm>
            <a:off x="1776413" y="4144963"/>
            <a:ext cx="487362" cy="371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4"/>
            <a:endCxn id="20" idx="0"/>
          </p:cNvCxnSpPr>
          <p:nvPr/>
        </p:nvCxnSpPr>
        <p:spPr bwMode="auto">
          <a:xfrm flipH="1">
            <a:off x="3165475" y="5465763"/>
            <a:ext cx="1276350"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4"/>
            <a:endCxn id="21" idx="0"/>
          </p:cNvCxnSpPr>
          <p:nvPr/>
        </p:nvCxnSpPr>
        <p:spPr bwMode="auto">
          <a:xfrm>
            <a:off x="4441825" y="5465763"/>
            <a:ext cx="68263" cy="687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4"/>
            <a:endCxn id="23" idx="7"/>
          </p:cNvCxnSpPr>
          <p:nvPr/>
        </p:nvCxnSpPr>
        <p:spPr bwMode="auto">
          <a:xfrm flipH="1">
            <a:off x="6592888" y="4159250"/>
            <a:ext cx="515937"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6" idx="4"/>
            <a:endCxn id="22" idx="1"/>
          </p:cNvCxnSpPr>
          <p:nvPr/>
        </p:nvCxnSpPr>
        <p:spPr bwMode="auto">
          <a:xfrm>
            <a:off x="7108825" y="4159250"/>
            <a:ext cx="495300" cy="350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a:endCxn id="13" idx="3"/>
          </p:cNvCxnSpPr>
          <p:nvPr/>
        </p:nvCxnSpPr>
        <p:spPr bwMode="auto">
          <a:xfrm flipH="1" flipV="1">
            <a:off x="2222500" y="2332038"/>
            <a:ext cx="97948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a:endCxn id="27" idx="0"/>
          </p:cNvCxnSpPr>
          <p:nvPr/>
        </p:nvCxnSpPr>
        <p:spPr bwMode="auto">
          <a:xfrm>
            <a:off x="4441825" y="5465763"/>
            <a:ext cx="1552575" cy="550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8" idx="0"/>
            <a:endCxn id="25" idx="2"/>
          </p:cNvCxnSpPr>
          <p:nvPr/>
        </p:nvCxnSpPr>
        <p:spPr bwMode="auto">
          <a:xfrm flipV="1">
            <a:off x="7329488" y="631825"/>
            <a:ext cx="1587" cy="1338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28" idx="0"/>
            <a:endCxn id="24" idx="2"/>
          </p:cNvCxnSpPr>
          <p:nvPr/>
        </p:nvCxnSpPr>
        <p:spPr bwMode="auto">
          <a:xfrm flipH="1" flipV="1">
            <a:off x="6178550" y="1195388"/>
            <a:ext cx="1150938" cy="774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6"/>
            <a:endCxn id="128" idx="2"/>
          </p:cNvCxnSpPr>
          <p:nvPr/>
        </p:nvCxnSpPr>
        <p:spPr bwMode="auto">
          <a:xfrm>
            <a:off x="5556250" y="2338388"/>
            <a:ext cx="931863" cy="52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2" idx="4"/>
            <a:endCxn id="15" idx="0"/>
          </p:cNvCxnSpPr>
          <p:nvPr/>
        </p:nvCxnSpPr>
        <p:spPr bwMode="auto">
          <a:xfrm>
            <a:off x="4378325" y="2898775"/>
            <a:ext cx="63500" cy="172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bwMode="auto">
          <a:xfrm>
            <a:off x="7835900" y="790575"/>
            <a:ext cx="1165225" cy="500063"/>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smtClean="0">
                <a:solidFill>
                  <a:schemeClr val="tx1"/>
                </a:solidFill>
                <a:latin typeface="Franklin Gothic Medium" panose="020B0603020102020204" pitchFamily="34" charset="0"/>
              </a:rPr>
              <a:t>Late Adulthood</a:t>
            </a:r>
            <a:endParaRPr lang="en-US" sz="1600" dirty="0">
              <a:solidFill>
                <a:schemeClr val="tx1"/>
              </a:solidFill>
              <a:latin typeface="Franklin Gothic Medium" panose="020B0603020102020204" pitchFamily="34" charset="0"/>
            </a:endParaRPr>
          </a:p>
        </p:txBody>
      </p:sp>
      <p:cxnSp>
        <p:nvCxnSpPr>
          <p:cNvPr id="125" name="Straight Arrow Connector 124"/>
          <p:cNvCxnSpPr>
            <a:stCxn id="128" idx="0"/>
            <a:endCxn id="124" idx="2"/>
          </p:cNvCxnSpPr>
          <p:nvPr/>
        </p:nvCxnSpPr>
        <p:spPr bwMode="auto">
          <a:xfrm flipV="1">
            <a:off x="7329488" y="1290638"/>
            <a:ext cx="1089025"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6488113" y="1970088"/>
            <a:ext cx="1682750" cy="8397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spc="-150" dirty="0">
                <a:solidFill>
                  <a:schemeClr val="tx1"/>
                </a:solidFill>
                <a:latin typeface="Franklin Gothic Medium" panose="020B0603020102020204" pitchFamily="34" charset="0"/>
              </a:rPr>
              <a:t>Aging</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4640034" y="311483"/>
            <a:ext cx="963825" cy="986441"/>
          </a:xfrm>
          <a:prstGeom prst="ellipse">
            <a:avLst/>
          </a:prstGeom>
        </p:spPr>
      </p:pic>
      <p:sp>
        <p:nvSpPr>
          <p:cNvPr id="42" name="Rectangle 41"/>
          <p:cNvSpPr/>
          <p:nvPr/>
        </p:nvSpPr>
        <p:spPr bwMode="auto">
          <a:xfrm>
            <a:off x="5304632" y="1576388"/>
            <a:ext cx="1165225" cy="458788"/>
          </a:xfrm>
          <a:prstGeom prst="rect">
            <a:avLst/>
          </a:pr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smtClean="0">
                <a:solidFill>
                  <a:schemeClr val="tx1"/>
                </a:solidFill>
                <a:latin typeface="Franklin Gothic Medium" panose="020B0603020102020204" pitchFamily="34" charset="0"/>
              </a:rPr>
              <a:t>Childhood</a:t>
            </a:r>
            <a:endParaRPr lang="en-US" sz="1400" dirty="0">
              <a:solidFill>
                <a:schemeClr val="tx1"/>
              </a:solidFill>
              <a:latin typeface="Franklin Gothic Medium" panose="020B0603020102020204" pitchFamily="34" charset="0"/>
            </a:endParaRPr>
          </a:p>
        </p:txBody>
      </p:sp>
      <p:cxnSp>
        <p:nvCxnSpPr>
          <p:cNvPr id="45" name="Straight Arrow Connector 44"/>
          <p:cNvCxnSpPr/>
          <p:nvPr/>
        </p:nvCxnSpPr>
        <p:spPr bwMode="auto">
          <a:xfrm flipH="1" flipV="1">
            <a:off x="6501607" y="1926431"/>
            <a:ext cx="210720" cy="135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73" name="AutoShape 55"/>
          <p:cNvSpPr>
            <a:spLocks noChangeArrowheads="1"/>
          </p:cNvSpPr>
          <p:nvPr/>
        </p:nvSpPr>
        <p:spPr bwMode="auto">
          <a:xfrm>
            <a:off x="3777634" y="-31701"/>
            <a:ext cx="990600" cy="609600"/>
          </a:xfrm>
          <a:prstGeom prst="wedgeRoundRectCallout">
            <a:avLst>
              <a:gd name="adj1" fmla="val 41059"/>
              <a:gd name="adj2" fmla="val 68147"/>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26549303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15486</TotalTime>
  <Words>12433</Words>
  <Application>Microsoft Office PowerPoint</Application>
  <PresentationFormat>On-screen Show (4:3)</PresentationFormat>
  <Paragraphs>1604</Paragraphs>
  <Slides>150</Slides>
  <Notes>96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150</vt:i4>
      </vt:variant>
    </vt:vector>
  </HeadingPairs>
  <TitlesOfParts>
    <vt:vector size="163" baseType="lpstr">
      <vt:lpstr>MS PGothic</vt:lpstr>
      <vt:lpstr>MS PGothic</vt:lpstr>
      <vt:lpstr>Arial</vt:lpstr>
      <vt:lpstr>Calibri</vt:lpstr>
      <vt:lpstr>Corbel</vt:lpstr>
      <vt:lpstr>Franklin Gothic Medium</vt:lpstr>
      <vt:lpstr>Helvetica</vt:lpstr>
      <vt:lpstr>Palatino Linotype</vt:lpstr>
      <vt:lpstr>Times New Roman</vt:lpstr>
      <vt:lpstr>Wingdings</vt:lpstr>
      <vt:lpstr>Wingdings 2</vt:lpstr>
      <vt:lpstr>Wingdings 3</vt:lpstr>
      <vt:lpstr>Module</vt:lpstr>
      <vt:lpstr>UNIT 9: DEVELOPMENTAL PSYCHOLOGY</vt:lpstr>
      <vt:lpstr>PowerPoint Presentation</vt:lpstr>
      <vt:lpstr>DEVELOPMENTAL PSYCHOLOGY</vt:lpstr>
      <vt:lpstr>DEVELOPMENTAL PSYCHOLOGY</vt:lpstr>
      <vt:lpstr>PRENATAL DEVELOPMENT AND THE NEWBORN</vt:lpstr>
      <vt:lpstr>PowerPoint Presentation</vt:lpstr>
      <vt:lpstr>CONCEPTION</vt:lpstr>
      <vt:lpstr>PowerPoint Presentation</vt:lpstr>
      <vt:lpstr>PRENATAL DEVELOPMENT</vt:lpstr>
      <vt:lpstr>EMBRYO: 6 WEEKS</vt:lpstr>
      <vt:lpstr>EMBRYO: 7 WEEKS</vt:lpstr>
      <vt:lpstr>EMBRYO: 7 WEEKS</vt:lpstr>
      <vt:lpstr>EMBRYO: 8 WEEKS</vt:lpstr>
      <vt:lpstr>EMBRYO: 8 WEEKS</vt:lpstr>
      <vt:lpstr>FETUS: 8-9 WEEKS</vt:lpstr>
      <vt:lpstr>PRENATAL DEVELOPMENT</vt:lpstr>
      <vt:lpstr>10 WEEKS</vt:lpstr>
      <vt:lpstr>12 WEEKS</vt:lpstr>
      <vt:lpstr>FETUS: 12 WEEKS</vt:lpstr>
      <vt:lpstr>FETUS AT 14-15 WEEKS:</vt:lpstr>
      <vt:lpstr>FETUS AT 4 MONTHS (~16 WEEKS)</vt:lpstr>
      <vt:lpstr>16 WEEKS</vt:lpstr>
      <vt:lpstr>20 WEEKS</vt:lpstr>
      <vt:lpstr>5 MONTHS</vt:lpstr>
      <vt:lpstr>5 MONTHS</vt:lpstr>
      <vt:lpstr>24 WEEKS</vt:lpstr>
      <vt:lpstr>30 WEEKS</vt:lpstr>
      <vt:lpstr>7 MONTHS</vt:lpstr>
      <vt:lpstr>32 WEEKS</vt:lpstr>
      <vt:lpstr>BIRTH: 38-42 WEEKS</vt:lpstr>
      <vt:lpstr>PRENATAL DEVELOPMENT</vt:lpstr>
      <vt:lpstr>FETAL ALCOHOL SYNDROME</vt:lpstr>
      <vt:lpstr>REFLEXES</vt:lpstr>
      <vt:lpstr>HABITUATION</vt:lpstr>
      <vt:lpstr>INFANCY AND CHILDHOOD</vt:lpstr>
      <vt:lpstr>PHYSICAL DEVELOPMENT: BRAIN DEVELOPMENT</vt:lpstr>
      <vt:lpstr>PHYSICAL DEVELOPMENT: MOTOR DEVELOPMENT</vt:lpstr>
      <vt:lpstr>PHYSICAL DEVELOPMENT: MATURATION AND INFANT MEMORY</vt:lpstr>
      <vt:lpstr>PowerPoint Presentation</vt:lpstr>
      <vt:lpstr>COGNITIVE DEVELOPMENT</vt:lpstr>
      <vt:lpstr>SCHEMAS</vt:lpstr>
      <vt:lpstr>ASSIMILATION AND ACCOMMODATION</vt:lpstr>
      <vt:lpstr>SENSIORMOTOR STAGE: 0-2</vt:lpstr>
      <vt:lpstr>OBJECT PERMANENCE </vt:lpstr>
      <vt:lpstr>Other cognitive power-ups during the sensorimotor stage…</vt:lpstr>
      <vt:lpstr>Other cognitive power-ups during the sensorimotor stage…</vt:lpstr>
      <vt:lpstr>SOCIAL DEVELOPMENT: SELF-CONCEPT</vt:lpstr>
      <vt:lpstr>Other cognitive power-ups during the sensorimotor stage…</vt:lpstr>
      <vt:lpstr>SENSIORMOTOR STAGE: CRITICISMS</vt:lpstr>
      <vt:lpstr>SENSIORMOTOR STAGE: CRITICISMS</vt:lpstr>
      <vt:lpstr>PREOPERATIONAL STAGE:  2 - 6/7</vt:lpstr>
      <vt:lpstr>LACK OF CONSERVATION </vt:lpstr>
      <vt:lpstr>LACK OF CONSERVATION </vt:lpstr>
      <vt:lpstr>LACK OF CONSERVATION </vt:lpstr>
      <vt:lpstr>DEVELOPMENT OF A THEORY OF MIND</vt:lpstr>
      <vt:lpstr>LANGUAGE DEVELOPMENT</vt:lpstr>
      <vt:lpstr>CONCRETE OPERATIONAL:  6/7 - 12</vt:lpstr>
      <vt:lpstr>FORMAL OPERATIONAL STAGE: 12+</vt:lpstr>
      <vt:lpstr>PowerPoint Presentation</vt:lpstr>
      <vt:lpstr>REFLECTING ON PIAGET’S THEORY</vt:lpstr>
      <vt:lpstr>PowerPoint Presentation</vt:lpstr>
      <vt:lpstr>LEV VYGOTSKY</vt:lpstr>
      <vt:lpstr>VYGOTSKY’S IDEAS</vt:lpstr>
      <vt:lpstr>THE BIG IDEAS…</vt:lpstr>
      <vt:lpstr>THE BIG IDEAS…</vt:lpstr>
      <vt:lpstr>GUIDED PARTICIPATION </vt:lpstr>
      <vt:lpstr>SOCIAL DEVELOPMENT</vt:lpstr>
      <vt:lpstr>PowerPoint Presentation</vt:lpstr>
      <vt:lpstr>SOCIAL DEVELOPMENT: ORIGINS OF ATTACHMENTS</vt:lpstr>
      <vt:lpstr>PowerPoint Presentation</vt:lpstr>
      <vt:lpstr>ORIGINS OF ATTACHMENT</vt:lpstr>
      <vt:lpstr>SOCIAL DEVELOPMENT: ATTACHMENT DIFFERENCES: TEMPERAMENT AND PARENTING</vt:lpstr>
      <vt:lpstr>ATTACHMENT DIFFERENCES</vt:lpstr>
      <vt:lpstr>SECURE ATTACHMENT</vt:lpstr>
      <vt:lpstr>INSECURE ATTACHMENT </vt:lpstr>
      <vt:lpstr>DEPRIVATION OF ATTACHMENT </vt:lpstr>
      <vt:lpstr>PROLONGED DEPRIVATION </vt:lpstr>
      <vt:lpstr>TEMPERAMENT</vt:lpstr>
      <vt:lpstr>TEMPERAMENT </vt:lpstr>
      <vt:lpstr>PowerPoint Presentation</vt:lpstr>
      <vt:lpstr>CHILD-REARING PRACTICES</vt:lpstr>
      <vt:lpstr>PowerPoint Presentation</vt:lpstr>
      <vt:lpstr>PowerPoint Presentation</vt:lpstr>
      <vt:lpstr>AUTHORATATIVE PARENTING</vt:lpstr>
      <vt:lpstr>SOCIAL DEVELOPMENT: CULTURE AND CHILD-REARING</vt:lpstr>
      <vt:lpstr>SOCIAL DEVELOPMENT: ATTACHMENT DIFFERENCES: TEMPERAMENT AND PARENTING</vt:lpstr>
      <vt:lpstr>PowerPoint Presentation</vt:lpstr>
      <vt:lpstr>GENDER </vt:lpstr>
      <vt:lpstr>GENDER DEVELOPMENT: GENDER SIMILARITIES AND DIFFERENCES</vt:lpstr>
      <vt:lpstr>GENDER DEVELOPMENT: THE NATURE OF GENDER</vt:lpstr>
      <vt:lpstr>GENDER DEVELOPMENT: THE NURTURE OF GENDER</vt:lpstr>
      <vt:lpstr>GENDER DEVELOPMENT: THE NURTURE OF GENDER</vt:lpstr>
      <vt:lpstr>GENDER TYPING THEORIES</vt:lpstr>
      <vt:lpstr>PARENTS AND PEERS</vt:lpstr>
      <vt:lpstr>PARENTS AND EARLY EXPERIENCE</vt:lpstr>
      <vt:lpstr>PARENTS AND EARLY EXPERIENCE</vt:lpstr>
      <vt:lpstr>PEER INFLUENCE</vt:lpstr>
      <vt:lpstr>ADOLESCENCE</vt:lpstr>
      <vt:lpstr>PowerPoint Presentation</vt:lpstr>
      <vt:lpstr>INTRODUCTION</vt:lpstr>
      <vt:lpstr>PowerPoint Presentation</vt:lpstr>
      <vt:lpstr>COGNITIVE DEVELOPMENT: DEVELOPING REASONING POWER</vt:lpstr>
      <vt:lpstr>PowerPoint Presentation</vt:lpstr>
      <vt:lpstr>COGNITIVE DEVELOPMENT: DEVELOPING MORALITY</vt:lpstr>
      <vt:lpstr>KOHLBERG’S MORALITY</vt:lpstr>
      <vt:lpstr>PowerPoint Presentation</vt:lpstr>
      <vt:lpstr>GENDER DIFFERENCES IN MORALITY AND CRITICISMS OF KOHLBERB</vt:lpstr>
      <vt:lpstr>GILLIGAN’S VIEW OF MORAL DEVELOPMENT</vt:lpstr>
      <vt:lpstr>PowerPoint Presentation</vt:lpstr>
      <vt:lpstr>ERIK ERIKSON</vt:lpstr>
      <vt:lpstr>ERIKSON’S PSYCHOSOCIAL STAGES OF DEVELOPMENT </vt:lpstr>
      <vt:lpstr>STAGE 1: BASIC TRUST vs. MISTRUST</vt:lpstr>
      <vt:lpstr>TRUST vs. MISTRUST = HOPE</vt:lpstr>
      <vt:lpstr>STAGE 2: AUTONOMY vs. SHAME/DOUBT</vt:lpstr>
      <vt:lpstr>AUTONOMY vs. SHAME/DOUBT = WILL</vt:lpstr>
      <vt:lpstr>STAGE 3: INITIATIVE vs. GUILT</vt:lpstr>
      <vt:lpstr>INITIATIVE vs. GUILT = PURPOSE</vt:lpstr>
      <vt:lpstr>STAGE 4: INDUSTRIOUSNESS vs. INFERIORITY</vt:lpstr>
      <vt:lpstr>INDUSTRIOUSNESS vs. INFERIORITY = COMPETENCE</vt:lpstr>
      <vt:lpstr>PowerPoint Presentation</vt:lpstr>
      <vt:lpstr>STAGE 5: IDENTITY vs. ROLE CONFUSION</vt:lpstr>
      <vt:lpstr>IDENTITY vs. ROLE CONFUSION = FIDELITY</vt:lpstr>
      <vt:lpstr>STAGE 6: INTIMACY vs. ISOLATION</vt:lpstr>
      <vt:lpstr>INTIMACY vs. ISOLATION = LOVE</vt:lpstr>
      <vt:lpstr>STAGE 7: GENERATIVITY vs. STAGNATION</vt:lpstr>
      <vt:lpstr>GENERATIVITY vs. STAGNATION = CARE</vt:lpstr>
      <vt:lpstr>STAGE 8: EGO INTEGRITY vs. DESPAIR</vt:lpstr>
      <vt:lpstr>EGO INTEGRITY vs. DESPAIR = WISDOM</vt:lpstr>
      <vt:lpstr>PowerPoint Presentation</vt:lpstr>
      <vt:lpstr>PowerPoint Presentation</vt:lpstr>
      <vt:lpstr>SOCIAL DEVELOPMENT</vt:lpstr>
      <vt:lpstr>EMERGING ADULTHOOD</vt:lpstr>
      <vt:lpstr>ADULTHOOD</vt:lpstr>
      <vt:lpstr>PowerPoint Presentation</vt:lpstr>
      <vt:lpstr>PHYSICAL DEVELOPMENT</vt:lpstr>
      <vt:lpstr>PHYSICAL DEVELOPMENT</vt:lpstr>
      <vt:lpstr>COGNITIVE DEVELOPMENT: AGING AND MEMORY</vt:lpstr>
      <vt:lpstr>COGNITIVE DEVELOPMENT: AGING AND MEMORY</vt:lpstr>
      <vt:lpstr>CROSS-SECTIONAL STUDY</vt:lpstr>
      <vt:lpstr>LONGITUDINAL STUDY</vt:lpstr>
      <vt:lpstr>COGNITIVE DEVELOPMENT: AGING AND INTELLIGENCE</vt:lpstr>
      <vt:lpstr>PowerPoint Presentation</vt:lpstr>
      <vt:lpstr>SOCIAL DEVELOPMENT: WELL-BEING ACROSS THE LIFE SPAN</vt:lpstr>
      <vt:lpstr>SOCIAL DEVELOPMENT: WELL-BEING ACROSS THE LIFE SPAN</vt:lpstr>
      <vt:lpstr>PowerPoint Presentation</vt:lpstr>
      <vt:lpstr>DEATH AND DYING</vt:lpstr>
      <vt:lpstr>ELIZABETH KUBLER-ROSS’S THEORY OF THE STAGES OF DYING</vt:lpstr>
      <vt:lpstr>REFLECTIONS ON TWO MAJOR DEVELOPMENTAL ISSUES</vt:lpstr>
      <vt:lpstr>THREE MAJOR DEVELOPMENTAL ISSUES</vt:lpstr>
      <vt:lpstr>PowerPoint Presentation</vt:lpstr>
    </vt:vector>
  </TitlesOfParts>
  <Company>GSD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GSD</dc:creator>
  <cp:lastModifiedBy>mfcsd</cp:lastModifiedBy>
  <cp:revision>626</cp:revision>
  <dcterms:created xsi:type="dcterms:W3CDTF">2012-11-08T02:19:51Z</dcterms:created>
  <dcterms:modified xsi:type="dcterms:W3CDTF">2017-02-24T12:37:27Z</dcterms:modified>
</cp:coreProperties>
</file>