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705" r:id="rId2"/>
  </p:sldMasterIdLst>
  <p:notesMasterIdLst>
    <p:notesMasterId r:id="rId55"/>
  </p:notesMasterIdLst>
  <p:sldIdLst>
    <p:sldId id="312" r:id="rId3"/>
    <p:sldId id="314" r:id="rId4"/>
    <p:sldId id="315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68" r:id="rId32"/>
    <p:sldId id="370" r:id="rId33"/>
    <p:sldId id="355" r:id="rId34"/>
    <p:sldId id="346" r:id="rId35"/>
    <p:sldId id="347" r:id="rId36"/>
    <p:sldId id="348" r:id="rId37"/>
    <p:sldId id="350" r:id="rId38"/>
    <p:sldId id="351" r:id="rId39"/>
    <p:sldId id="352" r:id="rId40"/>
    <p:sldId id="353" r:id="rId41"/>
    <p:sldId id="354" r:id="rId42"/>
    <p:sldId id="356" r:id="rId43"/>
    <p:sldId id="357" r:id="rId44"/>
    <p:sldId id="371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16" r:id="rId53"/>
    <p:sldId id="372" r:id="rId54"/>
  </p:sldIdLst>
  <p:sldSz cx="9144000" cy="6858000" type="screen4x3"/>
  <p:notesSz cx="6858000" cy="9144000"/>
  <p:custDataLst>
    <p:tags r:id="rId5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0000"/>
    <a:srgbClr val="663399"/>
    <a:srgbClr val="330066"/>
    <a:srgbClr val="99CC33"/>
    <a:srgbClr val="9999CC"/>
    <a:srgbClr val="9966CC"/>
    <a:srgbClr val="99CCFF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1" autoAdjust="0"/>
    <p:restoredTop sz="93129" autoAdjust="0"/>
  </p:normalViewPr>
  <p:slideViewPr>
    <p:cSldViewPr snapToGrid="0">
      <p:cViewPr varScale="1">
        <p:scale>
          <a:sx n="90" d="100"/>
          <a:sy n="90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37A2-4536-4042-90C7-3325C7673506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6BF9-33EE-433E-A799-30ED7425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89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BF9-33EE-433E-A799-30ED742566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02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0838"/>
            <a:ext cx="9144000" cy="568325"/>
          </a:xfrm>
          <a:gradFill rotWithShape="0">
            <a:gsLst>
              <a:gs pos="0">
                <a:srgbClr val="663399">
                  <a:gamma/>
                  <a:shade val="4274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</p:spPr>
        <p:txBody>
          <a:bodyPr/>
          <a:lstStyle>
            <a:lvl1pPr algn="ctr"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35275"/>
            <a:ext cx="6400800" cy="3376613"/>
          </a:xfrm>
        </p:spPr>
        <p:txBody>
          <a:bodyPr anchor="t"/>
          <a:lstStyle>
            <a:lvl1pPr algn="just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282575"/>
            <a:ext cx="20764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282575"/>
            <a:ext cx="60769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080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420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06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682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88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398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177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270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885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59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598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300" y="1304925"/>
            <a:ext cx="387191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613" y="1304925"/>
            <a:ext cx="3871912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0066"/>
            </a:gs>
            <a:gs pos="50000">
              <a:srgbClr val="150029"/>
            </a:gs>
            <a:gs pos="100000">
              <a:srgbClr val="33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63" name="Rectangle 55"/>
          <p:cNvSpPr>
            <a:spLocks noChangeArrowheads="1"/>
          </p:cNvSpPr>
          <p:nvPr/>
        </p:nvSpPr>
        <p:spPr bwMode="auto">
          <a:xfrm>
            <a:off x="0" y="293688"/>
            <a:ext cx="9144000" cy="804862"/>
          </a:xfrm>
          <a:prstGeom prst="rect">
            <a:avLst/>
          </a:prstGeom>
          <a:gradFill rotWithShape="0">
            <a:gsLst>
              <a:gs pos="0">
                <a:srgbClr val="663399">
                  <a:gamma/>
                  <a:shade val="71765"/>
                  <a:invGamma/>
                </a:srgbClr>
              </a:gs>
              <a:gs pos="100000">
                <a:srgbClr val="66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10000"/>
              </a:lnSpc>
              <a:defRPr/>
            </a:pPr>
            <a:endParaRPr lang="en-US" sz="25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2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282575"/>
            <a:ext cx="83058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5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304925"/>
            <a:ext cx="789622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58" grpId="0" autoUpdateAnimBg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8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98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5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Wingdings" pitchFamily="2" charset="2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1258888" indent="-461963" algn="l" rtl="0" eaLnBrk="0" fontAlgn="base" hangingPunct="0">
        <a:spcBef>
          <a:spcPct val="20000"/>
        </a:spcBef>
        <a:spcAft>
          <a:spcPct val="20000"/>
        </a:spcAft>
        <a:buClr>
          <a:schemeClr val="accent1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2pPr>
      <a:lvl3pPr marL="1647825" indent="-166688" algn="l" rtl="0" eaLnBrk="0" fontAlgn="base" hangingPunct="0">
        <a:spcBef>
          <a:spcPct val="20000"/>
        </a:spcBef>
        <a:spcAft>
          <a:spcPct val="20000"/>
        </a:spcAft>
        <a:buClr>
          <a:schemeClr val="folHlink"/>
        </a:buClr>
        <a:buSzPct val="70000"/>
        <a:buFont typeface="Wingdings" pitchFamily="2" charset="2"/>
        <a:defRPr sz="3200">
          <a:solidFill>
            <a:schemeClr val="tx2"/>
          </a:solidFill>
          <a:latin typeface="+mn-lt"/>
        </a:defRPr>
      </a:lvl3pPr>
      <a:lvl4pPr marL="19907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4pPr>
      <a:lvl5pPr marL="2333625" indent="-228600" algn="l" rtl="0" eaLnBrk="0" fontAlgn="base" hangingPunct="0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5pPr>
      <a:lvl6pPr marL="27908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6pPr>
      <a:lvl7pPr marL="32480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7pPr>
      <a:lvl8pPr marL="37052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8pPr>
      <a:lvl9pPr marL="4162425" indent="-228600" algn="l" rtl="0" fontAlgn="base">
        <a:spcBef>
          <a:spcPct val="20000"/>
        </a:spcBef>
        <a:spcAft>
          <a:spcPct val="20000"/>
        </a:spcAft>
        <a:defRPr sz="3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0F6B-514F-4C16-9CFF-59BC2907BCE0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9EBA-854F-4020-A4E6-E27C57A0F8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4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4.xml"/><Relationship Id="rId18" Type="http://schemas.openxmlformats.org/officeDocument/2006/relationships/slide" Target="slide45.xml"/><Relationship Id="rId26" Type="http://schemas.openxmlformats.org/officeDocument/2006/relationships/slide" Target="slide49.xml"/><Relationship Id="rId3" Type="http://schemas.openxmlformats.org/officeDocument/2006/relationships/slide" Target="slide4.xml"/><Relationship Id="rId21" Type="http://schemas.openxmlformats.org/officeDocument/2006/relationships/slide" Target="slide37.xml"/><Relationship Id="rId7" Type="http://schemas.openxmlformats.org/officeDocument/2006/relationships/slide" Target="slide12.xml"/><Relationship Id="rId12" Type="http://schemas.openxmlformats.org/officeDocument/2006/relationships/slide" Target="slide24.xml"/><Relationship Id="rId17" Type="http://schemas.openxmlformats.org/officeDocument/2006/relationships/slide" Target="slide36.xml"/><Relationship Id="rId25" Type="http://schemas.openxmlformats.org/officeDocument/2006/relationships/slide" Target="slide39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24" Type="http://schemas.openxmlformats.org/officeDocument/2006/relationships/slide" Target="slide30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0.xml"/><Relationship Id="rId10" Type="http://schemas.openxmlformats.org/officeDocument/2006/relationships/slide" Target="slide41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22.xml"/><Relationship Id="rId14" Type="http://schemas.openxmlformats.org/officeDocument/2006/relationships/slide" Target="slide43.xml"/><Relationship Id="rId22" Type="http://schemas.openxmlformats.org/officeDocument/2006/relationships/slide" Target="slide47.xml"/><Relationship Id="rId27" Type="http://schemas.openxmlformats.org/officeDocument/2006/relationships/slide" Target="slide5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Od8Vy-1st253FM&amp;tbnid=fjyRogndf3uYOM:&amp;ved=0CAUQjRw&amp;url=http://middletownhighschool.wikispaces.com/2009-Golgi+Apparatus,+Vesicle,+Vacuole&amp;ei=BgtcUr7OM6WEygGfyoAo&amp;bvm=bv.53899372,d.aWc&amp;psig=AFQjCNG1cY2P2b0FpNN57fjJkKrbMgldiA&amp;ust=1381850222863151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Od8Vy-1st253FM&amp;tbnid=fjyRogndf3uYOM:&amp;ved=0CAUQjRw&amp;url=http://middletownhighschool.wikispaces.com/2009-Golgi+Apparatus,+Vesicle,+Vacuole&amp;ei=BgtcUr7OM6WEygGfyoAo&amp;bvm=bv.53899372,d.aWc&amp;psig=AFQjCNG1cY2P2b0FpNN57fjJkKrbMgldiA&amp;ust=1381850222863151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Od8Vy-1st253FM&amp;tbnid=fjyRogndf3uYOM:&amp;ved=0CAUQjRw&amp;url=http://middletownhighschool.wikispaces.com/2009-Golgi+Apparatus,+Vesicle,+Vacuole&amp;ei=BgtcUr7OM6WEygGfyoAo&amp;bvm=bv.53899372,d.aWc&amp;psig=AFQjCNG1cY2P2b0FpNN57fjJkKrbMgldiA&amp;ust=1381850222863151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ChangeArrowheads="1"/>
          </p:cNvSpPr>
          <p:nvPr/>
        </p:nvSpPr>
        <p:spPr bwMode="auto">
          <a:xfrm>
            <a:off x="482600" y="2235200"/>
            <a:ext cx="8331200" cy="3886200"/>
          </a:xfrm>
          <a:prstGeom prst="rect">
            <a:avLst/>
          </a:prstGeom>
          <a:gradFill rotWithShape="0">
            <a:gsLst>
              <a:gs pos="0">
                <a:srgbClr val="003366"/>
              </a:gs>
              <a:gs pos="50000">
                <a:srgbClr val="060011"/>
              </a:gs>
              <a:gs pos="100000">
                <a:srgbClr val="0033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gradFill/>
        </p:spPr>
        <p:txBody>
          <a:bodyPr/>
          <a:lstStyle/>
          <a:p>
            <a:pPr eaLnBrk="1" hangingPunct="1">
              <a:tabLst>
                <a:tab pos="1766888" algn="l"/>
              </a:tabLst>
            </a:pPr>
            <a:r>
              <a:rPr lang="en-US" dirty="0" smtClean="0"/>
              <a:t>Cellular Structure and Function Jeopardy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27"/>
          <p:cNvSpPr>
            <a:spLocks noChangeArrowheads="1"/>
          </p:cNvSpPr>
          <p:nvPr/>
        </p:nvSpPr>
        <p:spPr bwMode="auto">
          <a:xfrm>
            <a:off x="413082" y="1084891"/>
            <a:ext cx="8328025" cy="950913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" name="Text Box 3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folHlink"/>
                </a:solidFill>
                <a:latin typeface="Arial" charset="0"/>
                <a:hlinkClick r:id="rId2" action="ppaction://hlinksldjump"/>
              </a:rPr>
              <a:t>$100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78" name="Text Box 3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3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79" name="Text Box 3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4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0" name="Text Box 3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5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1" name="Text Box 3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73100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6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2" name="Rectangle 3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344738" y="2376488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7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3" name="Rectangl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15000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folHlink"/>
                </a:solidFill>
                <a:latin typeface="Arial" charset="0"/>
                <a:hlinkClick r:id="rId8" action="ppaction://hlinksldjump"/>
              </a:rPr>
              <a:t>$</a:t>
            </a:r>
            <a:r>
              <a:rPr lang="en-US" dirty="0">
                <a:latin typeface="Arial" charset="0"/>
                <a:hlinkClick r:id="rId8" action="ppaction://hlinksldjump"/>
              </a:rPr>
              <a:t>100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4" name="Rectangle 4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016375" y="2376488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folHlink"/>
                </a:solidFill>
                <a:latin typeface="Arial" charset="0"/>
                <a:hlinkClick r:id="rId9" action="ppaction://hlinksldjump"/>
              </a:rPr>
              <a:t>$100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5" name="Rectangle 4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399338" y="2376488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0" action="ppaction://hlinksldjump"/>
              </a:rPr>
              <a:t>$100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6" name="Rectangle 4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344738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1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7" name="Rectangle 4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016375" y="31162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2" action="ppaction://hlinksldjump"/>
              </a:rPr>
              <a:t>$200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8" name="Rectangle 4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713413" y="31162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folHlink"/>
                </a:solidFill>
                <a:latin typeface="Arial" charset="0"/>
                <a:hlinkClick r:id="rId13" action="ppaction://hlinksldjump"/>
              </a:rPr>
              <a:t>$200</a:t>
            </a:r>
            <a:endParaRPr lang="en-US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89" name="Rectangle 4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399338" y="31162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i="1" dirty="0">
                <a:solidFill>
                  <a:schemeClr val="folHlink"/>
                </a:solidFill>
                <a:latin typeface="Arial" charset="0"/>
                <a:hlinkClick r:id="rId14" action="ppaction://hlinksldjump"/>
              </a:rPr>
              <a:t>$200</a:t>
            </a:r>
            <a:endParaRPr lang="en-US" i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0" name="Rectangle 4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344738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5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1" name="Rectangle 4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016375" y="39036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6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2" name="Rectangle 4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713413" y="39036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7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3" name="Rectangle 4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399338" y="39036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8" action="ppaction://hlinksldjump"/>
              </a:rPr>
              <a:t>$300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4" name="Rectangle 5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344738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19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5" name="Rectangle 5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016375" y="46910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0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6" name="Rectangle 5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713413" y="46910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1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7" name="Rectangle 5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399338" y="4691063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2" action="ppaction://hlinksldjump"/>
              </a:rPr>
              <a:t>$400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8" name="Rectangle 5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344738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3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99" name="Rectangle 5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016375" y="5440363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4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00" name="Rectangle 5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713413" y="5440363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latin typeface="Arial" charset="0"/>
                <a:hlinkClick r:id="rId25" action="ppaction://hlinksldjump"/>
              </a:rPr>
              <a:t>$500</a:t>
            </a: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01" name="Rectangle 5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450138" y="54483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  <a:latin typeface="Arial" charset="0"/>
                <a:hlinkClick r:id="rId26" action="ppaction://hlinksldjump"/>
              </a:rPr>
              <a:t>$500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02" name="Text Box 59"/>
          <p:cNvSpPr txBox="1">
            <a:spLocks noChangeArrowheads="1"/>
          </p:cNvSpPr>
          <p:nvPr/>
        </p:nvSpPr>
        <p:spPr bwMode="auto">
          <a:xfrm>
            <a:off x="479426" y="1304638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charset="0"/>
              </a:rPr>
              <a:t>Discovery of Cells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3103" name="Text Box 60"/>
          <p:cNvSpPr txBox="1">
            <a:spLocks noChangeArrowheads="1"/>
          </p:cNvSpPr>
          <p:nvPr/>
        </p:nvSpPr>
        <p:spPr bwMode="auto">
          <a:xfrm>
            <a:off x="2159619" y="1206769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charset="0"/>
              </a:rPr>
              <a:t>Compare &amp; Contrast</a:t>
            </a:r>
            <a:endParaRPr lang="en-US" sz="1100" b="1" dirty="0">
              <a:latin typeface="Arial" charset="0"/>
            </a:endParaRPr>
          </a:p>
        </p:txBody>
      </p:sp>
      <p:sp>
        <p:nvSpPr>
          <p:cNvPr id="3104" name="Text Box 62"/>
          <p:cNvSpPr txBox="1">
            <a:spLocks noChangeArrowheads="1"/>
          </p:cNvSpPr>
          <p:nvPr/>
        </p:nvSpPr>
        <p:spPr bwMode="auto">
          <a:xfrm>
            <a:off x="5448300" y="1196357"/>
            <a:ext cx="1782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charset="0"/>
              </a:rPr>
              <a:t>Eukaryotic Cell Life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3105" name="Text Box 63"/>
          <p:cNvSpPr txBox="1">
            <a:spLocks noChangeArrowheads="1"/>
          </p:cNvSpPr>
          <p:nvPr/>
        </p:nvSpPr>
        <p:spPr bwMode="auto">
          <a:xfrm>
            <a:off x="7188277" y="1213317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800" b="1" dirty="0" smtClean="0">
                <a:latin typeface="Arial" charset="0"/>
              </a:rPr>
              <a:t>Organelle Functions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106" name="Line 64"/>
          <p:cNvSpPr>
            <a:spLocks noChangeShapeType="1"/>
          </p:cNvSpPr>
          <p:nvPr/>
        </p:nvSpPr>
        <p:spPr bwMode="auto">
          <a:xfrm>
            <a:off x="2081213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Line 65"/>
          <p:cNvSpPr>
            <a:spLocks noChangeShapeType="1"/>
          </p:cNvSpPr>
          <p:nvPr/>
        </p:nvSpPr>
        <p:spPr bwMode="auto">
          <a:xfrm>
            <a:off x="37592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66"/>
          <p:cNvSpPr>
            <a:spLocks noChangeShapeType="1"/>
          </p:cNvSpPr>
          <p:nvPr/>
        </p:nvSpPr>
        <p:spPr bwMode="auto">
          <a:xfrm>
            <a:off x="5448300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Line 67"/>
          <p:cNvSpPr>
            <a:spLocks noChangeShapeType="1"/>
          </p:cNvSpPr>
          <p:nvPr/>
        </p:nvSpPr>
        <p:spPr bwMode="auto">
          <a:xfrm>
            <a:off x="7127875" y="1095375"/>
            <a:ext cx="0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Line 71"/>
          <p:cNvSpPr>
            <a:spLocks noChangeShapeType="1"/>
          </p:cNvSpPr>
          <p:nvPr/>
        </p:nvSpPr>
        <p:spPr bwMode="auto">
          <a:xfrm>
            <a:off x="2081213" y="2233613"/>
            <a:ext cx="0" cy="388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2"/>
          <p:cNvSpPr>
            <a:spLocks noChangeShapeType="1"/>
          </p:cNvSpPr>
          <p:nvPr/>
        </p:nvSpPr>
        <p:spPr bwMode="auto">
          <a:xfrm>
            <a:off x="3759200" y="2249488"/>
            <a:ext cx="0" cy="385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3"/>
          <p:cNvSpPr>
            <a:spLocks noChangeShapeType="1"/>
          </p:cNvSpPr>
          <p:nvPr/>
        </p:nvSpPr>
        <p:spPr bwMode="auto">
          <a:xfrm>
            <a:off x="5448300" y="2233613"/>
            <a:ext cx="0" cy="387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Line 74"/>
          <p:cNvSpPr>
            <a:spLocks noChangeShapeType="1"/>
          </p:cNvSpPr>
          <p:nvPr/>
        </p:nvSpPr>
        <p:spPr bwMode="auto">
          <a:xfrm>
            <a:off x="7127875" y="2225675"/>
            <a:ext cx="0" cy="386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Line 76"/>
          <p:cNvSpPr>
            <a:spLocks noChangeShapeType="1"/>
          </p:cNvSpPr>
          <p:nvPr/>
        </p:nvSpPr>
        <p:spPr bwMode="auto">
          <a:xfrm>
            <a:off x="495300" y="29829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Line 77"/>
          <p:cNvSpPr>
            <a:spLocks noChangeShapeType="1"/>
          </p:cNvSpPr>
          <p:nvPr/>
        </p:nvSpPr>
        <p:spPr bwMode="auto">
          <a:xfrm>
            <a:off x="495300" y="3770313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Line 78"/>
          <p:cNvSpPr>
            <a:spLocks noChangeShapeType="1"/>
          </p:cNvSpPr>
          <p:nvPr/>
        </p:nvSpPr>
        <p:spPr bwMode="auto">
          <a:xfrm>
            <a:off x="495300" y="4541838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Line 79"/>
          <p:cNvSpPr>
            <a:spLocks noChangeShapeType="1"/>
          </p:cNvSpPr>
          <p:nvPr/>
        </p:nvSpPr>
        <p:spPr bwMode="auto">
          <a:xfrm>
            <a:off x="495300" y="5343525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Rectangle 8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Arial" charset="0"/>
              </a:rPr>
              <a:t>FINAL ROUND</a:t>
            </a:r>
          </a:p>
        </p:txBody>
      </p:sp>
      <p:sp>
        <p:nvSpPr>
          <p:cNvPr id="3119" name="Text Box 60"/>
          <p:cNvSpPr txBox="1">
            <a:spLocks noChangeArrowheads="1"/>
          </p:cNvSpPr>
          <p:nvPr/>
        </p:nvSpPr>
        <p:spPr bwMode="auto">
          <a:xfrm>
            <a:off x="3857625" y="1196444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 dirty="0" smtClean="0">
                <a:latin typeface="Arial" charset="0"/>
              </a:rPr>
              <a:t>Structure Identification</a:t>
            </a:r>
            <a:endParaRPr lang="en-US" sz="1600" b="1" dirty="0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122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542246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2503" y="2073349"/>
            <a:ext cx="75491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a. List the three parts of the cell theory.</a:t>
            </a:r>
          </a:p>
          <a:p>
            <a:r>
              <a:rPr lang="en-US" sz="3600" dirty="0" smtClean="0"/>
              <a:t>b. Which scientists contributed to the cell theory?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8299" y="237970"/>
            <a:ext cx="8305800" cy="817563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1331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658" y="2528714"/>
            <a:ext cx="7896225" cy="1984685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1. Cells are the basic units of structure and function in living things. </a:t>
            </a:r>
          </a:p>
          <a:p>
            <a:pPr marL="514350" indent="-514350"/>
            <a:r>
              <a:rPr lang="en-US" dirty="0" smtClean="0"/>
              <a:t>	2. All living things are made of cells.</a:t>
            </a:r>
          </a:p>
          <a:p>
            <a:pPr marL="514350" indent="-514350"/>
            <a:r>
              <a:rPr lang="en-US" dirty="0" smtClean="0"/>
              <a:t>	3. All cells come from preexisting cells.</a:t>
            </a:r>
          </a:p>
          <a:p>
            <a:pPr marL="514350" indent="-514350"/>
            <a:r>
              <a:rPr lang="en-US" dirty="0" smtClean="0"/>
              <a:t>b. </a:t>
            </a:r>
            <a:r>
              <a:rPr lang="en-US" dirty="0" err="1" smtClean="0"/>
              <a:t>Schleiden</a:t>
            </a:r>
            <a:r>
              <a:rPr lang="en-US" dirty="0" smtClean="0"/>
              <a:t>, </a:t>
            </a:r>
            <a:r>
              <a:rPr lang="en-US" dirty="0" err="1" smtClean="0"/>
              <a:t>Shwann</a:t>
            </a:r>
            <a:r>
              <a:rPr lang="en-US" dirty="0" smtClean="0"/>
              <a:t>, and Virchow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143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6770" y="2570200"/>
            <a:ext cx="7896225" cy="2397280"/>
          </a:xfrm>
        </p:spPr>
        <p:txBody>
          <a:bodyPr/>
          <a:lstStyle/>
          <a:p>
            <a:pPr marL="514350" indent="-514350"/>
            <a:r>
              <a:rPr lang="en-US" dirty="0" smtClean="0"/>
              <a:t>	Name 3 similarities and 3 differences between plant cells and animal cells. 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153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49300" y="1304925"/>
          <a:ext cx="789622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5"/>
                <a:gridCol w="2632075"/>
                <a:gridCol w="2632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Chloroplast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central vacuole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cell wall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 chloroplast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Several</a:t>
                      </a:r>
                      <a:r>
                        <a:rPr lang="en-US" baseline="0" dirty="0" smtClean="0"/>
                        <a:t> small vacuoles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Membrane</a:t>
                      </a:r>
                      <a:r>
                        <a:rPr lang="en-US" baseline="0" dirty="0" smtClean="0"/>
                        <a:t> bound organelles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Nucleus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Cell membrane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Cytoplasm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163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653758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56661" y="2296632"/>
            <a:ext cx="6283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Compare and Contrast the scanning electron microscope with the transmission electron microscope.</a:t>
            </a:r>
            <a:endParaRPr lang="en-US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174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609153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Scanning 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 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3D</a:t>
                      </a:r>
                      <a:r>
                        <a:rPr lang="en-US" baseline="0" dirty="0" smtClean="0"/>
                        <a:t> image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High magnification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2D</a:t>
                      </a:r>
                      <a:r>
                        <a:rPr lang="en-US" baseline="0" dirty="0" smtClean="0"/>
                        <a:t> image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HIGHER magnification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Electron</a:t>
                      </a:r>
                      <a:r>
                        <a:rPr lang="en-US" baseline="0" dirty="0" smtClean="0"/>
                        <a:t> beam through a vacuum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Used to observe non-living and dead things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</a:t>
            </a:r>
            <a:r>
              <a:rPr lang="en-US" dirty="0"/>
              <a:t>Question</a:t>
            </a:r>
          </a:p>
        </p:txBody>
      </p:sp>
      <p:sp>
        <p:nvSpPr>
          <p:cNvPr id="184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84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prokaryotic cells with eukaryotic cells.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194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304925"/>
          <a:ext cx="789622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5"/>
                <a:gridCol w="2632075"/>
                <a:gridCol w="2632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Prokaryotic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</a:t>
                      </a:r>
                      <a:r>
                        <a:rPr lang="en-US" dirty="0" err="1" smtClean="0"/>
                        <a:t>membane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Nucleus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membrane</a:t>
                      </a:r>
                      <a:r>
                        <a:rPr lang="en-US" baseline="0" dirty="0" smtClean="0"/>
                        <a:t> bound organelles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Membrane bound</a:t>
                      </a:r>
                      <a:r>
                        <a:rPr lang="en-US" baseline="0" dirty="0" smtClean="0"/>
                        <a:t> organelles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Cytoplasm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Ribosomes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cytoskeleton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204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048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9450" y="805977"/>
            <a:ext cx="7896225" cy="3925771"/>
          </a:xfrm>
        </p:spPr>
        <p:txBody>
          <a:bodyPr/>
          <a:lstStyle/>
          <a:p>
            <a:r>
              <a:rPr lang="en-US" dirty="0" smtClean="0"/>
              <a:t>Compare and contrast cell wall with cell membrane.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215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304925"/>
          <a:ext cx="7896225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5"/>
                <a:gridCol w="2632075"/>
                <a:gridCol w="2632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membrane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Function=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= controls what enters</a:t>
                      </a:r>
                      <a:r>
                        <a:rPr lang="en-US" baseline="0" dirty="0" smtClean="0"/>
                        <a:t> and exits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 as</a:t>
                      </a:r>
                      <a:r>
                        <a:rPr lang="en-US" baseline="0" dirty="0" smtClean="0"/>
                        <a:t> a barrier for the cell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mostly</a:t>
                      </a:r>
                      <a:r>
                        <a:rPr lang="en-US" baseline="0" dirty="0" smtClean="0"/>
                        <a:t> carbohydrates and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phospholipid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present in bacteria,</a:t>
                      </a:r>
                      <a:r>
                        <a:rPr lang="en-US" baseline="0" dirty="0" smtClean="0"/>
                        <a:t> plants and fungi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>
                <a:latin typeface="Arial" charset="0"/>
              </a:rPr>
              <a:t>Discovery of Cells</a:t>
            </a:r>
            <a:r>
              <a:rPr lang="en-US" sz="1900" dirty="0" smtClean="0"/>
              <a:t>: </a:t>
            </a:r>
            <a:br>
              <a:rPr lang="en-US" sz="1900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505" y="996581"/>
            <a:ext cx="7896225" cy="2575699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Who was the first scientist to observe cells?</a:t>
            </a:r>
          </a:p>
        </p:txBody>
      </p:sp>
      <p:sp>
        <p:nvSpPr>
          <p:cNvPr id="4100" name="Rectangl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101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31950"/>
            <a:ext cx="7896225" cy="2360187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Compare and contrast mitochondria and chloroplasts.</a:t>
            </a:r>
          </a:p>
        </p:txBody>
      </p:sp>
      <p:sp>
        <p:nvSpPr>
          <p:cNvPr id="22533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2534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Compare &amp; Contrast: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235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49300" y="1304925"/>
          <a:ext cx="78962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5"/>
                <a:gridCol w="2632075"/>
                <a:gridCol w="26320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Mitochondria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Chloroplast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all eukaryotic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only plant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their own DNA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cellular respiration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 photosynthesis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</a:t>
                      </a:r>
                      <a:r>
                        <a:rPr lang="en-US" baseline="0" dirty="0" smtClean="0"/>
                        <a:t> in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membrane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245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458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pic>
        <p:nvPicPr>
          <p:cNvPr id="7" name="Picture 2" descr="http://0.tqn.com/d/biology/1/0/x/Z/cell_structure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8478"/>
          <a:stretch>
            <a:fillRect/>
          </a:stretch>
        </p:blipFill>
        <p:spPr bwMode="auto">
          <a:xfrm>
            <a:off x="1945757" y="2130128"/>
            <a:ext cx="4551943" cy="371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 rot="20424862">
            <a:off x="1594883" y="3487479"/>
            <a:ext cx="1031359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8112865">
            <a:off x="4732508" y="890064"/>
            <a:ext cx="1673014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3133718">
            <a:off x="5639951" y="4197095"/>
            <a:ext cx="849140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 flipV="1">
            <a:off x="5348179" y="3157869"/>
            <a:ext cx="2115878" cy="648585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256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3824636"/>
          </a:xfrm>
        </p:spPr>
        <p:txBody>
          <a:bodyPr/>
          <a:lstStyle/>
          <a:p>
            <a:r>
              <a:rPr lang="en-US" dirty="0" smtClean="0"/>
              <a:t>ROUGH ER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266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66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pic>
        <p:nvPicPr>
          <p:cNvPr id="7" name="Picture 2" descr="http://0.tqn.com/d/biology/1/0/x/Z/cell_structure.jpg"/>
          <p:cNvPicPr>
            <a:picLocks noChangeAspect="1" noChangeArrowheads="1"/>
          </p:cNvPicPr>
          <p:nvPr/>
        </p:nvPicPr>
        <p:blipFill>
          <a:blip r:embed="rId4" cstate="print"/>
          <a:srcRect l="8478"/>
          <a:stretch>
            <a:fillRect/>
          </a:stretch>
        </p:blipFill>
        <p:spPr bwMode="auto">
          <a:xfrm>
            <a:off x="1945757" y="2130128"/>
            <a:ext cx="4551943" cy="371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 rot="20424862">
            <a:off x="1594883" y="3487479"/>
            <a:ext cx="1031359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3133718">
            <a:off x="5639951" y="4197095"/>
            <a:ext cx="849140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3407739" y="5406654"/>
            <a:ext cx="1562987" cy="21270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 rot="18280112">
            <a:off x="4820091" y="1141228"/>
            <a:ext cx="1031359" cy="2892056"/>
          </a:xfrm>
          <a:prstGeom prst="rect">
            <a:avLst/>
          </a:prstGeom>
          <a:solidFill>
            <a:srgbClr val="330066"/>
          </a:solidFill>
          <a:ln w="9525" cap="flat" cmpd="sng" algn="ctr">
            <a:solidFill>
              <a:srgbClr val="33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276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3356285"/>
          </a:xfrm>
        </p:spPr>
        <p:txBody>
          <a:bodyPr/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286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286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0451" y="1898863"/>
            <a:ext cx="7896225" cy="3601612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12" name="Picture 2" descr="http://middletownhighschool.wikispaces.com/file/view/vacuole.jpg/98890673/454x555/vacuo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8008" r="53950" b="36797"/>
          <a:stretch>
            <a:fillRect/>
          </a:stretch>
        </p:blipFill>
        <p:spPr bwMode="auto">
          <a:xfrm>
            <a:off x="2892056" y="2009553"/>
            <a:ext cx="2636874" cy="36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 bwMode="auto">
          <a:xfrm rot="10800000" flipV="1">
            <a:off x="4678329" y="3466213"/>
            <a:ext cx="2020183" cy="180754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297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709514"/>
          </a:xfrm>
        </p:spPr>
        <p:txBody>
          <a:bodyPr/>
          <a:lstStyle/>
          <a:p>
            <a:r>
              <a:rPr lang="en-US" baseline="-25000" dirty="0" smtClean="0"/>
              <a:t>Central vacuole</a:t>
            </a:r>
          </a:p>
          <a:p>
            <a:endParaRPr lang="en-US" baseline="-25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3072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07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9450" y="1073150"/>
            <a:ext cx="7896225" cy="41567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2" descr="http://middletownhighschool.wikispaces.com/file/view/vacuole.jpg/98890673/454x555/vacuo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8008" r="53950" b="36797"/>
          <a:stretch>
            <a:fillRect/>
          </a:stretch>
        </p:blipFill>
        <p:spPr bwMode="auto">
          <a:xfrm>
            <a:off x="2828260" y="1158948"/>
            <a:ext cx="2636874" cy="36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rot="10800000">
            <a:off x="5273749" y="2179674"/>
            <a:ext cx="1360970" cy="435934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Structure ID: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317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800" dirty="0" smtClean="0"/>
              <a:t>: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5124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2611" y="1517576"/>
            <a:ext cx="7896225" cy="1661299"/>
          </a:xfrm>
        </p:spPr>
        <p:txBody>
          <a:bodyPr/>
          <a:lstStyle/>
          <a:p>
            <a:r>
              <a:rPr lang="en-US" dirty="0" smtClean="0"/>
              <a:t>Robert Hooke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Structure ID: 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dirty="0" smtClean="0"/>
              <a:t>500</a:t>
            </a:r>
            <a:endParaRPr lang="en-US" dirty="0" smtClean="0"/>
          </a:p>
        </p:txBody>
      </p:sp>
      <p:sp>
        <p:nvSpPr>
          <p:cNvPr id="327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277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31527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2" descr="http://middletownhighschool.wikispaces.com/file/view/vacuole.jpg/98890673/454x555/vacuo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8008" r="53950" b="36797"/>
          <a:stretch>
            <a:fillRect/>
          </a:stretch>
        </p:blipFill>
        <p:spPr bwMode="auto">
          <a:xfrm>
            <a:off x="2870790" y="1828799"/>
            <a:ext cx="2636874" cy="36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1020726" y="2977116"/>
            <a:ext cx="2360428" cy="1041991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Structure ID: </a:t>
            </a:r>
            <a:br>
              <a:rPr lang="en-US" sz="1800" dirty="0" smtClean="0"/>
            </a:br>
            <a:r>
              <a:rPr lang="en-US" sz="1800" dirty="0" smtClean="0"/>
              <a:t>$</a:t>
            </a:r>
            <a:r>
              <a:rPr lang="en-US" sz="1900" dirty="0" smtClean="0"/>
              <a:t>500</a:t>
            </a:r>
            <a:endParaRPr lang="en-US" dirty="0" smtClean="0"/>
          </a:p>
        </p:txBody>
      </p:sp>
      <p:sp>
        <p:nvSpPr>
          <p:cNvPr id="337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1602" y="2308534"/>
            <a:ext cx="7896225" cy="3013075"/>
          </a:xfrm>
        </p:spPr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Eukaryotic Cell Life: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348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48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1602" y="2034381"/>
            <a:ext cx="7896225" cy="3330575"/>
          </a:xfrm>
        </p:spPr>
        <p:txBody>
          <a:bodyPr/>
          <a:lstStyle/>
          <a:p>
            <a:r>
              <a:rPr lang="en-US" sz="2800" dirty="0" smtClean="0"/>
              <a:t>Describe the structure of the nucleus.</a:t>
            </a:r>
            <a:endParaRPr lang="en-US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358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Nuclear envelope with pores. Nucleolus in middle. Chromatin (DNA) inside nucleus.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368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3686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1839719"/>
          </a:xfrm>
        </p:spPr>
        <p:txBody>
          <a:bodyPr/>
          <a:lstStyle/>
          <a:p>
            <a:r>
              <a:rPr lang="en-US" dirty="0" smtClean="0"/>
              <a:t>Name 3 cell structures that are made of microtubules.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3789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Centrioles, flagella, cilia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3994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3787775"/>
          </a:xfrm>
        </p:spPr>
        <p:txBody>
          <a:bodyPr/>
          <a:lstStyle/>
          <a:p>
            <a:r>
              <a:rPr lang="en-US" dirty="0" smtClean="0"/>
              <a:t>Describe the structure AND function of </a:t>
            </a:r>
            <a:r>
              <a:rPr lang="en-US" dirty="0" err="1" smtClean="0"/>
              <a:t>ribosomes</a:t>
            </a:r>
            <a:r>
              <a:rPr lang="en-US" dirty="0" smtClean="0"/>
              <a:t>. </a:t>
            </a:r>
            <a:endParaRPr lang="en-US" smtClean="0"/>
          </a:p>
          <a:p>
            <a:r>
              <a:rPr lang="en-US" smtClean="0"/>
              <a:t>Sing </a:t>
            </a:r>
            <a:r>
              <a:rPr lang="en-US" dirty="0" smtClean="0"/>
              <a:t>it if you cant remember ;)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786597"/>
            <a:ext cx="7867221" cy="29078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Ribosomes are structures that are made of RNA and proteins.  They are present in all cells.</a:t>
            </a:r>
          </a:p>
          <a:p>
            <a:r>
              <a:rPr lang="en-US" sz="3200" dirty="0" err="1" smtClean="0"/>
              <a:t>Ribosomes</a:t>
            </a:r>
            <a:r>
              <a:rPr lang="en-US" sz="3200" dirty="0" smtClean="0"/>
              <a:t> read the genetic code and assemble amino acids to synthesize proteins. </a:t>
            </a:r>
            <a:endParaRPr lang="en-US" sz="3200" dirty="0"/>
          </a:p>
        </p:txBody>
      </p:sp>
      <p:sp>
        <p:nvSpPr>
          <p:cNvPr id="4096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096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2" name="AutoShape 2" descr="data:image/png;base64,iVBORw0KGgoAAAANSUhEUgAAATQAAACjCAMAAAAzSxLiAAAAjVBMVEX///8AAAD39/fb29v6+vqRkZFjY2Pe3t7x8fGsrKzp6elMTEyVlZW7u7tJSUnS0tLk5OSzs7N5eXkMDAyHh4fLy8uJiYnQ0NC4uLhtbW2dnZ10dHR/f39paWl4eHjBwcFVVVUuLi4WFhajo6NDQ0M3NzdLS0s1NTUnJydUVFQgICBdXV0+Pj4aGhoRERFECgsSAAAS4klEQVR4nO1diWKqvBJGdhAFLItsogVtFc95/8e74AZZBkJKbc9//c5SqxHCx2RmMskMgvDCCy+8gEBcW4qiuOZXjpEmNbKo+a95papqls23h/n87Ax+V4qj8rzcKr78lR6Mx/zj/HdXlrv97vSOYKYMfdWoMiOXJN9VjzF/r0+CLFK/XYQD33R3szveFJ27AxyYgQj6v5iXRvuLu3d5O/AJfRD3kybt0e5yd4ADvKSlCSIesrfiFLYd9EGR931tTfQ35Ts/DzhJSwr8HaPi6wAoab2kLSgdfh5rfKR5BGc1axuuDnCRJlF7TOnUt0DmIi1PaO+mC54egMOzR6fJe2qP34bt7SQQeUiTt1RbpR951BpMmg1+xwW6/KQByiVpC8AbiXlEDSbNB79zBrr8/iWPkR08pKnAMHBUjg5wSBpdozV4kt/BQZoeQZ9kHC4m7HKApEGjczbjs0VjwTM8JaoZaJDAaggESJrli3TIK7DP2/Hn50CPISi9dJXWWK2ibFVPCB+YW9DRgqGZDwWgy7FXVwiy4+1F+gn2mcsUjUYPaSvTucNMi84vLkiawkEaKGkBJrb2wzZWYJ/nP01ad3gqXUczBC37ZsrhqYCkeWCfOWclY8FIWteZkEBDkHB4l7BOA0kzwD4/yVHjkDRBBYykznOjOUiDXY7eOf5kYLSeKGkB4HbmMUcPQNJWIGmgc/v5nKiazkga4utD47Pimft9QB/0kAaNz8G46TRglTR0gpRQRW09ELakg0fSBPqE/c+Twres1hMlTT9TumeWIk8POFwOSKtxRVk4wDg8LcwBs5fkkfZ8gRmQtLSHNCGndJhHo/KBkTTcAfM/sICC9inxdYCPNAprzwpBckuaIDgnpJPBgVef8BiCBiZqQnccfjUvWK0nRfMbJ+smbVKw43eQQNL6Ja3GuqVt98y1KGZDQDWXefq5P87/7HCVPQr7c1mW5+X8eDzsj8v5Ybkv97ty9/HxF9ORBGm1tLleNs9S40lh7gcyFUDWFR46ac8FhbTfjRdpHCCs5wMhl3NGh2j0xfgB0pxnj00MOqhOQdKy+H26868KtSceFlInHPqTJukQxDkYpQBJ0+HIKwesvpUZuqQd+VZbpwMc2gF1mrmccHTkvVN+KmnScQdG954Dcwt9Qjq3NxyrCdVzvA16hieg0xYcIfYpIYIzEVDSRHHKyEJvhP/fs54/fDsb/HukPXFmByEEF8F+KX4Fac8LY0yDX0EaV2D4B/EbSHvpNA78B0jLUSw447ZX+NYVyu1nQfM90OHpKJaiWF4Ubep/NTZP3RN/waLK1ChTK7Wq/1Ji7XhAsP6Ga7gdrL+0nc6UUGi0RiHSL9HB8OT8i6YLpq7Xf28gP/9SmHEihM9bOJkGv0Gnvfw0DoRPWj+fDPi2p5/APzc8fwVp/5qkkdbz+fD/tWnUr7Ce/xppL0njwEunceBXkPavSZr3Im080i/Nx6fB79JpbmzFcfPvEmhQmmCDgsIqV9g7Qf3XU4LASzZJFCWXQEP0vcu2v0vSZn6e+7bv535u53YNqfkjSbb9iDpECw2LQ9T/HFNz6pm+qMv1P1GUI0ZxdLQBSJe/mq/ZjqNJdiiFuS/ZxsZv0MSh8gWM9eOVu67huq5R1IiLabcvzIabrFj4SKgRHQL2DhdkEhdpt2J3rtbiHxeF4caG0RBwC0h1wlKGi7/zwKIm7cJxgyJj6h0rpiItYiRtRH5hsWZvOwBt2pX4Z0samPlIIp6ONDg5iQv74SaTkjYi1t+Tkj0WzyeNyeX4huH5XNJk3aztGtvhwE3pd5hOZTjmYBC+T9LERyxd9KP2F0psXRQvH5vNBejKon51B60Dssh6mdqAVpDt4Pg5m72dEwNYozGSNmM3/ZO2v2w8vGuOEqlpUaRqFPSIm557q3m0WQGGXc6y6I6suv28/L/EDurs9/s/u/f3t8+3t9Pft9nf+ucVZFa/6SaH/exUJr07KC/dC+PstLJCeMkqX7ZbtIFyT6rfWccxu68jtL2+qfzbO7KdQAPQDLJC0mVZdPJEpbm48hbqLJ7Rp8HbzTHSnE3ns17VYG+y2PZdybYiQDnrEXqqE+0ioCIRghwhwu4eke1CUkX1yo1t58pNj1IzQd5CY8jD9iMxk2Zhn4LBcD3ZtIxK0YrSE/ODOJlBtgJJE9XuMZUEH6wBJT6TYO/5c+K2y1tII/KSlhEfR/RThHNUlvMjMZYpnNFYg0nLOqQZFOcgIBbSEuLwzgE//OSkqZTPqebRXuJy75Q4a7SDzWZEYIdJ0iRqwYYMu8qYInvaARsDUw9PfGxeQVkYNSlJls4SvS6yFNsFhFMBkiYk7UmWVJtkokJjUr08A2NyYtKgJHZSyx9pit9FegeUyCIT4mFD0A5P36M3sZCpTUU3W3P0BveQxmM96eNpNiNcsZw++0AGaAidb4t9i2V4QtvTna7u0PEj3+CiZhbWaSl2FhbSHKgFkY+9p9+rvCtqcJUP7FsMpIngdXYrTBhAkouOBmJgP83Dxg8LaXBdDqw3YGSjq6+24NEwU8BAGjyv7jqSUIkO4Yzc4x5Jw4Z3D2kPtUC6G3dgfS6gvKVOt8U/4NGCPPcvf68A80xa0nxwxay7G+YENapQNqcwBFUTnvSU2IILNGGSBQZn4lbJi+/w0axmEWCexhcUH18hrXNGMBYnV7FrGIvCjQvDKGLrPIEhiB1Ncxz74EDmbjbDorMqdFajVbnyEjza9TofuwsYhidkPFE1BEra3PClfBbaku3bkmaD5aZGuxz6ASwAQ0janIG0Hp12JckbQZq2ApogZvUMNSqb4fmQQxlMVUvxqguDpKmgx0HotArSuN0wOt1RbnD9fIykCR/AbUKqG0JJU3LViBYLaeyG4EFaDDbB0hjBem6bzvWD5Z5ud2CMpMFlmLqzFR/IiLi+35IGW8/xkibDVa2wg60psYoLEK0CKbXb7RxFGlRLFI0SAJbgOlFgIG30jKAmDbxMPJAuAxm8qOrx6Qe7D45RpAkJdSnIRWULn2VeYV8J75AGWk/MgxwmrR74wGWSc8+UPj4z9KQb6sHu+nAcaTJeGqeBc8BkZkc5lHx7AEOHNOB8HKQ1ee4JtQEZ5dCppVIkTMNSvY6Hrk1HkSaYJ4I1p8QNknkiTZR6U8gc1hPWVzctfyGNGpmgzZliSkCXFAaRdDtaoV2NI00wd5h455RwkYbXxxPV++yFgzQbJu2q1S+kCWJJckZVmxWpYyqKhQvQY3X19khJa35ddRhxEiL8fXn7jHTMXj5mDNNK2vWwV9IEGR+hUGpGhVlQHX/jdt7o7XGoEvFchkmT8ZmHfVwZpq6LumNsMmAqJyvV+vY1MYw661ksOg3z03okraPTGvjzzmcqvLyoIBebH8DCD+tkfj6XaoEdqiXNyH1/scivG27anTiGgQeqa0Far47b7TFd9Cwu6sYxCQLFS7ZWt4ctacsA2B5UYl2EJK2Wg+vV6m3BE1tZ7v7+ff/Y9m+jktTU1i9jWnfVYHTFmoepkhaLtbs2chLcGf6i7fv4YmzrxEk+AHz5Qr5ukLMl6bY77rJdTtIc7ZZnp2ddFSE6DkP+nxarSZqmWbbmSHB89tbZCUvqPKBz5srqJgNhMkVn85IminxlmBg2cY0GL2ksMLOUZJaaQ+HEg7egSM/Dg8BJCRVLJU2jF3ylwBLyjFi30ZG5kisJ9nRbffOSUrgIL7N4wc4dvncaw+1NCmKCSSXtGB7ZNMtmJswcYvVR71a+yt98Z8+UlFE4djS401myKfMuGmna22Z42zTLZQYV4YxRSUvjT8Y9wzPhTKpFhDTBysFAC4L8JBkasfCPY2FQvCpa6XtzO6x6xMEtbM1URCcW/agHLtw9ow2bCW8mERrWkcVNJe8JMSMNbcEffIianFMIog7PIBusQCazpPUvSPGnkuYnrEpIEdyM6LGJlrvVBI1JRQb24ihxFQegJ9NNWKAQw5QF6e7gtJ65aaQBVxmKZ2cggssuX4AOrl18E55N2m9ybrnxbNK+w7k1R6QhTAKeB8d8BX+/4Zjms4fn5skZiAwZCqPxLcNTvu26v+zEr9G1jUyJJ12YGEaaH3Ap+QtwvuPRbW7q3ZCm9ctN1wlDhqfTJPTFsVV49Y+gsGhT0CB9HO1yRKpHl2+a55htolW6ipJkkygPdwj1iRflEgH87J8IbVh2A/030owz2ibj8sFYgJCmh7YdhlJ4CV/Zms1dl0puSzvpTbZJ2/3fMDzd066Lz76izVQ82xB8x/B8uiFYsaV8TYbvIA1+5uM3Ad/g+t34DtKGEsO+ApmC2uWQZbF5JSJvjwZeWQ9DE9PXmh8nzaZ97NtQNT4cjp/ni/V64TeZ1etLfnp8vL2+IZ9OEKIj7WkWCe05F9Xo5G794168EURSNv/H91/rF0Xzo8lIb3ZiWkVRsgQnUssg4KK/fk6np7MRtnC0vOvDNNuDkcGYJUDkDV8GuLVmPDJ2oRWPYw+uD5vt4Uq+FstzBFhIm67s6BjSRj/TGn7S8wMMpLEMK3zTAgVbhsMwYsTwlEcPT3HYv7QHVzssFkuQDIvR1x4eK3eVZRl3fuu5p7qWF8uFNtw38TLlsrzAsxTvQwk6kytiQqtLRlQqhgZqG1lbW2VqSL3qSNQM6zOgHEW2vJUXrIKNl3rp6vOeTF7/pG9D7AO8HQ4UjDCtUjf3F96WXLPEYO7uGwnC0K+dhjAM7QskBVsakLxKyW3bz9PKoyoJM7jvLjvBVRi04J5i8YkfpSddYnQEBCYNWK6R1LY7jlf16xgTNBcLhDRzlbREhGpKmAxRQfoWUfWIjm6k2iCNRDhjhWlhqouxpBXoipup9pZE1UHS1l3SfGwnU37Gt7zjmRPvFNcjPGGN/nTXcH+QNI+wb0qfcEM5ijX5nU1yOZHuoO8R1iTK0CJYoz28s3MvRJzSp5FGy6JWego9w0/6MVrS7Ip04PSPDo/mjtY/li1q7y33P0aaTXXO8Pz0DkxwFtCSJlITuO1t+zqi9m+PUC2T22kbtNlVP0YaPW3YhJ0e+KOWtJi+KaS1zND+f0SbQimwj9PoP0QatP8BSu1hIk080v0u/fGAYygTDFmJh3Lsyruo/ZQhILd9XeGAEyTYej5IA7fv3Od0YO551xbAO5XvPpEO5wJ/J2ngjFsE00pNcBHoQRq4FH3PinbBHnbohjMJ74PYeQObfCdpcMh4A80ITdAfeZBG91Nr2LcOwHUJ5m1jOJnzPgqcvz9Cmg0uToDTqWHSRDBgdJ9N0DOaGnRSmI5go+2txa8jDbQE8CLQgzRQH4q3tQIm0uCU8u29Kz9EGig2eEr5A/C+k1bSIH141wYwaWXbGE4p39678jMTdrg+IliikEGngd/Nbyoc1vEdz5nu/3YZ6TEEo59dM4I0IgPqDvhZss4waeDQvn8AVvXpFiuDTezdL+khbXSl6jF+GiQUNqgUGFwOsEjNfXcC7Mp37C6o5h8Zkj2kjX5kwRjSIEsAl99mGJ6CSvc51o9ZEuRzIPINFcV5dKCHtNEPZhw199xSRY0+jb/2lIE0ny5qfx66ALJ7aPQIuIrHHekhbfRTkkaR5pQUp0ru2eDPImlyRIvRJ521OvpkHJMPur1o+fgxSRNcilRsexYKWEgT5DM5vBXEV1lRukcYn4rSqHP6nzIENWKcNXnet3wrgaR1623pZ5x3DzsNWc6BjATIpK/WPcoPkiYs0KRef9+7IMVGWu3MeF1vximJy8Br3lANnoI1QnTVT5ImmGpm3zSb7KsDiUMa6Ixgxfrys3Krsi2HSUWxp1J3Sr4FzLXdnYJi2wWmJA2uMwAeSgvmaZNJvpoXQyvy2hl4XoV1xKsP+NE88ZQgOkCL6Fpcnt7e3k7LvlV2LV7+aRrNiQR15/0NwHjSxBzKE+8jxGwasOwhgQ7u+5TZha5J/Y92bfagD54SaoTvOW/x/MfJvvDCWMi+4FOfME1BPQ0OR+6GXwihAtX1vMIQzbS3Re6s08Ft02vHHMh6lmMhZE4f7YcYZXqqME0pZHUumLNxD+VQSuEY9+78MGZ6ZVBL7Nxg/8l1qRzYw+jPpNja9t7QeCaedUopfw7Utl4QCaNGb+pshX067l7pGzENgEL2N2z1DwWsM9fAzRmen1LYhjqQur2RA28/TcaXk+g545OG9MpWzyMDnpFuiP1ictArp1dGisXwo12EOEzCgT1gmWgZvXeHHXohpGT2NxWiVSuYkbfKEIyeDQwNCtHp32AXSsLwSMhNPRnwvHJBSn7BEyFfeOGFF1544YUXBmFcnjdwyXULCkuJ4emdXKSrNElXQbJJNxsvSRgKG1rJpouEnF6u1Wp+UI+H+RWHLd7AL+d3LC//0TzT9aNR2RzpQFkkC5b3Joem8fIrNRRM05QcSWtiS47kmE6P365jYMhmw79BXrAsYhjdgLER03FeeOGFF/5v8D8+YFR6jeEOY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4198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DAILY DOUBLE</a:t>
            </a:r>
            <a:endParaRPr lang="en-US" sz="6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4301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301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3 pieces of evidence of the </a:t>
            </a:r>
            <a:r>
              <a:rPr lang="en-US" dirty="0" err="1" smtClean="0"/>
              <a:t>endosymbiotic</a:t>
            </a:r>
            <a:r>
              <a:rPr lang="en-US" dirty="0" smtClean="0"/>
              <a:t> theory?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293726"/>
            <a:ext cx="8305800" cy="817563"/>
          </a:xfrm>
        </p:spPr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614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1916740"/>
          </a:xfrm>
        </p:spPr>
        <p:txBody>
          <a:bodyPr/>
          <a:lstStyle/>
          <a:p>
            <a:r>
              <a:rPr lang="en-US" dirty="0" smtClean="0"/>
              <a:t>Who was the scientist that discovered living microorganisms?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Eukaryotic Cell Life: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4403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517775"/>
          </a:xfrm>
        </p:spPr>
        <p:txBody>
          <a:bodyPr/>
          <a:lstStyle/>
          <a:p>
            <a:r>
              <a:rPr lang="en-US" dirty="0" smtClean="0"/>
              <a:t>Mitochondria and chloroplasts are the same size as bacteria, have their own DNA, and have a double membrane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Question</a:t>
            </a:r>
          </a:p>
        </p:txBody>
      </p:sp>
      <p:sp>
        <p:nvSpPr>
          <p:cNvPr id="4506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50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3648075"/>
          </a:xfrm>
        </p:spPr>
        <p:txBody>
          <a:bodyPr/>
          <a:lstStyle/>
          <a:p>
            <a:r>
              <a:rPr lang="en-US" dirty="0" smtClean="0"/>
              <a:t>What is the function of a </a:t>
            </a:r>
            <a:r>
              <a:rPr lang="en-US" dirty="0" err="1" smtClean="0"/>
              <a:t>lysosome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$100 Answer</a:t>
            </a:r>
          </a:p>
        </p:txBody>
      </p:sp>
      <p:sp>
        <p:nvSpPr>
          <p:cNvPr id="4608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644775"/>
          </a:xfrm>
        </p:spPr>
        <p:txBody>
          <a:bodyPr/>
          <a:lstStyle/>
          <a:p>
            <a:r>
              <a:rPr lang="en-US" dirty="0" smtClean="0"/>
              <a:t>Digests large food particles and old cell parts using digestive enzymes; cleans up the cell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Question</a:t>
            </a:r>
          </a:p>
        </p:txBody>
      </p:sp>
      <p:sp>
        <p:nvSpPr>
          <p:cNvPr id="471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71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7446" y="2644726"/>
            <a:ext cx="53597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the jelly-like material that supports the organelles in the cell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481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4915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4915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function of the cell membrane?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5018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controls what enters and exits the cell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5120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120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organelle modifies and packages proteins, lipids, and </a:t>
            </a:r>
            <a:r>
              <a:rPr lang="en-US" dirty="0" err="1" smtClean="0"/>
              <a:t>carbs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5222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Question</a:t>
            </a:r>
          </a:p>
        </p:txBody>
      </p:sp>
      <p:sp>
        <p:nvSpPr>
          <p:cNvPr id="5325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32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organelle stores food, water, and waste for later use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8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$200 Answer</a:t>
            </a:r>
          </a:p>
        </p:txBody>
      </p:sp>
      <p:sp>
        <p:nvSpPr>
          <p:cNvPr id="717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1761660"/>
          </a:xfrm>
        </p:spPr>
        <p:txBody>
          <a:bodyPr/>
          <a:lstStyle/>
          <a:p>
            <a:pPr lvl="0"/>
            <a:r>
              <a:rPr lang="en-US" dirty="0" smtClean="0"/>
              <a:t>Anton von Leeuwenhoek</a:t>
            </a:r>
          </a:p>
          <a:p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900" dirty="0" smtClean="0"/>
              <a:t>Organelle Functions: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$500 Answer</a:t>
            </a:r>
          </a:p>
        </p:txBody>
      </p:sp>
      <p:sp>
        <p:nvSpPr>
          <p:cNvPr id="5427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FINAL ROUND</a:t>
            </a:r>
            <a:r>
              <a:rPr lang="en-US" dirty="0" smtClean="0"/>
              <a:t> Question</a:t>
            </a:r>
          </a:p>
        </p:txBody>
      </p:sp>
      <p:sp>
        <p:nvSpPr>
          <p:cNvPr id="553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530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504" y="0"/>
            <a:ext cx="7896225" cy="5226050"/>
          </a:xfrm>
        </p:spPr>
        <p:txBody>
          <a:bodyPr/>
          <a:lstStyle/>
          <a:p>
            <a:r>
              <a:rPr lang="en-US" dirty="0" smtClean="0"/>
              <a:t>Describe the path of protein throughout the cell (from when it is synthesized to when it is secreted to the outside of the cell) AKA the </a:t>
            </a:r>
            <a:r>
              <a:rPr lang="en-US" dirty="0" err="1" smtClean="0"/>
              <a:t>endomembrane</a:t>
            </a:r>
            <a:r>
              <a:rPr lang="en-US" dirty="0" smtClean="0"/>
              <a:t> system.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FINAL ROUND</a:t>
            </a:r>
            <a:r>
              <a:rPr lang="en-US" smtClean="0"/>
              <a:t> Question</a:t>
            </a:r>
          </a:p>
        </p:txBody>
      </p:sp>
      <p:sp>
        <p:nvSpPr>
          <p:cNvPr id="5530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5301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" y="1304925"/>
            <a:ext cx="8455025" cy="522605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Proteins are synthesized on the surface of the </a:t>
            </a:r>
            <a:r>
              <a:rPr lang="en-US" sz="2800" dirty="0" smtClean="0">
                <a:solidFill>
                  <a:srgbClr val="FFC000"/>
                </a:solidFill>
              </a:rPr>
              <a:t>rough ER</a:t>
            </a:r>
            <a:r>
              <a:rPr lang="en-US" sz="2800" dirty="0" smtClean="0">
                <a:solidFill>
                  <a:schemeClr val="tx1"/>
                </a:solidFill>
              </a:rPr>
              <a:t>. The </a:t>
            </a:r>
            <a:r>
              <a:rPr lang="en-US" sz="2800" dirty="0" err="1" smtClean="0">
                <a:solidFill>
                  <a:srgbClr val="FFC000"/>
                </a:solidFill>
              </a:rPr>
              <a:t>ribosomes</a:t>
            </a:r>
            <a:r>
              <a:rPr lang="en-US" sz="2800" dirty="0" smtClean="0">
                <a:solidFill>
                  <a:schemeClr val="tx1"/>
                </a:solidFill>
              </a:rPr>
              <a:t> on the rough ER read the genetic code and assemble the protein. The Rough ER packages the protein into a </a:t>
            </a:r>
            <a:r>
              <a:rPr lang="en-US" sz="2800" dirty="0" smtClean="0">
                <a:solidFill>
                  <a:srgbClr val="FFC000"/>
                </a:solidFill>
              </a:rPr>
              <a:t>transport vesicle</a:t>
            </a:r>
            <a:r>
              <a:rPr lang="en-US" sz="2800" dirty="0" smtClean="0">
                <a:solidFill>
                  <a:schemeClr val="tx1"/>
                </a:solidFill>
              </a:rPr>
              <a:t>. The vesicle travels along the </a:t>
            </a:r>
            <a:r>
              <a:rPr lang="en-US" sz="2800" dirty="0" smtClean="0">
                <a:solidFill>
                  <a:srgbClr val="FFC000"/>
                </a:solidFill>
              </a:rPr>
              <a:t>microtubule</a:t>
            </a:r>
            <a:r>
              <a:rPr lang="en-US" sz="2800" dirty="0" smtClean="0">
                <a:solidFill>
                  <a:schemeClr val="tx1"/>
                </a:solidFill>
              </a:rPr>
              <a:t> until it reaches the </a:t>
            </a:r>
            <a:r>
              <a:rPr lang="en-US" sz="2800" dirty="0" smtClean="0">
                <a:solidFill>
                  <a:srgbClr val="FFC000"/>
                </a:solidFill>
              </a:rPr>
              <a:t>Golgi</a:t>
            </a:r>
            <a:r>
              <a:rPr lang="en-US" sz="2800" dirty="0" smtClean="0">
                <a:solidFill>
                  <a:schemeClr val="tx1"/>
                </a:solidFill>
              </a:rPr>
              <a:t>. The Golgi modifies the protein and packages it into another vesicle. This vesicle moves along the microtubules until it reaches the cell membrane. The vesicle then fuses with the </a:t>
            </a:r>
            <a:r>
              <a:rPr lang="en-US" sz="2800" dirty="0" smtClean="0">
                <a:solidFill>
                  <a:srgbClr val="FFC000"/>
                </a:solidFill>
              </a:rPr>
              <a:t>cell membrane </a:t>
            </a:r>
            <a:r>
              <a:rPr lang="en-US" sz="2800" dirty="0" smtClean="0">
                <a:solidFill>
                  <a:schemeClr val="tx1"/>
                </a:solidFill>
              </a:rPr>
              <a:t>and the protein is released.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Question</a:t>
            </a:r>
          </a:p>
        </p:txBody>
      </p:sp>
      <p:sp>
        <p:nvSpPr>
          <p:cNvPr id="8196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542246"/>
          </a:xfrm>
        </p:spPr>
        <p:txBody>
          <a:bodyPr/>
          <a:lstStyle/>
          <a:p>
            <a:pPr lvl="0"/>
            <a:r>
              <a:rPr lang="en-US" dirty="0" smtClean="0"/>
              <a:t>What is the magnification of the ocular lens (located in the eye piece) of a compound light microscope?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$300 Answer</a:t>
            </a:r>
          </a:p>
        </p:txBody>
      </p:sp>
      <p:sp>
        <p:nvSpPr>
          <p:cNvPr id="9220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552" y="1295109"/>
            <a:ext cx="7896225" cy="2317885"/>
          </a:xfrm>
        </p:spPr>
        <p:txBody>
          <a:bodyPr/>
          <a:lstStyle/>
          <a:p>
            <a:r>
              <a:rPr lang="en-US" dirty="0" smtClean="0"/>
              <a:t>10x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Question</a:t>
            </a:r>
          </a:p>
        </p:txBody>
      </p:sp>
      <p:sp>
        <p:nvSpPr>
          <p:cNvPr id="1024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1024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26288" y="5762625"/>
            <a:ext cx="1681162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9300" y="1304925"/>
            <a:ext cx="7896225" cy="2085046"/>
          </a:xfrm>
        </p:spPr>
        <p:txBody>
          <a:bodyPr/>
          <a:lstStyle/>
          <a:p>
            <a:r>
              <a:rPr lang="en-US" dirty="0" smtClean="0"/>
              <a:t>What is the part of the microscope that control the amount of light focused onto the stage?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>
                <a:latin typeface="Arial" charset="0"/>
              </a:rPr>
              <a:t>Discovery of Cells </a:t>
            </a:r>
            <a:r>
              <a:rPr lang="en-US" sz="1900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$400 Answer</a:t>
            </a:r>
          </a:p>
        </p:txBody>
      </p:sp>
      <p:sp>
        <p:nvSpPr>
          <p:cNvPr id="1126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34225" y="6299200"/>
            <a:ext cx="1681163" cy="357188"/>
          </a:xfrm>
          <a:prstGeom prst="rect">
            <a:avLst/>
          </a:prstGeom>
          <a:gradFill rotWithShape="0">
            <a:gsLst>
              <a:gs pos="0">
                <a:srgbClr val="00162D"/>
              </a:gs>
              <a:gs pos="100000">
                <a:srgbClr val="01306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Arial" charset="0"/>
              </a:rPr>
              <a:t>BACK TO GAME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2221" y="1531087"/>
            <a:ext cx="7896225" cy="4287505"/>
          </a:xfrm>
        </p:spPr>
        <p:txBody>
          <a:bodyPr/>
          <a:lstStyle/>
          <a:p>
            <a:r>
              <a:rPr lang="en-US" dirty="0" smtClean="0"/>
              <a:t>diaphragm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2"/>
  <p:tag name="TPOS" val="2"/>
</p:tagLst>
</file>

<file path=ppt/theme/theme1.xml><?xml version="1.0" encoding="utf-8"?>
<a:theme xmlns:a="http://schemas.openxmlformats.org/drawingml/2006/main" name="Technology">
  <a:themeElements>
    <a:clrScheme name="Technology 1">
      <a:dk1>
        <a:srgbClr val="264D4C"/>
      </a:dk1>
      <a:lt1>
        <a:srgbClr val="F8F8F8"/>
      </a:lt1>
      <a:dk2>
        <a:srgbClr val="336666"/>
      </a:dk2>
      <a:lt2>
        <a:srgbClr val="FFFFCC"/>
      </a:lt2>
      <a:accent1>
        <a:srgbClr val="C0C0C0"/>
      </a:accent1>
      <a:accent2>
        <a:srgbClr val="FF9900"/>
      </a:accent2>
      <a:accent3>
        <a:srgbClr val="ADB8B8"/>
      </a:accent3>
      <a:accent4>
        <a:srgbClr val="D4D4D4"/>
      </a:accent4>
      <a:accent5>
        <a:srgbClr val="DCDCDC"/>
      </a:accent5>
      <a:accent6>
        <a:srgbClr val="E78A00"/>
      </a:accent6>
      <a:hlink>
        <a:srgbClr val="FFCC00"/>
      </a:hlink>
      <a:folHlink>
        <a:srgbClr val="99CCCC"/>
      </a:folHlink>
    </a:clrScheme>
    <a:fontScheme name="Techn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chnolog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chnolog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chnolog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main:Applications (Mac OS 9):Microsoft Office 2001:Templates:Presentations:Designs:Technology</Template>
  <TotalTime>4692</TotalTime>
  <Words>945</Words>
  <Application>Microsoft Office PowerPoint</Application>
  <PresentationFormat>On-screen Show (4:3)</PresentationFormat>
  <Paragraphs>280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Technology</vt:lpstr>
      <vt:lpstr>Office Theme</vt:lpstr>
      <vt:lpstr>Cellular Structure and Function Jeopardy</vt:lpstr>
      <vt:lpstr>Discovery of Cells:  $100 Question</vt:lpstr>
      <vt:lpstr>Discovery of Cells :  $100 Answer</vt:lpstr>
      <vt:lpstr>Discovery of Cells :   $200 Question</vt:lpstr>
      <vt:lpstr>Discovery of Cells :  $200 Answer</vt:lpstr>
      <vt:lpstr>Discovery of Cells : $300 Question</vt:lpstr>
      <vt:lpstr>Discovery of Cells :  $300 Answer</vt:lpstr>
      <vt:lpstr>Discovery of Cells : $400 Question</vt:lpstr>
      <vt:lpstr>Discovery of Cells :  $400 Answer</vt:lpstr>
      <vt:lpstr>Discovery of Cells :  $500 Question</vt:lpstr>
      <vt:lpstr>Discovery of Cells : $500 Answer</vt:lpstr>
      <vt:lpstr>Compare &amp; Contrast: $100 Question</vt:lpstr>
      <vt:lpstr>Compare &amp; Contrast:  $100 Answer</vt:lpstr>
      <vt:lpstr>Compare &amp; Contrast:  $200 Question</vt:lpstr>
      <vt:lpstr>Compare &amp; Contrast:  $200 Answer</vt:lpstr>
      <vt:lpstr>Compare &amp; Contrast:  $300 Question</vt:lpstr>
      <vt:lpstr>Compare &amp; Contrast:  $300 Answer</vt:lpstr>
      <vt:lpstr>Compare &amp; Contrast:  $400 Question</vt:lpstr>
      <vt:lpstr>Compare &amp; Contrast:  $400 Answer</vt:lpstr>
      <vt:lpstr>Compare &amp; Contrast:  $500 Question</vt:lpstr>
      <vt:lpstr>Compare &amp; Contrast:  $500 Answer</vt:lpstr>
      <vt:lpstr>Structure ID: $100 Question</vt:lpstr>
      <vt:lpstr>Structure ID: $100 Answer</vt:lpstr>
      <vt:lpstr>Structure ID:  $200 Question</vt:lpstr>
      <vt:lpstr>Structure ID:  $200 Answer</vt:lpstr>
      <vt:lpstr>Structure ID:  $300 Question</vt:lpstr>
      <vt:lpstr>Structure ID:  $300 Answer</vt:lpstr>
      <vt:lpstr>Structure ID:  $400 Question</vt:lpstr>
      <vt:lpstr>Structure ID:  $400 Answer</vt:lpstr>
      <vt:lpstr>Structure ID:  500</vt:lpstr>
      <vt:lpstr>Structure ID:  $500</vt:lpstr>
      <vt:lpstr>Eukaryotic Cell Life: $100 Question</vt:lpstr>
      <vt:lpstr>Eukaryotic Cell Life:  $100 Answer</vt:lpstr>
      <vt:lpstr>Eukaryotic Cell Life:  $200 Question</vt:lpstr>
      <vt:lpstr>Eukaryotic Cell Life:  $200 Answer</vt:lpstr>
      <vt:lpstr>Eukaryotic Cell Life:  $300 Answer</vt:lpstr>
      <vt:lpstr>Eukaryotic Cell Life:  $400 Question</vt:lpstr>
      <vt:lpstr>Eukaryotic Cell Life:  $400 Question</vt:lpstr>
      <vt:lpstr>Eukaryotic Cell Life:  $500 Question</vt:lpstr>
      <vt:lpstr>Eukaryotic Cell Life:  $500 Answer</vt:lpstr>
      <vt:lpstr>Organelle Functions: $100 Question</vt:lpstr>
      <vt:lpstr>Organelle Functions:  $100 Answer</vt:lpstr>
      <vt:lpstr>Organelle Functions:  $200 Question</vt:lpstr>
      <vt:lpstr>Organelle Functions:  $200 Answer</vt:lpstr>
      <vt:lpstr>Organelle Functions:  $300 Question</vt:lpstr>
      <vt:lpstr>Organelle Functions:  $300 Answer</vt:lpstr>
      <vt:lpstr>Organelle Functions:  $400 Question</vt:lpstr>
      <vt:lpstr>Organelle Functions:  $400 Answer</vt:lpstr>
      <vt:lpstr>Organelle Functions:  $500 Question</vt:lpstr>
      <vt:lpstr>Organelle Functions:  $500 Answer</vt:lpstr>
      <vt:lpstr>FINAL ROUND Question</vt:lpstr>
      <vt:lpstr>FINAL ROUND Question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mfcsd</cp:lastModifiedBy>
  <cp:revision>411</cp:revision>
  <dcterms:created xsi:type="dcterms:W3CDTF">1998-09-17T14:16:32Z</dcterms:created>
  <dcterms:modified xsi:type="dcterms:W3CDTF">2015-10-07T18:37:17Z</dcterms:modified>
</cp:coreProperties>
</file>