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8" d="100"/>
          <a:sy n="58" d="100"/>
        </p:scale>
        <p:origin x="-66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6F10-67D1-43EE-8AAE-05BC66234AD8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06D4-1162-4987-9A6B-5A03AC3E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14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466A17A-8A1D-48E1-A8A3-79A14ABDA1D0}" type="slidenum">
              <a:rPr lang="en-US" sz="1200" b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sz="1200" b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4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07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36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38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84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65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60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8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3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3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39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12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BE5-2545-4E02-AAD3-1466BF8C4181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2D7CF-00B6-4CDB-9F59-064F2E212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48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com/url?sa=i&amp;rct=j&amp;q=light+switch&amp;source=images&amp;cd=&amp;cad=rja&amp;docid=w_Wk45cZ-5YKmM&amp;tbnid=dN9womQOcb0QzM:&amp;ved=0CAUQjRw&amp;url=http://www.electrical-online.com/lightsandswitches/&amp;ei=X6JiUe2hD5K30AG4rYHYAw&amp;bvm=bv.44770516,d.dmQ&amp;psig=AFQjCNFNmZKoUDyDDrvs9Un7HJj6B-yqXw&amp;ust=136550498989168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vs+&amp;source=images&amp;cd=&amp;cad=rja&amp;docid=wGreR7Jx5tNLjM&amp;tbnid=iYDBFfPfcuHIqM:&amp;ved=0CAUQjRw&amp;url=http://konzo.tistory.com/category/About%20IT/%E2%91%A5%20IT%20%EC%9D%B4%EA%B2%83%EC%9D%B4%20%EA%B6%81%EA%B8%88%ED%95%B4&amp;ei=aqNiUYrzNdPw0QHDg4C4DA&amp;bvm=bv.44770516,d.dmQ&amp;psig=AFQjCNGCZ7o5Hjwnhtl8zX7qlV8nleOznQ&amp;ust=1365505141548132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nuclear+control+panel&amp;source=images&amp;cd=&amp;cad=rja&amp;docid=E95oMY3laaGeqM&amp;tbnid=7WpHlDnsa6z5vM:&amp;ved=0CAUQjRw&amp;url=http://ask.metafilter.com/166750/Theres-a-knob-for-that&amp;ei=lKJiUfWdPIHj0gHOtID4Dg&amp;bvm=bv.44770516,d.dmQ&amp;psig=AFQjCNEeIUd8QX8wx-CAkyI8w6Z9uhXNhA&amp;ust=136550503170498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Lmg4wSHdx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1143000"/>
          </a:xfrm>
        </p:spPr>
        <p:txBody>
          <a:bodyPr/>
          <a:lstStyle/>
          <a:p>
            <a:r>
              <a:rPr lang="en-US" dirty="0" smtClean="0"/>
              <a:t>Reproduction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0730" y="5981700"/>
            <a:ext cx="6400800" cy="1752600"/>
          </a:xfrm>
        </p:spPr>
        <p:txBody>
          <a:bodyPr/>
          <a:lstStyle/>
          <a:p>
            <a:r>
              <a:rPr lang="en-US" dirty="0" smtClean="0"/>
              <a:t>This is about to make a whole lot more sense!</a:t>
            </a:r>
            <a:endParaRPr lang="en-US" dirty="0"/>
          </a:p>
        </p:txBody>
      </p:sp>
      <p:pic>
        <p:nvPicPr>
          <p:cNvPr id="1026" name="Picture 2" descr="http://www.electrical-online.com/wp-content/uploads/2010/09/light-swit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2743200"/>
            <a:ext cx="2390775" cy="3867150"/>
          </a:xfrm>
          <a:prstGeom prst="rect">
            <a:avLst/>
          </a:prstGeom>
          <a:noFill/>
        </p:spPr>
      </p:pic>
      <p:pic>
        <p:nvPicPr>
          <p:cNvPr id="1030" name="Picture 6" descr="http://www.our-energy.com/pictures/nuclear_energy/nuclear_power_plant_control_room_f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076" y="2819400"/>
            <a:ext cx="4352925" cy="28479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20574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Male Reproductive System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8796" y="1981200"/>
            <a:ext cx="4349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Female Reproductive system</a:t>
            </a:r>
          </a:p>
        </p:txBody>
      </p:sp>
      <p:pic>
        <p:nvPicPr>
          <p:cNvPr id="1032" name="Picture 8" descr="http://t3.gstatic.com/images?q=tbn:ANd9GcQruQsqJ4xphuVqwoKSYMr1kJVMF4KERDd31ybbPDvreAFg_cf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581400"/>
            <a:ext cx="1760248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64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WINDOWS\Desktop\Untitled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100" y="12700"/>
            <a:ext cx="1026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4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4980" y="189706"/>
            <a:ext cx="6245720" cy="4407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Uterus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Hollow</a:t>
            </a:r>
          </a:p>
          <a:p>
            <a:r>
              <a:rPr lang="en-US" dirty="0" smtClean="0"/>
              <a:t>Thick walled</a:t>
            </a:r>
          </a:p>
          <a:p>
            <a:r>
              <a:rPr lang="en-US" dirty="0" err="1" smtClean="0"/>
              <a:t>Muscluar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Between bladder and rectum </a:t>
            </a:r>
          </a:p>
          <a:p>
            <a:r>
              <a:rPr lang="en-US" dirty="0" smtClean="0"/>
              <a:t>Where my kid currently hangs out</a:t>
            </a:r>
          </a:p>
          <a:p>
            <a:r>
              <a:rPr lang="en-US" dirty="0" smtClean="0"/>
              <a:t>(More formally) where fetus development takes place</a:t>
            </a:r>
          </a:p>
          <a:p>
            <a:r>
              <a:rPr lang="en-US" dirty="0" smtClean="0"/>
              <a:t>Source of menstrual flow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2" y="1"/>
            <a:ext cx="9634538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sz="1200"/>
              <a:t>Figure 28.18c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220200" y="812800"/>
            <a:ext cx="2971800" cy="6397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The Uterus</a:t>
            </a:r>
          </a:p>
        </p:txBody>
      </p:sp>
    </p:spTree>
    <p:extLst>
      <p:ext uri="{BB962C8B-B14F-4D97-AF65-F5344CB8AC3E}">
        <p14:creationId xmlns:p14="http://schemas.microsoft.com/office/powerpoint/2010/main" xmlns="" val="10539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sz="1200"/>
              <a:t>Figure 28.20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dirty="0"/>
              <a:t>The Uterine Cycle</a:t>
            </a:r>
            <a:br>
              <a:rPr lang="en-US" sz="3600" dirty="0"/>
            </a:br>
            <a:r>
              <a:rPr lang="en-US" sz="2222" dirty="0"/>
              <a:t>To be discussed below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9664"/>
            <a:ext cx="7772400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54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end attach to uterus</a:t>
            </a:r>
          </a:p>
          <a:p>
            <a:r>
              <a:rPr lang="en-US" dirty="0" smtClean="0"/>
              <a:t>Other end DOES NOT attach to ovaries</a:t>
            </a:r>
          </a:p>
          <a:p>
            <a:r>
              <a:rPr lang="en-US" dirty="0" smtClean="0"/>
              <a:t>Rather ends in </a:t>
            </a:r>
            <a:r>
              <a:rPr lang="en-US" dirty="0" err="1" smtClean="0"/>
              <a:t>fimbrae</a:t>
            </a:r>
            <a:endParaRPr lang="en-US" dirty="0"/>
          </a:p>
          <a:p>
            <a:pPr lvl="1"/>
            <a:r>
              <a:rPr lang="en-US" dirty="0" smtClean="0"/>
              <a:t>Finger like projections, </a:t>
            </a:r>
          </a:p>
          <a:p>
            <a:pPr lvl="1"/>
            <a:r>
              <a:rPr lang="en-US" dirty="0" smtClean="0"/>
              <a:t>cilia on their epithelium!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97363" y="6311900"/>
            <a:ext cx="49946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http://www.youtube.com/watch?v=nLmg4wSHdxQ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2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0"/>
            <a:ext cx="8128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29000" cy="4351338"/>
          </a:xfrm>
        </p:spPr>
        <p:txBody>
          <a:bodyPr/>
          <a:lstStyle/>
          <a:p>
            <a:r>
              <a:rPr lang="en-US" dirty="0" smtClean="0"/>
              <a:t>Canal from uterus to the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2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Cervix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400" y="1176814"/>
            <a:ext cx="5435600" cy="4348480"/>
          </a:xfrm>
        </p:spPr>
      </p:pic>
    </p:spTree>
    <p:extLst>
      <p:ext uri="{BB962C8B-B14F-4D97-AF65-F5344CB8AC3E}">
        <p14:creationId xmlns:p14="http://schemas.microsoft.com/office/powerpoint/2010/main" xmlns="" val="10621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" y="26869"/>
            <a:ext cx="11734800" cy="6831131"/>
          </a:xfrm>
        </p:spPr>
      </p:pic>
    </p:spTree>
    <p:extLst>
      <p:ext uri="{BB962C8B-B14F-4D97-AF65-F5344CB8AC3E}">
        <p14:creationId xmlns:p14="http://schemas.microsoft.com/office/powerpoint/2010/main" xmlns="" val="19744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901" y="101599"/>
            <a:ext cx="5067300" cy="6756401"/>
          </a:xfrm>
        </p:spPr>
      </p:pic>
    </p:spTree>
    <p:extLst>
      <p:ext uri="{BB962C8B-B14F-4D97-AF65-F5344CB8AC3E}">
        <p14:creationId xmlns:p14="http://schemas.microsoft.com/office/powerpoint/2010/main" xmlns="" val="34766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 intensity="0"/>
                    </a14:imgEffect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742" y="3580026"/>
            <a:ext cx="4452257" cy="3277974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 smtClean="0"/>
              <a:t>The Tentative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1525"/>
            <a:ext cx="10515600" cy="4351338"/>
          </a:xfrm>
        </p:spPr>
        <p:txBody>
          <a:bodyPr/>
          <a:lstStyle/>
          <a:p>
            <a:r>
              <a:rPr lang="en-US" dirty="0" smtClean="0"/>
              <a:t>1.5 days describing female anatomy </a:t>
            </a:r>
            <a:r>
              <a:rPr lang="en-US" u="sng" dirty="0" smtClean="0"/>
              <a:t>Quiz</a:t>
            </a:r>
          </a:p>
          <a:p>
            <a:r>
              <a:rPr lang="en-US" dirty="0" smtClean="0"/>
              <a:t>2-3 days: Life inside the Ovary and </a:t>
            </a:r>
            <a:r>
              <a:rPr lang="en-US" dirty="0" err="1" smtClean="0"/>
              <a:t>Follice</a:t>
            </a:r>
            <a:r>
              <a:rPr lang="en-US" dirty="0" smtClean="0"/>
              <a:t> development! </a:t>
            </a:r>
            <a:r>
              <a:rPr lang="en-US" u="sng" dirty="0" smtClean="0"/>
              <a:t>Quiz</a:t>
            </a:r>
            <a:r>
              <a:rPr lang="en-US" dirty="0" smtClean="0"/>
              <a:t> </a:t>
            </a:r>
          </a:p>
          <a:p>
            <a:r>
              <a:rPr lang="en-US" dirty="0" smtClean="0"/>
              <a:t>2 days on Hormones… Much more detailed information to come here than in the male </a:t>
            </a:r>
            <a:r>
              <a:rPr lang="en-US" u="sng" dirty="0" smtClean="0"/>
              <a:t>Quiz</a:t>
            </a:r>
          </a:p>
          <a:p>
            <a:r>
              <a:rPr lang="en-US" dirty="0" smtClean="0"/>
              <a:t>1.5-2 days on the menstrual cycle and uterus </a:t>
            </a:r>
          </a:p>
          <a:p>
            <a:r>
              <a:rPr lang="en-US" dirty="0" smtClean="0"/>
              <a:t>Big Test</a:t>
            </a:r>
          </a:p>
          <a:p>
            <a:r>
              <a:rPr lang="en-US" dirty="0" smtClean="0"/>
              <a:t>3 Days on Pregnancy </a:t>
            </a:r>
          </a:p>
          <a:p>
            <a:r>
              <a:rPr lang="en-US" dirty="0" smtClean="0"/>
              <a:t>Little Test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1018" y="10431"/>
            <a:ext cx="1780982" cy="2034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9742" y="447221"/>
            <a:ext cx="2373085" cy="17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8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0" y="83894"/>
            <a:ext cx="11455400" cy="67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7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100" y="2006913"/>
            <a:ext cx="7454900" cy="4851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Sex Organs: 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 Female </a:t>
            </a:r>
            <a:r>
              <a:rPr lang="en-US" dirty="0" err="1" smtClean="0"/>
              <a:t>Genatalia</a:t>
            </a:r>
            <a:r>
              <a:rPr lang="en-US" dirty="0" smtClean="0"/>
              <a:t> </a:t>
            </a:r>
          </a:p>
          <a:p>
            <a:pPr lvl="1"/>
            <a:r>
              <a:rPr lang="en-US" sz="4000" dirty="0" smtClean="0"/>
              <a:t>Uterus</a:t>
            </a:r>
          </a:p>
          <a:p>
            <a:pPr lvl="1"/>
            <a:r>
              <a:rPr lang="en-US" sz="4000" dirty="0" smtClean="0"/>
              <a:t>Fallopian Tubes</a:t>
            </a:r>
          </a:p>
          <a:p>
            <a:pPr lvl="1"/>
            <a:r>
              <a:rPr lang="en-US" sz="4000" dirty="0" smtClean="0"/>
              <a:t>Vagina</a:t>
            </a:r>
          </a:p>
          <a:p>
            <a:pPr lvl="1"/>
            <a:r>
              <a:rPr lang="en-US" sz="4000" dirty="0" smtClean="0"/>
              <a:t>Cervix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0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379" y="0"/>
            <a:ext cx="6178621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 and their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7708900" cy="4351338"/>
          </a:xfrm>
        </p:spPr>
        <p:txBody>
          <a:bodyPr/>
          <a:lstStyle/>
          <a:p>
            <a:r>
              <a:rPr lang="en-US" dirty="0" smtClean="0"/>
              <a:t>Oogenesis</a:t>
            </a:r>
          </a:p>
          <a:p>
            <a:r>
              <a:rPr lang="en-US" dirty="0" smtClean="0"/>
              <a:t>Maturation of oogenesis</a:t>
            </a:r>
          </a:p>
          <a:p>
            <a:r>
              <a:rPr lang="en-US" dirty="0" smtClean="0"/>
              <a:t>Expulsion of oocyte</a:t>
            </a:r>
          </a:p>
          <a:p>
            <a:r>
              <a:rPr lang="en-US" dirty="0" smtClean="0"/>
              <a:t>Secretion of the female sex (steroidal) hormones</a:t>
            </a:r>
          </a:p>
          <a:p>
            <a:pPr lvl="1"/>
            <a:r>
              <a:rPr lang="en-US" dirty="0" smtClean="0"/>
              <a:t>Progesterone (P) and Estrogen (E)  </a:t>
            </a:r>
          </a:p>
          <a:p>
            <a:pPr lvl="1"/>
            <a:r>
              <a:rPr lang="en-US" dirty="0" smtClean="0"/>
              <a:t>Protein hormone </a:t>
            </a:r>
            <a:r>
              <a:rPr lang="en-US" dirty="0" err="1" smtClean="0"/>
              <a:t>inhibin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8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106"/>
            <a:ext cx="11899900" cy="68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06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Follicle (Real quick to be visited 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The main functional unit of the ovary is the </a:t>
            </a:r>
            <a:r>
              <a:rPr 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follicle</a:t>
            </a:r>
            <a:r>
              <a:rPr lang="en-US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Follicles are composed of the oocyte, surrounded by </a:t>
            </a:r>
            <a:r>
              <a:rPr lang="en-US" dirty="0" err="1" smtClean="0">
                <a:ea typeface="ＭＳ Ｐゴシック" panose="020B0600070205080204" pitchFamily="34" charset="-128"/>
              </a:rPr>
              <a:t>granulosa</a:t>
            </a:r>
            <a:r>
              <a:rPr lang="en-US" dirty="0" smtClean="0">
                <a:ea typeface="ＭＳ Ｐゴシック" panose="020B0600070205080204" pitchFamily="34" charset="-128"/>
              </a:rPr>
              <a:t> cells, and theca cells.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err="1" smtClean="0">
                <a:ea typeface="ＭＳ Ｐゴシック" panose="020B0600070205080204" pitchFamily="34" charset="-128"/>
              </a:rPr>
              <a:t>Granulosa</a:t>
            </a:r>
            <a:r>
              <a:rPr lang="en-US" dirty="0" smtClean="0">
                <a:ea typeface="ＭＳ Ｐゴシック" panose="020B0600070205080204" pitchFamily="34" charset="-128"/>
              </a:rPr>
              <a:t> – generate E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Mature theca cells generate 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18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WINDOWS\Desktop\Untitled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180" y="1"/>
            <a:ext cx="78589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37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048000" y="152400"/>
            <a:ext cx="594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3200">
                <a:sym typeface="Symbol" panose="05050102010706020507" pitchFamily="18" charset="2"/>
              </a:rPr>
              <a:t>FEMALE REPRODUCTIVE SYSTEM </a:t>
            </a:r>
            <a:r>
              <a:rPr lang="en-US" sz="2800">
                <a:sym typeface="Symbol" panose="05050102010706020507" pitchFamily="18" charset="2"/>
              </a:rPr>
              <a:t>The Ovarian Cycle </a:t>
            </a:r>
            <a:endParaRPr lang="en-US" sz="2800"/>
          </a:p>
        </p:txBody>
      </p:sp>
      <p:pic>
        <p:nvPicPr>
          <p:cNvPr id="25603" name="Picture 3" descr="C:\WINDOWS\Desktop\Untitled-1.jpg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13716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WINDOWS\Desktop\Untitled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14614"/>
            <a:ext cx="55245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288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sym typeface="Symbol" panose="05050102010706020507" pitchFamily="18" charset="2"/>
              </a:rPr>
              <a:t></a:t>
            </a:r>
            <a:r>
              <a:rPr lang="en-US"/>
              <a:t> OVARY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828800" y="1676401"/>
            <a:ext cx="4038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/>
              <a:t>3 to 5 million OOGONIA differentiate into PRIMARY OOCYTES during early development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828800" y="2362201"/>
            <a:ext cx="441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/>
              <a:t>OOCYTES becomes surrounded by squamous (follicular) cells to become PRIMORDIAL FOLLICLES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828800" y="3076576"/>
            <a:ext cx="3810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50000"/>
              </a:spcBef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600"/>
              <a:t>most PRIMORDIAL FOLLICLES undergo </a:t>
            </a:r>
            <a:r>
              <a:rPr lang="en-US" sz="1600" i="1"/>
              <a:t>atresia</a:t>
            </a:r>
            <a:r>
              <a:rPr lang="en-US" sz="1600"/>
              <a:t> leaving 400,000 at birth</a:t>
            </a:r>
            <a:endParaRPr lang="en-US" sz="1600" i="1">
              <a:solidFill>
                <a:schemeClr val="accent2"/>
              </a:solidFill>
            </a:endParaRPr>
          </a:p>
        </p:txBody>
      </p:sp>
      <p:sp>
        <p:nvSpPr>
          <p:cNvPr id="1519627" name="Text Box 11"/>
          <p:cNvSpPr txBox="1">
            <a:spLocks noChangeArrowheads="1"/>
          </p:cNvSpPr>
          <p:nvPr/>
        </p:nvSpPr>
        <p:spPr bwMode="auto">
          <a:xfrm>
            <a:off x="1828800" y="4067175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9999FF"/>
                </a:solidFill>
              </a:rPr>
              <a:t>oocytes at birth arrested at Meiosis I (prophase)</a:t>
            </a:r>
            <a:endParaRPr lang="en-US" sz="1800" i="1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293</Words>
  <Application>Microsoft Office PowerPoint</Application>
  <PresentationFormat>Custom</PresentationFormat>
  <Paragraphs>60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Reproduction </vt:lpstr>
      <vt:lpstr>The Tentative Plan:</vt:lpstr>
      <vt:lpstr>Slide 3</vt:lpstr>
      <vt:lpstr>Primary Sex Organs: Ovaries</vt:lpstr>
      <vt:lpstr>Ovaries and their Function</vt:lpstr>
      <vt:lpstr>Slide 6</vt:lpstr>
      <vt:lpstr>The Follicle (Real quick to be visited later)</vt:lpstr>
      <vt:lpstr>Slide 8</vt:lpstr>
      <vt:lpstr>Slide 9</vt:lpstr>
      <vt:lpstr>Slide 10</vt:lpstr>
      <vt:lpstr>The Uterus </vt:lpstr>
      <vt:lpstr>The Uterus</vt:lpstr>
      <vt:lpstr>The Uterine Cycle To be discussed below</vt:lpstr>
      <vt:lpstr>Fallopian Tubes</vt:lpstr>
      <vt:lpstr>Vagina</vt:lpstr>
      <vt:lpstr>Cervix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Verdi</dc:creator>
  <cp:lastModifiedBy>mfcsd</cp:lastModifiedBy>
  <cp:revision>9</cp:revision>
  <dcterms:created xsi:type="dcterms:W3CDTF">2013-04-15T01:17:55Z</dcterms:created>
  <dcterms:modified xsi:type="dcterms:W3CDTF">2013-04-15T12:36:26Z</dcterms:modified>
</cp:coreProperties>
</file>