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66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438386-9776-4A8A-814B-8DF377EC06A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A2716B-6041-4F38-9C30-82999811AB0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rwords.com/2531/interest.html#ixzz1PpKHRnP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rwords.com/1193/credit.html#ixzz1PpMUL0C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rate.com/calculators/smart-spending/home-budget-plan-calculator.asp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rwords.com/4370/sales_tax.html#ixzz1PpX7Z6Z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rwords.com/2411/income_tax.html#ixzz1PpXeh1W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rwords.com/3903/property_tax.html#ixzz1PpYFCpp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rwords.com/2907/luxury_tax.html#ixzz1PpYeSaF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rwords.com/1813/excise_tax.html#ixzz1PpZ240O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velandfed.org/learning_center/online_activities/barter_island/index.cfm?DCS.nav=Loc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 Interest for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1. The fee charged by a lender to a borrower for the use of borrowed money, usually expressed as an annual percentage of the principal.</a:t>
            </a:r>
          </a:p>
          <a:p>
            <a:r>
              <a:rPr lang="en-US" sz="3100" dirty="0" smtClean="0"/>
              <a:t>a.  The rate is dependent upon the time value of money.</a:t>
            </a:r>
          </a:p>
          <a:p>
            <a:r>
              <a:rPr lang="en-US" sz="3100" dirty="0" smtClean="0"/>
              <a:t>b.  The credit risk of the borrower, and the inflation rate. </a:t>
            </a:r>
          </a:p>
          <a:p>
            <a:r>
              <a:rPr lang="en-US" sz="3100" dirty="0" smtClean="0"/>
              <a:t>c.   Interest per year divided by principal amount, expressed as a percentage. </a:t>
            </a:r>
            <a:r>
              <a:rPr lang="en-US" sz="3100" b="1" dirty="0" smtClean="0"/>
              <a:t>also called</a:t>
            </a:r>
            <a:r>
              <a:rPr lang="en-US" sz="3100" dirty="0" smtClean="0"/>
              <a:t> </a:t>
            </a:r>
            <a:r>
              <a:rPr lang="en-US" sz="3100" b="1" dirty="0" smtClean="0"/>
              <a:t>interest rate</a:t>
            </a:r>
            <a:r>
              <a:rPr lang="en-US" sz="3100" dirty="0" smtClean="0"/>
              <a:t>.</a:t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http://www.investorwords.com/2531/interest.html#ixzz1PpKHRnPk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1.  A contractual agreement in which a borrower receives something of value now and agrees to repay the lender at some later date.</a:t>
            </a:r>
          </a:p>
          <a:p>
            <a:endParaRPr lang="en-US" sz="3100" dirty="0" smtClean="0"/>
          </a:p>
          <a:p>
            <a:r>
              <a:rPr lang="en-US" sz="3100" dirty="0" smtClean="0"/>
              <a:t>2.  When a consumer purchases  something using a credit card, they are buying on credit (receiving the item at that time, and paying back the credit card company month by month).</a:t>
            </a:r>
          </a:p>
          <a:p>
            <a:endParaRPr lang="en-US" sz="3100" dirty="0" smtClean="0"/>
          </a:p>
          <a:p>
            <a:r>
              <a:rPr lang="en-US" sz="3100" dirty="0" smtClean="0"/>
              <a:t>3.  Any time when an individual finances something with a loan (such as an automobile  or a house), they are using credit in that situation as well.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 </a:t>
            </a:r>
            <a:r>
              <a:rPr lang="en-US" dirty="0" smtClean="0">
                <a:hlinkClick r:id="rId2"/>
              </a:rPr>
              <a:t>http://www.investorwords.com/1193/credit.html#ixzz1PpMUL0CE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Goods vs.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A.  Good – Something that is created .</a:t>
            </a:r>
          </a:p>
          <a:p>
            <a:pPr>
              <a:buNone/>
            </a:pPr>
            <a:r>
              <a:rPr lang="en-US" dirty="0" smtClean="0"/>
              <a:t>1.  What are some goods?</a:t>
            </a:r>
            <a:endParaRPr lang="en-US" dirty="0"/>
          </a:p>
        </p:txBody>
      </p:sp>
      <p:pic>
        <p:nvPicPr>
          <p:cNvPr id="3074" name="Picture 2" descr="C:\Documents and Settings\mryan\Local Settings\Temporary Internet Files\Content.IE5\ZA3KNR2I\MC90001907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90800"/>
            <a:ext cx="1296619" cy="729691"/>
          </a:xfrm>
          <a:prstGeom prst="rect">
            <a:avLst/>
          </a:prstGeom>
          <a:noFill/>
        </p:spPr>
      </p:pic>
      <p:pic>
        <p:nvPicPr>
          <p:cNvPr id="3075" name="Picture 3" descr="C:\Documents and Settings\mryan\Local Settings\Temporary Internet Files\Content.IE5\ZA3KNR2I\MC90044132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733800"/>
            <a:ext cx="2743200" cy="2743200"/>
          </a:xfrm>
          <a:prstGeom prst="rect">
            <a:avLst/>
          </a:prstGeom>
          <a:noFill/>
        </p:spPr>
      </p:pic>
      <p:pic>
        <p:nvPicPr>
          <p:cNvPr id="3076" name="Picture 4" descr="C:\Documents and Settings\mryan\Local Settings\Temporary Internet Files\Content.IE5\3FBE1HUK\MC90043478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0386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  Services – Someone that provides for other people.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are some services?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Documents and Settings\mryan\Local Settings\Temporary Internet Files\Content.IE5\H6ZBNQZ5\MC9000449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514600"/>
            <a:ext cx="1774850" cy="1810512"/>
          </a:xfrm>
          <a:prstGeom prst="rect">
            <a:avLst/>
          </a:prstGeom>
          <a:noFill/>
        </p:spPr>
      </p:pic>
      <p:pic>
        <p:nvPicPr>
          <p:cNvPr id="4099" name="Picture 3" descr="C:\Documents and Settings\mryan\Local Settings\Temporary Internet Files\Content.IE5\3FBE1HUK\MC9001985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267200"/>
            <a:ext cx="2654174" cy="2012887"/>
          </a:xfrm>
          <a:prstGeom prst="rect">
            <a:avLst/>
          </a:prstGeom>
          <a:noFill/>
        </p:spPr>
      </p:pic>
      <p:pic>
        <p:nvPicPr>
          <p:cNvPr id="4100" name="Picture 4" descr="C:\Documents and Settings\mryan\Local Settings\Temporary Internet Files\Content.IE5\OC385DQN\MC90044714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971800"/>
            <a:ext cx="3697486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Banking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Spending – What do you spend your money on?</a:t>
            </a:r>
          </a:p>
          <a:p>
            <a:r>
              <a:rPr lang="en-US" dirty="0" smtClean="0"/>
              <a:t>B.  What might parents spend their money on?</a:t>
            </a:r>
          </a:p>
          <a:p>
            <a:r>
              <a:rPr lang="en-US" dirty="0" smtClean="0"/>
              <a:t>1.  Mortgage/rent 		8.  Credit cards</a:t>
            </a:r>
          </a:p>
          <a:p>
            <a:r>
              <a:rPr lang="en-US" dirty="0" smtClean="0"/>
              <a:t>2.  Car				9.  Bills</a:t>
            </a:r>
          </a:p>
          <a:p>
            <a:r>
              <a:rPr lang="en-US" dirty="0" smtClean="0"/>
              <a:t>3.  Groceries</a:t>
            </a:r>
          </a:p>
          <a:p>
            <a:r>
              <a:rPr lang="en-US" dirty="0" smtClean="0"/>
              <a:t>4.  Gas</a:t>
            </a:r>
          </a:p>
          <a:p>
            <a:r>
              <a:rPr lang="en-US" dirty="0" smtClean="0"/>
              <a:t>5.  Electric</a:t>
            </a:r>
          </a:p>
          <a:p>
            <a:r>
              <a:rPr lang="en-US" dirty="0" smtClean="0"/>
              <a:t>6.  Phone</a:t>
            </a:r>
          </a:p>
          <a:p>
            <a:r>
              <a:rPr lang="en-US" dirty="0" smtClean="0"/>
              <a:t>7.  Cable/internet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http://www.bankrate.com/calculators/savings/saving-goals-calculator.aspx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thinking what you want compared to what you need.</a:t>
            </a:r>
          </a:p>
          <a:p>
            <a:r>
              <a:rPr lang="en-US" dirty="0" smtClean="0"/>
              <a:t>For example you may want a Play station 3, but you need a place to live.</a:t>
            </a:r>
          </a:p>
          <a:p>
            <a:r>
              <a:rPr lang="en-US" dirty="0" smtClean="0">
                <a:hlinkClick r:id="rId2"/>
              </a:rPr>
              <a:t>http://www.bankrate.com/calculators/smart-spending/home-budget-plan-calculator.aspx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 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Sale tax - tax levied by a state or city on the retail price of an item, collected by the retailer.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 </a:t>
            </a:r>
            <a:r>
              <a:rPr lang="en-US" dirty="0" smtClean="0">
                <a:hlinkClick r:id="rId2"/>
              </a:rPr>
              <a:t>http://www.investorwords.com/4370/sales_tax.html#ixzz1PpX7Z6ZM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 Income tax – Annual tax levied by the Federal government, most states, and some local governments, on an individual's 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corporation’s 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 profit.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 </a:t>
            </a:r>
            <a:r>
              <a:rPr lang="en-US" dirty="0" smtClean="0">
                <a:hlinkClick r:id="rId2"/>
              </a:rPr>
              <a:t>http://www.investorwords.com/2411/income_tax.html#ixzz1PpXeh1WX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 Property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tax assessed on property owned, such as real estate or automobiles.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 </a:t>
            </a:r>
            <a:r>
              <a:rPr lang="en-US" dirty="0" smtClean="0">
                <a:hlinkClick r:id="rId2"/>
              </a:rPr>
              <a:t>http://www.investorwords.com/3903/property_tax.html#ixzz1PpYFCppw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 Financial 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and earning </a:t>
            </a:r>
          </a:p>
          <a:p>
            <a:pPr lvl="1"/>
            <a:r>
              <a:rPr lang="en-US" dirty="0" smtClean="0"/>
              <a:t>A.  Getting that first job – Making a good impression.</a:t>
            </a:r>
          </a:p>
          <a:p>
            <a:pPr marL="850392" lvl="1" indent="-457200">
              <a:buAutoNum type="arabicPeriod"/>
            </a:pPr>
            <a:r>
              <a:rPr lang="en-US" dirty="0" smtClean="0"/>
              <a:t>Appearance, hygiene, emotions (smile).</a:t>
            </a:r>
          </a:p>
          <a:p>
            <a:pPr marL="850392" lvl="1" indent="-457200">
              <a:buAutoNum type="arabicPeriod"/>
            </a:pPr>
            <a:r>
              <a:rPr lang="en-US" dirty="0" smtClean="0"/>
              <a:t>Self-awareness – confidence, eye contact, self-image, self-esteem.</a:t>
            </a:r>
          </a:p>
          <a:p>
            <a:pPr marL="850392" lvl="1" indent="-457200">
              <a:buAutoNum type="arabicPeriod"/>
            </a:pPr>
            <a:r>
              <a:rPr lang="en-US" dirty="0" smtClean="0"/>
              <a:t>Are you teachable?  Can you be trained?  Can you focus at the job at hand?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 Luxury/Entertainment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tax on products not considered essential, such as expensive cars.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 </a:t>
            </a:r>
            <a:r>
              <a:rPr lang="en-US" dirty="0" smtClean="0">
                <a:hlinkClick r:id="rId2"/>
              </a:rPr>
              <a:t>http://www.investorwords.com/2907/luxury_tax.html#ixzz1PpYeSaFt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 Excise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Federal or state tax imposed on the manufacture and distribution of certain non-essential consumer goods. </a:t>
            </a:r>
          </a:p>
          <a:p>
            <a:r>
              <a:rPr lang="en-US" dirty="0" smtClean="0"/>
              <a:t>1.  Examples of excise taxes include environmental taxes, communications taxes, and fuel taxes.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 </a:t>
            </a:r>
            <a:r>
              <a:rPr lang="en-US" dirty="0" smtClean="0">
                <a:hlinkClick r:id="rId2"/>
              </a:rPr>
              <a:t>http://www.investorwords.com/1813/excise_tax.html#ixzz1PpZ240ON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http://www.clevelandfed.org/learning_center/online_activities/barter_island/index.cfm?DCS.nav=Local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 Skills vs. 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Skills – What am I good at?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Interests – What do I like to do?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Long-term goals</a:t>
            </a:r>
          </a:p>
          <a:p>
            <a:r>
              <a:rPr lang="en-US" dirty="0" smtClean="0"/>
              <a:t>2.  Short-term goals</a:t>
            </a:r>
          </a:p>
          <a:p>
            <a:r>
              <a:rPr lang="en-US" dirty="0" smtClean="0"/>
              <a:t>3.  SMART goals</a:t>
            </a:r>
          </a:p>
          <a:p>
            <a:pPr lvl="1"/>
            <a:r>
              <a:rPr lang="en-US" dirty="0" smtClean="0"/>
              <a:t>a.  Specific</a:t>
            </a:r>
          </a:p>
          <a:p>
            <a:pPr lvl="1"/>
            <a:r>
              <a:rPr lang="en-US" dirty="0" smtClean="0"/>
              <a:t>b.  Measureable</a:t>
            </a:r>
          </a:p>
          <a:p>
            <a:pPr lvl="1"/>
            <a:r>
              <a:rPr lang="en-US" dirty="0" smtClean="0"/>
              <a:t>c.  Achievable</a:t>
            </a:r>
          </a:p>
          <a:p>
            <a:pPr lvl="1"/>
            <a:r>
              <a:rPr lang="en-US" dirty="0" smtClean="0"/>
              <a:t>d.  Realistic</a:t>
            </a:r>
          </a:p>
          <a:p>
            <a:pPr lvl="1"/>
            <a:r>
              <a:rPr lang="en-US" dirty="0" smtClean="0"/>
              <a:t>e.  Time-based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 Work ethic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good is your work ethic?</a:t>
            </a:r>
          </a:p>
          <a:p>
            <a:r>
              <a:rPr lang="en-US" dirty="0" smtClean="0"/>
              <a:t>1.  On time</a:t>
            </a:r>
          </a:p>
          <a:p>
            <a:r>
              <a:rPr lang="en-US" dirty="0" smtClean="0"/>
              <a:t>2.  Stay until the task is completed.</a:t>
            </a:r>
          </a:p>
          <a:p>
            <a:r>
              <a:rPr lang="en-US" dirty="0" smtClean="0"/>
              <a:t>3.  Willing to put more effort in to complete the task.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Wages vs. 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Salary – a certain amount of money no matter how long it will take you to do it.</a:t>
            </a:r>
          </a:p>
          <a:p>
            <a:r>
              <a:rPr lang="en-US" dirty="0" smtClean="0"/>
              <a:t>B.  Hourly Wage – Paid based on the amount of time you work.</a:t>
            </a:r>
          </a:p>
          <a:p>
            <a:pPr>
              <a:buNone/>
            </a:pPr>
            <a:r>
              <a:rPr lang="en-US" dirty="0" smtClean="0"/>
              <a:t>	1.  Most of you will start at an hourly wage.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Income vs. Expense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A.  Income – The money you bring in from your job.</a:t>
            </a:r>
          </a:p>
          <a:p>
            <a:r>
              <a:rPr lang="en-US" dirty="0" smtClean="0"/>
              <a:t>B.  Expense – The money you pay out due to your life choices.</a:t>
            </a:r>
          </a:p>
          <a:p>
            <a:r>
              <a:rPr lang="en-US" dirty="0" smtClean="0"/>
              <a:t>1.  Relationships can be like this as well.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mryan\Local Settings\Temporary Internet Files\Content.IE5\DXR8SJWT\MC90044039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574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458200" cy="1962912"/>
          </a:xfrm>
        </p:spPr>
        <p:txBody>
          <a:bodyPr>
            <a:normAutofit/>
          </a:bodyPr>
          <a:lstStyle/>
          <a:p>
            <a:r>
              <a:rPr lang="en-US" dirty="0" smtClean="0"/>
              <a:t>http://www.themint.org/kids/determining-your-budget.html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 Cash vs. Credit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Cash – Money on hand.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2.  Credit – Borrowing money and paying interest on it.</a:t>
            </a:r>
            <a:endParaRPr lang="en-US" dirty="0"/>
          </a:p>
        </p:txBody>
      </p:sp>
      <p:pic>
        <p:nvPicPr>
          <p:cNvPr id="2050" name="Picture 2" descr="C:\Documents and Settings\mryan\Local Settings\Temporary Internet Files\Content.IE5\9A6CZO1T\MP900405590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3085791"/>
            <a:ext cx="4041775" cy="2704131"/>
          </a:xfrm>
          <a:prstGeom prst="rect">
            <a:avLst/>
          </a:prstGeom>
          <a:noFill/>
        </p:spPr>
      </p:pic>
      <p:pic>
        <p:nvPicPr>
          <p:cNvPr id="2051" name="Picture 3" descr="C:\Documents and Settings\mryan\Local Settings\Temporary Internet Files\Content.IE5\COVJHSY6\MC900286869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9644" y="2895600"/>
            <a:ext cx="2975156" cy="2743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680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Financial Literacy</vt:lpstr>
      <vt:lpstr>I.  Financial Decision-Making</vt:lpstr>
      <vt:lpstr>B.  Skills vs.  Interests</vt:lpstr>
      <vt:lpstr>C.  Goals</vt:lpstr>
      <vt:lpstr>D.  Work ethic</vt:lpstr>
      <vt:lpstr>II.  Wages vs. Salary</vt:lpstr>
      <vt:lpstr>III.  Income vs. Expense</vt:lpstr>
      <vt:lpstr>http://www.themint.org/kids/determining-your-budget.html</vt:lpstr>
      <vt:lpstr>C.  Cash vs. Credit</vt:lpstr>
      <vt:lpstr>D.  Interest for Credit</vt:lpstr>
      <vt:lpstr>E.  Credit</vt:lpstr>
      <vt:lpstr>IV.  Goods vs. Services</vt:lpstr>
      <vt:lpstr>Slide 13</vt:lpstr>
      <vt:lpstr>V.  Banking Basics</vt:lpstr>
      <vt:lpstr>C.  Savings</vt:lpstr>
      <vt:lpstr>VI.  Budget</vt:lpstr>
      <vt:lpstr>VII.  TAXES</vt:lpstr>
      <vt:lpstr>Slide 18</vt:lpstr>
      <vt:lpstr>C.  Property tax</vt:lpstr>
      <vt:lpstr>D.  Luxury/Entertainment tax</vt:lpstr>
      <vt:lpstr>E.  Excise tax</vt:lpstr>
      <vt:lpstr>Slide 22</vt:lpstr>
    </vt:vector>
  </TitlesOfParts>
  <Company>mfcsd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Literacy</dc:title>
  <dc:creator>mfcsd</dc:creator>
  <cp:lastModifiedBy>mdavis</cp:lastModifiedBy>
  <cp:revision>21</cp:revision>
  <dcterms:created xsi:type="dcterms:W3CDTF">2011-06-20T13:58:21Z</dcterms:created>
  <dcterms:modified xsi:type="dcterms:W3CDTF">2011-10-04T16:50:42Z</dcterms:modified>
</cp:coreProperties>
</file>