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5" r:id="rId2"/>
    <p:sldId id="256" r:id="rId3"/>
    <p:sldId id="286" r:id="rId4"/>
    <p:sldId id="257" r:id="rId5"/>
    <p:sldId id="258" r:id="rId6"/>
    <p:sldId id="259" r:id="rId7"/>
    <p:sldId id="294" r:id="rId8"/>
    <p:sldId id="274" r:id="rId9"/>
    <p:sldId id="295" r:id="rId10"/>
    <p:sldId id="276" r:id="rId11"/>
    <p:sldId id="275" r:id="rId12"/>
    <p:sldId id="293" r:id="rId13"/>
    <p:sldId id="289" r:id="rId14"/>
    <p:sldId id="290" r:id="rId15"/>
    <p:sldId id="291" r:id="rId16"/>
    <p:sldId id="292" r:id="rId17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FF66"/>
    <a:srgbClr val="FF33FF"/>
    <a:srgbClr val="00FF66"/>
    <a:srgbClr val="00FF99"/>
    <a:srgbClr val="FF0033"/>
    <a:srgbClr val="FF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CB4FA60-A4A3-440F-8AA3-ADD89B4EF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90563"/>
            <a:ext cx="4591050" cy="344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2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ltGray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ltGray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7FC4B9-B4D0-43B2-918D-2AE6957E7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521DF-D675-4475-9F3B-8A2D90F79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31060-BDE3-4011-AE91-99D6A4C34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79093-74FC-4938-8ADE-BFACAFF64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DA07B-79D6-4BBE-A365-337BA9ED9B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A3354-B9AC-4A1F-9D79-EFE25633A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47841-2E46-4923-B0EE-32FEE6FB42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36D44-41C9-413C-B7A9-3BB6E7806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A2CB2-0932-4E32-86A8-273D5EFA8A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C5CA9-0593-489D-80D2-269043D11D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DFB6E-915F-4968-920F-42993B6355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ltGray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ltGray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F1B561-B200-4490-9C5A-5DAE8F6C3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1.bin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2.bin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0.bin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13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820738" y="2209800"/>
          <a:ext cx="4030662" cy="3784600"/>
        </p:xfrm>
        <a:graphic>
          <a:graphicData uri="http://schemas.openxmlformats.org/presentationml/2006/ole">
            <p:oleObj spid="_x0000_s1026" name="Clip" r:id="rId4" imgW="4030560" imgH="3784320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/>
          </p:cNvGraphicFramePr>
          <p:nvPr/>
        </p:nvGraphicFramePr>
        <p:xfrm>
          <a:off x="6453188" y="228600"/>
          <a:ext cx="2093912" cy="2070100"/>
        </p:xfrm>
        <a:graphic>
          <a:graphicData uri="http://schemas.openxmlformats.org/presentationml/2006/ole">
            <p:oleObj spid="_x0000_s1027" name="Clip" r:id="rId5" imgW="2093760" imgH="2070000" progId="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/>
          </p:cNvGraphicFramePr>
          <p:nvPr/>
        </p:nvGraphicFramePr>
        <p:xfrm>
          <a:off x="5553075" y="3276600"/>
          <a:ext cx="2632075" cy="2836863"/>
        </p:xfrm>
        <a:graphic>
          <a:graphicData uri="http://schemas.openxmlformats.org/presentationml/2006/ole">
            <p:oleObj spid="_x0000_s1028" name="Clip" r:id="rId6" imgW="2631960" imgH="2836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sz="5400" dirty="0" smtClean="0">
                <a:effectLst/>
              </a:rPr>
              <a:t>B</a:t>
            </a:r>
            <a:r>
              <a:rPr lang="en-US" sz="5400" dirty="0" smtClean="0">
                <a:effectLst/>
              </a:rPr>
              <a:t>. </a:t>
            </a:r>
            <a:r>
              <a:rPr lang="en-US" sz="5400" dirty="0" smtClean="0">
                <a:effectLst/>
              </a:rPr>
              <a:t>Maximum pulse rate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>
                <a:effectLst/>
              </a:rPr>
              <a:t>220-age</a:t>
            </a:r>
          </a:p>
          <a:p>
            <a:pPr>
              <a:defRPr/>
            </a:pPr>
            <a:r>
              <a:rPr lang="en-US" sz="4400" dirty="0" smtClean="0">
                <a:effectLst/>
              </a:rPr>
              <a:t>- most times your heart should beat per 	minute during any activity, ( approximately 			</a:t>
            </a:r>
            <a:r>
              <a:rPr lang="en-US" sz="4400" dirty="0" smtClean="0">
                <a:solidFill>
                  <a:schemeClr val="tx2"/>
                </a:solidFill>
                <a:effectLst/>
              </a:rPr>
              <a:t>206 to 207</a:t>
            </a:r>
            <a:r>
              <a:rPr lang="en-US" sz="4400" dirty="0" smtClean="0">
                <a:effectLst/>
              </a:rPr>
              <a:t> beats per minute )</a:t>
            </a:r>
          </a:p>
          <a:p>
            <a:pPr lvl="1">
              <a:defRPr/>
            </a:pPr>
            <a:r>
              <a:rPr lang="en-US" dirty="0" smtClean="0"/>
              <a:t>           </a:t>
            </a:r>
          </a:p>
        </p:txBody>
      </p:sp>
      <p:graphicFrame>
        <p:nvGraphicFramePr>
          <p:cNvPr id="13314" name="Object 4"/>
          <p:cNvGraphicFramePr>
            <a:graphicFrameLocks/>
          </p:cNvGraphicFramePr>
          <p:nvPr/>
        </p:nvGraphicFramePr>
        <p:xfrm>
          <a:off x="5873750" y="5408613"/>
          <a:ext cx="1465263" cy="1460500"/>
        </p:xfrm>
        <a:graphic>
          <a:graphicData uri="http://schemas.openxmlformats.org/presentationml/2006/ole">
            <p:oleObj spid="_x0000_s13314" name="ClipArt" r:id="rId5" imgW="1465200" imgH="1460160" progId="">
              <p:embed/>
            </p:oleObj>
          </a:graphicData>
        </a:graphic>
      </p:graphicFrame>
    </p:spTree>
  </p:cSld>
  <p:clrMapOvr>
    <a:masterClrMapping/>
  </p:clrMapOvr>
  <p:transition spd="slow">
    <p:zoom/>
    <p:sndAc>
      <p:stSnd>
        <p:snd r:embed="rId4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4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sz="5400" dirty="0" smtClean="0">
                <a:effectLst/>
              </a:rPr>
              <a:t>C</a:t>
            </a:r>
            <a:r>
              <a:rPr lang="en-US" sz="5400" dirty="0" smtClean="0">
                <a:effectLst/>
              </a:rPr>
              <a:t>. </a:t>
            </a:r>
            <a:r>
              <a:rPr lang="en-US" sz="5400" dirty="0" smtClean="0">
                <a:effectLst/>
              </a:rPr>
              <a:t>Target pulse rate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4800" dirty="0" smtClean="0">
                <a:effectLst/>
              </a:rPr>
              <a:t>max rate x 70% and 85%</a:t>
            </a:r>
          </a:p>
          <a:p>
            <a:r>
              <a:rPr lang="en-US" sz="4800" dirty="0" smtClean="0">
                <a:effectLst/>
              </a:rPr>
              <a:t>- rate the heart must work at for exercise to be aerobic,           ( </a:t>
            </a:r>
            <a:r>
              <a:rPr lang="en-US" sz="4800" smtClean="0">
                <a:effectLst/>
              </a:rPr>
              <a:t>approximately </a:t>
            </a:r>
            <a:r>
              <a:rPr lang="en-US" sz="4800" smtClean="0">
                <a:solidFill>
                  <a:srgbClr val="FFFF66"/>
                </a:solidFill>
                <a:effectLst/>
              </a:rPr>
              <a:t>141-175</a:t>
            </a:r>
            <a:r>
              <a:rPr lang="en-US" sz="4800" smtClean="0">
                <a:effectLst/>
              </a:rPr>
              <a:t> </a:t>
            </a:r>
            <a:r>
              <a:rPr lang="en-US" sz="4800" dirty="0" smtClean="0">
                <a:effectLst/>
              </a:rPr>
              <a:t>beats per minute )</a:t>
            </a:r>
          </a:p>
        </p:txBody>
      </p:sp>
      <p:graphicFrame>
        <p:nvGraphicFramePr>
          <p:cNvPr id="14338" name="Object 4"/>
          <p:cNvGraphicFramePr>
            <a:graphicFrameLocks/>
          </p:cNvGraphicFramePr>
          <p:nvPr/>
        </p:nvGraphicFramePr>
        <p:xfrm>
          <a:off x="6705600" y="0"/>
          <a:ext cx="1839913" cy="1909763"/>
        </p:xfrm>
        <a:graphic>
          <a:graphicData uri="http://schemas.openxmlformats.org/presentationml/2006/ole">
            <p:oleObj spid="_x0000_s14338" name="ClipArt" r:id="rId5" imgW="1839600" imgH="1909440" progId="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>
        <p:snd r:embed="rId4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BODY  RESTORES ENERGY AND REPAIRS ITSELF DURING DEEP SLEEP.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B.  NONRAPID EYE MOVEMENT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STAGE 1 – FALLING ASLEEP</a:t>
            </a:r>
          </a:p>
          <a:p>
            <a:pPr>
              <a:defRPr/>
            </a:pPr>
            <a:r>
              <a:rPr lang="en-US" dirty="0" smtClean="0"/>
              <a:t>STAGE 2 – SLEEP BECOMES DEEPER AND MUSCLES RELAX</a:t>
            </a:r>
          </a:p>
          <a:p>
            <a:pPr>
              <a:defRPr/>
            </a:pPr>
            <a:r>
              <a:rPr lang="en-US" dirty="0" smtClean="0"/>
              <a:t>STAGE 3  - SAME AS 2</a:t>
            </a:r>
          </a:p>
          <a:p>
            <a:pPr>
              <a:defRPr/>
            </a:pPr>
            <a:r>
              <a:rPr lang="en-US" dirty="0" smtClean="0"/>
              <a:t>STAGE 4 – RAPID EYE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C.  SLEEP DISORDERS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  INSOMNIA – DIFFICULTY IN FALLING ASLEEP OR STAYING ASLEEP.</a:t>
            </a:r>
          </a:p>
          <a:p>
            <a:pPr>
              <a:defRPr/>
            </a:pPr>
            <a:r>
              <a:rPr lang="en-US" dirty="0" smtClean="0"/>
              <a:t>SOLUTION - EXERCISE MAY EASE THE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2.  SLEEP APNEA – BREATHING STOPS FOR SHORT PERIODS DURING SLEEP AND THEN STARTS AGAIN SUDDENLY.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3.  NARCOLEPSY – FALLING ASLEEP SUDDENLY WITHOUT WARNING FOR SHORT PERIODS OF TIME.</a:t>
            </a:r>
          </a:p>
          <a:p>
            <a:pPr>
              <a:defRPr/>
            </a:pPr>
            <a:r>
              <a:rPr lang="en-US" dirty="0" smtClean="0"/>
              <a:t>DISORDER OF THE REM CYCLE.</a:t>
            </a:r>
          </a:p>
          <a:p>
            <a:pPr>
              <a:defRPr/>
            </a:pPr>
            <a:r>
              <a:rPr lang="en-US" dirty="0" smtClean="0"/>
              <a:t>CAN DEVELOP DURING ADOLESCENTS OR IN THE EARLY TWENTIES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chemeClr val="accent2"/>
                </a:solidFill>
              </a:rPr>
              <a:t>Physical fitness</a:t>
            </a:r>
            <a:br>
              <a:rPr lang="en-US" sz="6000" dirty="0" smtClean="0">
                <a:solidFill>
                  <a:schemeClr val="accent2"/>
                </a:solidFill>
              </a:rPr>
            </a:br>
            <a:endParaRPr lang="en-US" sz="6000" dirty="0" smtClean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sz="44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4400" dirty="0" smtClean="0">
                <a:solidFill>
                  <a:schemeClr val="tx2"/>
                </a:solidFill>
              </a:rPr>
              <a:t>-to carry out daily tasks easily and have enough 	reserve energy to respond to unexpected demands.</a:t>
            </a:r>
            <a:r>
              <a:rPr lang="en-US" dirty="0" smtClean="0"/>
              <a:t> 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30163" y="1822450"/>
          <a:ext cx="1914525" cy="2290763"/>
        </p:xfrm>
        <a:graphic>
          <a:graphicData uri="http://schemas.openxmlformats.org/presentationml/2006/ole">
            <p:oleObj spid="_x0000_s2050" name="ClipArt" r:id="rId4" imgW="1914480" imgH="2290680" progId="">
              <p:embed/>
            </p:oleObj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6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FITT Principle</a:t>
            </a:r>
            <a:endParaRPr lang="en-US" sz="6600" dirty="0" smtClean="0">
              <a:solidFill>
                <a:srgbClr val="FF33FF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/>
              <a:t>A.  Frequency – How often.</a:t>
            </a:r>
          </a:p>
          <a:p>
            <a:pPr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This refers to the number of times each week a person commits to working out.</a:t>
            </a: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6430963" y="3429000"/>
          <a:ext cx="2392362" cy="2813050"/>
        </p:xfrm>
        <a:graphic>
          <a:graphicData uri="http://schemas.openxmlformats.org/presentationml/2006/ole">
            <p:oleObj spid="_x0000_s3074" name="Clip" r:id="rId4" imgW="2392200" imgH="281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/>
              <a:t>B. INTENSITY</a:t>
            </a:r>
          </a:p>
          <a:p>
            <a:pPr>
              <a:defRPr/>
            </a:pPr>
            <a:r>
              <a:rPr lang="en-US" sz="5400" dirty="0" smtClean="0">
                <a:solidFill>
                  <a:srgbClr val="FF99CC"/>
                </a:solidFill>
              </a:rPr>
              <a:t>	How hard.</a:t>
            </a:r>
          </a:p>
          <a:p>
            <a:pPr>
              <a:defRPr/>
            </a:pPr>
            <a:r>
              <a:rPr lang="en-US" sz="5400" dirty="0" smtClean="0">
                <a:solidFill>
                  <a:srgbClr val="FF99CC"/>
                </a:solidFill>
              </a:rPr>
              <a:t>Intensity of a given exercise program</a:t>
            </a:r>
            <a:endParaRPr lang="en-US" sz="54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4098" name="Object 4"/>
          <p:cNvGraphicFramePr>
            <a:graphicFrameLocks/>
          </p:cNvGraphicFramePr>
          <p:nvPr/>
        </p:nvGraphicFramePr>
        <p:xfrm>
          <a:off x="5103813" y="4137025"/>
          <a:ext cx="4051300" cy="2413000"/>
        </p:xfrm>
        <a:graphic>
          <a:graphicData uri="http://schemas.openxmlformats.org/presentationml/2006/ole">
            <p:oleObj spid="_x0000_s4098" name="ClipArt" r:id="rId5" imgW="4051080" imgH="2412720" progId="">
              <p:embed/>
            </p:oleObj>
          </a:graphicData>
        </a:graphic>
      </p:graphicFrame>
    </p:spTree>
  </p:cSld>
  <p:clrMapOvr>
    <a:masterClrMapping/>
  </p:clrMapOvr>
  <p:transition spd="slow">
    <p:zoom/>
    <p:sndAc>
      <p:stSnd>
        <p:snd r:embed="rId4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</a:rPr>
              <a:t>	C.  TIME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4000" dirty="0" smtClean="0">
                <a:effectLst/>
              </a:rPr>
              <a:t>How Long – Refers to the duration of a single workout or the number of repetitions.</a:t>
            </a:r>
          </a:p>
        </p:txBody>
      </p:sp>
      <p:graphicFrame>
        <p:nvGraphicFramePr>
          <p:cNvPr id="5122" name="Object 4"/>
          <p:cNvGraphicFramePr>
            <a:graphicFrameLocks/>
          </p:cNvGraphicFramePr>
          <p:nvPr/>
        </p:nvGraphicFramePr>
        <p:xfrm>
          <a:off x="361950" y="762000"/>
          <a:ext cx="2274888" cy="1116013"/>
        </p:xfrm>
        <a:graphic>
          <a:graphicData uri="http://schemas.openxmlformats.org/presentationml/2006/ole">
            <p:oleObj spid="_x0000_s5122" name="ClipArt" r:id="rId5" imgW="2274840" imgH="1116000" progId="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/>
          </p:cNvGraphicFramePr>
          <p:nvPr/>
        </p:nvGraphicFramePr>
        <p:xfrm>
          <a:off x="5181600" y="5106988"/>
          <a:ext cx="3640138" cy="1477962"/>
        </p:xfrm>
        <a:graphic>
          <a:graphicData uri="http://schemas.openxmlformats.org/presentationml/2006/ole">
            <p:oleObj spid="_x0000_s5123" name="ClipArt" r:id="rId6" imgW="3639960" imgH="1477800" progId="">
              <p:embed/>
            </p:oleObj>
          </a:graphicData>
        </a:graphic>
      </p:graphicFrame>
    </p:spTree>
  </p:cSld>
  <p:clrMapOvr>
    <a:masterClrMapping/>
  </p:clrMapOvr>
  <p:transition spd="slow">
    <p:zoom/>
    <p:sndAc>
      <p:stSnd>
        <p:snd r:embed="rId4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sz="4800" dirty="0" smtClean="0">
                <a:effectLst/>
              </a:rPr>
              <a:t>D. Type of exercise	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4800" dirty="0" smtClean="0">
                <a:solidFill>
                  <a:srgbClr val="00FF66"/>
                </a:solidFill>
                <a:effectLst/>
              </a:rPr>
              <a:t>-Refers to the particular type of exercise preformed.</a:t>
            </a:r>
          </a:p>
        </p:txBody>
      </p:sp>
      <p:graphicFrame>
        <p:nvGraphicFramePr>
          <p:cNvPr id="6146" name="Object 4"/>
          <p:cNvGraphicFramePr>
            <a:graphicFrameLocks/>
          </p:cNvGraphicFramePr>
          <p:nvPr/>
        </p:nvGraphicFramePr>
        <p:xfrm>
          <a:off x="5105400" y="3352800"/>
          <a:ext cx="3433763" cy="3289300"/>
        </p:xfrm>
        <a:graphic>
          <a:graphicData uri="http://schemas.openxmlformats.org/presentationml/2006/ole">
            <p:oleObj spid="_x0000_s6146" name="ClipArt" r:id="rId5" imgW="3433680" imgH="3288960" progId="">
              <p:embed/>
            </p:oleObj>
          </a:graphicData>
        </a:graphic>
      </p:graphicFrame>
    </p:spTree>
  </p:cSld>
  <p:clrMapOvr>
    <a:masterClrMapping/>
  </p:clrMapOvr>
  <p:transition spd="slow">
    <p:blinds/>
    <p:sndAc>
      <p:stSnd>
        <p:snd r:embed="rId4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 Muscles for FITT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Skeletal Muscles – Muscles attached to bones that allows your body to move.</a:t>
            </a:r>
          </a:p>
          <a:p>
            <a:r>
              <a:rPr lang="en-US" dirty="0" smtClean="0"/>
              <a:t>2.  These are voluntary muscles.  You move them yourself.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sz="6000" dirty="0" smtClean="0">
                <a:effectLst/>
              </a:rPr>
              <a:t>II. Heart rates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graphicFrame>
        <p:nvGraphicFramePr>
          <p:cNvPr id="12290" name="Object 4"/>
          <p:cNvGraphicFramePr>
            <a:graphicFrameLocks/>
          </p:cNvGraphicFramePr>
          <p:nvPr/>
        </p:nvGraphicFramePr>
        <p:xfrm>
          <a:off x="2667000" y="2286000"/>
          <a:ext cx="4129088" cy="4127500"/>
        </p:xfrm>
        <a:graphic>
          <a:graphicData uri="http://schemas.openxmlformats.org/presentationml/2006/ole">
            <p:oleObj spid="_x0000_s12290" name="ClipArt" r:id="rId5" imgW="4128840" imgH="4127400" progId="">
              <p:embed/>
            </p:oleObj>
          </a:graphicData>
        </a:graphic>
      </p:graphicFrame>
    </p:spTree>
  </p:cSld>
  <p:clrMapOvr>
    <a:masterClrMapping/>
  </p:clrMapOvr>
  <p:transition spd="slow">
    <p:checker dir="vert"/>
    <p:sndAc>
      <p:stSnd>
        <p:snd r:embed="rId4" name="Camera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 Cardiac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Involuntary muscles that are found in the walls of your heart.  </a:t>
            </a:r>
          </a:p>
          <a:p>
            <a:pPr lvl="1"/>
            <a:r>
              <a:rPr lang="en-US" dirty="0" smtClean="0"/>
              <a:t>a.  These muscles work continuously, even when you are asleep.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Diagonal">
  <a:themeElements>
    <a:clrScheme name="Blue Diagonal 4">
      <a:dk1>
        <a:srgbClr val="000000"/>
      </a:dk1>
      <a:lt1>
        <a:srgbClr val="FFFFFF"/>
      </a:lt1>
      <a:dk2>
        <a:srgbClr val="990066"/>
      </a:dk2>
      <a:lt2>
        <a:srgbClr val="FFFF00"/>
      </a:lt2>
      <a:accent1>
        <a:srgbClr val="996633"/>
      </a:accent1>
      <a:accent2>
        <a:srgbClr val="CC6600"/>
      </a:accent2>
      <a:accent3>
        <a:srgbClr val="CAAAB8"/>
      </a:accent3>
      <a:accent4>
        <a:srgbClr val="DADADA"/>
      </a:accent4>
      <a:accent5>
        <a:srgbClr val="CAB8AD"/>
      </a:accent5>
      <a:accent6>
        <a:srgbClr val="B95C00"/>
      </a:accent6>
      <a:hlink>
        <a:srgbClr val="999933"/>
      </a:hlink>
      <a:folHlink>
        <a:srgbClr val="CC0099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Designs\Blue Diagonal.pot</Template>
  <TotalTime>2283</TotalTime>
  <Words>310</Words>
  <Application>Microsoft Office PowerPoint</Application>
  <PresentationFormat>On-screen Show (4:3)</PresentationFormat>
  <Paragraphs>43</Paragraphs>
  <Slides>16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Blue Diagonal</vt:lpstr>
      <vt:lpstr>Clip</vt:lpstr>
      <vt:lpstr>ClipArt</vt:lpstr>
      <vt:lpstr>CHAPTER 13</vt:lpstr>
      <vt:lpstr>Physical fitness </vt:lpstr>
      <vt:lpstr>I. FITT Principle</vt:lpstr>
      <vt:lpstr>Slide 4</vt:lpstr>
      <vt:lpstr> C.  TIME</vt:lpstr>
      <vt:lpstr>D. Type of exercise  </vt:lpstr>
      <vt:lpstr>E.  Muscles for FITT</vt:lpstr>
      <vt:lpstr>II. Heart rates</vt:lpstr>
      <vt:lpstr>A.  Cardiac Muscle</vt:lpstr>
      <vt:lpstr>B. Maximum pulse rate</vt:lpstr>
      <vt:lpstr>C. Target pulse rate</vt:lpstr>
      <vt:lpstr>III. SLEEP</vt:lpstr>
      <vt:lpstr>B.  NONRAPID EYE MOVEMENT</vt:lpstr>
      <vt:lpstr>C.  SLEEP DISORDERS</vt:lpstr>
      <vt:lpstr>Slide 15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Physical fitness</dc:title>
  <dc:creator>Clyde Green Springs High School</dc:creator>
  <cp:lastModifiedBy>mdavis</cp:lastModifiedBy>
  <cp:revision>41</cp:revision>
  <cp:lastPrinted>1998-10-23T17:35:26Z</cp:lastPrinted>
  <dcterms:created xsi:type="dcterms:W3CDTF">1997-01-09T14:47:06Z</dcterms:created>
  <dcterms:modified xsi:type="dcterms:W3CDTF">2013-04-11T19:51:57Z</dcterms:modified>
</cp:coreProperties>
</file>