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8" r:id="rId3"/>
    <p:sldId id="265" r:id="rId4"/>
    <p:sldId id="266" r:id="rId5"/>
    <p:sldId id="267" r:id="rId6"/>
    <p:sldId id="268" r:id="rId7"/>
    <p:sldId id="319" r:id="rId8"/>
    <p:sldId id="269" r:id="rId9"/>
    <p:sldId id="270" r:id="rId10"/>
    <p:sldId id="271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77" r:id="rId20"/>
    <p:sldId id="284" r:id="rId21"/>
    <p:sldId id="285" r:id="rId22"/>
    <p:sldId id="286" r:id="rId23"/>
    <p:sldId id="287" r:id="rId24"/>
    <p:sldId id="288" r:id="rId25"/>
    <p:sldId id="31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259" r:id="rId53"/>
    <p:sldId id="260" r:id="rId54"/>
    <p:sldId id="261" r:id="rId55"/>
    <p:sldId id="262" r:id="rId56"/>
    <p:sldId id="263" r:id="rId57"/>
    <p:sldId id="264" r:id="rId58"/>
    <p:sldId id="272" r:id="rId59"/>
    <p:sldId id="273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FD84-546A-4C77-9BBC-85CB433328C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162C-2A65-43CA-AAAA-B88C34AEE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celebrate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in the L pulmonary artery.  Where does blood go until it gets back to the pulmonary arteries?</a:t>
            </a:r>
          </a:p>
          <a:p>
            <a:endParaRPr lang="en-US" dirty="0"/>
          </a:p>
        </p:txBody>
      </p:sp>
      <p:pic>
        <p:nvPicPr>
          <p:cNvPr id="124930" name="Picture 2" descr="http://t3.gstatic.com/images?q=tbn:ANd9GcQaEWsZZfG0VA_Jc5O3B8n1XsyDAO-vwWXfVEcldbUn_X1IErq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61139"/>
            <a:ext cx="2286000" cy="3796862"/>
          </a:xfrm>
          <a:prstGeom prst="rect">
            <a:avLst/>
          </a:prstGeom>
          <a:noFill/>
        </p:spPr>
      </p:pic>
      <p:pic>
        <p:nvPicPr>
          <p:cNvPr id="124932" name="Picture 4" descr="http://t2.gstatic.com/images?q=tbn:ANd9GcT3ZrV3av3FYebKYmagqqjdDjDuBSbBbM2QjjtFJFPLe68P0uAN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99" y="3048000"/>
            <a:ext cx="3203509" cy="3810000"/>
          </a:xfrm>
          <a:prstGeom prst="rect">
            <a:avLst/>
          </a:prstGeom>
          <a:noFill/>
        </p:spPr>
      </p:pic>
      <p:pic>
        <p:nvPicPr>
          <p:cNvPr id="124934" name="Picture 6" descr="http://t1.gstatic.com/images?q=tbn:ANd9GcSAHAGa-TKitYfeJOorIbwoXuO528SJ1UDkmBbKJq5wQjZHOwge6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38100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 Defects in the intrinsic conduction system may result in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/>
              <a:t>Arrhythmias: irregular heart rhythms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/>
              <a:t>Uncoordinated </a:t>
            </a:r>
            <a:r>
              <a:rPr lang="en-US" dirty="0" err="1"/>
              <a:t>atrial</a:t>
            </a:r>
            <a:r>
              <a:rPr lang="en-US" dirty="0"/>
              <a:t> and ventricular contractions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/>
              <a:t>Fibrillation: rapid, irregular contractions; </a:t>
            </a:r>
            <a:r>
              <a:rPr lang="en-US" u="sng" dirty="0"/>
              <a:t>useless </a:t>
            </a:r>
            <a:r>
              <a:rPr lang="en-US" dirty="0"/>
              <a:t>for pumping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Electrocardiography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Electrocardiogram (ECG or EKG): a </a:t>
            </a:r>
            <a:r>
              <a:rPr lang="en-US" dirty="0" smtClean="0"/>
              <a:t>combination of </a:t>
            </a:r>
            <a:r>
              <a:rPr lang="en-US" dirty="0"/>
              <a:t>all the </a:t>
            </a:r>
            <a:r>
              <a:rPr lang="en-US" dirty="0" smtClean="0"/>
              <a:t>APs generated </a:t>
            </a:r>
            <a:r>
              <a:rPr lang="en-US" dirty="0"/>
              <a:t>by nodal and contractile cells at a given time</a:t>
            </a:r>
          </a:p>
          <a:p>
            <a:pPr marL="571500" indent="-571500"/>
            <a:r>
              <a:rPr lang="en-US" dirty="0" smtClean="0"/>
              <a:t>3 waves</a:t>
            </a:r>
            <a:endParaRPr lang="en-US" dirty="0"/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/>
              <a:t>P wave: depolarization of SA node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/>
              <a:t>QRS complex: ventricular depolarization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/>
              <a:t>T wave: ventricular </a:t>
            </a:r>
            <a:r>
              <a:rPr lang="en-US" dirty="0" err="1"/>
              <a:t>repolarization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18.16</a:t>
            </a:r>
          </a:p>
        </p:txBody>
      </p:sp>
      <p:pic>
        <p:nvPicPr>
          <p:cNvPr id="30745" name="Picture 25" descr="figure_18_16.jpg                                               002FEAFE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93713"/>
            <a:ext cx="8231187" cy="5868987"/>
          </a:xfrm>
          <a:prstGeom prst="rect">
            <a:avLst/>
          </a:prstGeom>
          <a:noFill/>
        </p:spPr>
      </p:pic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1068388" y="3146425"/>
            <a:ext cx="6350" cy="11318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1033463" y="1692275"/>
            <a:ext cx="1587" cy="108267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Freeform 28"/>
          <p:cNvSpPr>
            <a:spLocks/>
          </p:cNvSpPr>
          <p:nvPr/>
        </p:nvSpPr>
        <p:spPr bwMode="auto">
          <a:xfrm>
            <a:off x="5124450" y="1069975"/>
            <a:ext cx="746125" cy="25717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0" y="0"/>
              </a:cxn>
              <a:cxn ang="0">
                <a:pos x="470" y="0"/>
              </a:cxn>
            </a:cxnLst>
            <a:rect l="0" t="0" r="r" b="b"/>
            <a:pathLst>
              <a:path w="470" h="162">
                <a:moveTo>
                  <a:pt x="0" y="162"/>
                </a:moveTo>
                <a:lnTo>
                  <a:pt x="0" y="0"/>
                </a:lnTo>
                <a:lnTo>
                  <a:pt x="47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781050" y="122078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Sinoatrial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node</a:t>
            </a:r>
            <a:endParaRPr lang="en-US" sz="1800" b="1">
              <a:latin typeface="Arial" charset="0"/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460375" y="4257675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Atrioventricular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node</a:t>
            </a:r>
            <a:endParaRPr lang="en-US" sz="1800" b="1">
              <a:latin typeface="Arial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3048000" y="2611438"/>
            <a:ext cx="154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Atrial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5915025" y="969963"/>
            <a:ext cx="148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QRS complex</a:t>
            </a:r>
            <a:endParaRPr lang="en-US" sz="1800" b="1">
              <a:latin typeface="Arial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5718175" y="1922463"/>
            <a:ext cx="154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Ventricular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6229350" y="2516188"/>
            <a:ext cx="149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Ventricular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6372225" y="25161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3481388" y="4846638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b="1">
                <a:solidFill>
                  <a:srgbClr val="231F20"/>
                </a:solidFill>
                <a:latin typeface="Arial" charset="0"/>
              </a:rPr>
              <a:t>P-Q</a:t>
            </a:r>
          </a:p>
          <a:p>
            <a:pPr algn="ctr"/>
            <a:r>
              <a:rPr lang="en-US" sz="1500" b="1">
                <a:solidFill>
                  <a:srgbClr val="231F20"/>
                </a:solidFill>
                <a:latin typeface="Arial" charset="0"/>
              </a:rPr>
              <a:t>Interval</a:t>
            </a:r>
            <a:endParaRPr lang="en-US" sz="1800" b="1">
              <a:latin typeface="Arial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607050" y="4760913"/>
            <a:ext cx="80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b="1">
                <a:solidFill>
                  <a:srgbClr val="231F20"/>
                </a:solidFill>
                <a:latin typeface="Arial" charset="0"/>
              </a:rPr>
              <a:t>S-T</a:t>
            </a:r>
          </a:p>
          <a:p>
            <a:pPr algn="ctr"/>
            <a:r>
              <a:rPr lang="en-US" sz="1500" b="1">
                <a:solidFill>
                  <a:srgbClr val="231F20"/>
                </a:solidFill>
                <a:latin typeface="Arial" charset="0"/>
              </a:rPr>
              <a:t>Segment</a:t>
            </a:r>
            <a:endParaRPr lang="en-US" sz="1800" b="1">
              <a:latin typeface="Arial" charset="0"/>
            </a:endParaRP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5716588" y="5345113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b="1">
                <a:solidFill>
                  <a:srgbClr val="231F20"/>
                </a:solidFill>
                <a:latin typeface="Arial" charset="0"/>
              </a:rPr>
              <a:t>Q-T</a:t>
            </a:r>
          </a:p>
          <a:p>
            <a:pPr algn="ctr"/>
            <a:r>
              <a:rPr lang="en-US" sz="1500" b="1">
                <a:solidFill>
                  <a:srgbClr val="231F20"/>
                </a:solidFill>
                <a:latin typeface="Arial" charset="0"/>
              </a:rPr>
              <a:t>Interval</a:t>
            </a:r>
            <a:endParaRPr lang="en-US" sz="1800" b="1">
              <a:latin typeface="Arial" charset="0"/>
            </a:endParaRPr>
          </a:p>
        </p:txBody>
      </p:sp>
      <p:sp>
        <p:nvSpPr>
          <p:cNvPr id="30759" name="AutoShape 39"/>
          <p:cNvSpPr>
            <a:spLocks/>
          </p:cNvSpPr>
          <p:nvPr/>
        </p:nvSpPr>
        <p:spPr bwMode="auto">
          <a:xfrm rot="-5400000">
            <a:off x="5040313" y="906462"/>
            <a:ext cx="171450" cy="1019175"/>
          </a:xfrm>
          <a:prstGeom prst="righ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7542213" y="6581775"/>
            <a:ext cx="1598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18.17, step 1</a:t>
            </a:r>
          </a:p>
        </p:txBody>
      </p:sp>
      <p:pic>
        <p:nvPicPr>
          <p:cNvPr id="95235" name="Picture 3" descr="figure_18_1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636588"/>
            <a:ext cx="8231187" cy="5868987"/>
          </a:xfrm>
          <a:prstGeom prst="rect">
            <a:avLst/>
          </a:prstGeom>
          <a:noFill/>
        </p:spPr>
      </p:pic>
      <p:sp>
        <p:nvSpPr>
          <p:cNvPr id="95236" name="Freeform 4"/>
          <p:cNvSpPr>
            <a:spLocks/>
          </p:cNvSpPr>
          <p:nvPr/>
        </p:nvSpPr>
        <p:spPr bwMode="auto">
          <a:xfrm>
            <a:off x="1706563" y="838200"/>
            <a:ext cx="396875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4" y="0"/>
              </a:cxn>
              <a:cxn ang="0">
                <a:pos x="250" y="0"/>
              </a:cxn>
            </a:cxnLst>
            <a:rect l="0" t="0" r="r" b="b"/>
            <a:pathLst>
              <a:path w="250" h="262">
                <a:moveTo>
                  <a:pt x="0" y="262"/>
                </a:moveTo>
                <a:lnTo>
                  <a:pt x="174" y="0"/>
                </a:lnTo>
                <a:lnTo>
                  <a:pt x="25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092450" y="1963738"/>
            <a:ext cx="3848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Atrial depolarization, initiated by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the SA node, causes the P wave.</a:t>
            </a:r>
            <a:endParaRPr lang="en-US" sz="1800" b="1">
              <a:latin typeface="Arial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416425" y="1227138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835525" y="62071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511800" y="118903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756150" y="1665288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4892675" y="180181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133600" y="687388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1800" b="1">
              <a:latin typeface="Arial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6419850" y="652463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6419850" y="922338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3092450" y="1947863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7542213" y="6581775"/>
            <a:ext cx="1598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18.17, step 2</a:t>
            </a:r>
          </a:p>
        </p:txBody>
      </p:sp>
      <p:pic>
        <p:nvPicPr>
          <p:cNvPr id="96259" name="Picture 3" descr="figure_18_1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636588"/>
            <a:ext cx="8231187" cy="5868987"/>
          </a:xfrm>
          <a:prstGeom prst="rect">
            <a:avLst/>
          </a:prstGeom>
          <a:noFill/>
        </p:spPr>
      </p:pic>
      <p:sp>
        <p:nvSpPr>
          <p:cNvPr id="96260" name="Freeform 4"/>
          <p:cNvSpPr>
            <a:spLocks/>
          </p:cNvSpPr>
          <p:nvPr/>
        </p:nvSpPr>
        <p:spPr bwMode="auto">
          <a:xfrm>
            <a:off x="1706563" y="838200"/>
            <a:ext cx="396875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4" y="0"/>
              </a:cxn>
              <a:cxn ang="0">
                <a:pos x="250" y="0"/>
              </a:cxn>
            </a:cxnLst>
            <a:rect l="0" t="0" r="r" b="b"/>
            <a:pathLst>
              <a:path w="250" h="262">
                <a:moveTo>
                  <a:pt x="0" y="262"/>
                </a:moveTo>
                <a:lnTo>
                  <a:pt x="174" y="0"/>
                </a:lnTo>
                <a:lnTo>
                  <a:pt x="25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1" name="Freeform 5"/>
          <p:cNvSpPr>
            <a:spLocks/>
          </p:cNvSpPr>
          <p:nvPr/>
        </p:nvSpPr>
        <p:spPr bwMode="auto">
          <a:xfrm>
            <a:off x="1909763" y="2797175"/>
            <a:ext cx="730250" cy="501650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288" y="0"/>
              </a:cxn>
              <a:cxn ang="0">
                <a:pos x="460" y="0"/>
              </a:cxn>
            </a:cxnLst>
            <a:rect l="0" t="0" r="r" b="b"/>
            <a:pathLst>
              <a:path w="460" h="316">
                <a:moveTo>
                  <a:pt x="0" y="316"/>
                </a:moveTo>
                <a:lnTo>
                  <a:pt x="288" y="0"/>
                </a:lnTo>
                <a:lnTo>
                  <a:pt x="46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092450" y="1963738"/>
            <a:ext cx="3848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Atrial depolarization, initiated by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the SA node, causes the P wave.</a:t>
            </a:r>
            <a:endParaRPr lang="en-US" sz="1800" b="1">
              <a:latin typeface="Arial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416425" y="1227138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4835525" y="62071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511800" y="118903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4756150" y="1665288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4892675" y="180181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133600" y="687388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1800" b="1">
              <a:latin typeface="Arial" charset="0"/>
            </a:endParaRP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2679700" y="264636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1800" b="1">
              <a:latin typeface="Arial" charset="0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3092450" y="3836988"/>
            <a:ext cx="4165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With atrial depolarization complete,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the impulse is delayed at the AV node.</a:t>
            </a:r>
            <a:endParaRPr lang="en-US" sz="1800" b="1">
              <a:latin typeface="Arial" charset="0"/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4416425" y="310356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4835525" y="250031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5511800" y="306863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4768850" y="3532188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4918075" y="364331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6419850" y="652463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419850" y="922338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3092450" y="1947863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96279" name="Oval 23"/>
          <p:cNvSpPr>
            <a:spLocks noChangeArrowheads="1"/>
          </p:cNvSpPr>
          <p:nvPr/>
        </p:nvSpPr>
        <p:spPr bwMode="auto">
          <a:xfrm>
            <a:off x="3092450" y="3832225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7542213" y="6581775"/>
            <a:ext cx="1598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18.17, step 3</a:t>
            </a:r>
          </a:p>
        </p:txBody>
      </p:sp>
      <p:pic>
        <p:nvPicPr>
          <p:cNvPr id="97311" name="Picture 31" descr="figure_18_1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636588"/>
            <a:ext cx="8231187" cy="5868987"/>
          </a:xfrm>
          <a:prstGeom prst="rect">
            <a:avLst/>
          </a:prstGeom>
          <a:noFill/>
        </p:spPr>
      </p:pic>
      <p:sp>
        <p:nvSpPr>
          <p:cNvPr id="97312" name="Freeform 32"/>
          <p:cNvSpPr>
            <a:spLocks/>
          </p:cNvSpPr>
          <p:nvPr/>
        </p:nvSpPr>
        <p:spPr bwMode="auto">
          <a:xfrm>
            <a:off x="1706563" y="838200"/>
            <a:ext cx="396875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4" y="0"/>
              </a:cxn>
              <a:cxn ang="0">
                <a:pos x="250" y="0"/>
              </a:cxn>
            </a:cxnLst>
            <a:rect l="0" t="0" r="r" b="b"/>
            <a:pathLst>
              <a:path w="250" h="262">
                <a:moveTo>
                  <a:pt x="0" y="262"/>
                </a:moveTo>
                <a:lnTo>
                  <a:pt x="174" y="0"/>
                </a:lnTo>
                <a:lnTo>
                  <a:pt x="25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13" name="Freeform 33"/>
          <p:cNvSpPr>
            <a:spLocks/>
          </p:cNvSpPr>
          <p:nvPr/>
        </p:nvSpPr>
        <p:spPr bwMode="auto">
          <a:xfrm>
            <a:off x="1909763" y="2797175"/>
            <a:ext cx="730250" cy="501650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288" y="0"/>
              </a:cxn>
              <a:cxn ang="0">
                <a:pos x="460" y="0"/>
              </a:cxn>
            </a:cxnLst>
            <a:rect l="0" t="0" r="r" b="b"/>
            <a:pathLst>
              <a:path w="460" h="316">
                <a:moveTo>
                  <a:pt x="0" y="316"/>
                </a:moveTo>
                <a:lnTo>
                  <a:pt x="288" y="0"/>
                </a:lnTo>
                <a:lnTo>
                  <a:pt x="46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3092450" y="1963738"/>
            <a:ext cx="3848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Atrial depolarization, initiated by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the SA node, causes the P wave.</a:t>
            </a:r>
            <a:endParaRPr lang="en-US" sz="1800" b="1">
              <a:latin typeface="Arial" charset="0"/>
            </a:endParaRP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4416425" y="1227138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4835525" y="62071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5511800" y="118903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4756150" y="1665288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4892675" y="180181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2133600" y="687388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1800" b="1">
              <a:latin typeface="Arial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2679700" y="264636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1800" b="1">
              <a:latin typeface="Arial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092450" y="3836988"/>
            <a:ext cx="4165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With atrial depolarization complete,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the impulse is delayed at the AV node.</a:t>
            </a:r>
            <a:endParaRPr lang="en-US" sz="1800" b="1">
              <a:latin typeface="Arial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3092450" y="5783263"/>
            <a:ext cx="3924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depolarization begins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at apex, causing the QRS complex.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Atrial repolarization occurs.</a:t>
            </a:r>
            <a:endParaRPr lang="en-US" sz="1800" b="1">
              <a:latin typeface="Arial" charset="0"/>
            </a:endParaRPr>
          </a:p>
        </p:txBody>
      </p:sp>
      <p:sp>
        <p:nvSpPr>
          <p:cNvPr id="97324" name="Rectangle 44"/>
          <p:cNvSpPr>
            <a:spLocks noChangeArrowheads="1"/>
          </p:cNvSpPr>
          <p:nvPr/>
        </p:nvSpPr>
        <p:spPr bwMode="auto">
          <a:xfrm>
            <a:off x="4416425" y="310356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5525" y="250031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5511800" y="306863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4768850" y="3532188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4918075" y="3643313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7329" name="Rectangle 49"/>
          <p:cNvSpPr>
            <a:spLocks noChangeArrowheads="1"/>
          </p:cNvSpPr>
          <p:nvPr/>
        </p:nvSpPr>
        <p:spPr bwMode="auto">
          <a:xfrm>
            <a:off x="4416425" y="4973638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7330" name="Rectangle 50"/>
          <p:cNvSpPr>
            <a:spLocks noChangeArrowheads="1"/>
          </p:cNvSpPr>
          <p:nvPr/>
        </p:nvSpPr>
        <p:spPr bwMode="auto">
          <a:xfrm>
            <a:off x="4835525" y="4367213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5511800" y="4938713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7332" name="Rectangle 52"/>
          <p:cNvSpPr>
            <a:spLocks noChangeArrowheads="1"/>
          </p:cNvSpPr>
          <p:nvPr/>
        </p:nvSpPr>
        <p:spPr bwMode="auto">
          <a:xfrm>
            <a:off x="4768850" y="5402263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7333" name="Rectangle 53"/>
          <p:cNvSpPr>
            <a:spLocks noChangeArrowheads="1"/>
          </p:cNvSpPr>
          <p:nvPr/>
        </p:nvSpPr>
        <p:spPr bwMode="auto">
          <a:xfrm>
            <a:off x="4918075" y="5513388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7334" name="Rectangle 54"/>
          <p:cNvSpPr>
            <a:spLocks noChangeArrowheads="1"/>
          </p:cNvSpPr>
          <p:nvPr/>
        </p:nvSpPr>
        <p:spPr bwMode="auto">
          <a:xfrm>
            <a:off x="6419850" y="652463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7335" name="Rectangle 55"/>
          <p:cNvSpPr>
            <a:spLocks noChangeArrowheads="1"/>
          </p:cNvSpPr>
          <p:nvPr/>
        </p:nvSpPr>
        <p:spPr bwMode="auto">
          <a:xfrm>
            <a:off x="6419850" y="922338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7336" name="Oval 56"/>
          <p:cNvSpPr>
            <a:spLocks noChangeArrowheads="1"/>
          </p:cNvSpPr>
          <p:nvPr/>
        </p:nvSpPr>
        <p:spPr bwMode="auto">
          <a:xfrm>
            <a:off x="3092450" y="1947863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97337" name="Oval 57"/>
          <p:cNvSpPr>
            <a:spLocks noChangeArrowheads="1"/>
          </p:cNvSpPr>
          <p:nvPr/>
        </p:nvSpPr>
        <p:spPr bwMode="auto">
          <a:xfrm>
            <a:off x="3092450" y="3832225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97338" name="Oval 58"/>
          <p:cNvSpPr>
            <a:spLocks noChangeArrowheads="1"/>
          </p:cNvSpPr>
          <p:nvPr/>
        </p:nvSpPr>
        <p:spPr bwMode="auto">
          <a:xfrm>
            <a:off x="3092450" y="5781675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7542213" y="6581775"/>
            <a:ext cx="1598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18.17, step 4</a:t>
            </a:r>
          </a:p>
        </p:txBody>
      </p:sp>
      <p:pic>
        <p:nvPicPr>
          <p:cNvPr id="98335" name="Picture 31" descr="figure_18_1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88963"/>
            <a:ext cx="8231187" cy="5868987"/>
          </a:xfrm>
          <a:prstGeom prst="rect">
            <a:avLst/>
          </a:prstGeom>
          <a:noFill/>
        </p:spPr>
      </p:pic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3305175" y="2257425"/>
            <a:ext cx="3378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depolarization is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complete.</a:t>
            </a:r>
            <a:endParaRPr lang="en-US" sz="1800" b="1">
              <a:latin typeface="Arial" charset="0"/>
            </a:endParaRPr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4654550" y="1536700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073650" y="93027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5749925" y="14986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5010150" y="1962150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5156200" y="2073275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6305550" y="604838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6305550" y="874713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8344" name="Oval 40"/>
          <p:cNvSpPr>
            <a:spLocks noChangeArrowheads="1"/>
          </p:cNvSpPr>
          <p:nvPr/>
        </p:nvSpPr>
        <p:spPr bwMode="auto">
          <a:xfrm>
            <a:off x="3305175" y="2252663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542213" y="6581775"/>
            <a:ext cx="1598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18.17, step 5</a:t>
            </a:r>
          </a:p>
        </p:txBody>
      </p:sp>
      <p:pic>
        <p:nvPicPr>
          <p:cNvPr id="99331" name="Picture 3" descr="figure_18_1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88963"/>
            <a:ext cx="8231187" cy="5868987"/>
          </a:xfrm>
          <a:prstGeom prst="rect">
            <a:avLst/>
          </a:prstGeom>
          <a:noFill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305175" y="2257425"/>
            <a:ext cx="3378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depolarization is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complete.</a:t>
            </a:r>
            <a:endParaRPr lang="en-US" sz="1800" b="1">
              <a:latin typeface="Arial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305175" y="4121150"/>
            <a:ext cx="3873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repolarization begins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at apex, causing the T wave.</a:t>
            </a:r>
            <a:endParaRPr lang="en-US" sz="1800" b="1">
              <a:latin typeface="Arial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654550" y="1536700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073650" y="93027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749925" y="14986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5010150" y="1962150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5156200" y="2073275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654550" y="3422650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5073650" y="281622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749925" y="338455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5010150" y="3848100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5156200" y="3959225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6305550" y="604838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6305550" y="874713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99346" name="Oval 18"/>
          <p:cNvSpPr>
            <a:spLocks noChangeArrowheads="1"/>
          </p:cNvSpPr>
          <p:nvPr/>
        </p:nvSpPr>
        <p:spPr bwMode="auto">
          <a:xfrm>
            <a:off x="3305175" y="2252663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99347" name="Oval 19"/>
          <p:cNvSpPr>
            <a:spLocks noChangeArrowheads="1"/>
          </p:cNvSpPr>
          <p:nvPr/>
        </p:nvSpPr>
        <p:spPr bwMode="auto">
          <a:xfrm>
            <a:off x="3305175" y="4116388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5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7542213" y="6581775"/>
            <a:ext cx="1598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18.17, step 6</a:t>
            </a:r>
          </a:p>
        </p:txBody>
      </p:sp>
      <p:pic>
        <p:nvPicPr>
          <p:cNvPr id="100355" name="Picture 3" descr="figure_18_1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88963"/>
            <a:ext cx="8231187" cy="5868987"/>
          </a:xfrm>
          <a:prstGeom prst="rect">
            <a:avLst/>
          </a:prstGeom>
          <a:noFill/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305175" y="2257425"/>
            <a:ext cx="3378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depolarization is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complete.</a:t>
            </a:r>
            <a:endParaRPr lang="en-US" sz="1800" b="1">
              <a:latin typeface="Arial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305175" y="4121150"/>
            <a:ext cx="3873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repolarization begins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at apex, causing the T wave.</a:t>
            </a:r>
            <a:endParaRPr lang="en-US" sz="1800" b="1">
              <a:latin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305175" y="5991225"/>
            <a:ext cx="3327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Ventricular repolarization is</a:t>
            </a:r>
            <a:br>
              <a:rPr lang="en-US" sz="1800" b="1">
                <a:solidFill>
                  <a:srgbClr val="0092C8"/>
                </a:solidFill>
                <a:latin typeface="Arial" charset="0"/>
              </a:rPr>
            </a:br>
            <a:r>
              <a:rPr lang="en-US" sz="1800" b="1">
                <a:solidFill>
                  <a:srgbClr val="0092C8"/>
                </a:solidFill>
                <a:latin typeface="Arial" charset="0"/>
              </a:rPr>
              <a:t>complete.</a:t>
            </a:r>
            <a:endParaRPr lang="en-US" sz="1800" b="1">
              <a:latin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654550" y="1536700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073650" y="93027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5749925" y="14986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5010150" y="1962150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156200" y="2073275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654550" y="3422650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073650" y="281622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749925" y="338455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5010150" y="3848100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5156200" y="3959225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4654550" y="5257800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5073650" y="465137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5749925" y="52197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5010150" y="5683250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5156200" y="5794375"/>
            <a:ext cx="119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6305550" y="604838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6305550" y="874713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3305175" y="2252663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0377" name="Oval 25"/>
          <p:cNvSpPr>
            <a:spLocks noChangeArrowheads="1"/>
          </p:cNvSpPr>
          <p:nvPr/>
        </p:nvSpPr>
        <p:spPr bwMode="auto">
          <a:xfrm>
            <a:off x="3305175" y="4116388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5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3305175" y="5988050"/>
            <a:ext cx="241300" cy="241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6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</a:t>
            </a:r>
          </a:p>
        </p:txBody>
      </p:sp>
      <p:pic>
        <p:nvPicPr>
          <p:cNvPr id="31801" name="Picture 57" descr="figure_18_1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88963"/>
            <a:ext cx="8231187" cy="5868987"/>
          </a:xfrm>
          <a:prstGeom prst="rect">
            <a:avLst/>
          </a:prstGeom>
          <a:noFill/>
        </p:spPr>
      </p:pic>
      <p:sp>
        <p:nvSpPr>
          <p:cNvPr id="31802" name="Freeform 58"/>
          <p:cNvSpPr>
            <a:spLocks/>
          </p:cNvSpPr>
          <p:nvPr/>
        </p:nvSpPr>
        <p:spPr bwMode="auto">
          <a:xfrm>
            <a:off x="665163" y="706438"/>
            <a:ext cx="396875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4" y="0"/>
              </a:cxn>
              <a:cxn ang="0">
                <a:pos x="250" y="0"/>
              </a:cxn>
            </a:cxnLst>
            <a:rect l="0" t="0" r="r" b="b"/>
            <a:pathLst>
              <a:path w="250" h="262">
                <a:moveTo>
                  <a:pt x="0" y="262"/>
                </a:moveTo>
                <a:lnTo>
                  <a:pt x="174" y="0"/>
                </a:lnTo>
                <a:lnTo>
                  <a:pt x="25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Freeform 59"/>
          <p:cNvSpPr>
            <a:spLocks/>
          </p:cNvSpPr>
          <p:nvPr/>
        </p:nvSpPr>
        <p:spPr bwMode="auto">
          <a:xfrm>
            <a:off x="868363" y="2665413"/>
            <a:ext cx="730250" cy="501650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288" y="0"/>
              </a:cxn>
              <a:cxn ang="0">
                <a:pos x="460" y="0"/>
              </a:cxn>
            </a:cxnLst>
            <a:rect l="0" t="0" r="r" b="b"/>
            <a:pathLst>
              <a:path w="460" h="316">
                <a:moveTo>
                  <a:pt x="0" y="316"/>
                </a:moveTo>
                <a:lnTo>
                  <a:pt x="288" y="0"/>
                </a:lnTo>
                <a:lnTo>
                  <a:pt x="46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2152650" y="1984375"/>
            <a:ext cx="2395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Atrial depolarization, initiated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by the SA node, causes the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P wave.</a:t>
            </a:r>
            <a:endParaRPr lang="en-US" sz="1800" b="1">
              <a:latin typeface="Arial" charset="0"/>
            </a:endParaRPr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2676525" y="12604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3095625" y="6540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771900" y="1222375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3028950" y="1685925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31809" name="Rectangle 65"/>
          <p:cNvSpPr>
            <a:spLocks noChangeArrowheads="1"/>
          </p:cNvSpPr>
          <p:nvPr/>
        </p:nvSpPr>
        <p:spPr bwMode="auto">
          <a:xfrm>
            <a:off x="3178175" y="17970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1092200" y="625475"/>
            <a:ext cx="619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1800" b="1">
              <a:latin typeface="Arial" charset="0"/>
            </a:endParaRPr>
          </a:p>
        </p:txBody>
      </p: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1638300" y="2584450"/>
            <a:ext cx="619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1800" b="1">
              <a:latin typeface="Arial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152650" y="3860800"/>
            <a:ext cx="2073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With atrial depolarization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complete, the impulse is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delayed at the AV node.</a:t>
            </a:r>
            <a:endParaRPr lang="en-US" sz="1800" b="1">
              <a:latin typeface="Arial" charset="0"/>
            </a:endParaRPr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152650" y="5807075"/>
            <a:ext cx="2130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depolarization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begins at apex, causing the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QRS complex. Atrial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repolarization occurs.</a:t>
            </a:r>
            <a:endParaRPr lang="en-US" sz="1800" b="1">
              <a:latin typeface="Arial" charset="0"/>
            </a:endParaRPr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2676525" y="31369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3095625" y="25336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3771900" y="3101975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3028950" y="3565525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3178175" y="36766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31819" name="Rectangle 75"/>
          <p:cNvSpPr>
            <a:spLocks noChangeArrowheads="1"/>
          </p:cNvSpPr>
          <p:nvPr/>
        </p:nvSpPr>
        <p:spPr bwMode="auto">
          <a:xfrm>
            <a:off x="2676525" y="50069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31820" name="Rectangle 76"/>
          <p:cNvSpPr>
            <a:spLocks noChangeArrowheads="1"/>
          </p:cNvSpPr>
          <p:nvPr/>
        </p:nvSpPr>
        <p:spPr bwMode="auto">
          <a:xfrm>
            <a:off x="3095625" y="44005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3771900" y="49720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3028950" y="54356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31823" name="Rectangle 79"/>
          <p:cNvSpPr>
            <a:spLocks noChangeArrowheads="1"/>
          </p:cNvSpPr>
          <p:nvPr/>
        </p:nvSpPr>
        <p:spPr bwMode="auto">
          <a:xfrm>
            <a:off x="3178175" y="55467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31824" name="Rectangle 80"/>
          <p:cNvSpPr>
            <a:spLocks noChangeArrowheads="1"/>
          </p:cNvSpPr>
          <p:nvPr/>
        </p:nvSpPr>
        <p:spPr bwMode="auto">
          <a:xfrm>
            <a:off x="6477000" y="2365375"/>
            <a:ext cx="2130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depolarization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is complete.</a:t>
            </a:r>
            <a:endParaRPr lang="en-US" sz="1800" b="1">
              <a:latin typeface="Arial" charset="0"/>
            </a:endParaRPr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6477000" y="4054475"/>
            <a:ext cx="2095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repolarization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begins at apex, causing the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T wave.</a:t>
            </a:r>
            <a:endParaRPr lang="en-US" sz="1800" b="1">
              <a:latin typeface="Arial" charset="0"/>
            </a:endParaRPr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6477000" y="5924550"/>
            <a:ext cx="2095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repolarization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is complete.</a:t>
            </a:r>
            <a:endParaRPr lang="en-US" sz="1800" b="1">
              <a:latin typeface="Arial" charset="0"/>
            </a:endParaRPr>
          </a:p>
        </p:txBody>
      </p:sp>
      <p:sp>
        <p:nvSpPr>
          <p:cNvPr id="31827" name="Rectangle 83"/>
          <p:cNvSpPr>
            <a:spLocks noChangeArrowheads="1"/>
          </p:cNvSpPr>
          <p:nvPr/>
        </p:nvSpPr>
        <p:spPr bwMode="auto">
          <a:xfrm>
            <a:off x="7000875" y="16541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7419975" y="10477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31829" name="Rectangle 85"/>
          <p:cNvSpPr>
            <a:spLocks noChangeArrowheads="1"/>
          </p:cNvSpPr>
          <p:nvPr/>
        </p:nvSpPr>
        <p:spPr bwMode="auto">
          <a:xfrm>
            <a:off x="8096250" y="16192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7356475" y="20828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31831" name="Rectangle 87"/>
          <p:cNvSpPr>
            <a:spLocks noChangeArrowheads="1"/>
          </p:cNvSpPr>
          <p:nvPr/>
        </p:nvSpPr>
        <p:spPr bwMode="auto">
          <a:xfrm>
            <a:off x="7502525" y="21939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7000875" y="33655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7419975" y="27590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8096250" y="3327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31835" name="Rectangle 91"/>
          <p:cNvSpPr>
            <a:spLocks noChangeArrowheads="1"/>
          </p:cNvSpPr>
          <p:nvPr/>
        </p:nvSpPr>
        <p:spPr bwMode="auto">
          <a:xfrm>
            <a:off x="7356475" y="379095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31836" name="Rectangle 92"/>
          <p:cNvSpPr>
            <a:spLocks noChangeArrowheads="1"/>
          </p:cNvSpPr>
          <p:nvPr/>
        </p:nvSpPr>
        <p:spPr bwMode="auto">
          <a:xfrm>
            <a:off x="7502525" y="39020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31837" name="Rectangle 93"/>
          <p:cNvSpPr>
            <a:spLocks noChangeArrowheads="1"/>
          </p:cNvSpPr>
          <p:nvPr/>
        </p:nvSpPr>
        <p:spPr bwMode="auto">
          <a:xfrm>
            <a:off x="7000875" y="52006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31838" name="Rectangle 94"/>
          <p:cNvSpPr>
            <a:spLocks noChangeArrowheads="1"/>
          </p:cNvSpPr>
          <p:nvPr/>
        </p:nvSpPr>
        <p:spPr bwMode="auto">
          <a:xfrm>
            <a:off x="7419975" y="459422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31839" name="Rectangle 95"/>
          <p:cNvSpPr>
            <a:spLocks noChangeArrowheads="1"/>
          </p:cNvSpPr>
          <p:nvPr/>
        </p:nvSpPr>
        <p:spPr bwMode="auto">
          <a:xfrm>
            <a:off x="8096250" y="51625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31840" name="Rectangle 96"/>
          <p:cNvSpPr>
            <a:spLocks noChangeArrowheads="1"/>
          </p:cNvSpPr>
          <p:nvPr/>
        </p:nvSpPr>
        <p:spPr bwMode="auto">
          <a:xfrm>
            <a:off x="7356475" y="56261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31841" name="Rectangle 97"/>
          <p:cNvSpPr>
            <a:spLocks noChangeArrowheads="1"/>
          </p:cNvSpPr>
          <p:nvPr/>
        </p:nvSpPr>
        <p:spPr bwMode="auto">
          <a:xfrm>
            <a:off x="7502525" y="57372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31842" name="Rectangle 98"/>
          <p:cNvSpPr>
            <a:spLocks noChangeArrowheads="1"/>
          </p:cNvSpPr>
          <p:nvPr/>
        </p:nvSpPr>
        <p:spPr bwMode="auto">
          <a:xfrm>
            <a:off x="6400800" y="598488"/>
            <a:ext cx="962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31843" name="Rectangle 99"/>
          <p:cNvSpPr>
            <a:spLocks noChangeArrowheads="1"/>
          </p:cNvSpPr>
          <p:nvPr/>
        </p:nvSpPr>
        <p:spPr bwMode="auto">
          <a:xfrm>
            <a:off x="7699375" y="598488"/>
            <a:ext cx="962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31844" name="Oval 100"/>
          <p:cNvSpPr>
            <a:spLocks noChangeArrowheads="1"/>
          </p:cNvSpPr>
          <p:nvPr/>
        </p:nvSpPr>
        <p:spPr bwMode="auto">
          <a:xfrm>
            <a:off x="2152650" y="1962150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31845" name="Oval 101"/>
          <p:cNvSpPr>
            <a:spLocks noChangeArrowheads="1"/>
          </p:cNvSpPr>
          <p:nvPr/>
        </p:nvSpPr>
        <p:spPr bwMode="auto">
          <a:xfrm>
            <a:off x="2152650" y="3838575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31846" name="Oval 102"/>
          <p:cNvSpPr>
            <a:spLocks noChangeArrowheads="1"/>
          </p:cNvSpPr>
          <p:nvPr/>
        </p:nvSpPr>
        <p:spPr bwMode="auto">
          <a:xfrm>
            <a:off x="2152650" y="5788025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31847" name="Oval 103"/>
          <p:cNvSpPr>
            <a:spLocks noChangeArrowheads="1"/>
          </p:cNvSpPr>
          <p:nvPr/>
        </p:nvSpPr>
        <p:spPr bwMode="auto">
          <a:xfrm>
            <a:off x="6477000" y="2351088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31848" name="Oval 104"/>
          <p:cNvSpPr>
            <a:spLocks noChangeArrowheads="1"/>
          </p:cNvSpPr>
          <p:nvPr/>
        </p:nvSpPr>
        <p:spPr bwMode="auto">
          <a:xfrm>
            <a:off x="6477000" y="4043363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5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31849" name="Oval 105"/>
          <p:cNvSpPr>
            <a:spLocks noChangeArrowheads="1"/>
          </p:cNvSpPr>
          <p:nvPr/>
        </p:nvSpPr>
        <p:spPr bwMode="auto">
          <a:xfrm>
            <a:off x="6477000" y="5910263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6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Contraction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Depolarization of the heart is rhythmic and spontaneous</a:t>
            </a:r>
          </a:p>
          <a:p>
            <a:r>
              <a:rPr lang="en-US"/>
              <a:t>About 1% of cardiac cells have automaticity— (are self-excitable)</a:t>
            </a:r>
          </a:p>
          <a:p>
            <a:r>
              <a:rPr lang="en-US"/>
              <a:t>Gap junctions ensure the heart contracts as a unit</a:t>
            </a:r>
          </a:p>
          <a:p>
            <a:r>
              <a:rPr lang="en-US"/>
              <a:t>Long absolute refractory period (250 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18.17</a:t>
            </a:r>
          </a:p>
        </p:txBody>
      </p:sp>
      <p:pic>
        <p:nvPicPr>
          <p:cNvPr id="102403" name="Picture 3" descr="figure_18_1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88963"/>
            <a:ext cx="8231187" cy="5868987"/>
          </a:xfrm>
          <a:prstGeom prst="rect">
            <a:avLst/>
          </a:prstGeom>
          <a:noFill/>
        </p:spPr>
      </p:pic>
      <p:sp>
        <p:nvSpPr>
          <p:cNvPr id="102404" name="Freeform 4"/>
          <p:cNvSpPr>
            <a:spLocks/>
          </p:cNvSpPr>
          <p:nvPr/>
        </p:nvSpPr>
        <p:spPr bwMode="auto">
          <a:xfrm>
            <a:off x="665163" y="706438"/>
            <a:ext cx="396875" cy="415925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174" y="0"/>
              </a:cxn>
              <a:cxn ang="0">
                <a:pos x="250" y="0"/>
              </a:cxn>
            </a:cxnLst>
            <a:rect l="0" t="0" r="r" b="b"/>
            <a:pathLst>
              <a:path w="250" h="262">
                <a:moveTo>
                  <a:pt x="0" y="262"/>
                </a:moveTo>
                <a:lnTo>
                  <a:pt x="174" y="0"/>
                </a:lnTo>
                <a:lnTo>
                  <a:pt x="25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5" name="Freeform 5"/>
          <p:cNvSpPr>
            <a:spLocks/>
          </p:cNvSpPr>
          <p:nvPr/>
        </p:nvSpPr>
        <p:spPr bwMode="auto">
          <a:xfrm>
            <a:off x="868363" y="2665413"/>
            <a:ext cx="730250" cy="501650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288" y="0"/>
              </a:cxn>
              <a:cxn ang="0">
                <a:pos x="460" y="0"/>
              </a:cxn>
            </a:cxnLst>
            <a:rect l="0" t="0" r="r" b="b"/>
            <a:pathLst>
              <a:path w="460" h="316">
                <a:moveTo>
                  <a:pt x="0" y="316"/>
                </a:moveTo>
                <a:lnTo>
                  <a:pt x="288" y="0"/>
                </a:lnTo>
                <a:lnTo>
                  <a:pt x="46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152650" y="1984375"/>
            <a:ext cx="2395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Atrial depolarization, initiated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by the SA node, causes the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P wave.</a:t>
            </a:r>
            <a:endParaRPr lang="en-US" sz="1800" b="1">
              <a:latin typeface="Arial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2676525" y="12604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095625" y="6540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3771900" y="1222375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3028950" y="1685925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178175" y="17970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1092200" y="625475"/>
            <a:ext cx="619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SA node</a:t>
            </a:r>
            <a:endParaRPr lang="en-US" sz="1800" b="1">
              <a:latin typeface="Arial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1638300" y="2584450"/>
            <a:ext cx="619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AV node</a:t>
            </a:r>
            <a:endParaRPr lang="en-US" sz="1800" b="1">
              <a:latin typeface="Arial" charset="0"/>
            </a:endParaRP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2152650" y="3860800"/>
            <a:ext cx="2073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With atrial depolarization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complete, the impulse is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delayed at the AV node.</a:t>
            </a:r>
            <a:endParaRPr lang="en-US" sz="1800" b="1">
              <a:latin typeface="Arial" charset="0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2152650" y="5807075"/>
            <a:ext cx="2130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depolarization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begins at apex, causing the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QRS complex. Atrial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repolarization occurs.</a:t>
            </a:r>
            <a:endParaRPr lang="en-US" sz="1800" b="1">
              <a:latin typeface="Arial" charset="0"/>
            </a:endParaRP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2676525" y="31369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3095625" y="25336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3771900" y="3101975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3028950" y="3565525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3178175" y="36766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2676525" y="50069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3095625" y="44005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3771900" y="49720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3028950" y="54356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3178175" y="55467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6477000" y="2365375"/>
            <a:ext cx="2130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depolarization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is complete.</a:t>
            </a:r>
            <a:endParaRPr lang="en-US" sz="1800" b="1">
              <a:latin typeface="Arial" charset="0"/>
            </a:endParaRP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6477000" y="4054475"/>
            <a:ext cx="2095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repolarization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begins at apex, causing the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T wave.</a:t>
            </a:r>
            <a:endParaRPr lang="en-US" sz="1800" b="1">
              <a:latin typeface="Arial" charset="0"/>
            </a:endParaRPr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6477000" y="5924550"/>
            <a:ext cx="2095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0092C8"/>
                </a:solidFill>
                <a:latin typeface="Arial" charset="0"/>
              </a:rPr>
              <a:t>      Ventricular repolarization</a:t>
            </a:r>
            <a:br>
              <a:rPr lang="en-US" sz="1200" b="1">
                <a:solidFill>
                  <a:srgbClr val="0092C8"/>
                </a:solidFill>
                <a:latin typeface="Arial" charset="0"/>
              </a:rPr>
            </a:br>
            <a:r>
              <a:rPr lang="en-US" sz="1200" b="1">
                <a:solidFill>
                  <a:srgbClr val="0092C8"/>
                </a:solidFill>
                <a:latin typeface="Arial" charset="0"/>
              </a:rPr>
              <a:t>is complete.</a:t>
            </a:r>
            <a:endParaRPr lang="en-US" sz="1800" b="1">
              <a:latin typeface="Arial" charset="0"/>
            </a:endParaRPr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7000875" y="16541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7419975" y="104775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8096250" y="16192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7356475" y="20828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7502525" y="21939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7000875" y="33655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7419975" y="27590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8096250" y="3327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7356475" y="379095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7502525" y="390207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7000875" y="520065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7419975" y="459422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</a:t>
            </a:r>
            <a:endParaRPr lang="en-US" sz="1800" b="1">
              <a:latin typeface="Arial" charset="0"/>
            </a:endParaRPr>
          </a:p>
        </p:txBody>
      </p:sp>
      <p:sp>
        <p:nvSpPr>
          <p:cNvPr id="102441" name="Rectangle 41"/>
          <p:cNvSpPr>
            <a:spLocks noChangeArrowheads="1"/>
          </p:cNvSpPr>
          <p:nvPr/>
        </p:nvSpPr>
        <p:spPr bwMode="auto">
          <a:xfrm>
            <a:off x="8096250" y="51625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102442" name="Rectangle 42"/>
          <p:cNvSpPr>
            <a:spLocks noChangeArrowheads="1"/>
          </p:cNvSpPr>
          <p:nvPr/>
        </p:nvSpPr>
        <p:spPr bwMode="auto">
          <a:xfrm>
            <a:off x="7356475" y="56261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Q</a:t>
            </a:r>
            <a:endParaRPr lang="en-US" sz="1800" b="1">
              <a:latin typeface="Arial" charset="0"/>
            </a:endParaRPr>
          </a:p>
        </p:txBody>
      </p:sp>
      <p:sp>
        <p:nvSpPr>
          <p:cNvPr id="102443" name="Rectangle 43"/>
          <p:cNvSpPr>
            <a:spLocks noChangeArrowheads="1"/>
          </p:cNvSpPr>
          <p:nvPr/>
        </p:nvSpPr>
        <p:spPr bwMode="auto">
          <a:xfrm>
            <a:off x="7502525" y="57372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</a:t>
            </a:r>
            <a:endParaRPr lang="en-US" sz="1800" b="1">
              <a:latin typeface="Arial" charset="0"/>
            </a:endParaRPr>
          </a:p>
        </p:txBody>
      </p: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6400800" y="598488"/>
            <a:ext cx="962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102445" name="Rectangle 45"/>
          <p:cNvSpPr>
            <a:spLocks noChangeArrowheads="1"/>
          </p:cNvSpPr>
          <p:nvPr/>
        </p:nvSpPr>
        <p:spPr bwMode="auto">
          <a:xfrm>
            <a:off x="7699375" y="598488"/>
            <a:ext cx="962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Repolarization</a:t>
            </a:r>
            <a:endParaRPr lang="en-US" sz="1800" b="1">
              <a:latin typeface="Arial" charset="0"/>
            </a:endParaRPr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2152650" y="1962150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2447" name="Oval 47"/>
          <p:cNvSpPr>
            <a:spLocks noChangeArrowheads="1"/>
          </p:cNvSpPr>
          <p:nvPr/>
        </p:nvSpPr>
        <p:spPr bwMode="auto">
          <a:xfrm>
            <a:off x="2152650" y="3838575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2448" name="Oval 48"/>
          <p:cNvSpPr>
            <a:spLocks noChangeArrowheads="1"/>
          </p:cNvSpPr>
          <p:nvPr/>
        </p:nvSpPr>
        <p:spPr bwMode="auto">
          <a:xfrm>
            <a:off x="2152650" y="5788025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2449" name="Oval 49"/>
          <p:cNvSpPr>
            <a:spLocks noChangeArrowheads="1"/>
          </p:cNvSpPr>
          <p:nvPr/>
        </p:nvSpPr>
        <p:spPr bwMode="auto">
          <a:xfrm>
            <a:off x="6477000" y="2351088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2450" name="Oval 50"/>
          <p:cNvSpPr>
            <a:spLocks noChangeArrowheads="1"/>
          </p:cNvSpPr>
          <p:nvPr/>
        </p:nvSpPr>
        <p:spPr bwMode="auto">
          <a:xfrm>
            <a:off x="6477000" y="4043363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5</a:t>
            </a:r>
            <a:endParaRPr lang="en-US" sz="1500">
              <a:latin typeface="Arial Black" pitchFamily="34" charset="0"/>
            </a:endParaRPr>
          </a:p>
        </p:txBody>
      </p: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6477000" y="5910263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6</a:t>
            </a:r>
            <a:endParaRPr lang="en-US" sz="15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18.18</a:t>
            </a:r>
          </a:p>
        </p:txBody>
      </p:sp>
      <p:pic>
        <p:nvPicPr>
          <p:cNvPr id="32777" name="Picture 9" descr="figure_18_18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6713"/>
            <a:ext cx="8229600" cy="5867400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55613" y="2305050"/>
            <a:ext cx="3073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(a) Normal sinus rhythm.</a:t>
            </a:r>
            <a:endParaRPr lang="en-US" sz="1800">
              <a:latin typeface="Arial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58788" y="4754563"/>
            <a:ext cx="412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(c) Second-degree heart block.</a:t>
            </a:r>
          </a:p>
          <a:p>
            <a:r>
              <a:rPr lang="en-US" sz="1800" b="1" i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Some P waves are not conducted</a:t>
            </a: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through the AV node; hence more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P than QRS waves are seen. In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this tracing, the ratio of P waves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to QRS waves is mostly 2:1.</a:t>
            </a:r>
            <a:endParaRPr lang="en-US" sz="1800" b="1">
              <a:latin typeface="Arial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637088" y="4721225"/>
            <a:ext cx="39751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(d) Ventricular fibrillation.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These</a:t>
            </a: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chaotic, grossly irregular ECG</a:t>
            </a: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deflections are seen in acute</a:t>
            </a: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heart attack and electrical shock.</a:t>
            </a:r>
            <a:endParaRPr lang="en-US" sz="1800" b="1">
              <a:latin typeface="Arial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627563" y="2311400"/>
            <a:ext cx="40513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 Junctional rhythm.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SA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node is nonfunctional, P waves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are absent, and heart is paced by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  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AV node at 40 - 60 beats/min.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sounds (lub-dup) associated with closing of heart valves</a:t>
            </a:r>
          </a:p>
          <a:p>
            <a:pPr lvl="1"/>
            <a:r>
              <a:rPr lang="en-US"/>
              <a:t>First sound occurs as AV valves close and signifies beginning of systole</a:t>
            </a:r>
          </a:p>
          <a:p>
            <a:pPr lvl="1"/>
            <a:r>
              <a:rPr lang="en-US"/>
              <a:t>Second sound occurs when SL valves close at the beginning of ventricular diastole </a:t>
            </a:r>
          </a:p>
          <a:p>
            <a:r>
              <a:rPr lang="en-US"/>
              <a:t>Heart murmurs: abnormal heart sounds most often indicative of valve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18.19</a:t>
            </a:r>
          </a:p>
        </p:txBody>
      </p:sp>
      <p:pic>
        <p:nvPicPr>
          <p:cNvPr id="35849" name="Picture 9" descr="figure_18_19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58800"/>
            <a:ext cx="8229600" cy="5867400"/>
          </a:xfrm>
          <a:prstGeom prst="rect">
            <a:avLst/>
          </a:prstGeom>
          <a:noFill/>
        </p:spPr>
      </p:pic>
      <p:sp>
        <p:nvSpPr>
          <p:cNvPr id="35850" name="Freeform 10"/>
          <p:cNvSpPr>
            <a:spLocks/>
          </p:cNvSpPr>
          <p:nvPr/>
        </p:nvSpPr>
        <p:spPr bwMode="auto">
          <a:xfrm>
            <a:off x="2682875" y="4346575"/>
            <a:ext cx="168275" cy="1412875"/>
          </a:xfrm>
          <a:custGeom>
            <a:avLst/>
            <a:gdLst/>
            <a:ahLst/>
            <a:cxnLst>
              <a:cxn ang="0">
                <a:pos x="106" y="890"/>
              </a:cxn>
              <a:cxn ang="0">
                <a:pos x="0" y="890"/>
              </a:cxn>
              <a:cxn ang="0">
                <a:pos x="0" y="0"/>
              </a:cxn>
            </a:cxnLst>
            <a:rect l="0" t="0" r="r" b="b"/>
            <a:pathLst>
              <a:path w="106" h="890">
                <a:moveTo>
                  <a:pt x="106" y="890"/>
                </a:moveTo>
                <a:lnTo>
                  <a:pt x="0" y="89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2501900" y="673100"/>
            <a:ext cx="168275" cy="243522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0"/>
              </a:cxn>
              <a:cxn ang="0">
                <a:pos x="0" y="1534"/>
              </a:cxn>
            </a:cxnLst>
            <a:rect l="0" t="0" r="r" b="b"/>
            <a:pathLst>
              <a:path w="106" h="1534">
                <a:moveTo>
                  <a:pt x="106" y="0"/>
                </a:moveTo>
                <a:lnTo>
                  <a:pt x="0" y="0"/>
                </a:lnTo>
                <a:lnTo>
                  <a:pt x="0" y="153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698875" y="1905000"/>
            <a:ext cx="1701800" cy="1231900"/>
          </a:xfrm>
          <a:custGeom>
            <a:avLst/>
            <a:gdLst/>
            <a:ahLst/>
            <a:cxnLst>
              <a:cxn ang="0">
                <a:pos x="1072" y="0"/>
              </a:cxn>
              <a:cxn ang="0">
                <a:pos x="966" y="0"/>
              </a:cxn>
              <a:cxn ang="0">
                <a:pos x="0" y="776"/>
              </a:cxn>
            </a:cxnLst>
            <a:rect l="0" t="0" r="r" b="b"/>
            <a:pathLst>
              <a:path w="1072" h="776">
                <a:moveTo>
                  <a:pt x="1072" y="0"/>
                </a:moveTo>
                <a:lnTo>
                  <a:pt x="966" y="0"/>
                </a:lnTo>
                <a:lnTo>
                  <a:pt x="0" y="776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3889375" y="3670300"/>
            <a:ext cx="1511300" cy="800100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846" y="0"/>
              </a:cxn>
              <a:cxn ang="0">
                <a:pos x="0" y="504"/>
              </a:cxn>
            </a:cxnLst>
            <a:rect l="0" t="0" r="r" b="b"/>
            <a:pathLst>
              <a:path w="952" h="504">
                <a:moveTo>
                  <a:pt x="952" y="0"/>
                </a:moveTo>
                <a:lnTo>
                  <a:pt x="846" y="0"/>
                </a:lnTo>
                <a:lnTo>
                  <a:pt x="0" y="50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3806825" y="4391025"/>
            <a:ext cx="142875" cy="142875"/>
          </a:xfrm>
          <a:custGeom>
            <a:avLst/>
            <a:gdLst/>
            <a:ahLst/>
            <a:cxnLst>
              <a:cxn ang="0">
                <a:pos x="46" y="90"/>
              </a:cxn>
              <a:cxn ang="0">
                <a:pos x="54" y="88"/>
              </a:cxn>
              <a:cxn ang="0">
                <a:pos x="64" y="86"/>
              </a:cxn>
              <a:cxn ang="0">
                <a:pos x="70" y="82"/>
              </a:cxn>
              <a:cxn ang="0">
                <a:pos x="78" y="76"/>
              </a:cxn>
              <a:cxn ang="0">
                <a:pos x="84" y="70"/>
              </a:cxn>
              <a:cxn ang="0">
                <a:pos x="88" y="62"/>
              </a:cxn>
              <a:cxn ang="0">
                <a:pos x="90" y="54"/>
              </a:cxn>
              <a:cxn ang="0">
                <a:pos x="90" y="44"/>
              </a:cxn>
              <a:cxn ang="0">
                <a:pos x="90" y="36"/>
              </a:cxn>
              <a:cxn ang="0">
                <a:pos x="88" y="28"/>
              </a:cxn>
              <a:cxn ang="0">
                <a:pos x="84" y="20"/>
              </a:cxn>
              <a:cxn ang="0">
                <a:pos x="78" y="12"/>
              </a:cxn>
              <a:cxn ang="0">
                <a:pos x="70" y="8"/>
              </a:cxn>
              <a:cxn ang="0">
                <a:pos x="64" y="2"/>
              </a:cxn>
              <a:cxn ang="0">
                <a:pos x="54" y="0"/>
              </a:cxn>
              <a:cxn ang="0">
                <a:pos x="46" y="0"/>
              </a:cxn>
              <a:cxn ang="0">
                <a:pos x="36" y="0"/>
              </a:cxn>
              <a:cxn ang="0">
                <a:pos x="28" y="2"/>
              </a:cxn>
              <a:cxn ang="0">
                <a:pos x="20" y="8"/>
              </a:cxn>
              <a:cxn ang="0">
                <a:pos x="14" y="12"/>
              </a:cxn>
              <a:cxn ang="0">
                <a:pos x="8" y="20"/>
              </a:cxn>
              <a:cxn ang="0">
                <a:pos x="4" y="28"/>
              </a:cxn>
              <a:cxn ang="0">
                <a:pos x="2" y="36"/>
              </a:cxn>
              <a:cxn ang="0">
                <a:pos x="0" y="44"/>
              </a:cxn>
              <a:cxn ang="0">
                <a:pos x="2" y="54"/>
              </a:cxn>
              <a:cxn ang="0">
                <a:pos x="4" y="62"/>
              </a:cxn>
              <a:cxn ang="0">
                <a:pos x="8" y="70"/>
              </a:cxn>
              <a:cxn ang="0">
                <a:pos x="14" y="76"/>
              </a:cxn>
              <a:cxn ang="0">
                <a:pos x="20" y="82"/>
              </a:cxn>
              <a:cxn ang="0">
                <a:pos x="28" y="86"/>
              </a:cxn>
              <a:cxn ang="0">
                <a:pos x="36" y="88"/>
              </a:cxn>
              <a:cxn ang="0">
                <a:pos x="44" y="90"/>
              </a:cxn>
              <a:cxn ang="0">
                <a:pos x="46" y="90"/>
              </a:cxn>
            </a:cxnLst>
            <a:rect l="0" t="0" r="r" b="b"/>
            <a:pathLst>
              <a:path w="90" h="90">
                <a:moveTo>
                  <a:pt x="46" y="90"/>
                </a:moveTo>
                <a:lnTo>
                  <a:pt x="54" y="88"/>
                </a:lnTo>
                <a:lnTo>
                  <a:pt x="64" y="86"/>
                </a:lnTo>
                <a:lnTo>
                  <a:pt x="70" y="82"/>
                </a:lnTo>
                <a:lnTo>
                  <a:pt x="78" y="76"/>
                </a:lnTo>
                <a:lnTo>
                  <a:pt x="84" y="70"/>
                </a:lnTo>
                <a:lnTo>
                  <a:pt x="88" y="62"/>
                </a:lnTo>
                <a:lnTo>
                  <a:pt x="90" y="54"/>
                </a:lnTo>
                <a:lnTo>
                  <a:pt x="90" y="44"/>
                </a:lnTo>
                <a:lnTo>
                  <a:pt x="90" y="36"/>
                </a:lnTo>
                <a:lnTo>
                  <a:pt x="88" y="28"/>
                </a:lnTo>
                <a:lnTo>
                  <a:pt x="84" y="20"/>
                </a:lnTo>
                <a:lnTo>
                  <a:pt x="78" y="12"/>
                </a:lnTo>
                <a:lnTo>
                  <a:pt x="70" y="8"/>
                </a:lnTo>
                <a:lnTo>
                  <a:pt x="64" y="2"/>
                </a:lnTo>
                <a:lnTo>
                  <a:pt x="54" y="0"/>
                </a:lnTo>
                <a:lnTo>
                  <a:pt x="46" y="0"/>
                </a:lnTo>
                <a:lnTo>
                  <a:pt x="36" y="0"/>
                </a:lnTo>
                <a:lnTo>
                  <a:pt x="28" y="2"/>
                </a:lnTo>
                <a:lnTo>
                  <a:pt x="20" y="8"/>
                </a:lnTo>
                <a:lnTo>
                  <a:pt x="14" y="12"/>
                </a:lnTo>
                <a:lnTo>
                  <a:pt x="8" y="20"/>
                </a:lnTo>
                <a:lnTo>
                  <a:pt x="4" y="28"/>
                </a:lnTo>
                <a:lnTo>
                  <a:pt x="2" y="36"/>
                </a:lnTo>
                <a:lnTo>
                  <a:pt x="0" y="44"/>
                </a:lnTo>
                <a:lnTo>
                  <a:pt x="2" y="54"/>
                </a:lnTo>
                <a:lnTo>
                  <a:pt x="4" y="62"/>
                </a:lnTo>
                <a:lnTo>
                  <a:pt x="8" y="70"/>
                </a:lnTo>
                <a:lnTo>
                  <a:pt x="14" y="76"/>
                </a:lnTo>
                <a:lnTo>
                  <a:pt x="20" y="82"/>
                </a:lnTo>
                <a:lnTo>
                  <a:pt x="28" y="86"/>
                </a:lnTo>
                <a:lnTo>
                  <a:pt x="36" y="88"/>
                </a:lnTo>
                <a:lnTo>
                  <a:pt x="44" y="90"/>
                </a:lnTo>
                <a:lnTo>
                  <a:pt x="46" y="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3619500" y="3054350"/>
            <a:ext cx="142875" cy="142875"/>
          </a:xfrm>
          <a:custGeom>
            <a:avLst/>
            <a:gdLst/>
            <a:ahLst/>
            <a:cxnLst>
              <a:cxn ang="0">
                <a:pos x="44" y="90"/>
              </a:cxn>
              <a:cxn ang="0">
                <a:pos x="54" y="90"/>
              </a:cxn>
              <a:cxn ang="0">
                <a:pos x="62" y="88"/>
              </a:cxn>
              <a:cxn ang="0">
                <a:pos x="70" y="82"/>
              </a:cxn>
              <a:cxn ang="0">
                <a:pos x="76" y="78"/>
              </a:cxn>
              <a:cxn ang="0">
                <a:pos x="82" y="70"/>
              </a:cxn>
              <a:cxn ang="0">
                <a:pos x="86" y="64"/>
              </a:cxn>
              <a:cxn ang="0">
                <a:pos x="88" y="54"/>
              </a:cxn>
              <a:cxn ang="0">
                <a:pos x="90" y="46"/>
              </a:cxn>
              <a:cxn ang="0">
                <a:pos x="88" y="36"/>
              </a:cxn>
              <a:cxn ang="0">
                <a:pos x="86" y="28"/>
              </a:cxn>
              <a:cxn ang="0">
                <a:pos x="82" y="20"/>
              </a:cxn>
              <a:cxn ang="0">
                <a:pos x="76" y="14"/>
              </a:cxn>
              <a:cxn ang="0">
                <a:pos x="70" y="8"/>
              </a:cxn>
              <a:cxn ang="0">
                <a:pos x="62" y="4"/>
              </a:cxn>
              <a:cxn ang="0">
                <a:pos x="54" y="2"/>
              </a:cxn>
              <a:cxn ang="0">
                <a:pos x="44" y="0"/>
              </a:cxn>
              <a:cxn ang="0">
                <a:pos x="36" y="2"/>
              </a:cxn>
              <a:cxn ang="0">
                <a:pos x="26" y="4"/>
              </a:cxn>
              <a:cxn ang="0">
                <a:pos x="20" y="8"/>
              </a:cxn>
              <a:cxn ang="0">
                <a:pos x="12" y="14"/>
              </a:cxn>
              <a:cxn ang="0">
                <a:pos x="6" y="20"/>
              </a:cxn>
              <a:cxn ang="0">
                <a:pos x="2" y="28"/>
              </a:cxn>
              <a:cxn ang="0">
                <a:pos x="0" y="36"/>
              </a:cxn>
              <a:cxn ang="0">
                <a:pos x="0" y="46"/>
              </a:cxn>
              <a:cxn ang="0">
                <a:pos x="0" y="54"/>
              </a:cxn>
              <a:cxn ang="0">
                <a:pos x="2" y="64"/>
              </a:cxn>
              <a:cxn ang="0">
                <a:pos x="6" y="70"/>
              </a:cxn>
              <a:cxn ang="0">
                <a:pos x="12" y="78"/>
              </a:cxn>
              <a:cxn ang="0">
                <a:pos x="20" y="82"/>
              </a:cxn>
              <a:cxn ang="0">
                <a:pos x="26" y="88"/>
              </a:cxn>
              <a:cxn ang="0">
                <a:pos x="36" y="90"/>
              </a:cxn>
              <a:cxn ang="0">
                <a:pos x="42" y="90"/>
              </a:cxn>
              <a:cxn ang="0">
                <a:pos x="44" y="90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54" y="90"/>
                </a:lnTo>
                <a:lnTo>
                  <a:pt x="62" y="88"/>
                </a:lnTo>
                <a:lnTo>
                  <a:pt x="70" y="82"/>
                </a:lnTo>
                <a:lnTo>
                  <a:pt x="76" y="78"/>
                </a:lnTo>
                <a:lnTo>
                  <a:pt x="82" y="70"/>
                </a:lnTo>
                <a:lnTo>
                  <a:pt x="86" y="64"/>
                </a:lnTo>
                <a:lnTo>
                  <a:pt x="88" y="54"/>
                </a:lnTo>
                <a:lnTo>
                  <a:pt x="90" y="46"/>
                </a:lnTo>
                <a:lnTo>
                  <a:pt x="88" y="36"/>
                </a:lnTo>
                <a:lnTo>
                  <a:pt x="86" y="28"/>
                </a:lnTo>
                <a:lnTo>
                  <a:pt x="82" y="20"/>
                </a:lnTo>
                <a:lnTo>
                  <a:pt x="76" y="14"/>
                </a:lnTo>
                <a:lnTo>
                  <a:pt x="70" y="8"/>
                </a:lnTo>
                <a:lnTo>
                  <a:pt x="62" y="4"/>
                </a:lnTo>
                <a:lnTo>
                  <a:pt x="54" y="2"/>
                </a:lnTo>
                <a:lnTo>
                  <a:pt x="44" y="0"/>
                </a:lnTo>
                <a:lnTo>
                  <a:pt x="36" y="2"/>
                </a:lnTo>
                <a:lnTo>
                  <a:pt x="26" y="4"/>
                </a:lnTo>
                <a:lnTo>
                  <a:pt x="20" y="8"/>
                </a:lnTo>
                <a:lnTo>
                  <a:pt x="12" y="14"/>
                </a:lnTo>
                <a:lnTo>
                  <a:pt x="6" y="20"/>
                </a:lnTo>
                <a:lnTo>
                  <a:pt x="2" y="28"/>
                </a:lnTo>
                <a:lnTo>
                  <a:pt x="0" y="36"/>
                </a:lnTo>
                <a:lnTo>
                  <a:pt x="0" y="46"/>
                </a:lnTo>
                <a:lnTo>
                  <a:pt x="0" y="54"/>
                </a:lnTo>
                <a:lnTo>
                  <a:pt x="2" y="64"/>
                </a:lnTo>
                <a:lnTo>
                  <a:pt x="6" y="70"/>
                </a:lnTo>
                <a:lnTo>
                  <a:pt x="12" y="78"/>
                </a:lnTo>
                <a:lnTo>
                  <a:pt x="20" y="82"/>
                </a:lnTo>
                <a:lnTo>
                  <a:pt x="26" y="88"/>
                </a:lnTo>
                <a:lnTo>
                  <a:pt x="36" y="90"/>
                </a:lnTo>
                <a:lnTo>
                  <a:pt x="42" y="90"/>
                </a:lnTo>
                <a:lnTo>
                  <a:pt x="44" y="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2422525" y="3041650"/>
            <a:ext cx="142875" cy="142875"/>
          </a:xfrm>
          <a:custGeom>
            <a:avLst/>
            <a:gdLst/>
            <a:ahLst/>
            <a:cxnLst>
              <a:cxn ang="0">
                <a:pos x="44" y="90"/>
              </a:cxn>
              <a:cxn ang="0">
                <a:pos x="54" y="88"/>
              </a:cxn>
              <a:cxn ang="0">
                <a:pos x="62" y="86"/>
              </a:cxn>
              <a:cxn ang="0">
                <a:pos x="70" y="82"/>
              </a:cxn>
              <a:cxn ang="0">
                <a:pos x="76" y="76"/>
              </a:cxn>
              <a:cxn ang="0">
                <a:pos x="82" y="70"/>
              </a:cxn>
              <a:cxn ang="0">
                <a:pos x="86" y="62"/>
              </a:cxn>
              <a:cxn ang="0">
                <a:pos x="88" y="54"/>
              </a:cxn>
              <a:cxn ang="0">
                <a:pos x="90" y="44"/>
              </a:cxn>
              <a:cxn ang="0">
                <a:pos x="88" y="36"/>
              </a:cxn>
              <a:cxn ang="0">
                <a:pos x="86" y="28"/>
              </a:cxn>
              <a:cxn ang="0">
                <a:pos x="82" y="20"/>
              </a:cxn>
              <a:cxn ang="0">
                <a:pos x="76" y="12"/>
              </a:cxn>
              <a:cxn ang="0">
                <a:pos x="70" y="8"/>
              </a:cxn>
              <a:cxn ang="0">
                <a:pos x="62" y="2"/>
              </a:cxn>
              <a:cxn ang="0">
                <a:pos x="54" y="0"/>
              </a:cxn>
              <a:cxn ang="0">
                <a:pos x="44" y="0"/>
              </a:cxn>
              <a:cxn ang="0">
                <a:pos x="36" y="0"/>
              </a:cxn>
              <a:cxn ang="0">
                <a:pos x="26" y="2"/>
              </a:cxn>
              <a:cxn ang="0">
                <a:pos x="20" y="8"/>
              </a:cxn>
              <a:cxn ang="0">
                <a:pos x="12" y="12"/>
              </a:cxn>
              <a:cxn ang="0">
                <a:pos x="6" y="20"/>
              </a:cxn>
              <a:cxn ang="0">
                <a:pos x="2" y="28"/>
              </a:cxn>
              <a:cxn ang="0">
                <a:pos x="0" y="36"/>
              </a:cxn>
              <a:cxn ang="0">
                <a:pos x="0" y="44"/>
              </a:cxn>
              <a:cxn ang="0">
                <a:pos x="0" y="54"/>
              </a:cxn>
              <a:cxn ang="0">
                <a:pos x="2" y="62"/>
              </a:cxn>
              <a:cxn ang="0">
                <a:pos x="6" y="70"/>
              </a:cxn>
              <a:cxn ang="0">
                <a:pos x="12" y="76"/>
              </a:cxn>
              <a:cxn ang="0">
                <a:pos x="20" y="82"/>
              </a:cxn>
              <a:cxn ang="0">
                <a:pos x="26" y="86"/>
              </a:cxn>
              <a:cxn ang="0">
                <a:pos x="36" y="88"/>
              </a:cxn>
              <a:cxn ang="0">
                <a:pos x="42" y="90"/>
              </a:cxn>
              <a:cxn ang="0">
                <a:pos x="44" y="90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54" y="88"/>
                </a:lnTo>
                <a:lnTo>
                  <a:pt x="62" y="86"/>
                </a:lnTo>
                <a:lnTo>
                  <a:pt x="70" y="82"/>
                </a:lnTo>
                <a:lnTo>
                  <a:pt x="76" y="76"/>
                </a:lnTo>
                <a:lnTo>
                  <a:pt x="82" y="70"/>
                </a:lnTo>
                <a:lnTo>
                  <a:pt x="86" y="62"/>
                </a:lnTo>
                <a:lnTo>
                  <a:pt x="88" y="54"/>
                </a:lnTo>
                <a:lnTo>
                  <a:pt x="90" y="44"/>
                </a:lnTo>
                <a:lnTo>
                  <a:pt x="88" y="36"/>
                </a:lnTo>
                <a:lnTo>
                  <a:pt x="86" y="28"/>
                </a:lnTo>
                <a:lnTo>
                  <a:pt x="82" y="20"/>
                </a:lnTo>
                <a:lnTo>
                  <a:pt x="76" y="12"/>
                </a:lnTo>
                <a:lnTo>
                  <a:pt x="70" y="8"/>
                </a:lnTo>
                <a:lnTo>
                  <a:pt x="62" y="2"/>
                </a:lnTo>
                <a:lnTo>
                  <a:pt x="54" y="0"/>
                </a:lnTo>
                <a:lnTo>
                  <a:pt x="44" y="0"/>
                </a:lnTo>
                <a:lnTo>
                  <a:pt x="36" y="0"/>
                </a:lnTo>
                <a:lnTo>
                  <a:pt x="26" y="2"/>
                </a:lnTo>
                <a:lnTo>
                  <a:pt x="20" y="8"/>
                </a:lnTo>
                <a:lnTo>
                  <a:pt x="12" y="12"/>
                </a:lnTo>
                <a:lnTo>
                  <a:pt x="6" y="20"/>
                </a:lnTo>
                <a:lnTo>
                  <a:pt x="2" y="28"/>
                </a:lnTo>
                <a:lnTo>
                  <a:pt x="0" y="36"/>
                </a:lnTo>
                <a:lnTo>
                  <a:pt x="0" y="44"/>
                </a:lnTo>
                <a:lnTo>
                  <a:pt x="0" y="54"/>
                </a:lnTo>
                <a:lnTo>
                  <a:pt x="2" y="62"/>
                </a:lnTo>
                <a:lnTo>
                  <a:pt x="6" y="70"/>
                </a:lnTo>
                <a:lnTo>
                  <a:pt x="12" y="76"/>
                </a:lnTo>
                <a:lnTo>
                  <a:pt x="20" y="82"/>
                </a:lnTo>
                <a:lnTo>
                  <a:pt x="26" y="86"/>
                </a:lnTo>
                <a:lnTo>
                  <a:pt x="36" y="88"/>
                </a:lnTo>
                <a:lnTo>
                  <a:pt x="42" y="90"/>
                </a:lnTo>
                <a:lnTo>
                  <a:pt x="44" y="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2600325" y="4264025"/>
            <a:ext cx="142875" cy="142875"/>
          </a:xfrm>
          <a:custGeom>
            <a:avLst/>
            <a:gdLst/>
            <a:ahLst/>
            <a:cxnLst>
              <a:cxn ang="0">
                <a:pos x="46" y="90"/>
              </a:cxn>
              <a:cxn ang="0">
                <a:pos x="54" y="90"/>
              </a:cxn>
              <a:cxn ang="0">
                <a:pos x="62" y="86"/>
              </a:cxn>
              <a:cxn ang="0">
                <a:pos x="70" y="82"/>
              </a:cxn>
              <a:cxn ang="0">
                <a:pos x="78" y="78"/>
              </a:cxn>
              <a:cxn ang="0">
                <a:pos x="82" y="70"/>
              </a:cxn>
              <a:cxn ang="0">
                <a:pos x="86" y="62"/>
              </a:cxn>
              <a:cxn ang="0">
                <a:pos x="90" y="54"/>
              </a:cxn>
              <a:cxn ang="0">
                <a:pos x="90" y="46"/>
              </a:cxn>
              <a:cxn ang="0">
                <a:pos x="90" y="36"/>
              </a:cxn>
              <a:cxn ang="0">
                <a:pos x="86" y="28"/>
              </a:cxn>
              <a:cxn ang="0">
                <a:pos x="82" y="20"/>
              </a:cxn>
              <a:cxn ang="0">
                <a:pos x="78" y="14"/>
              </a:cxn>
              <a:cxn ang="0">
                <a:pos x="70" y="8"/>
              </a:cxn>
              <a:cxn ang="0">
                <a:pos x="62" y="4"/>
              </a:cxn>
              <a:cxn ang="0">
                <a:pos x="54" y="0"/>
              </a:cxn>
              <a:cxn ang="0">
                <a:pos x="46" y="0"/>
              </a:cxn>
              <a:cxn ang="0">
                <a:pos x="36" y="0"/>
              </a:cxn>
              <a:cxn ang="0">
                <a:pos x="28" y="4"/>
              </a:cxn>
              <a:cxn ang="0">
                <a:pos x="20" y="8"/>
              </a:cxn>
              <a:cxn ang="0">
                <a:pos x="14" y="14"/>
              </a:cxn>
              <a:cxn ang="0">
                <a:pos x="8" y="20"/>
              </a:cxn>
              <a:cxn ang="0">
                <a:pos x="4" y="28"/>
              </a:cxn>
              <a:cxn ang="0">
                <a:pos x="0" y="36"/>
              </a:cxn>
              <a:cxn ang="0">
                <a:pos x="0" y="46"/>
              </a:cxn>
              <a:cxn ang="0">
                <a:pos x="0" y="54"/>
              </a:cxn>
              <a:cxn ang="0">
                <a:pos x="4" y="62"/>
              </a:cxn>
              <a:cxn ang="0">
                <a:pos x="8" y="70"/>
              </a:cxn>
              <a:cxn ang="0">
                <a:pos x="14" y="78"/>
              </a:cxn>
              <a:cxn ang="0">
                <a:pos x="20" y="82"/>
              </a:cxn>
              <a:cxn ang="0">
                <a:pos x="28" y="86"/>
              </a:cxn>
              <a:cxn ang="0">
                <a:pos x="36" y="90"/>
              </a:cxn>
              <a:cxn ang="0">
                <a:pos x="44" y="90"/>
              </a:cxn>
              <a:cxn ang="0">
                <a:pos x="46" y="90"/>
              </a:cxn>
            </a:cxnLst>
            <a:rect l="0" t="0" r="r" b="b"/>
            <a:pathLst>
              <a:path w="90" h="90">
                <a:moveTo>
                  <a:pt x="46" y="90"/>
                </a:moveTo>
                <a:lnTo>
                  <a:pt x="54" y="90"/>
                </a:lnTo>
                <a:lnTo>
                  <a:pt x="62" y="86"/>
                </a:lnTo>
                <a:lnTo>
                  <a:pt x="70" y="82"/>
                </a:lnTo>
                <a:lnTo>
                  <a:pt x="78" y="78"/>
                </a:lnTo>
                <a:lnTo>
                  <a:pt x="82" y="70"/>
                </a:lnTo>
                <a:lnTo>
                  <a:pt x="86" y="62"/>
                </a:lnTo>
                <a:lnTo>
                  <a:pt x="90" y="54"/>
                </a:lnTo>
                <a:lnTo>
                  <a:pt x="90" y="46"/>
                </a:lnTo>
                <a:lnTo>
                  <a:pt x="90" y="36"/>
                </a:lnTo>
                <a:lnTo>
                  <a:pt x="86" y="28"/>
                </a:lnTo>
                <a:lnTo>
                  <a:pt x="82" y="20"/>
                </a:lnTo>
                <a:lnTo>
                  <a:pt x="78" y="14"/>
                </a:lnTo>
                <a:lnTo>
                  <a:pt x="70" y="8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36" y="0"/>
                </a:lnTo>
                <a:lnTo>
                  <a:pt x="28" y="4"/>
                </a:lnTo>
                <a:lnTo>
                  <a:pt x="20" y="8"/>
                </a:lnTo>
                <a:lnTo>
                  <a:pt x="14" y="14"/>
                </a:lnTo>
                <a:lnTo>
                  <a:pt x="8" y="20"/>
                </a:lnTo>
                <a:lnTo>
                  <a:pt x="4" y="28"/>
                </a:lnTo>
                <a:lnTo>
                  <a:pt x="0" y="36"/>
                </a:lnTo>
                <a:lnTo>
                  <a:pt x="0" y="46"/>
                </a:lnTo>
                <a:lnTo>
                  <a:pt x="0" y="54"/>
                </a:lnTo>
                <a:lnTo>
                  <a:pt x="4" y="62"/>
                </a:lnTo>
                <a:lnTo>
                  <a:pt x="8" y="70"/>
                </a:lnTo>
                <a:lnTo>
                  <a:pt x="14" y="78"/>
                </a:lnTo>
                <a:lnTo>
                  <a:pt x="20" y="82"/>
                </a:lnTo>
                <a:lnTo>
                  <a:pt x="28" y="86"/>
                </a:lnTo>
                <a:lnTo>
                  <a:pt x="36" y="90"/>
                </a:lnTo>
                <a:lnTo>
                  <a:pt x="44" y="90"/>
                </a:lnTo>
                <a:lnTo>
                  <a:pt x="46" y="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2895600" y="5578475"/>
            <a:ext cx="42481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Tricuspid valve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sounds typically 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heard in right sternal margin of 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5th intercostal space</a:t>
            </a:r>
            <a:endParaRPr lang="en-US" sz="1800" b="1">
              <a:latin typeface="Arial" charset="0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717800" y="492125"/>
            <a:ext cx="34718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Aortic valve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sounds heard 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in 2nd intercostal space at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right sternal margin</a:t>
            </a:r>
            <a:endParaRPr lang="en-US" sz="2000" b="1">
              <a:latin typeface="Arial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448300" y="1724025"/>
            <a:ext cx="28178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Pulmonary valve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sounds heard in 2nd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intercostal space at left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sternal margin</a:t>
            </a:r>
            <a:endParaRPr lang="en-US" sz="1800" b="1">
              <a:latin typeface="Arial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448300" y="3489325"/>
            <a:ext cx="29876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Mitral valve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sounds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heard over heart apex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(in 5th intercostal space)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in line with middle of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231F20"/>
                </a:solidFill>
                <a:latin typeface="Arial" charset="0"/>
              </a:rPr>
              <a:t>clavicle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Mechanical Events: The Cardiac Cycle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cycle: all events associated with blood flow through the heart during one complete heartbeat</a:t>
            </a:r>
          </a:p>
          <a:p>
            <a:pPr lvl="1"/>
            <a:r>
              <a:rPr lang="en-US" dirty="0"/>
              <a:t>Systole—contraction </a:t>
            </a:r>
            <a:r>
              <a:rPr lang="en-US" dirty="0" smtClean="0"/>
              <a:t> - maximal pressure</a:t>
            </a:r>
            <a:endParaRPr lang="en-US" dirty="0"/>
          </a:p>
          <a:p>
            <a:pPr lvl="1"/>
            <a:r>
              <a:rPr lang="en-US" dirty="0"/>
              <a:t>Diastole—relaxation </a:t>
            </a:r>
            <a:r>
              <a:rPr lang="en-US" dirty="0" smtClean="0"/>
              <a:t> - minimal pressure</a:t>
            </a:r>
            <a:endParaRPr lang="en-US" dirty="0"/>
          </a:p>
        </p:txBody>
      </p:sp>
      <p:pic>
        <p:nvPicPr>
          <p:cNvPr id="88066" name="Picture 2" descr="http://t2.gstatic.com/images?q=tbn:ANd9GcRpGNsdjU7Hwgc17JdsSIqKjiriBR1CIO7yU1-1fkp7Aee1berx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308316"/>
            <a:ext cx="3124200" cy="234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2.gstatic.com/images?q=tbn:ANd9GcRg6Izi36D1jwpApY6WR3Vc-_lP0NwYYlWUdyZXEY-gRsyB83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3586"/>
            <a:ext cx="5029200" cy="6594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Times" charset="0"/>
              <a:buAutoNum type="arabicPeriod"/>
            </a:pPr>
            <a:r>
              <a:rPr lang="en-US"/>
              <a:t>Ventricular filling—takes place in mid-to-late diastole</a:t>
            </a:r>
          </a:p>
          <a:p>
            <a:pPr marL="879475" lvl="1" indent="-533400">
              <a:lnSpc>
                <a:spcPct val="90000"/>
              </a:lnSpc>
            </a:pPr>
            <a:r>
              <a:rPr lang="en-US"/>
              <a:t>AV valves are open </a:t>
            </a:r>
          </a:p>
          <a:p>
            <a:pPr marL="879475" lvl="1" indent="-533400">
              <a:lnSpc>
                <a:spcPct val="90000"/>
              </a:lnSpc>
            </a:pPr>
            <a:r>
              <a:rPr lang="en-US"/>
              <a:t>80% of blood passively flows into ventricles</a:t>
            </a:r>
          </a:p>
          <a:p>
            <a:pPr marL="879475" lvl="1" indent="-533400">
              <a:lnSpc>
                <a:spcPct val="90000"/>
              </a:lnSpc>
            </a:pPr>
            <a:r>
              <a:rPr lang="en-US"/>
              <a:t>Atrial systole occurs, delivering the remaining 20%</a:t>
            </a:r>
          </a:p>
          <a:p>
            <a:pPr marL="879475" lvl="1" indent="-533400">
              <a:lnSpc>
                <a:spcPct val="90000"/>
              </a:lnSpc>
            </a:pPr>
            <a:r>
              <a:rPr lang="en-US"/>
              <a:t>End diastolic volume (EDV): volume of blood in each ventricle at the end of ventricular diastole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  <a:buFont typeface="Times" charset="0"/>
              <a:buAutoNum type="arabicPeriod" startAt="2"/>
            </a:pPr>
            <a:r>
              <a:rPr lang="en-US" sz="2600" dirty="0"/>
              <a:t>Ventricular systole</a:t>
            </a:r>
          </a:p>
          <a:p>
            <a:pPr marL="803275" lvl="1" indent="-457200">
              <a:lnSpc>
                <a:spcPct val="90000"/>
              </a:lnSpc>
            </a:pPr>
            <a:r>
              <a:rPr lang="en-US" sz="2400" dirty="0"/>
              <a:t>Atria relax and ventricles begin to contract </a:t>
            </a:r>
          </a:p>
          <a:p>
            <a:pPr marL="803275" lvl="1" indent="-457200">
              <a:lnSpc>
                <a:spcPct val="90000"/>
              </a:lnSpc>
            </a:pPr>
            <a:r>
              <a:rPr lang="en-US" sz="2400" dirty="0"/>
              <a:t>Rising ventricular pressure results in closing of AV valves</a:t>
            </a:r>
          </a:p>
          <a:p>
            <a:pPr marL="803275" lvl="1" indent="-457200">
              <a:lnSpc>
                <a:spcPct val="90000"/>
              </a:lnSpc>
            </a:pPr>
            <a:r>
              <a:rPr lang="en-US" sz="2400" dirty="0" err="1"/>
              <a:t>Isovolumetric</a:t>
            </a:r>
            <a:r>
              <a:rPr lang="en-US" sz="2400" dirty="0"/>
              <a:t> contraction phase (all valves are closed)</a:t>
            </a:r>
          </a:p>
          <a:p>
            <a:pPr marL="803275" lvl="1" indent="-457200">
              <a:lnSpc>
                <a:spcPct val="90000"/>
              </a:lnSpc>
            </a:pPr>
            <a:r>
              <a:rPr lang="en-US" sz="2400" dirty="0"/>
              <a:t>In ejection phase, ventricular pressure exceeds pressure in the large arteries, forcing the SL valves open</a:t>
            </a:r>
          </a:p>
          <a:p>
            <a:pPr marL="803275" lvl="1" indent="-457200">
              <a:lnSpc>
                <a:spcPct val="90000"/>
              </a:lnSpc>
            </a:pPr>
            <a:r>
              <a:rPr lang="en-US" sz="2400" dirty="0"/>
              <a:t>End systolic volume (ESV): volume of blood remaining in each ventricle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 charset="0"/>
              <a:buAutoNum type="arabicPeriod" startAt="3"/>
            </a:pPr>
            <a:r>
              <a:rPr lang="en-US"/>
              <a:t>Isovolumetric relaxation occurs in early diastole</a:t>
            </a:r>
          </a:p>
          <a:p>
            <a:pPr marL="879475" lvl="1" indent="-533400"/>
            <a:r>
              <a:rPr lang="en-US"/>
              <a:t>Ventricles relax</a:t>
            </a:r>
          </a:p>
          <a:p>
            <a:pPr marL="879475" lvl="1" indent="-533400"/>
            <a:r>
              <a:rPr lang="en-US"/>
              <a:t>Backflow of blood in aorta and pulmonary trunk closes SL valves and causes dicrotic notch (brief rise in aortic pressure)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18.20</a:t>
            </a:r>
          </a:p>
        </p:txBody>
      </p:sp>
      <p:pic>
        <p:nvPicPr>
          <p:cNvPr id="45065" name="Picture 9" descr="figure_18_20_0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275"/>
            <a:ext cx="8229600" cy="6197600"/>
          </a:xfrm>
          <a:prstGeom prst="rect">
            <a:avLst/>
          </a:prstGeom>
          <a:noFill/>
        </p:spPr>
      </p:pic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5041900" y="3965575"/>
            <a:ext cx="13970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330450" y="5019675"/>
            <a:ext cx="6540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393950" y="5146675"/>
            <a:ext cx="3143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422525" y="5273675"/>
            <a:ext cx="53657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479675" y="5400675"/>
            <a:ext cx="3238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2686050" y="6013450"/>
            <a:ext cx="1241425" cy="666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42"/>
              </a:cxn>
              <a:cxn ang="0">
                <a:pos x="782" y="42"/>
              </a:cxn>
              <a:cxn ang="0">
                <a:pos x="782" y="0"/>
              </a:cxn>
            </a:cxnLst>
            <a:rect l="0" t="0" r="r" b="b"/>
            <a:pathLst>
              <a:path w="782" h="42">
                <a:moveTo>
                  <a:pt x="0" y="2"/>
                </a:moveTo>
                <a:lnTo>
                  <a:pt x="0" y="42"/>
                </a:lnTo>
                <a:lnTo>
                  <a:pt x="782" y="42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3305175" y="6083300"/>
            <a:ext cx="1588" cy="66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4152900" y="6013450"/>
            <a:ext cx="1543050" cy="666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42"/>
              </a:cxn>
              <a:cxn ang="0">
                <a:pos x="972" y="42"/>
              </a:cxn>
              <a:cxn ang="0">
                <a:pos x="972" y="0"/>
              </a:cxn>
            </a:cxnLst>
            <a:rect l="0" t="0" r="r" b="b"/>
            <a:pathLst>
              <a:path w="972" h="42">
                <a:moveTo>
                  <a:pt x="0" y="2"/>
                </a:moveTo>
                <a:lnTo>
                  <a:pt x="0" y="42"/>
                </a:lnTo>
                <a:lnTo>
                  <a:pt x="972" y="42"/>
                </a:lnTo>
                <a:lnTo>
                  <a:pt x="972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4924425" y="6083300"/>
            <a:ext cx="1588" cy="66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Freeform 19"/>
          <p:cNvSpPr>
            <a:spLocks/>
          </p:cNvSpPr>
          <p:nvPr/>
        </p:nvSpPr>
        <p:spPr bwMode="auto">
          <a:xfrm>
            <a:off x="5943600" y="6013450"/>
            <a:ext cx="669925" cy="666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42"/>
              </a:cxn>
              <a:cxn ang="0">
                <a:pos x="422" y="42"/>
              </a:cxn>
              <a:cxn ang="0">
                <a:pos x="422" y="0"/>
              </a:cxn>
            </a:cxnLst>
            <a:rect l="0" t="0" r="r" b="b"/>
            <a:pathLst>
              <a:path w="422" h="42">
                <a:moveTo>
                  <a:pt x="0" y="2"/>
                </a:moveTo>
                <a:lnTo>
                  <a:pt x="0" y="42"/>
                </a:lnTo>
                <a:lnTo>
                  <a:pt x="422" y="42"/>
                </a:lnTo>
                <a:lnTo>
                  <a:pt x="422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276975" y="6083300"/>
            <a:ext cx="1588" cy="66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854575" y="1393825"/>
            <a:ext cx="1588" cy="2127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Freeform 22"/>
          <p:cNvSpPr>
            <a:spLocks/>
          </p:cNvSpPr>
          <p:nvPr/>
        </p:nvSpPr>
        <p:spPr bwMode="auto">
          <a:xfrm>
            <a:off x="4311650" y="3111500"/>
            <a:ext cx="66675" cy="8509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2" y="0"/>
              </a:cxn>
              <a:cxn ang="0">
                <a:pos x="42" y="536"/>
              </a:cxn>
              <a:cxn ang="0">
                <a:pos x="0" y="536"/>
              </a:cxn>
            </a:cxnLst>
            <a:rect l="0" t="0" r="r" b="b"/>
            <a:pathLst>
              <a:path w="42" h="536">
                <a:moveTo>
                  <a:pt x="2" y="0"/>
                </a:moveTo>
                <a:lnTo>
                  <a:pt x="42" y="0"/>
                </a:lnTo>
                <a:lnTo>
                  <a:pt x="42" y="536"/>
                </a:lnTo>
                <a:lnTo>
                  <a:pt x="0" y="536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4381500" y="3536950"/>
            <a:ext cx="6667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4962525" y="2184400"/>
            <a:ext cx="2254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4257675" y="2505075"/>
            <a:ext cx="1588" cy="31115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4035425" y="3130550"/>
            <a:ext cx="1588" cy="7620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5934075" y="1698625"/>
            <a:ext cx="1588" cy="20320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3702050" y="2505075"/>
            <a:ext cx="1588" cy="14605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5" name="Freeform 29"/>
          <p:cNvSpPr>
            <a:spLocks/>
          </p:cNvSpPr>
          <p:nvPr/>
        </p:nvSpPr>
        <p:spPr bwMode="auto">
          <a:xfrm>
            <a:off x="3241675" y="5924550"/>
            <a:ext cx="120650" cy="120650"/>
          </a:xfrm>
          <a:custGeom>
            <a:avLst/>
            <a:gdLst/>
            <a:ahLst/>
            <a:cxnLst>
              <a:cxn ang="0">
                <a:pos x="76" y="38"/>
              </a:cxn>
              <a:cxn ang="0">
                <a:pos x="74" y="46"/>
              </a:cxn>
              <a:cxn ang="0">
                <a:pos x="72" y="54"/>
              </a:cxn>
              <a:cxn ang="0">
                <a:pos x="70" y="60"/>
              </a:cxn>
              <a:cxn ang="0">
                <a:pos x="64" y="66"/>
              </a:cxn>
              <a:cxn ang="0">
                <a:pos x="58" y="70"/>
              </a:cxn>
              <a:cxn ang="0">
                <a:pos x="52" y="74"/>
              </a:cxn>
              <a:cxn ang="0">
                <a:pos x="46" y="76"/>
              </a:cxn>
              <a:cxn ang="0">
                <a:pos x="38" y="76"/>
              </a:cxn>
              <a:cxn ang="0">
                <a:pos x="30" y="76"/>
              </a:cxn>
              <a:cxn ang="0">
                <a:pos x="22" y="74"/>
              </a:cxn>
              <a:cxn ang="0">
                <a:pos x="16" y="70"/>
              </a:cxn>
              <a:cxn ang="0">
                <a:pos x="10" y="66"/>
              </a:cxn>
              <a:cxn ang="0">
                <a:pos x="6" y="60"/>
              </a:cxn>
              <a:cxn ang="0">
                <a:pos x="2" y="54"/>
              </a:cxn>
              <a:cxn ang="0">
                <a:pos x="0" y="46"/>
              </a:cxn>
              <a:cxn ang="0">
                <a:pos x="0" y="38"/>
              </a:cxn>
              <a:cxn ang="0">
                <a:pos x="0" y="30"/>
              </a:cxn>
              <a:cxn ang="0">
                <a:pos x="2" y="24"/>
              </a:cxn>
              <a:cxn ang="0">
                <a:pos x="6" y="18"/>
              </a:cxn>
              <a:cxn ang="0">
                <a:pos x="10" y="12"/>
              </a:cxn>
              <a:cxn ang="0">
                <a:pos x="16" y="6"/>
              </a:cxn>
              <a:cxn ang="0">
                <a:pos x="22" y="4"/>
              </a:cxn>
              <a:cxn ang="0">
                <a:pos x="30" y="2"/>
              </a:cxn>
              <a:cxn ang="0">
                <a:pos x="38" y="0"/>
              </a:cxn>
              <a:cxn ang="0">
                <a:pos x="46" y="2"/>
              </a:cxn>
              <a:cxn ang="0">
                <a:pos x="52" y="4"/>
              </a:cxn>
              <a:cxn ang="0">
                <a:pos x="58" y="6"/>
              </a:cxn>
              <a:cxn ang="0">
                <a:pos x="64" y="12"/>
              </a:cxn>
              <a:cxn ang="0">
                <a:pos x="70" y="18"/>
              </a:cxn>
              <a:cxn ang="0">
                <a:pos x="72" y="24"/>
              </a:cxn>
              <a:cxn ang="0">
                <a:pos x="74" y="30"/>
              </a:cxn>
              <a:cxn ang="0">
                <a:pos x="74" y="38"/>
              </a:cxn>
              <a:cxn ang="0">
                <a:pos x="76" y="38"/>
              </a:cxn>
            </a:cxnLst>
            <a:rect l="0" t="0" r="r" b="b"/>
            <a:pathLst>
              <a:path w="76" h="76">
                <a:moveTo>
                  <a:pt x="76" y="38"/>
                </a:moveTo>
                <a:lnTo>
                  <a:pt x="74" y="46"/>
                </a:lnTo>
                <a:lnTo>
                  <a:pt x="72" y="54"/>
                </a:lnTo>
                <a:lnTo>
                  <a:pt x="70" y="60"/>
                </a:lnTo>
                <a:lnTo>
                  <a:pt x="64" y="66"/>
                </a:lnTo>
                <a:lnTo>
                  <a:pt x="58" y="70"/>
                </a:lnTo>
                <a:lnTo>
                  <a:pt x="52" y="74"/>
                </a:lnTo>
                <a:lnTo>
                  <a:pt x="46" y="76"/>
                </a:lnTo>
                <a:lnTo>
                  <a:pt x="38" y="76"/>
                </a:lnTo>
                <a:lnTo>
                  <a:pt x="30" y="76"/>
                </a:lnTo>
                <a:lnTo>
                  <a:pt x="22" y="74"/>
                </a:lnTo>
                <a:lnTo>
                  <a:pt x="16" y="70"/>
                </a:lnTo>
                <a:lnTo>
                  <a:pt x="10" y="66"/>
                </a:lnTo>
                <a:lnTo>
                  <a:pt x="6" y="60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2" y="24"/>
                </a:lnTo>
                <a:lnTo>
                  <a:pt x="6" y="18"/>
                </a:lnTo>
                <a:lnTo>
                  <a:pt x="10" y="12"/>
                </a:lnTo>
                <a:lnTo>
                  <a:pt x="16" y="6"/>
                </a:lnTo>
                <a:lnTo>
                  <a:pt x="22" y="4"/>
                </a:lnTo>
                <a:lnTo>
                  <a:pt x="30" y="2"/>
                </a:lnTo>
                <a:lnTo>
                  <a:pt x="38" y="0"/>
                </a:lnTo>
                <a:lnTo>
                  <a:pt x="46" y="2"/>
                </a:lnTo>
                <a:lnTo>
                  <a:pt x="52" y="4"/>
                </a:lnTo>
                <a:lnTo>
                  <a:pt x="58" y="6"/>
                </a:lnTo>
                <a:lnTo>
                  <a:pt x="64" y="12"/>
                </a:lnTo>
                <a:lnTo>
                  <a:pt x="70" y="18"/>
                </a:lnTo>
                <a:lnTo>
                  <a:pt x="72" y="24"/>
                </a:lnTo>
                <a:lnTo>
                  <a:pt x="74" y="30"/>
                </a:lnTo>
                <a:lnTo>
                  <a:pt x="74" y="38"/>
                </a:lnTo>
                <a:lnTo>
                  <a:pt x="76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6" name="Freeform 30"/>
          <p:cNvSpPr>
            <a:spLocks/>
          </p:cNvSpPr>
          <p:nvPr/>
        </p:nvSpPr>
        <p:spPr bwMode="auto">
          <a:xfrm>
            <a:off x="3244850" y="5927725"/>
            <a:ext cx="120650" cy="120650"/>
          </a:xfrm>
          <a:custGeom>
            <a:avLst/>
            <a:gdLst/>
            <a:ahLst/>
            <a:cxnLst>
              <a:cxn ang="0">
                <a:pos x="76" y="38"/>
              </a:cxn>
              <a:cxn ang="0">
                <a:pos x="74" y="46"/>
              </a:cxn>
              <a:cxn ang="0">
                <a:pos x="72" y="54"/>
              </a:cxn>
              <a:cxn ang="0">
                <a:pos x="70" y="60"/>
              </a:cxn>
              <a:cxn ang="0">
                <a:pos x="64" y="66"/>
              </a:cxn>
              <a:cxn ang="0">
                <a:pos x="58" y="70"/>
              </a:cxn>
              <a:cxn ang="0">
                <a:pos x="52" y="74"/>
              </a:cxn>
              <a:cxn ang="0">
                <a:pos x="46" y="76"/>
              </a:cxn>
              <a:cxn ang="0">
                <a:pos x="38" y="76"/>
              </a:cxn>
              <a:cxn ang="0">
                <a:pos x="30" y="76"/>
              </a:cxn>
              <a:cxn ang="0">
                <a:pos x="22" y="74"/>
              </a:cxn>
              <a:cxn ang="0">
                <a:pos x="16" y="70"/>
              </a:cxn>
              <a:cxn ang="0">
                <a:pos x="10" y="66"/>
              </a:cxn>
              <a:cxn ang="0">
                <a:pos x="6" y="60"/>
              </a:cxn>
              <a:cxn ang="0">
                <a:pos x="2" y="54"/>
              </a:cxn>
              <a:cxn ang="0">
                <a:pos x="0" y="46"/>
              </a:cxn>
              <a:cxn ang="0">
                <a:pos x="0" y="38"/>
              </a:cxn>
              <a:cxn ang="0">
                <a:pos x="0" y="30"/>
              </a:cxn>
              <a:cxn ang="0">
                <a:pos x="2" y="24"/>
              </a:cxn>
              <a:cxn ang="0">
                <a:pos x="6" y="18"/>
              </a:cxn>
              <a:cxn ang="0">
                <a:pos x="10" y="12"/>
              </a:cxn>
              <a:cxn ang="0">
                <a:pos x="16" y="6"/>
              </a:cxn>
              <a:cxn ang="0">
                <a:pos x="22" y="4"/>
              </a:cxn>
              <a:cxn ang="0">
                <a:pos x="30" y="2"/>
              </a:cxn>
              <a:cxn ang="0">
                <a:pos x="38" y="0"/>
              </a:cxn>
              <a:cxn ang="0">
                <a:pos x="46" y="2"/>
              </a:cxn>
              <a:cxn ang="0">
                <a:pos x="52" y="4"/>
              </a:cxn>
              <a:cxn ang="0">
                <a:pos x="58" y="6"/>
              </a:cxn>
              <a:cxn ang="0">
                <a:pos x="64" y="12"/>
              </a:cxn>
              <a:cxn ang="0">
                <a:pos x="70" y="18"/>
              </a:cxn>
              <a:cxn ang="0">
                <a:pos x="72" y="24"/>
              </a:cxn>
              <a:cxn ang="0">
                <a:pos x="74" y="30"/>
              </a:cxn>
              <a:cxn ang="0">
                <a:pos x="76" y="38"/>
              </a:cxn>
            </a:cxnLst>
            <a:rect l="0" t="0" r="r" b="b"/>
            <a:pathLst>
              <a:path w="76" h="76">
                <a:moveTo>
                  <a:pt x="76" y="38"/>
                </a:moveTo>
                <a:lnTo>
                  <a:pt x="74" y="46"/>
                </a:lnTo>
                <a:lnTo>
                  <a:pt x="72" y="54"/>
                </a:lnTo>
                <a:lnTo>
                  <a:pt x="70" y="60"/>
                </a:lnTo>
                <a:lnTo>
                  <a:pt x="64" y="66"/>
                </a:lnTo>
                <a:lnTo>
                  <a:pt x="58" y="70"/>
                </a:lnTo>
                <a:lnTo>
                  <a:pt x="52" y="74"/>
                </a:lnTo>
                <a:lnTo>
                  <a:pt x="46" y="76"/>
                </a:lnTo>
                <a:lnTo>
                  <a:pt x="38" y="76"/>
                </a:lnTo>
                <a:lnTo>
                  <a:pt x="30" y="76"/>
                </a:lnTo>
                <a:lnTo>
                  <a:pt x="22" y="74"/>
                </a:lnTo>
                <a:lnTo>
                  <a:pt x="16" y="70"/>
                </a:lnTo>
                <a:lnTo>
                  <a:pt x="10" y="66"/>
                </a:lnTo>
                <a:lnTo>
                  <a:pt x="6" y="60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2" y="24"/>
                </a:lnTo>
                <a:lnTo>
                  <a:pt x="6" y="18"/>
                </a:lnTo>
                <a:lnTo>
                  <a:pt x="10" y="12"/>
                </a:lnTo>
                <a:lnTo>
                  <a:pt x="16" y="6"/>
                </a:lnTo>
                <a:lnTo>
                  <a:pt x="22" y="4"/>
                </a:lnTo>
                <a:lnTo>
                  <a:pt x="30" y="2"/>
                </a:lnTo>
                <a:lnTo>
                  <a:pt x="38" y="0"/>
                </a:lnTo>
                <a:lnTo>
                  <a:pt x="46" y="2"/>
                </a:lnTo>
                <a:lnTo>
                  <a:pt x="52" y="4"/>
                </a:lnTo>
                <a:lnTo>
                  <a:pt x="58" y="6"/>
                </a:lnTo>
                <a:lnTo>
                  <a:pt x="64" y="12"/>
                </a:lnTo>
                <a:lnTo>
                  <a:pt x="70" y="18"/>
                </a:lnTo>
                <a:lnTo>
                  <a:pt x="72" y="24"/>
                </a:lnTo>
                <a:lnTo>
                  <a:pt x="74" y="30"/>
                </a:lnTo>
                <a:lnTo>
                  <a:pt x="76" y="38"/>
                </a:lnTo>
                <a:close/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3273425" y="5924550"/>
            <a:ext cx="587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45088" name="Freeform 32"/>
          <p:cNvSpPr>
            <a:spLocks/>
          </p:cNvSpPr>
          <p:nvPr/>
        </p:nvSpPr>
        <p:spPr bwMode="auto">
          <a:xfrm>
            <a:off x="4445000" y="5915025"/>
            <a:ext cx="139700" cy="139700"/>
          </a:xfrm>
          <a:custGeom>
            <a:avLst/>
            <a:gdLst/>
            <a:ahLst/>
            <a:cxnLst>
              <a:cxn ang="0">
                <a:pos x="88" y="44"/>
              </a:cxn>
              <a:cxn ang="0">
                <a:pos x="88" y="54"/>
              </a:cxn>
              <a:cxn ang="0">
                <a:pos x="84" y="62"/>
              </a:cxn>
              <a:cxn ang="0">
                <a:pos x="80" y="70"/>
              </a:cxn>
              <a:cxn ang="0">
                <a:pos x="76" y="76"/>
              </a:cxn>
              <a:cxn ang="0">
                <a:pos x="68" y="80"/>
              </a:cxn>
              <a:cxn ang="0">
                <a:pos x="62" y="86"/>
              </a:cxn>
              <a:cxn ang="0">
                <a:pos x="54" y="88"/>
              </a:cxn>
              <a:cxn ang="0">
                <a:pos x="44" y="88"/>
              </a:cxn>
              <a:cxn ang="0">
                <a:pos x="36" y="88"/>
              </a:cxn>
              <a:cxn ang="0">
                <a:pos x="28" y="86"/>
              </a:cxn>
              <a:cxn ang="0">
                <a:pos x="20" y="80"/>
              </a:cxn>
              <a:cxn ang="0">
                <a:pos x="14" y="76"/>
              </a:cxn>
              <a:cxn ang="0">
                <a:pos x="8" y="70"/>
              </a:cxn>
              <a:cxn ang="0">
                <a:pos x="4" y="62"/>
              </a:cxn>
              <a:cxn ang="0">
                <a:pos x="2" y="54"/>
              </a:cxn>
              <a:cxn ang="0">
                <a:pos x="0" y="44"/>
              </a:cxn>
              <a:cxn ang="0">
                <a:pos x="2" y="36"/>
              </a:cxn>
              <a:cxn ang="0">
                <a:pos x="4" y="28"/>
              </a:cxn>
              <a:cxn ang="0">
                <a:pos x="8" y="20"/>
              </a:cxn>
              <a:cxn ang="0">
                <a:pos x="14" y="14"/>
              </a:cxn>
              <a:cxn ang="0">
                <a:pos x="20" y="8"/>
              </a:cxn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4" y="2"/>
              </a:cxn>
              <a:cxn ang="0">
                <a:pos x="62" y="4"/>
              </a:cxn>
              <a:cxn ang="0">
                <a:pos x="68" y="8"/>
              </a:cxn>
              <a:cxn ang="0">
                <a:pos x="76" y="14"/>
              </a:cxn>
              <a:cxn ang="0">
                <a:pos x="80" y="20"/>
              </a:cxn>
              <a:cxn ang="0">
                <a:pos x="84" y="28"/>
              </a:cxn>
              <a:cxn ang="0">
                <a:pos x="88" y="36"/>
              </a:cxn>
              <a:cxn ang="0">
                <a:pos x="88" y="42"/>
              </a:cxn>
              <a:cxn ang="0">
                <a:pos x="88" y="44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54"/>
                </a:lnTo>
                <a:lnTo>
                  <a:pt x="84" y="62"/>
                </a:lnTo>
                <a:lnTo>
                  <a:pt x="80" y="70"/>
                </a:lnTo>
                <a:lnTo>
                  <a:pt x="76" y="76"/>
                </a:lnTo>
                <a:lnTo>
                  <a:pt x="68" y="80"/>
                </a:lnTo>
                <a:lnTo>
                  <a:pt x="62" y="86"/>
                </a:lnTo>
                <a:lnTo>
                  <a:pt x="54" y="88"/>
                </a:lnTo>
                <a:lnTo>
                  <a:pt x="44" y="88"/>
                </a:lnTo>
                <a:lnTo>
                  <a:pt x="36" y="88"/>
                </a:lnTo>
                <a:lnTo>
                  <a:pt x="28" y="86"/>
                </a:lnTo>
                <a:lnTo>
                  <a:pt x="20" y="80"/>
                </a:lnTo>
                <a:lnTo>
                  <a:pt x="14" y="76"/>
                </a:lnTo>
                <a:lnTo>
                  <a:pt x="8" y="70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8" y="20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2"/>
                </a:lnTo>
                <a:lnTo>
                  <a:pt x="44" y="0"/>
                </a:lnTo>
                <a:lnTo>
                  <a:pt x="54" y="2"/>
                </a:lnTo>
                <a:lnTo>
                  <a:pt x="62" y="4"/>
                </a:lnTo>
                <a:lnTo>
                  <a:pt x="68" y="8"/>
                </a:lnTo>
                <a:lnTo>
                  <a:pt x="76" y="14"/>
                </a:lnTo>
                <a:lnTo>
                  <a:pt x="80" y="20"/>
                </a:lnTo>
                <a:lnTo>
                  <a:pt x="84" y="28"/>
                </a:lnTo>
                <a:lnTo>
                  <a:pt x="88" y="36"/>
                </a:lnTo>
                <a:lnTo>
                  <a:pt x="88" y="42"/>
                </a:lnTo>
                <a:lnTo>
                  <a:pt x="88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Freeform 33"/>
          <p:cNvSpPr>
            <a:spLocks/>
          </p:cNvSpPr>
          <p:nvPr/>
        </p:nvSpPr>
        <p:spPr bwMode="auto">
          <a:xfrm>
            <a:off x="4448175" y="5918200"/>
            <a:ext cx="139700" cy="139700"/>
          </a:xfrm>
          <a:custGeom>
            <a:avLst/>
            <a:gdLst/>
            <a:ahLst/>
            <a:cxnLst>
              <a:cxn ang="0">
                <a:pos x="88" y="44"/>
              </a:cxn>
              <a:cxn ang="0">
                <a:pos x="88" y="54"/>
              </a:cxn>
              <a:cxn ang="0">
                <a:pos x="84" y="62"/>
              </a:cxn>
              <a:cxn ang="0">
                <a:pos x="80" y="70"/>
              </a:cxn>
              <a:cxn ang="0">
                <a:pos x="76" y="76"/>
              </a:cxn>
              <a:cxn ang="0">
                <a:pos x="68" y="80"/>
              </a:cxn>
              <a:cxn ang="0">
                <a:pos x="62" y="86"/>
              </a:cxn>
              <a:cxn ang="0">
                <a:pos x="54" y="88"/>
              </a:cxn>
              <a:cxn ang="0">
                <a:pos x="44" y="88"/>
              </a:cxn>
              <a:cxn ang="0">
                <a:pos x="36" y="88"/>
              </a:cxn>
              <a:cxn ang="0">
                <a:pos x="28" y="86"/>
              </a:cxn>
              <a:cxn ang="0">
                <a:pos x="20" y="80"/>
              </a:cxn>
              <a:cxn ang="0">
                <a:pos x="14" y="76"/>
              </a:cxn>
              <a:cxn ang="0">
                <a:pos x="8" y="70"/>
              </a:cxn>
              <a:cxn ang="0">
                <a:pos x="4" y="62"/>
              </a:cxn>
              <a:cxn ang="0">
                <a:pos x="2" y="54"/>
              </a:cxn>
              <a:cxn ang="0">
                <a:pos x="0" y="44"/>
              </a:cxn>
              <a:cxn ang="0">
                <a:pos x="2" y="36"/>
              </a:cxn>
              <a:cxn ang="0">
                <a:pos x="4" y="28"/>
              </a:cxn>
              <a:cxn ang="0">
                <a:pos x="8" y="20"/>
              </a:cxn>
              <a:cxn ang="0">
                <a:pos x="14" y="14"/>
              </a:cxn>
              <a:cxn ang="0">
                <a:pos x="20" y="8"/>
              </a:cxn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4" y="2"/>
              </a:cxn>
              <a:cxn ang="0">
                <a:pos x="62" y="4"/>
              </a:cxn>
              <a:cxn ang="0">
                <a:pos x="68" y="8"/>
              </a:cxn>
              <a:cxn ang="0">
                <a:pos x="76" y="14"/>
              </a:cxn>
              <a:cxn ang="0">
                <a:pos x="80" y="20"/>
              </a:cxn>
              <a:cxn ang="0">
                <a:pos x="84" y="28"/>
              </a:cxn>
              <a:cxn ang="0">
                <a:pos x="88" y="36"/>
              </a:cxn>
              <a:cxn ang="0">
                <a:pos x="88" y="44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54"/>
                </a:lnTo>
                <a:lnTo>
                  <a:pt x="84" y="62"/>
                </a:lnTo>
                <a:lnTo>
                  <a:pt x="80" y="70"/>
                </a:lnTo>
                <a:lnTo>
                  <a:pt x="76" y="76"/>
                </a:lnTo>
                <a:lnTo>
                  <a:pt x="68" y="80"/>
                </a:lnTo>
                <a:lnTo>
                  <a:pt x="62" y="86"/>
                </a:lnTo>
                <a:lnTo>
                  <a:pt x="54" y="88"/>
                </a:lnTo>
                <a:lnTo>
                  <a:pt x="44" y="88"/>
                </a:lnTo>
                <a:lnTo>
                  <a:pt x="36" y="88"/>
                </a:lnTo>
                <a:lnTo>
                  <a:pt x="28" y="86"/>
                </a:lnTo>
                <a:lnTo>
                  <a:pt x="20" y="80"/>
                </a:lnTo>
                <a:lnTo>
                  <a:pt x="14" y="76"/>
                </a:lnTo>
                <a:lnTo>
                  <a:pt x="8" y="70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8" y="20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2"/>
                </a:lnTo>
                <a:lnTo>
                  <a:pt x="44" y="0"/>
                </a:lnTo>
                <a:lnTo>
                  <a:pt x="54" y="2"/>
                </a:lnTo>
                <a:lnTo>
                  <a:pt x="62" y="4"/>
                </a:lnTo>
                <a:lnTo>
                  <a:pt x="68" y="8"/>
                </a:lnTo>
                <a:lnTo>
                  <a:pt x="76" y="14"/>
                </a:lnTo>
                <a:lnTo>
                  <a:pt x="80" y="20"/>
                </a:lnTo>
                <a:lnTo>
                  <a:pt x="84" y="28"/>
                </a:lnTo>
                <a:lnTo>
                  <a:pt x="88" y="36"/>
                </a:lnTo>
                <a:lnTo>
                  <a:pt x="88" y="44"/>
                </a:lnTo>
                <a:close/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4454525" y="5924550"/>
            <a:ext cx="11747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2a</a:t>
            </a:r>
            <a:endParaRPr lang="en-US" sz="1800">
              <a:latin typeface="Arial" charset="0"/>
            </a:endParaRPr>
          </a:p>
        </p:txBody>
      </p:sp>
      <p:sp>
        <p:nvSpPr>
          <p:cNvPr id="45091" name="Freeform 35"/>
          <p:cNvSpPr>
            <a:spLocks/>
          </p:cNvSpPr>
          <p:nvPr/>
        </p:nvSpPr>
        <p:spPr bwMode="auto">
          <a:xfrm>
            <a:off x="5267325" y="5915025"/>
            <a:ext cx="139700" cy="139700"/>
          </a:xfrm>
          <a:custGeom>
            <a:avLst/>
            <a:gdLst/>
            <a:ahLst/>
            <a:cxnLst>
              <a:cxn ang="0">
                <a:pos x="88" y="44"/>
              </a:cxn>
              <a:cxn ang="0">
                <a:pos x="88" y="54"/>
              </a:cxn>
              <a:cxn ang="0">
                <a:pos x="84" y="62"/>
              </a:cxn>
              <a:cxn ang="0">
                <a:pos x="80" y="70"/>
              </a:cxn>
              <a:cxn ang="0">
                <a:pos x="76" y="76"/>
              </a:cxn>
              <a:cxn ang="0">
                <a:pos x="68" y="80"/>
              </a:cxn>
              <a:cxn ang="0">
                <a:pos x="62" y="86"/>
              </a:cxn>
              <a:cxn ang="0">
                <a:pos x="54" y="88"/>
              </a:cxn>
              <a:cxn ang="0">
                <a:pos x="44" y="88"/>
              </a:cxn>
              <a:cxn ang="0">
                <a:pos x="36" y="88"/>
              </a:cxn>
              <a:cxn ang="0">
                <a:pos x="28" y="86"/>
              </a:cxn>
              <a:cxn ang="0">
                <a:pos x="20" y="80"/>
              </a:cxn>
              <a:cxn ang="0">
                <a:pos x="14" y="76"/>
              </a:cxn>
              <a:cxn ang="0">
                <a:pos x="8" y="70"/>
              </a:cxn>
              <a:cxn ang="0">
                <a:pos x="4" y="62"/>
              </a:cxn>
              <a:cxn ang="0">
                <a:pos x="2" y="54"/>
              </a:cxn>
              <a:cxn ang="0">
                <a:pos x="0" y="44"/>
              </a:cxn>
              <a:cxn ang="0">
                <a:pos x="2" y="36"/>
              </a:cxn>
              <a:cxn ang="0">
                <a:pos x="4" y="28"/>
              </a:cxn>
              <a:cxn ang="0">
                <a:pos x="8" y="20"/>
              </a:cxn>
              <a:cxn ang="0">
                <a:pos x="14" y="14"/>
              </a:cxn>
              <a:cxn ang="0">
                <a:pos x="20" y="8"/>
              </a:cxn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4" y="2"/>
              </a:cxn>
              <a:cxn ang="0">
                <a:pos x="62" y="4"/>
              </a:cxn>
              <a:cxn ang="0">
                <a:pos x="68" y="8"/>
              </a:cxn>
              <a:cxn ang="0">
                <a:pos x="76" y="14"/>
              </a:cxn>
              <a:cxn ang="0">
                <a:pos x="80" y="20"/>
              </a:cxn>
              <a:cxn ang="0">
                <a:pos x="84" y="28"/>
              </a:cxn>
              <a:cxn ang="0">
                <a:pos x="88" y="36"/>
              </a:cxn>
              <a:cxn ang="0">
                <a:pos x="88" y="42"/>
              </a:cxn>
              <a:cxn ang="0">
                <a:pos x="88" y="44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54"/>
                </a:lnTo>
                <a:lnTo>
                  <a:pt x="84" y="62"/>
                </a:lnTo>
                <a:lnTo>
                  <a:pt x="80" y="70"/>
                </a:lnTo>
                <a:lnTo>
                  <a:pt x="76" y="76"/>
                </a:lnTo>
                <a:lnTo>
                  <a:pt x="68" y="80"/>
                </a:lnTo>
                <a:lnTo>
                  <a:pt x="62" y="86"/>
                </a:lnTo>
                <a:lnTo>
                  <a:pt x="54" y="88"/>
                </a:lnTo>
                <a:lnTo>
                  <a:pt x="44" y="88"/>
                </a:lnTo>
                <a:lnTo>
                  <a:pt x="36" y="88"/>
                </a:lnTo>
                <a:lnTo>
                  <a:pt x="28" y="86"/>
                </a:lnTo>
                <a:lnTo>
                  <a:pt x="20" y="80"/>
                </a:lnTo>
                <a:lnTo>
                  <a:pt x="14" y="76"/>
                </a:lnTo>
                <a:lnTo>
                  <a:pt x="8" y="70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8" y="20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2"/>
                </a:lnTo>
                <a:lnTo>
                  <a:pt x="44" y="0"/>
                </a:lnTo>
                <a:lnTo>
                  <a:pt x="54" y="2"/>
                </a:lnTo>
                <a:lnTo>
                  <a:pt x="62" y="4"/>
                </a:lnTo>
                <a:lnTo>
                  <a:pt x="68" y="8"/>
                </a:lnTo>
                <a:lnTo>
                  <a:pt x="76" y="14"/>
                </a:lnTo>
                <a:lnTo>
                  <a:pt x="80" y="20"/>
                </a:lnTo>
                <a:lnTo>
                  <a:pt x="84" y="28"/>
                </a:lnTo>
                <a:lnTo>
                  <a:pt x="88" y="36"/>
                </a:lnTo>
                <a:lnTo>
                  <a:pt x="88" y="42"/>
                </a:lnTo>
                <a:lnTo>
                  <a:pt x="88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2" name="Freeform 36"/>
          <p:cNvSpPr>
            <a:spLocks/>
          </p:cNvSpPr>
          <p:nvPr/>
        </p:nvSpPr>
        <p:spPr bwMode="auto">
          <a:xfrm>
            <a:off x="5270500" y="5918200"/>
            <a:ext cx="139700" cy="139700"/>
          </a:xfrm>
          <a:custGeom>
            <a:avLst/>
            <a:gdLst/>
            <a:ahLst/>
            <a:cxnLst>
              <a:cxn ang="0">
                <a:pos x="88" y="44"/>
              </a:cxn>
              <a:cxn ang="0">
                <a:pos x="88" y="54"/>
              </a:cxn>
              <a:cxn ang="0">
                <a:pos x="84" y="62"/>
              </a:cxn>
              <a:cxn ang="0">
                <a:pos x="80" y="70"/>
              </a:cxn>
              <a:cxn ang="0">
                <a:pos x="76" y="76"/>
              </a:cxn>
              <a:cxn ang="0">
                <a:pos x="68" y="80"/>
              </a:cxn>
              <a:cxn ang="0">
                <a:pos x="62" y="86"/>
              </a:cxn>
              <a:cxn ang="0">
                <a:pos x="54" y="88"/>
              </a:cxn>
              <a:cxn ang="0">
                <a:pos x="44" y="88"/>
              </a:cxn>
              <a:cxn ang="0">
                <a:pos x="36" y="88"/>
              </a:cxn>
              <a:cxn ang="0">
                <a:pos x="28" y="86"/>
              </a:cxn>
              <a:cxn ang="0">
                <a:pos x="20" y="80"/>
              </a:cxn>
              <a:cxn ang="0">
                <a:pos x="14" y="76"/>
              </a:cxn>
              <a:cxn ang="0">
                <a:pos x="8" y="70"/>
              </a:cxn>
              <a:cxn ang="0">
                <a:pos x="4" y="62"/>
              </a:cxn>
              <a:cxn ang="0">
                <a:pos x="2" y="54"/>
              </a:cxn>
              <a:cxn ang="0">
                <a:pos x="0" y="44"/>
              </a:cxn>
              <a:cxn ang="0">
                <a:pos x="2" y="36"/>
              </a:cxn>
              <a:cxn ang="0">
                <a:pos x="4" y="28"/>
              </a:cxn>
              <a:cxn ang="0">
                <a:pos x="8" y="20"/>
              </a:cxn>
              <a:cxn ang="0">
                <a:pos x="14" y="14"/>
              </a:cxn>
              <a:cxn ang="0">
                <a:pos x="20" y="8"/>
              </a:cxn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4" y="2"/>
              </a:cxn>
              <a:cxn ang="0">
                <a:pos x="62" y="4"/>
              </a:cxn>
              <a:cxn ang="0">
                <a:pos x="68" y="8"/>
              </a:cxn>
              <a:cxn ang="0">
                <a:pos x="76" y="14"/>
              </a:cxn>
              <a:cxn ang="0">
                <a:pos x="80" y="20"/>
              </a:cxn>
              <a:cxn ang="0">
                <a:pos x="84" y="28"/>
              </a:cxn>
              <a:cxn ang="0">
                <a:pos x="88" y="36"/>
              </a:cxn>
              <a:cxn ang="0">
                <a:pos x="88" y="44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54"/>
                </a:lnTo>
                <a:lnTo>
                  <a:pt x="84" y="62"/>
                </a:lnTo>
                <a:lnTo>
                  <a:pt x="80" y="70"/>
                </a:lnTo>
                <a:lnTo>
                  <a:pt x="76" y="76"/>
                </a:lnTo>
                <a:lnTo>
                  <a:pt x="68" y="80"/>
                </a:lnTo>
                <a:lnTo>
                  <a:pt x="62" y="86"/>
                </a:lnTo>
                <a:lnTo>
                  <a:pt x="54" y="88"/>
                </a:lnTo>
                <a:lnTo>
                  <a:pt x="44" y="88"/>
                </a:lnTo>
                <a:lnTo>
                  <a:pt x="36" y="88"/>
                </a:lnTo>
                <a:lnTo>
                  <a:pt x="28" y="86"/>
                </a:lnTo>
                <a:lnTo>
                  <a:pt x="20" y="80"/>
                </a:lnTo>
                <a:lnTo>
                  <a:pt x="14" y="76"/>
                </a:lnTo>
                <a:lnTo>
                  <a:pt x="8" y="70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8" y="20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2"/>
                </a:lnTo>
                <a:lnTo>
                  <a:pt x="44" y="0"/>
                </a:lnTo>
                <a:lnTo>
                  <a:pt x="54" y="2"/>
                </a:lnTo>
                <a:lnTo>
                  <a:pt x="62" y="4"/>
                </a:lnTo>
                <a:lnTo>
                  <a:pt x="68" y="8"/>
                </a:lnTo>
                <a:lnTo>
                  <a:pt x="76" y="14"/>
                </a:lnTo>
                <a:lnTo>
                  <a:pt x="80" y="20"/>
                </a:lnTo>
                <a:lnTo>
                  <a:pt x="84" y="28"/>
                </a:lnTo>
                <a:lnTo>
                  <a:pt x="88" y="36"/>
                </a:lnTo>
                <a:lnTo>
                  <a:pt x="88" y="44"/>
                </a:lnTo>
                <a:close/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5276850" y="5924550"/>
            <a:ext cx="11747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2b</a:t>
            </a:r>
            <a:endParaRPr lang="en-US" sz="1800">
              <a:latin typeface="Arial" charset="0"/>
            </a:endParaRPr>
          </a:p>
        </p:txBody>
      </p:sp>
      <p:sp>
        <p:nvSpPr>
          <p:cNvPr id="45094" name="Freeform 38"/>
          <p:cNvSpPr>
            <a:spLocks/>
          </p:cNvSpPr>
          <p:nvPr/>
        </p:nvSpPr>
        <p:spPr bwMode="auto">
          <a:xfrm>
            <a:off x="6213475" y="5924550"/>
            <a:ext cx="120650" cy="120650"/>
          </a:xfrm>
          <a:custGeom>
            <a:avLst/>
            <a:gdLst/>
            <a:ahLst/>
            <a:cxnLst>
              <a:cxn ang="0">
                <a:pos x="76" y="38"/>
              </a:cxn>
              <a:cxn ang="0">
                <a:pos x="76" y="46"/>
              </a:cxn>
              <a:cxn ang="0">
                <a:pos x="74" y="54"/>
              </a:cxn>
              <a:cxn ang="0">
                <a:pos x="70" y="60"/>
              </a:cxn>
              <a:cxn ang="0">
                <a:pos x="66" y="66"/>
              </a:cxn>
              <a:cxn ang="0">
                <a:pos x="60" y="70"/>
              </a:cxn>
              <a:cxn ang="0">
                <a:pos x="54" y="74"/>
              </a:cxn>
              <a:cxn ang="0">
                <a:pos x="46" y="76"/>
              </a:cxn>
              <a:cxn ang="0">
                <a:pos x="38" y="76"/>
              </a:cxn>
              <a:cxn ang="0">
                <a:pos x="30" y="76"/>
              </a:cxn>
              <a:cxn ang="0">
                <a:pos x="24" y="74"/>
              </a:cxn>
              <a:cxn ang="0">
                <a:pos x="16" y="70"/>
              </a:cxn>
              <a:cxn ang="0">
                <a:pos x="12" y="66"/>
              </a:cxn>
              <a:cxn ang="0">
                <a:pos x="6" y="60"/>
              </a:cxn>
              <a:cxn ang="0">
                <a:pos x="2" y="54"/>
              </a:cxn>
              <a:cxn ang="0">
                <a:pos x="0" y="46"/>
              </a:cxn>
              <a:cxn ang="0">
                <a:pos x="0" y="38"/>
              </a:cxn>
              <a:cxn ang="0">
                <a:pos x="0" y="30"/>
              </a:cxn>
              <a:cxn ang="0">
                <a:pos x="2" y="24"/>
              </a:cxn>
              <a:cxn ang="0">
                <a:pos x="6" y="18"/>
              </a:cxn>
              <a:cxn ang="0">
                <a:pos x="12" y="12"/>
              </a:cxn>
              <a:cxn ang="0">
                <a:pos x="16" y="6"/>
              </a:cxn>
              <a:cxn ang="0">
                <a:pos x="24" y="4"/>
              </a:cxn>
              <a:cxn ang="0">
                <a:pos x="30" y="2"/>
              </a:cxn>
              <a:cxn ang="0">
                <a:pos x="38" y="0"/>
              </a:cxn>
              <a:cxn ang="0">
                <a:pos x="46" y="2"/>
              </a:cxn>
              <a:cxn ang="0">
                <a:pos x="54" y="4"/>
              </a:cxn>
              <a:cxn ang="0">
                <a:pos x="60" y="6"/>
              </a:cxn>
              <a:cxn ang="0">
                <a:pos x="66" y="12"/>
              </a:cxn>
              <a:cxn ang="0">
                <a:pos x="70" y="18"/>
              </a:cxn>
              <a:cxn ang="0">
                <a:pos x="74" y="24"/>
              </a:cxn>
              <a:cxn ang="0">
                <a:pos x="76" y="30"/>
              </a:cxn>
              <a:cxn ang="0">
                <a:pos x="76" y="36"/>
              </a:cxn>
              <a:cxn ang="0">
                <a:pos x="76" y="38"/>
              </a:cxn>
            </a:cxnLst>
            <a:rect l="0" t="0" r="r" b="b"/>
            <a:pathLst>
              <a:path w="76" h="76">
                <a:moveTo>
                  <a:pt x="76" y="38"/>
                </a:moveTo>
                <a:lnTo>
                  <a:pt x="76" y="46"/>
                </a:lnTo>
                <a:lnTo>
                  <a:pt x="74" y="54"/>
                </a:lnTo>
                <a:lnTo>
                  <a:pt x="70" y="60"/>
                </a:lnTo>
                <a:lnTo>
                  <a:pt x="66" y="66"/>
                </a:lnTo>
                <a:lnTo>
                  <a:pt x="60" y="70"/>
                </a:lnTo>
                <a:lnTo>
                  <a:pt x="54" y="74"/>
                </a:lnTo>
                <a:lnTo>
                  <a:pt x="46" y="76"/>
                </a:lnTo>
                <a:lnTo>
                  <a:pt x="38" y="76"/>
                </a:lnTo>
                <a:lnTo>
                  <a:pt x="30" y="76"/>
                </a:lnTo>
                <a:lnTo>
                  <a:pt x="24" y="74"/>
                </a:lnTo>
                <a:lnTo>
                  <a:pt x="16" y="70"/>
                </a:lnTo>
                <a:lnTo>
                  <a:pt x="12" y="66"/>
                </a:lnTo>
                <a:lnTo>
                  <a:pt x="6" y="60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2" y="24"/>
                </a:lnTo>
                <a:lnTo>
                  <a:pt x="6" y="18"/>
                </a:lnTo>
                <a:lnTo>
                  <a:pt x="12" y="12"/>
                </a:lnTo>
                <a:lnTo>
                  <a:pt x="16" y="6"/>
                </a:lnTo>
                <a:lnTo>
                  <a:pt x="24" y="4"/>
                </a:lnTo>
                <a:lnTo>
                  <a:pt x="30" y="2"/>
                </a:lnTo>
                <a:lnTo>
                  <a:pt x="38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12"/>
                </a:lnTo>
                <a:lnTo>
                  <a:pt x="70" y="18"/>
                </a:lnTo>
                <a:lnTo>
                  <a:pt x="74" y="24"/>
                </a:lnTo>
                <a:lnTo>
                  <a:pt x="76" y="30"/>
                </a:lnTo>
                <a:lnTo>
                  <a:pt x="76" y="36"/>
                </a:lnTo>
                <a:lnTo>
                  <a:pt x="76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6216650" y="5927725"/>
            <a:ext cx="120650" cy="120650"/>
          </a:xfrm>
          <a:custGeom>
            <a:avLst/>
            <a:gdLst/>
            <a:ahLst/>
            <a:cxnLst>
              <a:cxn ang="0">
                <a:pos x="76" y="38"/>
              </a:cxn>
              <a:cxn ang="0">
                <a:pos x="76" y="46"/>
              </a:cxn>
              <a:cxn ang="0">
                <a:pos x="74" y="54"/>
              </a:cxn>
              <a:cxn ang="0">
                <a:pos x="70" y="60"/>
              </a:cxn>
              <a:cxn ang="0">
                <a:pos x="66" y="66"/>
              </a:cxn>
              <a:cxn ang="0">
                <a:pos x="60" y="70"/>
              </a:cxn>
              <a:cxn ang="0">
                <a:pos x="54" y="74"/>
              </a:cxn>
              <a:cxn ang="0">
                <a:pos x="46" y="76"/>
              </a:cxn>
              <a:cxn ang="0">
                <a:pos x="38" y="76"/>
              </a:cxn>
              <a:cxn ang="0">
                <a:pos x="30" y="76"/>
              </a:cxn>
              <a:cxn ang="0">
                <a:pos x="24" y="74"/>
              </a:cxn>
              <a:cxn ang="0">
                <a:pos x="16" y="70"/>
              </a:cxn>
              <a:cxn ang="0">
                <a:pos x="12" y="66"/>
              </a:cxn>
              <a:cxn ang="0">
                <a:pos x="6" y="60"/>
              </a:cxn>
              <a:cxn ang="0">
                <a:pos x="2" y="54"/>
              </a:cxn>
              <a:cxn ang="0">
                <a:pos x="0" y="46"/>
              </a:cxn>
              <a:cxn ang="0">
                <a:pos x="0" y="38"/>
              </a:cxn>
              <a:cxn ang="0">
                <a:pos x="0" y="30"/>
              </a:cxn>
              <a:cxn ang="0">
                <a:pos x="2" y="24"/>
              </a:cxn>
              <a:cxn ang="0">
                <a:pos x="6" y="18"/>
              </a:cxn>
              <a:cxn ang="0">
                <a:pos x="12" y="12"/>
              </a:cxn>
              <a:cxn ang="0">
                <a:pos x="16" y="6"/>
              </a:cxn>
              <a:cxn ang="0">
                <a:pos x="24" y="4"/>
              </a:cxn>
              <a:cxn ang="0">
                <a:pos x="30" y="2"/>
              </a:cxn>
              <a:cxn ang="0">
                <a:pos x="38" y="0"/>
              </a:cxn>
              <a:cxn ang="0">
                <a:pos x="46" y="2"/>
              </a:cxn>
              <a:cxn ang="0">
                <a:pos x="54" y="4"/>
              </a:cxn>
              <a:cxn ang="0">
                <a:pos x="60" y="6"/>
              </a:cxn>
              <a:cxn ang="0">
                <a:pos x="66" y="12"/>
              </a:cxn>
              <a:cxn ang="0">
                <a:pos x="70" y="18"/>
              </a:cxn>
              <a:cxn ang="0">
                <a:pos x="74" y="24"/>
              </a:cxn>
              <a:cxn ang="0">
                <a:pos x="76" y="30"/>
              </a:cxn>
              <a:cxn ang="0">
                <a:pos x="76" y="38"/>
              </a:cxn>
            </a:cxnLst>
            <a:rect l="0" t="0" r="r" b="b"/>
            <a:pathLst>
              <a:path w="76" h="76">
                <a:moveTo>
                  <a:pt x="76" y="38"/>
                </a:moveTo>
                <a:lnTo>
                  <a:pt x="76" y="46"/>
                </a:lnTo>
                <a:lnTo>
                  <a:pt x="74" y="54"/>
                </a:lnTo>
                <a:lnTo>
                  <a:pt x="70" y="60"/>
                </a:lnTo>
                <a:lnTo>
                  <a:pt x="66" y="66"/>
                </a:lnTo>
                <a:lnTo>
                  <a:pt x="60" y="70"/>
                </a:lnTo>
                <a:lnTo>
                  <a:pt x="54" y="74"/>
                </a:lnTo>
                <a:lnTo>
                  <a:pt x="46" y="76"/>
                </a:lnTo>
                <a:lnTo>
                  <a:pt x="38" y="76"/>
                </a:lnTo>
                <a:lnTo>
                  <a:pt x="30" y="76"/>
                </a:lnTo>
                <a:lnTo>
                  <a:pt x="24" y="74"/>
                </a:lnTo>
                <a:lnTo>
                  <a:pt x="16" y="70"/>
                </a:lnTo>
                <a:lnTo>
                  <a:pt x="12" y="66"/>
                </a:lnTo>
                <a:lnTo>
                  <a:pt x="6" y="60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2" y="24"/>
                </a:lnTo>
                <a:lnTo>
                  <a:pt x="6" y="18"/>
                </a:lnTo>
                <a:lnTo>
                  <a:pt x="12" y="12"/>
                </a:lnTo>
                <a:lnTo>
                  <a:pt x="16" y="6"/>
                </a:lnTo>
                <a:lnTo>
                  <a:pt x="24" y="4"/>
                </a:lnTo>
                <a:lnTo>
                  <a:pt x="30" y="2"/>
                </a:lnTo>
                <a:lnTo>
                  <a:pt x="38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12"/>
                </a:lnTo>
                <a:lnTo>
                  <a:pt x="70" y="18"/>
                </a:lnTo>
                <a:lnTo>
                  <a:pt x="74" y="24"/>
                </a:lnTo>
                <a:lnTo>
                  <a:pt x="76" y="30"/>
                </a:lnTo>
                <a:lnTo>
                  <a:pt x="76" y="38"/>
                </a:lnTo>
                <a:close/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6245225" y="5924550"/>
            <a:ext cx="587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2000250" y="4206875"/>
            <a:ext cx="11049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Atrioventricular valves</a:t>
            </a:r>
            <a:endParaRPr lang="en-US" sz="1800">
              <a:latin typeface="Arial" charset="0"/>
            </a:endParaRP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1724025" y="4362450"/>
            <a:ext cx="13795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Aortic and pulmonary valves</a:t>
            </a:r>
            <a:endParaRPr lang="en-US" sz="1800">
              <a:latin typeface="Arial" charset="0"/>
            </a:endParaRP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3403600" y="4210050"/>
            <a:ext cx="2270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Open</a:t>
            </a:r>
            <a:endParaRPr lang="en-US" sz="1800" b="1">
              <a:latin typeface="Arial" charset="0"/>
            </a:endParaRP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5641975" y="4210050"/>
            <a:ext cx="2270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Open</a:t>
            </a:r>
            <a:endParaRPr lang="en-US" sz="1800" b="1">
              <a:latin typeface="Arial" charset="0"/>
            </a:endParaRP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4324350" y="4210050"/>
            <a:ext cx="295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Closed</a:t>
            </a:r>
            <a:endParaRPr lang="en-US" sz="1800" b="1">
              <a:latin typeface="Arial" charset="0"/>
            </a:endParaRP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3368675" y="4371975"/>
            <a:ext cx="295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Closed</a:t>
            </a:r>
            <a:endParaRPr lang="en-US" sz="1800" b="1">
              <a:latin typeface="Arial" charset="0"/>
            </a:endParaRP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5607050" y="4371975"/>
            <a:ext cx="295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Closed</a:t>
            </a:r>
            <a:endParaRPr lang="en-US" sz="1800" b="1">
              <a:latin typeface="Arial" charset="0"/>
            </a:endParaRP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4359275" y="4371975"/>
            <a:ext cx="2270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Open</a:t>
            </a:r>
            <a:endParaRPr lang="en-US" sz="1800" b="1">
              <a:latin typeface="Arial" charset="0"/>
            </a:endParaRP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2809875" y="4521200"/>
            <a:ext cx="2936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Phase</a:t>
            </a:r>
            <a:endParaRPr lang="en-US" sz="1800">
              <a:latin typeface="Arial" charset="0"/>
            </a:endParaRP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5200650" y="3921125"/>
            <a:ext cx="176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ESV</a:t>
            </a:r>
            <a:endParaRPr lang="en-US" sz="1800" b="1">
              <a:latin typeface="Arial" charset="0"/>
            </a:endParaRP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1844675" y="4968875"/>
            <a:ext cx="4619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Left atrium</a:t>
            </a:r>
            <a:endParaRPr lang="en-US" sz="1800" b="1">
              <a:latin typeface="Arial" charset="0"/>
            </a:endParaRP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1844675" y="5089525"/>
            <a:ext cx="5254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Right atrium</a:t>
            </a:r>
            <a:endParaRPr lang="en-US" sz="1800" b="1">
              <a:latin typeface="Arial" charset="0"/>
            </a:endParaRPr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1844675" y="5219700"/>
            <a:ext cx="5556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Left ventricle</a:t>
            </a:r>
            <a:endParaRPr lang="en-US" sz="1800" b="1">
              <a:latin typeface="Arial" charset="0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1844675" y="5349875"/>
            <a:ext cx="6191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Right ventricle</a:t>
            </a:r>
            <a:endParaRPr lang="en-US" sz="1800" b="1">
              <a:latin typeface="Arial" charset="0"/>
            </a:endParaRP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2681288" y="5692775"/>
            <a:ext cx="4651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Ventricular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filling</a:t>
            </a: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3386138" y="5692775"/>
            <a:ext cx="484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Atrial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contraction</a:t>
            </a:r>
            <a:endParaRPr lang="en-US" sz="1800" b="1">
              <a:latin typeface="Arial" charset="0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2862263" y="6169025"/>
            <a:ext cx="879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Ventricular filling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(mid-to-late diastole)</a:t>
            </a:r>
            <a:endParaRPr lang="en-US" sz="1800" b="1">
              <a:latin typeface="Arial" charset="0"/>
            </a:endParaRP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4498975" y="6169025"/>
            <a:ext cx="796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Ventricular systole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(atria in diastole)</a:t>
            </a:r>
            <a:endParaRPr lang="en-US" sz="1800" b="1">
              <a:latin typeface="Arial" charset="0"/>
            </a:endParaRP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4130675" y="5705475"/>
            <a:ext cx="765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Isovolumetric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contraction phase</a:t>
            </a:r>
            <a:endParaRPr lang="en-US" sz="1800" b="1">
              <a:latin typeface="Arial" charset="0"/>
            </a:endParaRP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5022850" y="5692775"/>
            <a:ext cx="617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Ventricular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ejection phase</a:t>
            </a:r>
            <a:endParaRPr lang="en-US" sz="1800" b="1">
              <a:latin typeface="Arial" charset="0"/>
            </a:endParaRP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988050" y="6169025"/>
            <a:ext cx="579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Early diastole</a:t>
            </a:r>
            <a:endParaRPr lang="en-US" sz="1800" b="1">
              <a:latin typeface="Arial" charset="0"/>
            </a:endParaRP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5932488" y="5692775"/>
            <a:ext cx="5794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Isovolumetric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relaxation</a:t>
            </a:r>
            <a:endParaRPr lang="en-US" sz="1800" b="1">
              <a:latin typeface="Arial" charset="0"/>
            </a:endParaRPr>
          </a:p>
        </p:txBody>
      </p: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6770688" y="5692775"/>
            <a:ext cx="4651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Ventricular</a:t>
            </a:r>
          </a:p>
          <a:p>
            <a:pPr algn="ctr"/>
            <a:r>
              <a:rPr lang="en-US" sz="700" b="1">
                <a:solidFill>
                  <a:srgbClr val="231F20"/>
                </a:solidFill>
                <a:latin typeface="Arial" charset="0"/>
              </a:rPr>
              <a:t>filling</a:t>
            </a:r>
            <a:endParaRPr lang="en-US" sz="1800" b="1">
              <a:latin typeface="Arial" charset="0"/>
            </a:endParaRPr>
          </a:p>
        </p:txBody>
      </p: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5743575" y="4524375"/>
            <a:ext cx="587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3492500" y="4524375"/>
            <a:ext cx="587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3937000" y="4524375"/>
            <a:ext cx="11747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2a</a:t>
            </a:r>
            <a:endParaRPr lang="en-US" sz="1800">
              <a:latin typeface="Arial" charset="0"/>
            </a:endParaRPr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4400550" y="4524375"/>
            <a:ext cx="11747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2b</a:t>
            </a:r>
            <a:endParaRPr lang="en-US" sz="1800">
              <a:latin typeface="Arial" charset="0"/>
            </a:endParaRPr>
          </a:p>
        </p:txBody>
      </p:sp>
      <p:sp>
        <p:nvSpPr>
          <p:cNvPr id="45124" name="Rectangle 68"/>
          <p:cNvSpPr>
            <a:spLocks noChangeArrowheads="1"/>
          </p:cNvSpPr>
          <p:nvPr/>
        </p:nvSpPr>
        <p:spPr bwMode="auto">
          <a:xfrm>
            <a:off x="4924425" y="4524375"/>
            <a:ext cx="587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2203450" y="803275"/>
            <a:ext cx="90011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Electrocardiogram</a:t>
            </a:r>
            <a:endParaRPr lang="en-US" sz="1800">
              <a:latin typeface="Arial" charset="0"/>
            </a:endParaRPr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4606925" y="488950"/>
            <a:ext cx="406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Left heart</a:t>
            </a:r>
            <a:endParaRPr lang="en-US" sz="1800" b="1">
              <a:latin typeface="Arial" charset="0"/>
            </a:endParaRPr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3575050" y="730250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45128" name="Rectangle 72"/>
          <p:cNvSpPr>
            <a:spLocks noChangeArrowheads="1"/>
          </p:cNvSpPr>
          <p:nvPr/>
        </p:nvSpPr>
        <p:spPr bwMode="auto">
          <a:xfrm>
            <a:off x="3771900" y="911225"/>
            <a:ext cx="1285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1st</a:t>
            </a:r>
            <a:endParaRPr lang="en-US" sz="1800" b="1">
              <a:latin typeface="Arial" charset="0"/>
            </a:endParaRPr>
          </a:p>
        </p:txBody>
      </p:sp>
      <p:sp>
        <p:nvSpPr>
          <p:cNvPr id="45129" name="Rectangle 73"/>
          <p:cNvSpPr>
            <a:spLocks noChangeArrowheads="1"/>
          </p:cNvSpPr>
          <p:nvPr/>
        </p:nvSpPr>
        <p:spPr bwMode="auto">
          <a:xfrm>
            <a:off x="4679950" y="911225"/>
            <a:ext cx="1571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2nd</a:t>
            </a:r>
            <a:endParaRPr lang="en-US" sz="1800" b="1">
              <a:latin typeface="Arial" charset="0"/>
            </a:endParaRPr>
          </a:p>
        </p:txBody>
      </p:sp>
      <p:sp>
        <p:nvSpPr>
          <p:cNvPr id="45130" name="Rectangle 74"/>
          <p:cNvSpPr>
            <a:spLocks noChangeArrowheads="1"/>
          </p:cNvSpPr>
          <p:nvPr/>
        </p:nvSpPr>
        <p:spPr bwMode="auto">
          <a:xfrm>
            <a:off x="3803650" y="615950"/>
            <a:ext cx="192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QRS</a:t>
            </a:r>
            <a:endParaRPr lang="en-US" sz="1800" b="1">
              <a:latin typeface="Arial" charset="0"/>
            </a:endParaRPr>
          </a:p>
        </p:txBody>
      </p:sp>
      <p:sp>
        <p:nvSpPr>
          <p:cNvPr id="45131" name="Rectangle 75"/>
          <p:cNvSpPr>
            <a:spLocks noChangeArrowheads="1"/>
          </p:cNvSpPr>
          <p:nvPr/>
        </p:nvSpPr>
        <p:spPr bwMode="auto">
          <a:xfrm>
            <a:off x="6083300" y="730250"/>
            <a:ext cx="58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</p:txBody>
      </p:sp>
      <p:sp>
        <p:nvSpPr>
          <p:cNvPr id="45132" name="Rectangle 76"/>
          <p:cNvSpPr>
            <a:spLocks noChangeArrowheads="1"/>
          </p:cNvSpPr>
          <p:nvPr/>
        </p:nvSpPr>
        <p:spPr bwMode="auto">
          <a:xfrm>
            <a:off x="2457450" y="968375"/>
            <a:ext cx="6445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Heart sounds</a:t>
            </a:r>
            <a:endParaRPr lang="en-US" sz="1800">
              <a:latin typeface="Arial" charset="0"/>
            </a:endParaRPr>
          </a:p>
        </p:txBody>
      </p:sp>
      <p:sp>
        <p:nvSpPr>
          <p:cNvPr id="45133" name="Rectangle 77"/>
          <p:cNvSpPr>
            <a:spLocks noChangeArrowheads="1"/>
          </p:cNvSpPr>
          <p:nvPr/>
        </p:nvSpPr>
        <p:spPr bwMode="auto">
          <a:xfrm>
            <a:off x="3362325" y="2400300"/>
            <a:ext cx="560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Atrial systole</a:t>
            </a:r>
            <a:endParaRPr lang="en-US" sz="1800" b="1">
              <a:latin typeface="Arial" charset="0"/>
            </a:endParaRPr>
          </a:p>
        </p:txBody>
      </p:sp>
      <p:sp>
        <p:nvSpPr>
          <p:cNvPr id="45134" name="Rectangle 78"/>
          <p:cNvSpPr>
            <a:spLocks noChangeArrowheads="1"/>
          </p:cNvSpPr>
          <p:nvPr/>
        </p:nvSpPr>
        <p:spPr bwMode="auto">
          <a:xfrm>
            <a:off x="4714875" y="1285875"/>
            <a:ext cx="5984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Dicrotic notch</a:t>
            </a:r>
            <a:endParaRPr lang="en-US" sz="1800" b="1">
              <a:latin typeface="Arial" charset="0"/>
            </a:endParaRPr>
          </a:p>
        </p:txBody>
      </p:sp>
      <p:sp>
        <p:nvSpPr>
          <p:cNvPr id="45135" name="Rectangle 79"/>
          <p:cNvSpPr>
            <a:spLocks noChangeArrowheads="1"/>
          </p:cNvSpPr>
          <p:nvPr/>
        </p:nvSpPr>
        <p:spPr bwMode="auto">
          <a:xfrm>
            <a:off x="5207000" y="2139950"/>
            <a:ext cx="5556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Left ventricle</a:t>
            </a:r>
            <a:endParaRPr lang="en-US" sz="1800" b="1">
              <a:latin typeface="Arial" charset="0"/>
            </a:endParaRPr>
          </a:p>
        </p:txBody>
      </p:sp>
      <p:sp>
        <p:nvSpPr>
          <p:cNvPr id="45136" name="Rectangle 80"/>
          <p:cNvSpPr>
            <a:spLocks noChangeArrowheads="1"/>
          </p:cNvSpPr>
          <p:nvPr/>
        </p:nvSpPr>
        <p:spPr bwMode="auto">
          <a:xfrm>
            <a:off x="4114800" y="2400300"/>
            <a:ext cx="4619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Left atrium</a:t>
            </a:r>
            <a:endParaRPr lang="en-US" sz="1800" b="1">
              <a:latin typeface="Arial" charset="0"/>
            </a:endParaRPr>
          </a:p>
        </p:txBody>
      </p:sp>
      <p:sp>
        <p:nvSpPr>
          <p:cNvPr id="45137" name="Rectangle 81"/>
          <p:cNvSpPr>
            <a:spLocks noChangeArrowheads="1"/>
          </p:cNvSpPr>
          <p:nvPr/>
        </p:nvSpPr>
        <p:spPr bwMode="auto">
          <a:xfrm>
            <a:off x="3911600" y="3209925"/>
            <a:ext cx="180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EDV</a:t>
            </a:r>
            <a:endParaRPr lang="en-US" sz="1800" b="1">
              <a:latin typeface="Arial" charset="0"/>
            </a:endParaRPr>
          </a:p>
        </p:txBody>
      </p:sp>
      <p:sp>
        <p:nvSpPr>
          <p:cNvPr id="45138" name="Rectangle 82"/>
          <p:cNvSpPr>
            <a:spLocks noChangeArrowheads="1"/>
          </p:cNvSpPr>
          <p:nvPr/>
        </p:nvSpPr>
        <p:spPr bwMode="auto">
          <a:xfrm>
            <a:off x="4467225" y="3492500"/>
            <a:ext cx="117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SV</a:t>
            </a:r>
            <a:endParaRPr lang="en-US" sz="1800" b="1">
              <a:latin typeface="Arial" charset="0"/>
            </a:endParaRPr>
          </a:p>
        </p:txBody>
      </p:sp>
      <p:sp>
        <p:nvSpPr>
          <p:cNvPr id="45139" name="Rectangle 83"/>
          <p:cNvSpPr>
            <a:spLocks noChangeArrowheads="1"/>
          </p:cNvSpPr>
          <p:nvPr/>
        </p:nvSpPr>
        <p:spPr bwMode="auto">
          <a:xfrm>
            <a:off x="5829300" y="1908175"/>
            <a:ext cx="2317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Aorta</a:t>
            </a:r>
            <a:endParaRPr lang="en-US" sz="1800" b="1">
              <a:latin typeface="Arial" charset="0"/>
            </a:endParaRPr>
          </a:p>
        </p:txBody>
      </p:sp>
      <p:sp>
        <p:nvSpPr>
          <p:cNvPr id="45140" name="Rectangle 84"/>
          <p:cNvSpPr>
            <a:spLocks noChangeArrowheads="1"/>
          </p:cNvSpPr>
          <p:nvPr/>
        </p:nvSpPr>
        <p:spPr bwMode="auto">
          <a:xfrm>
            <a:off x="4781550" y="730250"/>
            <a:ext cx="53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231F20"/>
                </a:solidFill>
                <a:latin typeface="Arial" charset="0"/>
              </a:rPr>
              <a:t>T</a:t>
            </a:r>
            <a:endParaRPr lang="en-US" sz="1800" b="1">
              <a:latin typeface="Arial" charset="0"/>
            </a:endParaRPr>
          </a:p>
        </p:txBody>
      </p:sp>
      <p:sp>
        <p:nvSpPr>
          <p:cNvPr id="45141" name="Rectangle 85"/>
          <p:cNvSpPr>
            <a:spLocks noChangeArrowheads="1"/>
          </p:cNvSpPr>
          <p:nvPr/>
        </p:nvSpPr>
        <p:spPr bwMode="auto">
          <a:xfrm rot="16200000">
            <a:off x="2598738" y="3367088"/>
            <a:ext cx="568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Ventricular</a:t>
            </a:r>
          </a:p>
          <a:p>
            <a:pPr algn="ctr"/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volume (ml)</a:t>
            </a:r>
            <a:endParaRPr lang="en-US" sz="1800">
              <a:latin typeface="Arial" charset="0"/>
            </a:endParaRPr>
          </a:p>
        </p:txBody>
      </p:sp>
      <p:sp>
        <p:nvSpPr>
          <p:cNvPr id="45142" name="Rectangle 86"/>
          <p:cNvSpPr>
            <a:spLocks noChangeArrowheads="1"/>
          </p:cNvSpPr>
          <p:nvPr/>
        </p:nvSpPr>
        <p:spPr bwMode="auto">
          <a:xfrm rot="16200000">
            <a:off x="2482851" y="2030412"/>
            <a:ext cx="86836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>
                <a:solidFill>
                  <a:srgbClr val="231F20"/>
                </a:solidFill>
                <a:latin typeface="Arial Black" pitchFamily="34" charset="0"/>
              </a:rPr>
              <a:t>Pressure (mm Hg)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buFont typeface="Times" charset="0"/>
              <a:buAutoNum type="arabicPeriod"/>
            </a:pPr>
            <a:r>
              <a:rPr lang="en-US" dirty="0" err="1"/>
              <a:t>Sinoatrial</a:t>
            </a:r>
            <a:r>
              <a:rPr lang="en-US" dirty="0"/>
              <a:t> (SA) node (pacemaker)</a:t>
            </a:r>
          </a:p>
          <a:p>
            <a:pPr marL="803275" lvl="1" indent="-457200"/>
            <a:r>
              <a:rPr lang="en-US" dirty="0"/>
              <a:t>Generates impulses </a:t>
            </a:r>
          </a:p>
          <a:p>
            <a:pPr marL="803275" lvl="1" indent="-457200"/>
            <a:r>
              <a:rPr lang="en-US" dirty="0"/>
              <a:t>Depolarizes faster than any other part of the myocardium</a:t>
            </a:r>
          </a:p>
        </p:txBody>
      </p:sp>
      <p:pic>
        <p:nvPicPr>
          <p:cNvPr id="111618" name="Picture 2" descr="http://t0.gstatic.com/images?q=tbn:ANd9GcRX-P9JqUfIyJ-uXz1lpBLKWCZHVtLNSJBE_wbQhZ56oypICNB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64227"/>
            <a:ext cx="3516972" cy="379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 (CO)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Volume of blood pumped by each ventricle in one minute</a:t>
            </a:r>
          </a:p>
          <a:p>
            <a:r>
              <a:rPr lang="en-US"/>
              <a:t>CO = heart rate (HR) x stroke volume (SV)</a:t>
            </a:r>
          </a:p>
          <a:p>
            <a:pPr lvl="1"/>
            <a:r>
              <a:rPr lang="en-US"/>
              <a:t>HR = number of beats per minute</a:t>
            </a:r>
          </a:p>
          <a:p>
            <a:pPr lvl="1"/>
            <a:r>
              <a:rPr lang="en-US"/>
              <a:t>SV = volume of blood pumped out by a ventricle with each beat</a:t>
            </a:r>
          </a:p>
        </p:txBody>
      </p:sp>
      <p:pic>
        <p:nvPicPr>
          <p:cNvPr id="1028" name="Picture 4" descr="http://2008.igem.org/wiki/images/d/db/Pictogram_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14824"/>
            <a:ext cx="256374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 (CO)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At rest</a:t>
            </a:r>
          </a:p>
          <a:p>
            <a:pPr lvl="1"/>
            <a:r>
              <a:rPr lang="en-US" sz="2400" dirty="0"/>
              <a:t>CO (ml/min) = HR (75 beats/min) </a:t>
            </a:r>
            <a:r>
              <a:rPr lang="en-US" sz="2400" dirty="0">
                <a:sym typeface="Symbol" charset="2"/>
              </a:rPr>
              <a:t></a:t>
            </a:r>
            <a:r>
              <a:rPr lang="en-US" sz="2400" dirty="0"/>
              <a:t> SV (70 ml/beat) </a:t>
            </a:r>
          </a:p>
          <a:p>
            <a:pPr lvl="1">
              <a:buFont typeface="Times" charset="0"/>
              <a:buNone/>
            </a:pPr>
            <a:r>
              <a:rPr lang="en-US" sz="2400" dirty="0"/>
              <a:t>                        = 5.25 L/min</a:t>
            </a:r>
          </a:p>
          <a:p>
            <a:pPr lvl="1"/>
            <a:r>
              <a:rPr lang="en-US" sz="2400" dirty="0"/>
              <a:t>Maximal CO is 4–5 times resting CO in nonathletic people</a:t>
            </a:r>
          </a:p>
          <a:p>
            <a:pPr lvl="1"/>
            <a:r>
              <a:rPr lang="en-US" sz="2400"/>
              <a:t>Maximal CO may reach 35 L/min in trained athletes</a:t>
            </a:r>
          </a:p>
          <a:p>
            <a:pPr lvl="1"/>
            <a:r>
              <a:rPr lang="en-US" sz="2400" dirty="0"/>
              <a:t>Cardiac reserve: difference between resting and maximal CO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Stroke Volume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SV = EDV – ESV</a:t>
            </a:r>
          </a:p>
          <a:p>
            <a:r>
              <a:rPr lang="en-US"/>
              <a:t>Three main factors affect SV</a:t>
            </a:r>
          </a:p>
          <a:p>
            <a:pPr lvl="1"/>
            <a:r>
              <a:rPr lang="en-US"/>
              <a:t>Preload</a:t>
            </a:r>
          </a:p>
          <a:p>
            <a:pPr lvl="1"/>
            <a:r>
              <a:rPr lang="en-US"/>
              <a:t>Contractility</a:t>
            </a:r>
          </a:p>
          <a:p>
            <a:pPr lvl="1"/>
            <a:r>
              <a:rPr lang="en-US"/>
              <a:t>Afterload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Stroke Volume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Preload: degree of stretch of cardiac muscle cells before they contract (Frank-Starling law of the heart)</a:t>
            </a:r>
          </a:p>
          <a:p>
            <a:pPr lvl="1"/>
            <a:r>
              <a:rPr lang="en-US" sz="2400"/>
              <a:t>Cardiac muscle exhibits a length-tension relationship</a:t>
            </a:r>
          </a:p>
          <a:p>
            <a:pPr lvl="1"/>
            <a:r>
              <a:rPr lang="en-US" sz="2400"/>
              <a:t>At rest, cardiac muscle cells are shorter than optimal length</a:t>
            </a:r>
          </a:p>
          <a:p>
            <a:pPr lvl="1"/>
            <a:r>
              <a:rPr lang="en-US" sz="2400"/>
              <a:t>Slow heartbeat and exercise increase venous return </a:t>
            </a:r>
          </a:p>
          <a:p>
            <a:pPr lvl="1"/>
            <a:r>
              <a:rPr lang="en-US" sz="2400"/>
              <a:t>Increased venous return distends (stretches) the ventricles and increases contraction force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Stroke Volume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Contractility: contractile strength at a given muscle length, independent of muscle stretch and EDV</a:t>
            </a:r>
          </a:p>
          <a:p>
            <a:pPr>
              <a:lnSpc>
                <a:spcPct val="90000"/>
              </a:lnSpc>
            </a:pPr>
            <a:r>
              <a:rPr lang="en-US" sz="2600"/>
              <a:t>Positive inotropic agents increase contractility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Increased Ca</a:t>
            </a:r>
            <a:r>
              <a:rPr lang="en-US" sz="2400" baseline="30000"/>
              <a:t>2+</a:t>
            </a:r>
            <a:r>
              <a:rPr lang="en-US" sz="2400"/>
              <a:t> influx due to sympathetic stimulation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Hormones (thyroxine, glucagon, and epinephrine)</a:t>
            </a:r>
          </a:p>
          <a:p>
            <a:pPr>
              <a:lnSpc>
                <a:spcPct val="90000"/>
              </a:lnSpc>
            </a:pPr>
            <a:r>
              <a:rPr lang="en-US" sz="2600"/>
              <a:t>Negative inotropic agents decrease contractility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Acidosis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Increased extracellular K</a:t>
            </a:r>
            <a:r>
              <a:rPr lang="en-US" sz="2400" baseline="30000"/>
              <a:t>+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Calcium channel blockers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18.21</a:t>
            </a:r>
          </a:p>
        </p:txBody>
      </p:sp>
      <p:pic>
        <p:nvPicPr>
          <p:cNvPr id="56329" name="Picture 9" descr="figure_18_21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69950"/>
            <a:ext cx="8229600" cy="5118100"/>
          </a:xfrm>
          <a:prstGeom prst="rect">
            <a:avLst/>
          </a:prstGeom>
          <a:noFill/>
        </p:spPr>
      </p:pic>
      <p:sp>
        <p:nvSpPr>
          <p:cNvPr id="56330" name="Freeform 10"/>
          <p:cNvSpPr>
            <a:spLocks/>
          </p:cNvSpPr>
          <p:nvPr/>
        </p:nvSpPr>
        <p:spPr bwMode="auto">
          <a:xfrm>
            <a:off x="4849813" y="2460625"/>
            <a:ext cx="279400" cy="323850"/>
          </a:xfrm>
          <a:custGeom>
            <a:avLst/>
            <a:gdLst/>
            <a:ahLst/>
            <a:cxnLst>
              <a:cxn ang="0">
                <a:pos x="92" y="94"/>
              </a:cxn>
              <a:cxn ang="0">
                <a:pos x="88" y="94"/>
              </a:cxn>
              <a:cxn ang="0">
                <a:pos x="82" y="96"/>
              </a:cxn>
              <a:cxn ang="0">
                <a:pos x="70" y="102"/>
              </a:cxn>
              <a:cxn ang="0">
                <a:pos x="56" y="112"/>
              </a:cxn>
              <a:cxn ang="0">
                <a:pos x="44" y="126"/>
              </a:cxn>
              <a:cxn ang="0">
                <a:pos x="48" y="130"/>
              </a:cxn>
              <a:cxn ang="0">
                <a:pos x="62" y="114"/>
              </a:cxn>
              <a:cxn ang="0">
                <a:pos x="74" y="104"/>
              </a:cxn>
              <a:cxn ang="0">
                <a:pos x="84" y="100"/>
              </a:cxn>
              <a:cxn ang="0">
                <a:pos x="88" y="98"/>
              </a:cxn>
              <a:cxn ang="0">
                <a:pos x="90" y="100"/>
              </a:cxn>
              <a:cxn ang="0">
                <a:pos x="92" y="102"/>
              </a:cxn>
              <a:cxn ang="0">
                <a:pos x="92" y="106"/>
              </a:cxn>
              <a:cxn ang="0">
                <a:pos x="88" y="116"/>
              </a:cxn>
              <a:cxn ang="0">
                <a:pos x="80" y="132"/>
              </a:cxn>
              <a:cxn ang="0">
                <a:pos x="66" y="152"/>
              </a:cxn>
              <a:cxn ang="0">
                <a:pos x="60" y="158"/>
              </a:cxn>
              <a:cxn ang="0">
                <a:pos x="52" y="166"/>
              </a:cxn>
              <a:cxn ang="0">
                <a:pos x="36" y="182"/>
              </a:cxn>
              <a:cxn ang="0">
                <a:pos x="22" y="194"/>
              </a:cxn>
              <a:cxn ang="0">
                <a:pos x="12" y="200"/>
              </a:cxn>
              <a:cxn ang="0">
                <a:pos x="8" y="200"/>
              </a:cxn>
              <a:cxn ang="0">
                <a:pos x="6" y="200"/>
              </a:cxn>
              <a:cxn ang="0">
                <a:pos x="6" y="198"/>
              </a:cxn>
              <a:cxn ang="0">
                <a:pos x="6" y="194"/>
              </a:cxn>
              <a:cxn ang="0">
                <a:pos x="8" y="182"/>
              </a:cxn>
              <a:cxn ang="0">
                <a:pos x="18" y="166"/>
              </a:cxn>
              <a:cxn ang="0">
                <a:pos x="32" y="148"/>
              </a:cxn>
              <a:cxn ang="0">
                <a:pos x="28" y="144"/>
              </a:cxn>
              <a:cxn ang="0">
                <a:pos x="14" y="162"/>
              </a:cxn>
              <a:cxn ang="0">
                <a:pos x="4" y="180"/>
              </a:cxn>
              <a:cxn ang="0">
                <a:pos x="0" y="194"/>
              </a:cxn>
              <a:cxn ang="0">
                <a:pos x="0" y="200"/>
              </a:cxn>
              <a:cxn ang="0">
                <a:pos x="4" y="202"/>
              </a:cxn>
              <a:cxn ang="0">
                <a:pos x="6" y="204"/>
              </a:cxn>
              <a:cxn ang="0">
                <a:pos x="12" y="204"/>
              </a:cxn>
              <a:cxn ang="0">
                <a:pos x="26" y="198"/>
              </a:cxn>
              <a:cxn ang="0">
                <a:pos x="40" y="186"/>
              </a:cxn>
              <a:cxn ang="0">
                <a:pos x="56" y="170"/>
              </a:cxn>
              <a:cxn ang="0">
                <a:pos x="64" y="162"/>
              </a:cxn>
              <a:cxn ang="0">
                <a:pos x="68" y="154"/>
              </a:cxn>
              <a:cxn ang="0">
                <a:pos x="82" y="138"/>
              </a:cxn>
              <a:cxn ang="0">
                <a:pos x="90" y="122"/>
              </a:cxn>
              <a:cxn ang="0">
                <a:pos x="96" y="108"/>
              </a:cxn>
              <a:cxn ang="0">
                <a:pos x="96" y="102"/>
              </a:cxn>
              <a:cxn ang="0">
                <a:pos x="96" y="98"/>
              </a:cxn>
              <a:cxn ang="0">
                <a:pos x="176" y="4"/>
              </a:cxn>
              <a:cxn ang="0">
                <a:pos x="172" y="0"/>
              </a:cxn>
              <a:cxn ang="0">
                <a:pos x="92" y="94"/>
              </a:cxn>
            </a:cxnLst>
            <a:rect l="0" t="0" r="r" b="b"/>
            <a:pathLst>
              <a:path w="176" h="204">
                <a:moveTo>
                  <a:pt x="92" y="94"/>
                </a:moveTo>
                <a:lnTo>
                  <a:pt x="88" y="94"/>
                </a:lnTo>
                <a:lnTo>
                  <a:pt x="82" y="96"/>
                </a:lnTo>
                <a:lnTo>
                  <a:pt x="70" y="102"/>
                </a:lnTo>
                <a:lnTo>
                  <a:pt x="56" y="112"/>
                </a:lnTo>
                <a:lnTo>
                  <a:pt x="44" y="126"/>
                </a:lnTo>
                <a:lnTo>
                  <a:pt x="48" y="130"/>
                </a:lnTo>
                <a:lnTo>
                  <a:pt x="62" y="114"/>
                </a:lnTo>
                <a:lnTo>
                  <a:pt x="74" y="104"/>
                </a:lnTo>
                <a:lnTo>
                  <a:pt x="84" y="100"/>
                </a:lnTo>
                <a:lnTo>
                  <a:pt x="88" y="98"/>
                </a:lnTo>
                <a:lnTo>
                  <a:pt x="90" y="100"/>
                </a:lnTo>
                <a:lnTo>
                  <a:pt x="92" y="102"/>
                </a:lnTo>
                <a:lnTo>
                  <a:pt x="92" y="106"/>
                </a:lnTo>
                <a:lnTo>
                  <a:pt x="88" y="116"/>
                </a:lnTo>
                <a:lnTo>
                  <a:pt x="80" y="132"/>
                </a:lnTo>
                <a:lnTo>
                  <a:pt x="66" y="152"/>
                </a:lnTo>
                <a:lnTo>
                  <a:pt x="60" y="158"/>
                </a:lnTo>
                <a:lnTo>
                  <a:pt x="52" y="166"/>
                </a:lnTo>
                <a:lnTo>
                  <a:pt x="36" y="182"/>
                </a:lnTo>
                <a:lnTo>
                  <a:pt x="22" y="194"/>
                </a:lnTo>
                <a:lnTo>
                  <a:pt x="12" y="200"/>
                </a:lnTo>
                <a:lnTo>
                  <a:pt x="8" y="200"/>
                </a:lnTo>
                <a:lnTo>
                  <a:pt x="6" y="200"/>
                </a:lnTo>
                <a:lnTo>
                  <a:pt x="6" y="198"/>
                </a:lnTo>
                <a:lnTo>
                  <a:pt x="6" y="194"/>
                </a:lnTo>
                <a:lnTo>
                  <a:pt x="8" y="182"/>
                </a:lnTo>
                <a:lnTo>
                  <a:pt x="18" y="166"/>
                </a:lnTo>
                <a:lnTo>
                  <a:pt x="32" y="148"/>
                </a:lnTo>
                <a:lnTo>
                  <a:pt x="28" y="144"/>
                </a:lnTo>
                <a:lnTo>
                  <a:pt x="14" y="162"/>
                </a:lnTo>
                <a:lnTo>
                  <a:pt x="4" y="180"/>
                </a:lnTo>
                <a:lnTo>
                  <a:pt x="0" y="194"/>
                </a:lnTo>
                <a:lnTo>
                  <a:pt x="0" y="200"/>
                </a:lnTo>
                <a:lnTo>
                  <a:pt x="4" y="202"/>
                </a:lnTo>
                <a:lnTo>
                  <a:pt x="6" y="204"/>
                </a:lnTo>
                <a:lnTo>
                  <a:pt x="12" y="204"/>
                </a:lnTo>
                <a:lnTo>
                  <a:pt x="26" y="198"/>
                </a:lnTo>
                <a:lnTo>
                  <a:pt x="40" y="186"/>
                </a:lnTo>
                <a:lnTo>
                  <a:pt x="56" y="170"/>
                </a:lnTo>
                <a:lnTo>
                  <a:pt x="64" y="162"/>
                </a:lnTo>
                <a:lnTo>
                  <a:pt x="68" y="154"/>
                </a:lnTo>
                <a:lnTo>
                  <a:pt x="82" y="138"/>
                </a:lnTo>
                <a:lnTo>
                  <a:pt x="90" y="122"/>
                </a:lnTo>
                <a:lnTo>
                  <a:pt x="96" y="108"/>
                </a:lnTo>
                <a:lnTo>
                  <a:pt x="96" y="102"/>
                </a:lnTo>
                <a:lnTo>
                  <a:pt x="96" y="98"/>
                </a:lnTo>
                <a:lnTo>
                  <a:pt x="176" y="4"/>
                </a:lnTo>
                <a:lnTo>
                  <a:pt x="172" y="0"/>
                </a:lnTo>
                <a:lnTo>
                  <a:pt x="92" y="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1027113" y="1171575"/>
            <a:ext cx="1587" cy="2730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4468813" y="1270000"/>
            <a:ext cx="1587" cy="1968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6846888" y="4845050"/>
            <a:ext cx="581025" cy="247650"/>
          </a:xfrm>
          <a:custGeom>
            <a:avLst/>
            <a:gdLst/>
            <a:ahLst/>
            <a:cxnLst>
              <a:cxn ang="0">
                <a:pos x="366" y="0"/>
              </a:cxn>
              <a:cxn ang="0">
                <a:pos x="278" y="0"/>
              </a:cxn>
              <a:cxn ang="0">
                <a:pos x="0" y="156"/>
              </a:cxn>
            </a:cxnLst>
            <a:rect l="0" t="0" r="r" b="b"/>
            <a:pathLst>
              <a:path w="366" h="156">
                <a:moveTo>
                  <a:pt x="366" y="0"/>
                </a:moveTo>
                <a:lnTo>
                  <a:pt x="278" y="0"/>
                </a:lnTo>
                <a:lnTo>
                  <a:pt x="0" y="1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Freeform 14"/>
          <p:cNvSpPr>
            <a:spLocks/>
          </p:cNvSpPr>
          <p:nvPr/>
        </p:nvSpPr>
        <p:spPr bwMode="auto">
          <a:xfrm>
            <a:off x="7675563" y="1381125"/>
            <a:ext cx="330200" cy="2063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144" y="0"/>
              </a:cxn>
              <a:cxn ang="0">
                <a:pos x="0" y="130"/>
              </a:cxn>
            </a:cxnLst>
            <a:rect l="0" t="0" r="r" b="b"/>
            <a:pathLst>
              <a:path w="208" h="130">
                <a:moveTo>
                  <a:pt x="208" y="0"/>
                </a:moveTo>
                <a:lnTo>
                  <a:pt x="144" y="0"/>
                </a:lnTo>
                <a:lnTo>
                  <a:pt x="0" y="13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Freeform 15"/>
          <p:cNvSpPr>
            <a:spLocks/>
          </p:cNvSpPr>
          <p:nvPr/>
        </p:nvSpPr>
        <p:spPr bwMode="auto">
          <a:xfrm>
            <a:off x="1560513" y="1320800"/>
            <a:ext cx="285750" cy="336550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94" y="0"/>
              </a:cxn>
              <a:cxn ang="0">
                <a:pos x="0" y="212"/>
              </a:cxn>
            </a:cxnLst>
            <a:rect l="0" t="0" r="r" b="b"/>
            <a:pathLst>
              <a:path w="180" h="212">
                <a:moveTo>
                  <a:pt x="180" y="0"/>
                </a:moveTo>
                <a:lnTo>
                  <a:pt x="94" y="0"/>
                </a:lnTo>
                <a:lnTo>
                  <a:pt x="0" y="21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>
            <a:off x="4008438" y="1581150"/>
            <a:ext cx="69850" cy="771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0"/>
              </a:cxn>
              <a:cxn ang="0">
                <a:pos x="44" y="486"/>
              </a:cxn>
            </a:cxnLst>
            <a:rect l="0" t="0" r="r" b="b"/>
            <a:pathLst>
              <a:path w="44" h="486">
                <a:moveTo>
                  <a:pt x="0" y="0"/>
                </a:moveTo>
                <a:lnTo>
                  <a:pt x="42" y="0"/>
                </a:lnTo>
                <a:lnTo>
                  <a:pt x="44" y="48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Freeform 17"/>
          <p:cNvSpPr>
            <a:spLocks/>
          </p:cNvSpPr>
          <p:nvPr/>
        </p:nvSpPr>
        <p:spPr bwMode="auto">
          <a:xfrm>
            <a:off x="7643813" y="5264150"/>
            <a:ext cx="409575" cy="26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" y="0"/>
              </a:cxn>
              <a:cxn ang="0">
                <a:pos x="258" y="168"/>
              </a:cxn>
            </a:cxnLst>
            <a:rect l="0" t="0" r="r" b="b"/>
            <a:pathLst>
              <a:path w="258" h="168">
                <a:moveTo>
                  <a:pt x="0" y="0"/>
                </a:moveTo>
                <a:lnTo>
                  <a:pt x="258" y="0"/>
                </a:lnTo>
                <a:lnTo>
                  <a:pt x="258" y="16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8"/>
          <p:cNvSpPr>
            <a:spLocks/>
          </p:cNvSpPr>
          <p:nvPr/>
        </p:nvSpPr>
        <p:spPr bwMode="auto">
          <a:xfrm>
            <a:off x="2855913" y="5041900"/>
            <a:ext cx="876300" cy="23495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92" y="148"/>
              </a:cxn>
              <a:cxn ang="0">
                <a:pos x="552" y="0"/>
              </a:cxn>
            </a:cxnLst>
            <a:rect l="0" t="0" r="r" b="b"/>
            <a:pathLst>
              <a:path w="552" h="148">
                <a:moveTo>
                  <a:pt x="0" y="148"/>
                </a:moveTo>
                <a:lnTo>
                  <a:pt x="92" y="148"/>
                </a:lnTo>
                <a:lnTo>
                  <a:pt x="552" y="0"/>
                </a:lnTo>
              </a:path>
            </a:pathLst>
          </a:custGeom>
          <a:noFill/>
          <a:ln w="12700">
            <a:solidFill>
              <a:srgbClr val="482F6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V="1">
            <a:off x="661988" y="5521325"/>
            <a:ext cx="1587" cy="825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12763" y="990600"/>
            <a:ext cx="1127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231F20"/>
                </a:solidFill>
                <a:latin typeface="Arial" charset="0"/>
              </a:rPr>
              <a:t>Norepinephrine</a:t>
            </a:r>
            <a:endParaRPr lang="en-US" sz="1800" b="1">
              <a:latin typeface="Arial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3970338" y="1073150"/>
            <a:ext cx="13176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231F20"/>
                </a:solidFill>
                <a:latin typeface="Arial" charset="0"/>
              </a:rPr>
              <a:t>Adenylate cyclase</a:t>
            </a:r>
            <a:endParaRPr lang="en-US" sz="1800" b="1">
              <a:latin typeface="Arial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7440613" y="4756150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  <a:r>
              <a:rPr lang="en-US" sz="1300" b="1">
                <a:latin typeface="Arial" charset="0"/>
              </a:rPr>
              <a:t> </a:t>
            </a:r>
            <a:r>
              <a:rPr lang="en-US" sz="1300" b="1">
                <a:solidFill>
                  <a:srgbClr val="231F20"/>
                </a:solidFill>
                <a:latin typeface="Arial" charset="0"/>
              </a:rPr>
              <a:t>uptake </a:t>
            </a:r>
            <a:endParaRPr lang="en-US" sz="1300" b="1">
              <a:latin typeface="Arial" charset="0"/>
            </a:endParaRPr>
          </a:p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pump</a:t>
            </a:r>
            <a:endParaRPr lang="en-US" sz="1800" b="1">
              <a:latin typeface="Arial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8024813" y="1279525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channel</a:t>
            </a:r>
            <a:endParaRPr lang="en-US" sz="1800" b="1">
              <a:latin typeface="Arial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1876425" y="1206500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latin typeface="Symbol" charset="2"/>
              </a:rPr>
              <a:t>b</a:t>
            </a:r>
            <a:r>
              <a:rPr lang="en-US" sz="1300" b="1" baseline="-20000">
                <a:latin typeface="Arial" charset="0"/>
              </a:rPr>
              <a:t>1</a:t>
            </a:r>
            <a:r>
              <a:rPr lang="en-US" sz="1300" b="1">
                <a:solidFill>
                  <a:srgbClr val="231F20"/>
                </a:solidFill>
                <a:latin typeface="Arial" charset="0"/>
              </a:rPr>
              <a:t>-Adrenergic</a:t>
            </a:r>
          </a:p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receptor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903538" y="1473200"/>
            <a:ext cx="1085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G protein (G</a:t>
            </a:r>
            <a:r>
              <a:rPr lang="en-US" sz="1300" b="1" baseline="-20000">
                <a:solidFill>
                  <a:srgbClr val="231F20"/>
                </a:solidFill>
                <a:latin typeface="Arial" charset="0"/>
              </a:rPr>
              <a:t>s</a:t>
            </a:r>
            <a:r>
              <a:rPr lang="en-US" sz="1300" b="1">
                <a:solidFill>
                  <a:srgbClr val="231F20"/>
                </a:solidFill>
                <a:latin typeface="Arial" charset="0"/>
              </a:rPr>
              <a:t>)</a:t>
            </a:r>
            <a:endParaRPr lang="en-US" sz="1800" b="1">
              <a:latin typeface="Arial" charset="0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7046913" y="4619625"/>
            <a:ext cx="3413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7526338" y="55499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Sarcoplasmic</a:t>
            </a:r>
          </a:p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reticulum (SR)</a:t>
            </a:r>
            <a:endParaRPr lang="en-US" sz="1800" b="1">
              <a:latin typeface="Arial" charset="0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5872163" y="3498850"/>
            <a:ext cx="681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kinase A</a:t>
            </a:r>
            <a:endParaRPr lang="en-US" sz="1800" b="1">
              <a:latin typeface="Arial" charset="0"/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304088" y="898525"/>
            <a:ext cx="1279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Extracellular fluid</a:t>
            </a:r>
            <a:endParaRPr lang="en-US" sz="1800">
              <a:latin typeface="Arial" charset="0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7745413" y="2428875"/>
            <a:ext cx="777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Cytoplasm</a:t>
            </a:r>
            <a:endParaRPr lang="en-US" sz="1800" i="1">
              <a:latin typeface="Arial" charset="0"/>
            </a:endParaRP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6361113" y="4060825"/>
            <a:ext cx="1905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Phosphorylates SR 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pumps, speeding 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removal and relaxation</a:t>
            </a:r>
            <a:endParaRPr lang="en-US" sz="1800" b="1">
              <a:latin typeface="Arial" charset="0"/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8202613" y="4067175"/>
            <a:ext cx="46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8050213" y="4232275"/>
            <a:ext cx="46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2836863" y="3975100"/>
            <a:ext cx="27622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Phosphorylates SR 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  <a:r>
              <a:rPr lang="en-US" sz="1300" b="1">
                <a:latin typeface="Arial" charset="0"/>
              </a:rPr>
              <a:t> </a:t>
            </a:r>
            <a:r>
              <a:rPr lang="en-US" sz="1300" b="1">
                <a:solidFill>
                  <a:srgbClr val="231F20"/>
                </a:solidFill>
                <a:latin typeface="Arial" charset="0"/>
              </a:rPr>
              <a:t>channels, </a:t>
            </a:r>
            <a:endParaRPr lang="en-US" sz="13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increasing intracellular Ca</a:t>
            </a:r>
            <a:r>
              <a:rPr lang="en-US" sz="1300" b="1" baseline="30000">
                <a:latin typeface="Arial" charset="0"/>
              </a:rPr>
              <a:t>2+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release</a:t>
            </a:r>
            <a:endParaRPr lang="en-US" sz="1800" b="1">
              <a:latin typeface="Arial" charset="0"/>
            </a:endParaRP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5005388" y="4140200"/>
            <a:ext cx="46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7224713" y="3028950"/>
            <a:ext cx="14509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Phosphorylates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plasma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  <a:r>
              <a:rPr lang="en-US" sz="1300" b="1">
                <a:solidFill>
                  <a:srgbClr val="231F20"/>
                </a:solidFill>
                <a:latin typeface="Arial" charset="0"/>
              </a:rPr>
              <a:t> channels,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increasing extra-</a:t>
            </a:r>
            <a:endParaRPr lang="en-US" sz="13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cellular 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  <a:r>
              <a:rPr lang="en-US" sz="1300" b="1">
                <a:solidFill>
                  <a:srgbClr val="231F20"/>
                </a:solidFill>
                <a:latin typeface="Arial" charset="0"/>
              </a:rPr>
              <a:t> entry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3684588" y="3460750"/>
            <a:ext cx="11271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Inactive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kinase A</a:t>
            </a:r>
            <a:endParaRPr lang="en-US" sz="1800" b="1">
              <a:latin typeface="Arial" charset="0"/>
            </a:endParaRPr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6907213" y="1095375"/>
            <a:ext cx="3413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3154363" y="4505325"/>
            <a:ext cx="3413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581025" y="4511675"/>
            <a:ext cx="102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Enhanced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actin-myosin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300" b="1">
                <a:solidFill>
                  <a:srgbClr val="231F20"/>
                </a:solidFill>
                <a:latin typeface="Arial" charset="0"/>
              </a:rPr>
              <a:t>interaction</a:t>
            </a:r>
            <a:endParaRPr lang="en-US" sz="1800" b="1">
              <a:latin typeface="Arial" charset="0"/>
            </a:endParaRPr>
          </a:p>
        </p:txBody>
      </p:sp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639763" y="5445125"/>
            <a:ext cx="1295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 Cardiac muscle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force and velocity</a:t>
            </a:r>
            <a:endParaRPr lang="en-US" sz="1200" b="1">
              <a:latin typeface="Arial" charset="0"/>
            </a:endParaRPr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5154613" y="2362200"/>
            <a:ext cx="124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231F20"/>
                </a:solidFill>
                <a:latin typeface="Arial" charset="0"/>
              </a:rPr>
              <a:t>ATP is converted</a:t>
            </a:r>
          </a:p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to cAMP</a:t>
            </a:r>
            <a:endParaRPr lang="en-US" sz="1800" b="1">
              <a:latin typeface="Arial" charset="0"/>
            </a:endParaRPr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2679700" y="4527550"/>
            <a:ext cx="407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binds</a:t>
            </a:r>
          </a:p>
          <a:p>
            <a:pPr algn="ctr" eaLnBrk="1" hangingPunct="1"/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to</a:t>
            </a:r>
          </a:p>
        </p:txBody>
      </p:sp>
      <p:sp>
        <p:nvSpPr>
          <p:cNvPr id="56364" name="Rectangle 44"/>
          <p:cNvSpPr>
            <a:spLocks noChangeArrowheads="1"/>
          </p:cNvSpPr>
          <p:nvPr/>
        </p:nvSpPr>
        <p:spPr bwMode="auto">
          <a:xfrm>
            <a:off x="2220913" y="5159375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SR Ca</a:t>
            </a:r>
            <a:r>
              <a:rPr lang="en-US" sz="13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  <a:p>
            <a:pPr eaLnBrk="1" hangingPunct="1"/>
            <a:r>
              <a:rPr lang="en-US" sz="1300" b="1">
                <a:solidFill>
                  <a:srgbClr val="231F20"/>
                </a:solidFill>
                <a:latin typeface="Arial" charset="0"/>
              </a:rPr>
              <a:t>channel</a:t>
            </a:r>
            <a:endParaRPr lang="en-US" sz="1800" b="1">
              <a:latin typeface="Arial" charset="0"/>
            </a:endParaRPr>
          </a:p>
        </p:txBody>
      </p:sp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1198563" y="3197225"/>
            <a:ext cx="330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231F20"/>
                </a:solidFill>
                <a:latin typeface="Arial" charset="0"/>
              </a:rPr>
              <a:t>GDP</a:t>
            </a:r>
            <a:endParaRPr lang="en-US" sz="1800" b="1">
              <a:latin typeface="Arial" charset="0"/>
            </a:endParaRPr>
          </a:p>
        </p:txBody>
      </p:sp>
      <p:sp>
        <p:nvSpPr>
          <p:cNvPr id="56366" name="Freeform 46"/>
          <p:cNvSpPr>
            <a:spLocks/>
          </p:cNvSpPr>
          <p:nvPr/>
        </p:nvSpPr>
        <p:spPr bwMode="auto">
          <a:xfrm>
            <a:off x="642938" y="5476875"/>
            <a:ext cx="44450" cy="53975"/>
          </a:xfrm>
          <a:custGeom>
            <a:avLst/>
            <a:gdLst/>
            <a:ahLst/>
            <a:cxnLst>
              <a:cxn ang="0">
                <a:pos x="28" y="34"/>
              </a:cxn>
              <a:cxn ang="0">
                <a:pos x="0" y="34"/>
              </a:cxn>
              <a:cxn ang="0">
                <a:pos x="14" y="0"/>
              </a:cxn>
              <a:cxn ang="0">
                <a:pos x="28" y="34"/>
              </a:cxn>
            </a:cxnLst>
            <a:rect l="0" t="0" r="r" b="b"/>
            <a:pathLst>
              <a:path w="28" h="34">
                <a:moveTo>
                  <a:pt x="28" y="34"/>
                </a:moveTo>
                <a:lnTo>
                  <a:pt x="0" y="34"/>
                </a:lnTo>
                <a:lnTo>
                  <a:pt x="14" y="0"/>
                </a:lnTo>
                <a:lnTo>
                  <a:pt x="28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7" name="Rectangle 47"/>
          <p:cNvSpPr>
            <a:spLocks noChangeArrowheads="1"/>
          </p:cNvSpPr>
          <p:nvPr/>
        </p:nvSpPr>
        <p:spPr bwMode="auto">
          <a:xfrm>
            <a:off x="1931988" y="4638675"/>
            <a:ext cx="6635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231F20"/>
                </a:solidFill>
                <a:latin typeface="Arial" charset="0"/>
              </a:rPr>
              <a:t>Troponin</a:t>
            </a:r>
            <a:endParaRPr lang="en-US" sz="1800" b="1">
              <a:latin typeface="Arial" charset="0"/>
            </a:endParaRPr>
          </a:p>
        </p:txBody>
      </p:sp>
      <p:sp>
        <p:nvSpPr>
          <p:cNvPr id="56368" name="Freeform 48"/>
          <p:cNvSpPr>
            <a:spLocks/>
          </p:cNvSpPr>
          <p:nvPr/>
        </p:nvSpPr>
        <p:spPr bwMode="auto">
          <a:xfrm>
            <a:off x="7056438" y="3041650"/>
            <a:ext cx="165100" cy="165100"/>
          </a:xfrm>
          <a:custGeom>
            <a:avLst/>
            <a:gdLst/>
            <a:ahLst/>
            <a:cxnLst>
              <a:cxn ang="0">
                <a:pos x="104" y="52"/>
              </a:cxn>
              <a:cxn ang="0">
                <a:pos x="104" y="62"/>
              </a:cxn>
              <a:cxn ang="0">
                <a:pos x="100" y="72"/>
              </a:cxn>
              <a:cxn ang="0">
                <a:pos x="96" y="82"/>
              </a:cxn>
              <a:cxn ang="0">
                <a:pos x="90" y="90"/>
              </a:cxn>
              <a:cxn ang="0">
                <a:pos x="82" y="96"/>
              </a:cxn>
              <a:cxn ang="0">
                <a:pos x="72" y="100"/>
              </a:cxn>
              <a:cxn ang="0">
                <a:pos x="62" y="104"/>
              </a:cxn>
              <a:cxn ang="0">
                <a:pos x="52" y="104"/>
              </a:cxn>
              <a:cxn ang="0">
                <a:pos x="42" y="104"/>
              </a:cxn>
              <a:cxn ang="0">
                <a:pos x="32" y="100"/>
              </a:cxn>
              <a:cxn ang="0">
                <a:pos x="22" y="96"/>
              </a:cxn>
              <a:cxn ang="0">
                <a:pos x="14" y="90"/>
              </a:cxn>
              <a:cxn ang="0">
                <a:pos x="8" y="82"/>
              </a:cxn>
              <a:cxn ang="0">
                <a:pos x="4" y="72"/>
              </a:cxn>
              <a:cxn ang="0">
                <a:pos x="0" y="62"/>
              </a:cxn>
              <a:cxn ang="0">
                <a:pos x="0" y="52"/>
              </a:cxn>
              <a:cxn ang="0">
                <a:pos x="0" y="42"/>
              </a:cxn>
              <a:cxn ang="0">
                <a:pos x="4" y="32"/>
              </a:cxn>
              <a:cxn ang="0">
                <a:pos x="8" y="22"/>
              </a:cxn>
              <a:cxn ang="0">
                <a:pos x="14" y="16"/>
              </a:cxn>
              <a:cxn ang="0">
                <a:pos x="22" y="8"/>
              </a:cxn>
              <a:cxn ang="0">
                <a:pos x="32" y="4"/>
              </a:cxn>
              <a:cxn ang="0">
                <a:pos x="42" y="0"/>
              </a:cxn>
              <a:cxn ang="0">
                <a:pos x="52" y="0"/>
              </a:cxn>
              <a:cxn ang="0">
                <a:pos x="62" y="0"/>
              </a:cxn>
              <a:cxn ang="0">
                <a:pos x="72" y="4"/>
              </a:cxn>
              <a:cxn ang="0">
                <a:pos x="82" y="8"/>
              </a:cxn>
              <a:cxn ang="0">
                <a:pos x="90" y="16"/>
              </a:cxn>
              <a:cxn ang="0">
                <a:pos x="96" y="22"/>
              </a:cxn>
              <a:cxn ang="0">
                <a:pos x="100" y="32"/>
              </a:cxn>
              <a:cxn ang="0">
                <a:pos x="104" y="42"/>
              </a:cxn>
              <a:cxn ang="0">
                <a:pos x="104" y="50"/>
              </a:cxn>
              <a:cxn ang="0">
                <a:pos x="104" y="52"/>
              </a:cxn>
            </a:cxnLst>
            <a:rect l="0" t="0" r="r" b="b"/>
            <a:pathLst>
              <a:path w="104" h="104">
                <a:moveTo>
                  <a:pt x="104" y="52"/>
                </a:moveTo>
                <a:lnTo>
                  <a:pt x="104" y="62"/>
                </a:lnTo>
                <a:lnTo>
                  <a:pt x="100" y="72"/>
                </a:lnTo>
                <a:lnTo>
                  <a:pt x="96" y="82"/>
                </a:lnTo>
                <a:lnTo>
                  <a:pt x="90" y="90"/>
                </a:lnTo>
                <a:lnTo>
                  <a:pt x="82" y="96"/>
                </a:lnTo>
                <a:lnTo>
                  <a:pt x="72" y="100"/>
                </a:lnTo>
                <a:lnTo>
                  <a:pt x="62" y="104"/>
                </a:lnTo>
                <a:lnTo>
                  <a:pt x="52" y="104"/>
                </a:lnTo>
                <a:lnTo>
                  <a:pt x="42" y="104"/>
                </a:lnTo>
                <a:lnTo>
                  <a:pt x="32" y="100"/>
                </a:lnTo>
                <a:lnTo>
                  <a:pt x="22" y="96"/>
                </a:lnTo>
                <a:lnTo>
                  <a:pt x="14" y="90"/>
                </a:lnTo>
                <a:lnTo>
                  <a:pt x="8" y="82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2"/>
                </a:lnTo>
                <a:lnTo>
                  <a:pt x="14" y="16"/>
                </a:lnTo>
                <a:lnTo>
                  <a:pt x="22" y="8"/>
                </a:lnTo>
                <a:lnTo>
                  <a:pt x="32" y="4"/>
                </a:lnTo>
                <a:lnTo>
                  <a:pt x="42" y="0"/>
                </a:lnTo>
                <a:lnTo>
                  <a:pt x="52" y="0"/>
                </a:lnTo>
                <a:lnTo>
                  <a:pt x="62" y="0"/>
                </a:lnTo>
                <a:lnTo>
                  <a:pt x="72" y="4"/>
                </a:lnTo>
                <a:lnTo>
                  <a:pt x="82" y="8"/>
                </a:lnTo>
                <a:lnTo>
                  <a:pt x="90" y="16"/>
                </a:lnTo>
                <a:lnTo>
                  <a:pt x="96" y="22"/>
                </a:lnTo>
                <a:lnTo>
                  <a:pt x="100" y="32"/>
                </a:lnTo>
                <a:lnTo>
                  <a:pt x="104" y="42"/>
                </a:lnTo>
                <a:lnTo>
                  <a:pt x="104" y="50"/>
                </a:lnTo>
                <a:lnTo>
                  <a:pt x="104" y="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9" name="Freeform 49"/>
          <p:cNvSpPr>
            <a:spLocks/>
          </p:cNvSpPr>
          <p:nvPr/>
        </p:nvSpPr>
        <p:spPr bwMode="auto">
          <a:xfrm>
            <a:off x="7059613" y="3044825"/>
            <a:ext cx="165100" cy="165100"/>
          </a:xfrm>
          <a:custGeom>
            <a:avLst/>
            <a:gdLst/>
            <a:ahLst/>
            <a:cxnLst>
              <a:cxn ang="0">
                <a:pos x="104" y="52"/>
              </a:cxn>
              <a:cxn ang="0">
                <a:pos x="104" y="62"/>
              </a:cxn>
              <a:cxn ang="0">
                <a:pos x="100" y="72"/>
              </a:cxn>
              <a:cxn ang="0">
                <a:pos x="96" y="82"/>
              </a:cxn>
              <a:cxn ang="0">
                <a:pos x="90" y="90"/>
              </a:cxn>
              <a:cxn ang="0">
                <a:pos x="82" y="96"/>
              </a:cxn>
              <a:cxn ang="0">
                <a:pos x="72" y="100"/>
              </a:cxn>
              <a:cxn ang="0">
                <a:pos x="62" y="104"/>
              </a:cxn>
              <a:cxn ang="0">
                <a:pos x="52" y="104"/>
              </a:cxn>
              <a:cxn ang="0">
                <a:pos x="42" y="104"/>
              </a:cxn>
              <a:cxn ang="0">
                <a:pos x="32" y="100"/>
              </a:cxn>
              <a:cxn ang="0">
                <a:pos x="22" y="96"/>
              </a:cxn>
              <a:cxn ang="0">
                <a:pos x="14" y="90"/>
              </a:cxn>
              <a:cxn ang="0">
                <a:pos x="8" y="82"/>
              </a:cxn>
              <a:cxn ang="0">
                <a:pos x="4" y="72"/>
              </a:cxn>
              <a:cxn ang="0">
                <a:pos x="0" y="62"/>
              </a:cxn>
              <a:cxn ang="0">
                <a:pos x="0" y="52"/>
              </a:cxn>
              <a:cxn ang="0">
                <a:pos x="0" y="42"/>
              </a:cxn>
              <a:cxn ang="0">
                <a:pos x="4" y="32"/>
              </a:cxn>
              <a:cxn ang="0">
                <a:pos x="8" y="22"/>
              </a:cxn>
              <a:cxn ang="0">
                <a:pos x="14" y="16"/>
              </a:cxn>
              <a:cxn ang="0">
                <a:pos x="22" y="8"/>
              </a:cxn>
              <a:cxn ang="0">
                <a:pos x="32" y="4"/>
              </a:cxn>
              <a:cxn ang="0">
                <a:pos x="42" y="0"/>
              </a:cxn>
              <a:cxn ang="0">
                <a:pos x="52" y="0"/>
              </a:cxn>
              <a:cxn ang="0">
                <a:pos x="62" y="0"/>
              </a:cxn>
              <a:cxn ang="0">
                <a:pos x="72" y="4"/>
              </a:cxn>
              <a:cxn ang="0">
                <a:pos x="82" y="8"/>
              </a:cxn>
              <a:cxn ang="0">
                <a:pos x="90" y="16"/>
              </a:cxn>
              <a:cxn ang="0">
                <a:pos x="96" y="22"/>
              </a:cxn>
              <a:cxn ang="0">
                <a:pos x="100" y="32"/>
              </a:cxn>
              <a:cxn ang="0">
                <a:pos x="104" y="42"/>
              </a:cxn>
              <a:cxn ang="0">
                <a:pos x="104" y="52"/>
              </a:cxn>
            </a:cxnLst>
            <a:rect l="0" t="0" r="r" b="b"/>
            <a:pathLst>
              <a:path w="104" h="104">
                <a:moveTo>
                  <a:pt x="104" y="52"/>
                </a:moveTo>
                <a:lnTo>
                  <a:pt x="104" y="62"/>
                </a:lnTo>
                <a:lnTo>
                  <a:pt x="100" y="72"/>
                </a:lnTo>
                <a:lnTo>
                  <a:pt x="96" y="82"/>
                </a:lnTo>
                <a:lnTo>
                  <a:pt x="90" y="90"/>
                </a:lnTo>
                <a:lnTo>
                  <a:pt x="82" y="96"/>
                </a:lnTo>
                <a:lnTo>
                  <a:pt x="72" y="100"/>
                </a:lnTo>
                <a:lnTo>
                  <a:pt x="62" y="104"/>
                </a:lnTo>
                <a:lnTo>
                  <a:pt x="52" y="104"/>
                </a:lnTo>
                <a:lnTo>
                  <a:pt x="42" y="104"/>
                </a:lnTo>
                <a:lnTo>
                  <a:pt x="32" y="100"/>
                </a:lnTo>
                <a:lnTo>
                  <a:pt x="22" y="96"/>
                </a:lnTo>
                <a:lnTo>
                  <a:pt x="14" y="90"/>
                </a:lnTo>
                <a:lnTo>
                  <a:pt x="8" y="82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2"/>
                </a:lnTo>
                <a:lnTo>
                  <a:pt x="14" y="16"/>
                </a:lnTo>
                <a:lnTo>
                  <a:pt x="22" y="8"/>
                </a:lnTo>
                <a:lnTo>
                  <a:pt x="32" y="4"/>
                </a:lnTo>
                <a:lnTo>
                  <a:pt x="42" y="0"/>
                </a:lnTo>
                <a:lnTo>
                  <a:pt x="52" y="0"/>
                </a:lnTo>
                <a:lnTo>
                  <a:pt x="62" y="0"/>
                </a:lnTo>
                <a:lnTo>
                  <a:pt x="72" y="4"/>
                </a:lnTo>
                <a:lnTo>
                  <a:pt x="82" y="8"/>
                </a:lnTo>
                <a:lnTo>
                  <a:pt x="90" y="16"/>
                </a:lnTo>
                <a:lnTo>
                  <a:pt x="96" y="22"/>
                </a:lnTo>
                <a:lnTo>
                  <a:pt x="100" y="32"/>
                </a:lnTo>
                <a:lnTo>
                  <a:pt x="104" y="42"/>
                </a:lnTo>
                <a:lnTo>
                  <a:pt x="104" y="52"/>
                </a:lnTo>
                <a:close/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0" name="Freeform 50"/>
          <p:cNvSpPr>
            <a:spLocks/>
          </p:cNvSpPr>
          <p:nvPr/>
        </p:nvSpPr>
        <p:spPr bwMode="auto">
          <a:xfrm>
            <a:off x="5068888" y="4286250"/>
            <a:ext cx="168275" cy="168275"/>
          </a:xfrm>
          <a:custGeom>
            <a:avLst/>
            <a:gdLst/>
            <a:ahLst/>
            <a:cxnLst>
              <a:cxn ang="0">
                <a:pos x="106" y="54"/>
              </a:cxn>
              <a:cxn ang="0">
                <a:pos x="104" y="64"/>
              </a:cxn>
              <a:cxn ang="0">
                <a:pos x="102" y="74"/>
              </a:cxn>
              <a:cxn ang="0">
                <a:pos x="96" y="82"/>
              </a:cxn>
              <a:cxn ang="0">
                <a:pos x="90" y="90"/>
              </a:cxn>
              <a:cxn ang="0">
                <a:pos x="82" y="96"/>
              </a:cxn>
              <a:cxn ang="0">
                <a:pos x="74" y="102"/>
              </a:cxn>
              <a:cxn ang="0">
                <a:pos x="64" y="104"/>
              </a:cxn>
              <a:cxn ang="0">
                <a:pos x="54" y="106"/>
              </a:cxn>
              <a:cxn ang="0">
                <a:pos x="42" y="104"/>
              </a:cxn>
              <a:cxn ang="0">
                <a:pos x="32" y="102"/>
              </a:cxn>
              <a:cxn ang="0">
                <a:pos x="24" y="96"/>
              </a:cxn>
              <a:cxn ang="0">
                <a:pos x="16" y="90"/>
              </a:cxn>
              <a:cxn ang="0">
                <a:pos x="10" y="82"/>
              </a:cxn>
              <a:cxn ang="0">
                <a:pos x="4" y="74"/>
              </a:cxn>
              <a:cxn ang="0">
                <a:pos x="2" y="64"/>
              </a:cxn>
              <a:cxn ang="0">
                <a:pos x="0" y="54"/>
              </a:cxn>
              <a:cxn ang="0">
                <a:pos x="2" y="42"/>
              </a:cxn>
              <a:cxn ang="0">
                <a:pos x="4" y="32"/>
              </a:cxn>
              <a:cxn ang="0">
                <a:pos x="10" y="24"/>
              </a:cxn>
              <a:cxn ang="0">
                <a:pos x="16" y="16"/>
              </a:cxn>
              <a:cxn ang="0">
                <a:pos x="24" y="10"/>
              </a:cxn>
              <a:cxn ang="0">
                <a:pos x="32" y="4"/>
              </a:cxn>
              <a:cxn ang="0">
                <a:pos x="42" y="2"/>
              </a:cxn>
              <a:cxn ang="0">
                <a:pos x="54" y="0"/>
              </a:cxn>
              <a:cxn ang="0">
                <a:pos x="64" y="2"/>
              </a:cxn>
              <a:cxn ang="0">
                <a:pos x="74" y="4"/>
              </a:cxn>
              <a:cxn ang="0">
                <a:pos x="82" y="10"/>
              </a:cxn>
              <a:cxn ang="0">
                <a:pos x="90" y="16"/>
              </a:cxn>
              <a:cxn ang="0">
                <a:pos x="96" y="24"/>
              </a:cxn>
              <a:cxn ang="0">
                <a:pos x="102" y="32"/>
              </a:cxn>
              <a:cxn ang="0">
                <a:pos x="104" y="42"/>
              </a:cxn>
              <a:cxn ang="0">
                <a:pos x="104" y="54"/>
              </a:cxn>
              <a:cxn ang="0">
                <a:pos x="106" y="54"/>
              </a:cxn>
            </a:cxnLst>
            <a:rect l="0" t="0" r="r" b="b"/>
            <a:pathLst>
              <a:path w="106" h="106">
                <a:moveTo>
                  <a:pt x="106" y="54"/>
                </a:moveTo>
                <a:lnTo>
                  <a:pt x="104" y="64"/>
                </a:lnTo>
                <a:lnTo>
                  <a:pt x="102" y="74"/>
                </a:lnTo>
                <a:lnTo>
                  <a:pt x="96" y="82"/>
                </a:lnTo>
                <a:lnTo>
                  <a:pt x="90" y="90"/>
                </a:lnTo>
                <a:lnTo>
                  <a:pt x="82" y="96"/>
                </a:lnTo>
                <a:lnTo>
                  <a:pt x="74" y="102"/>
                </a:lnTo>
                <a:lnTo>
                  <a:pt x="64" y="104"/>
                </a:lnTo>
                <a:lnTo>
                  <a:pt x="54" y="106"/>
                </a:lnTo>
                <a:lnTo>
                  <a:pt x="42" y="104"/>
                </a:lnTo>
                <a:lnTo>
                  <a:pt x="32" y="102"/>
                </a:lnTo>
                <a:lnTo>
                  <a:pt x="24" y="96"/>
                </a:lnTo>
                <a:lnTo>
                  <a:pt x="16" y="90"/>
                </a:lnTo>
                <a:lnTo>
                  <a:pt x="10" y="82"/>
                </a:lnTo>
                <a:lnTo>
                  <a:pt x="4" y="74"/>
                </a:lnTo>
                <a:lnTo>
                  <a:pt x="2" y="64"/>
                </a:lnTo>
                <a:lnTo>
                  <a:pt x="0" y="54"/>
                </a:lnTo>
                <a:lnTo>
                  <a:pt x="2" y="42"/>
                </a:lnTo>
                <a:lnTo>
                  <a:pt x="4" y="32"/>
                </a:lnTo>
                <a:lnTo>
                  <a:pt x="10" y="24"/>
                </a:lnTo>
                <a:lnTo>
                  <a:pt x="16" y="16"/>
                </a:lnTo>
                <a:lnTo>
                  <a:pt x="24" y="10"/>
                </a:lnTo>
                <a:lnTo>
                  <a:pt x="32" y="4"/>
                </a:lnTo>
                <a:lnTo>
                  <a:pt x="42" y="2"/>
                </a:lnTo>
                <a:lnTo>
                  <a:pt x="54" y="0"/>
                </a:lnTo>
                <a:lnTo>
                  <a:pt x="64" y="2"/>
                </a:lnTo>
                <a:lnTo>
                  <a:pt x="74" y="4"/>
                </a:lnTo>
                <a:lnTo>
                  <a:pt x="82" y="10"/>
                </a:lnTo>
                <a:lnTo>
                  <a:pt x="90" y="16"/>
                </a:lnTo>
                <a:lnTo>
                  <a:pt x="96" y="24"/>
                </a:lnTo>
                <a:lnTo>
                  <a:pt x="102" y="32"/>
                </a:lnTo>
                <a:lnTo>
                  <a:pt x="104" y="42"/>
                </a:lnTo>
                <a:lnTo>
                  <a:pt x="104" y="54"/>
                </a:lnTo>
                <a:lnTo>
                  <a:pt x="106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1" name="Freeform 51"/>
          <p:cNvSpPr>
            <a:spLocks/>
          </p:cNvSpPr>
          <p:nvPr/>
        </p:nvSpPr>
        <p:spPr bwMode="auto">
          <a:xfrm>
            <a:off x="5072063" y="4289425"/>
            <a:ext cx="168275" cy="168275"/>
          </a:xfrm>
          <a:custGeom>
            <a:avLst/>
            <a:gdLst/>
            <a:ahLst/>
            <a:cxnLst>
              <a:cxn ang="0">
                <a:pos x="106" y="54"/>
              </a:cxn>
              <a:cxn ang="0">
                <a:pos x="104" y="64"/>
              </a:cxn>
              <a:cxn ang="0">
                <a:pos x="102" y="74"/>
              </a:cxn>
              <a:cxn ang="0">
                <a:pos x="96" y="82"/>
              </a:cxn>
              <a:cxn ang="0">
                <a:pos x="90" y="90"/>
              </a:cxn>
              <a:cxn ang="0">
                <a:pos x="82" y="96"/>
              </a:cxn>
              <a:cxn ang="0">
                <a:pos x="74" y="102"/>
              </a:cxn>
              <a:cxn ang="0">
                <a:pos x="64" y="104"/>
              </a:cxn>
              <a:cxn ang="0">
                <a:pos x="54" y="106"/>
              </a:cxn>
              <a:cxn ang="0">
                <a:pos x="42" y="104"/>
              </a:cxn>
              <a:cxn ang="0">
                <a:pos x="32" y="102"/>
              </a:cxn>
              <a:cxn ang="0">
                <a:pos x="24" y="96"/>
              </a:cxn>
              <a:cxn ang="0">
                <a:pos x="16" y="90"/>
              </a:cxn>
              <a:cxn ang="0">
                <a:pos x="10" y="82"/>
              </a:cxn>
              <a:cxn ang="0">
                <a:pos x="4" y="74"/>
              </a:cxn>
              <a:cxn ang="0">
                <a:pos x="2" y="64"/>
              </a:cxn>
              <a:cxn ang="0">
                <a:pos x="0" y="54"/>
              </a:cxn>
              <a:cxn ang="0">
                <a:pos x="2" y="42"/>
              </a:cxn>
              <a:cxn ang="0">
                <a:pos x="4" y="32"/>
              </a:cxn>
              <a:cxn ang="0">
                <a:pos x="10" y="24"/>
              </a:cxn>
              <a:cxn ang="0">
                <a:pos x="16" y="16"/>
              </a:cxn>
              <a:cxn ang="0">
                <a:pos x="24" y="10"/>
              </a:cxn>
              <a:cxn ang="0">
                <a:pos x="32" y="4"/>
              </a:cxn>
              <a:cxn ang="0">
                <a:pos x="42" y="2"/>
              </a:cxn>
              <a:cxn ang="0">
                <a:pos x="54" y="0"/>
              </a:cxn>
              <a:cxn ang="0">
                <a:pos x="64" y="2"/>
              </a:cxn>
              <a:cxn ang="0">
                <a:pos x="74" y="4"/>
              </a:cxn>
              <a:cxn ang="0">
                <a:pos x="82" y="10"/>
              </a:cxn>
              <a:cxn ang="0">
                <a:pos x="90" y="16"/>
              </a:cxn>
              <a:cxn ang="0">
                <a:pos x="96" y="24"/>
              </a:cxn>
              <a:cxn ang="0">
                <a:pos x="102" y="32"/>
              </a:cxn>
              <a:cxn ang="0">
                <a:pos x="104" y="42"/>
              </a:cxn>
              <a:cxn ang="0">
                <a:pos x="106" y="54"/>
              </a:cxn>
            </a:cxnLst>
            <a:rect l="0" t="0" r="r" b="b"/>
            <a:pathLst>
              <a:path w="106" h="106">
                <a:moveTo>
                  <a:pt x="106" y="54"/>
                </a:moveTo>
                <a:lnTo>
                  <a:pt x="104" y="64"/>
                </a:lnTo>
                <a:lnTo>
                  <a:pt x="102" y="74"/>
                </a:lnTo>
                <a:lnTo>
                  <a:pt x="96" y="82"/>
                </a:lnTo>
                <a:lnTo>
                  <a:pt x="90" y="90"/>
                </a:lnTo>
                <a:lnTo>
                  <a:pt x="82" y="96"/>
                </a:lnTo>
                <a:lnTo>
                  <a:pt x="74" y="102"/>
                </a:lnTo>
                <a:lnTo>
                  <a:pt x="64" y="104"/>
                </a:lnTo>
                <a:lnTo>
                  <a:pt x="54" y="106"/>
                </a:lnTo>
                <a:lnTo>
                  <a:pt x="42" y="104"/>
                </a:lnTo>
                <a:lnTo>
                  <a:pt x="32" y="102"/>
                </a:lnTo>
                <a:lnTo>
                  <a:pt x="24" y="96"/>
                </a:lnTo>
                <a:lnTo>
                  <a:pt x="16" y="90"/>
                </a:lnTo>
                <a:lnTo>
                  <a:pt x="10" y="82"/>
                </a:lnTo>
                <a:lnTo>
                  <a:pt x="4" y="74"/>
                </a:lnTo>
                <a:lnTo>
                  <a:pt x="2" y="64"/>
                </a:lnTo>
                <a:lnTo>
                  <a:pt x="0" y="54"/>
                </a:lnTo>
                <a:lnTo>
                  <a:pt x="2" y="42"/>
                </a:lnTo>
                <a:lnTo>
                  <a:pt x="4" y="32"/>
                </a:lnTo>
                <a:lnTo>
                  <a:pt x="10" y="24"/>
                </a:lnTo>
                <a:lnTo>
                  <a:pt x="16" y="16"/>
                </a:lnTo>
                <a:lnTo>
                  <a:pt x="24" y="10"/>
                </a:lnTo>
                <a:lnTo>
                  <a:pt x="32" y="4"/>
                </a:lnTo>
                <a:lnTo>
                  <a:pt x="42" y="2"/>
                </a:lnTo>
                <a:lnTo>
                  <a:pt x="54" y="0"/>
                </a:lnTo>
                <a:lnTo>
                  <a:pt x="64" y="2"/>
                </a:lnTo>
                <a:lnTo>
                  <a:pt x="74" y="4"/>
                </a:lnTo>
                <a:lnTo>
                  <a:pt x="82" y="10"/>
                </a:lnTo>
                <a:lnTo>
                  <a:pt x="90" y="16"/>
                </a:lnTo>
                <a:lnTo>
                  <a:pt x="96" y="24"/>
                </a:lnTo>
                <a:lnTo>
                  <a:pt x="102" y="32"/>
                </a:lnTo>
                <a:lnTo>
                  <a:pt x="104" y="42"/>
                </a:lnTo>
                <a:lnTo>
                  <a:pt x="106" y="54"/>
                </a:lnTo>
                <a:close/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2" name="Freeform 52"/>
          <p:cNvSpPr>
            <a:spLocks/>
          </p:cNvSpPr>
          <p:nvPr/>
        </p:nvSpPr>
        <p:spPr bwMode="auto">
          <a:xfrm>
            <a:off x="5897563" y="4286250"/>
            <a:ext cx="168275" cy="168275"/>
          </a:xfrm>
          <a:custGeom>
            <a:avLst/>
            <a:gdLst/>
            <a:ahLst/>
            <a:cxnLst>
              <a:cxn ang="0">
                <a:pos x="106" y="54"/>
              </a:cxn>
              <a:cxn ang="0">
                <a:pos x="106" y="64"/>
              </a:cxn>
              <a:cxn ang="0">
                <a:pos x="102" y="74"/>
              </a:cxn>
              <a:cxn ang="0">
                <a:pos x="98" y="82"/>
              </a:cxn>
              <a:cxn ang="0">
                <a:pos x="90" y="90"/>
              </a:cxn>
              <a:cxn ang="0">
                <a:pos x="82" y="96"/>
              </a:cxn>
              <a:cxn ang="0">
                <a:pos x="74" y="102"/>
              </a:cxn>
              <a:cxn ang="0">
                <a:pos x="64" y="104"/>
              </a:cxn>
              <a:cxn ang="0">
                <a:pos x="54" y="106"/>
              </a:cxn>
              <a:cxn ang="0">
                <a:pos x="42" y="104"/>
              </a:cxn>
              <a:cxn ang="0">
                <a:pos x="34" y="102"/>
              </a:cxn>
              <a:cxn ang="0">
                <a:pos x="24" y="96"/>
              </a:cxn>
              <a:cxn ang="0">
                <a:pos x="16" y="90"/>
              </a:cxn>
              <a:cxn ang="0">
                <a:pos x="10" y="82"/>
              </a:cxn>
              <a:cxn ang="0">
                <a:pos x="6" y="74"/>
              </a:cxn>
              <a:cxn ang="0">
                <a:pos x="2" y="64"/>
              </a:cxn>
              <a:cxn ang="0">
                <a:pos x="0" y="54"/>
              </a:cxn>
              <a:cxn ang="0">
                <a:pos x="2" y="42"/>
              </a:cxn>
              <a:cxn ang="0">
                <a:pos x="6" y="32"/>
              </a:cxn>
              <a:cxn ang="0">
                <a:pos x="10" y="24"/>
              </a:cxn>
              <a:cxn ang="0">
                <a:pos x="16" y="16"/>
              </a:cxn>
              <a:cxn ang="0">
                <a:pos x="24" y="10"/>
              </a:cxn>
              <a:cxn ang="0">
                <a:pos x="34" y="4"/>
              </a:cxn>
              <a:cxn ang="0">
                <a:pos x="42" y="2"/>
              </a:cxn>
              <a:cxn ang="0">
                <a:pos x="54" y="0"/>
              </a:cxn>
              <a:cxn ang="0">
                <a:pos x="64" y="2"/>
              </a:cxn>
              <a:cxn ang="0">
                <a:pos x="74" y="4"/>
              </a:cxn>
              <a:cxn ang="0">
                <a:pos x="82" y="10"/>
              </a:cxn>
              <a:cxn ang="0">
                <a:pos x="90" y="16"/>
              </a:cxn>
              <a:cxn ang="0">
                <a:pos x="98" y="24"/>
              </a:cxn>
              <a:cxn ang="0">
                <a:pos x="102" y="32"/>
              </a:cxn>
              <a:cxn ang="0">
                <a:pos x="106" y="42"/>
              </a:cxn>
              <a:cxn ang="0">
                <a:pos x="106" y="52"/>
              </a:cxn>
              <a:cxn ang="0">
                <a:pos x="106" y="54"/>
              </a:cxn>
            </a:cxnLst>
            <a:rect l="0" t="0" r="r" b="b"/>
            <a:pathLst>
              <a:path w="106" h="106">
                <a:moveTo>
                  <a:pt x="106" y="54"/>
                </a:moveTo>
                <a:lnTo>
                  <a:pt x="106" y="64"/>
                </a:lnTo>
                <a:lnTo>
                  <a:pt x="102" y="74"/>
                </a:lnTo>
                <a:lnTo>
                  <a:pt x="98" y="82"/>
                </a:lnTo>
                <a:lnTo>
                  <a:pt x="90" y="90"/>
                </a:lnTo>
                <a:lnTo>
                  <a:pt x="82" y="96"/>
                </a:lnTo>
                <a:lnTo>
                  <a:pt x="74" y="102"/>
                </a:lnTo>
                <a:lnTo>
                  <a:pt x="64" y="104"/>
                </a:lnTo>
                <a:lnTo>
                  <a:pt x="54" y="106"/>
                </a:lnTo>
                <a:lnTo>
                  <a:pt x="42" y="104"/>
                </a:lnTo>
                <a:lnTo>
                  <a:pt x="34" y="102"/>
                </a:lnTo>
                <a:lnTo>
                  <a:pt x="24" y="96"/>
                </a:lnTo>
                <a:lnTo>
                  <a:pt x="16" y="90"/>
                </a:lnTo>
                <a:lnTo>
                  <a:pt x="10" y="82"/>
                </a:lnTo>
                <a:lnTo>
                  <a:pt x="6" y="74"/>
                </a:lnTo>
                <a:lnTo>
                  <a:pt x="2" y="64"/>
                </a:lnTo>
                <a:lnTo>
                  <a:pt x="0" y="54"/>
                </a:lnTo>
                <a:lnTo>
                  <a:pt x="2" y="42"/>
                </a:lnTo>
                <a:lnTo>
                  <a:pt x="6" y="32"/>
                </a:lnTo>
                <a:lnTo>
                  <a:pt x="10" y="24"/>
                </a:lnTo>
                <a:lnTo>
                  <a:pt x="16" y="16"/>
                </a:lnTo>
                <a:lnTo>
                  <a:pt x="24" y="10"/>
                </a:lnTo>
                <a:lnTo>
                  <a:pt x="34" y="4"/>
                </a:lnTo>
                <a:lnTo>
                  <a:pt x="42" y="2"/>
                </a:lnTo>
                <a:lnTo>
                  <a:pt x="54" y="0"/>
                </a:lnTo>
                <a:lnTo>
                  <a:pt x="64" y="2"/>
                </a:lnTo>
                <a:lnTo>
                  <a:pt x="74" y="4"/>
                </a:lnTo>
                <a:lnTo>
                  <a:pt x="82" y="10"/>
                </a:lnTo>
                <a:lnTo>
                  <a:pt x="90" y="16"/>
                </a:lnTo>
                <a:lnTo>
                  <a:pt x="98" y="24"/>
                </a:lnTo>
                <a:lnTo>
                  <a:pt x="102" y="32"/>
                </a:lnTo>
                <a:lnTo>
                  <a:pt x="106" y="42"/>
                </a:lnTo>
                <a:lnTo>
                  <a:pt x="106" y="52"/>
                </a:lnTo>
                <a:lnTo>
                  <a:pt x="106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3" name="Freeform 53"/>
          <p:cNvSpPr>
            <a:spLocks/>
          </p:cNvSpPr>
          <p:nvPr/>
        </p:nvSpPr>
        <p:spPr bwMode="auto">
          <a:xfrm>
            <a:off x="5900738" y="4289425"/>
            <a:ext cx="168275" cy="168275"/>
          </a:xfrm>
          <a:custGeom>
            <a:avLst/>
            <a:gdLst/>
            <a:ahLst/>
            <a:cxnLst>
              <a:cxn ang="0">
                <a:pos x="106" y="54"/>
              </a:cxn>
              <a:cxn ang="0">
                <a:pos x="106" y="64"/>
              </a:cxn>
              <a:cxn ang="0">
                <a:pos x="102" y="74"/>
              </a:cxn>
              <a:cxn ang="0">
                <a:pos x="98" y="82"/>
              </a:cxn>
              <a:cxn ang="0">
                <a:pos x="90" y="90"/>
              </a:cxn>
              <a:cxn ang="0">
                <a:pos x="82" y="96"/>
              </a:cxn>
              <a:cxn ang="0">
                <a:pos x="74" y="102"/>
              </a:cxn>
              <a:cxn ang="0">
                <a:pos x="64" y="104"/>
              </a:cxn>
              <a:cxn ang="0">
                <a:pos x="54" y="106"/>
              </a:cxn>
              <a:cxn ang="0">
                <a:pos x="42" y="104"/>
              </a:cxn>
              <a:cxn ang="0">
                <a:pos x="34" y="102"/>
              </a:cxn>
              <a:cxn ang="0">
                <a:pos x="24" y="96"/>
              </a:cxn>
              <a:cxn ang="0">
                <a:pos x="16" y="90"/>
              </a:cxn>
              <a:cxn ang="0">
                <a:pos x="10" y="82"/>
              </a:cxn>
              <a:cxn ang="0">
                <a:pos x="6" y="74"/>
              </a:cxn>
              <a:cxn ang="0">
                <a:pos x="2" y="64"/>
              </a:cxn>
              <a:cxn ang="0">
                <a:pos x="0" y="54"/>
              </a:cxn>
              <a:cxn ang="0">
                <a:pos x="2" y="42"/>
              </a:cxn>
              <a:cxn ang="0">
                <a:pos x="6" y="32"/>
              </a:cxn>
              <a:cxn ang="0">
                <a:pos x="10" y="24"/>
              </a:cxn>
              <a:cxn ang="0">
                <a:pos x="16" y="16"/>
              </a:cxn>
              <a:cxn ang="0">
                <a:pos x="24" y="10"/>
              </a:cxn>
              <a:cxn ang="0">
                <a:pos x="34" y="4"/>
              </a:cxn>
              <a:cxn ang="0">
                <a:pos x="42" y="2"/>
              </a:cxn>
              <a:cxn ang="0">
                <a:pos x="54" y="0"/>
              </a:cxn>
              <a:cxn ang="0">
                <a:pos x="64" y="2"/>
              </a:cxn>
              <a:cxn ang="0">
                <a:pos x="74" y="4"/>
              </a:cxn>
              <a:cxn ang="0">
                <a:pos x="82" y="10"/>
              </a:cxn>
              <a:cxn ang="0">
                <a:pos x="90" y="16"/>
              </a:cxn>
              <a:cxn ang="0">
                <a:pos x="98" y="24"/>
              </a:cxn>
              <a:cxn ang="0">
                <a:pos x="102" y="32"/>
              </a:cxn>
              <a:cxn ang="0">
                <a:pos x="106" y="42"/>
              </a:cxn>
              <a:cxn ang="0">
                <a:pos x="106" y="54"/>
              </a:cxn>
            </a:cxnLst>
            <a:rect l="0" t="0" r="r" b="b"/>
            <a:pathLst>
              <a:path w="106" h="106">
                <a:moveTo>
                  <a:pt x="106" y="54"/>
                </a:moveTo>
                <a:lnTo>
                  <a:pt x="106" y="64"/>
                </a:lnTo>
                <a:lnTo>
                  <a:pt x="102" y="74"/>
                </a:lnTo>
                <a:lnTo>
                  <a:pt x="98" y="82"/>
                </a:lnTo>
                <a:lnTo>
                  <a:pt x="90" y="90"/>
                </a:lnTo>
                <a:lnTo>
                  <a:pt x="82" y="96"/>
                </a:lnTo>
                <a:lnTo>
                  <a:pt x="74" y="102"/>
                </a:lnTo>
                <a:lnTo>
                  <a:pt x="64" y="104"/>
                </a:lnTo>
                <a:lnTo>
                  <a:pt x="54" y="106"/>
                </a:lnTo>
                <a:lnTo>
                  <a:pt x="42" y="104"/>
                </a:lnTo>
                <a:lnTo>
                  <a:pt x="34" y="102"/>
                </a:lnTo>
                <a:lnTo>
                  <a:pt x="24" y="96"/>
                </a:lnTo>
                <a:lnTo>
                  <a:pt x="16" y="90"/>
                </a:lnTo>
                <a:lnTo>
                  <a:pt x="10" y="82"/>
                </a:lnTo>
                <a:lnTo>
                  <a:pt x="6" y="74"/>
                </a:lnTo>
                <a:lnTo>
                  <a:pt x="2" y="64"/>
                </a:lnTo>
                <a:lnTo>
                  <a:pt x="0" y="54"/>
                </a:lnTo>
                <a:lnTo>
                  <a:pt x="2" y="42"/>
                </a:lnTo>
                <a:lnTo>
                  <a:pt x="6" y="32"/>
                </a:lnTo>
                <a:lnTo>
                  <a:pt x="10" y="24"/>
                </a:lnTo>
                <a:lnTo>
                  <a:pt x="16" y="16"/>
                </a:lnTo>
                <a:lnTo>
                  <a:pt x="24" y="10"/>
                </a:lnTo>
                <a:lnTo>
                  <a:pt x="34" y="4"/>
                </a:lnTo>
                <a:lnTo>
                  <a:pt x="42" y="2"/>
                </a:lnTo>
                <a:lnTo>
                  <a:pt x="54" y="0"/>
                </a:lnTo>
                <a:lnTo>
                  <a:pt x="64" y="2"/>
                </a:lnTo>
                <a:lnTo>
                  <a:pt x="74" y="4"/>
                </a:lnTo>
                <a:lnTo>
                  <a:pt x="82" y="10"/>
                </a:lnTo>
                <a:lnTo>
                  <a:pt x="90" y="16"/>
                </a:lnTo>
                <a:lnTo>
                  <a:pt x="98" y="24"/>
                </a:lnTo>
                <a:lnTo>
                  <a:pt x="102" y="32"/>
                </a:lnTo>
                <a:lnTo>
                  <a:pt x="106" y="42"/>
                </a:lnTo>
                <a:lnTo>
                  <a:pt x="106" y="54"/>
                </a:lnTo>
                <a:close/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4" name="Rectangle 54"/>
          <p:cNvSpPr>
            <a:spLocks noChangeArrowheads="1"/>
          </p:cNvSpPr>
          <p:nvPr/>
        </p:nvSpPr>
        <p:spPr bwMode="auto">
          <a:xfrm>
            <a:off x="7099300" y="3021013"/>
            <a:ext cx="841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a</a:t>
            </a:r>
            <a:endParaRPr lang="en-US" sz="1800">
              <a:latin typeface="Arial" charset="0"/>
            </a:endParaRPr>
          </a:p>
        </p:txBody>
      </p:sp>
      <p:sp>
        <p:nvSpPr>
          <p:cNvPr id="56375" name="Rectangle 55"/>
          <p:cNvSpPr>
            <a:spLocks noChangeArrowheads="1"/>
          </p:cNvSpPr>
          <p:nvPr/>
        </p:nvSpPr>
        <p:spPr bwMode="auto">
          <a:xfrm>
            <a:off x="5113338" y="4279900"/>
            <a:ext cx="84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b</a:t>
            </a:r>
            <a:endParaRPr lang="en-US" sz="1800">
              <a:latin typeface="Arial" charset="0"/>
            </a:endParaRPr>
          </a:p>
        </p:txBody>
      </p:sp>
      <p:sp>
        <p:nvSpPr>
          <p:cNvPr id="56376" name="Rectangle 56"/>
          <p:cNvSpPr>
            <a:spLocks noChangeArrowheads="1"/>
          </p:cNvSpPr>
          <p:nvPr/>
        </p:nvSpPr>
        <p:spPr bwMode="auto">
          <a:xfrm>
            <a:off x="5938838" y="4270375"/>
            <a:ext cx="84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c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Stroke Volume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Afterload: pressure that must be overcome for ventricles to eject blood</a:t>
            </a:r>
          </a:p>
          <a:p>
            <a:r>
              <a:rPr lang="en-US"/>
              <a:t>Hypertension increases afterload, resulting in increased ESV and reduced SV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Heart Rate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Positive chronotropic factors increase heart rate</a:t>
            </a:r>
          </a:p>
          <a:p>
            <a:r>
              <a:rPr lang="en-US"/>
              <a:t>Negative chronotropic factors decrease heart rate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Sympathetic nervous system is activated by emotional or physical stressors</a:t>
            </a:r>
          </a:p>
          <a:p>
            <a:pPr lvl="1"/>
            <a:r>
              <a:rPr lang="en-US"/>
              <a:t>Norepinephrine causes the pacemaker to fire more rapidly (and at the same time increases contractility)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Parasympathetic nervous system opposes sympathetic effects </a:t>
            </a:r>
          </a:p>
          <a:p>
            <a:pPr lvl="1"/>
            <a:r>
              <a:rPr lang="en-US"/>
              <a:t>Acetylcholine hyperpolarizes pacemaker cells by opening K</a:t>
            </a:r>
            <a:r>
              <a:rPr lang="en-US" baseline="30000"/>
              <a:t>+</a:t>
            </a:r>
            <a:r>
              <a:rPr lang="en-US"/>
              <a:t> channels</a:t>
            </a:r>
          </a:p>
          <a:p>
            <a:r>
              <a:rPr lang="en-US"/>
              <a:t>The heart at rest exhibits vagal tone (parasympathetic)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 charset="0"/>
              <a:buAutoNum type="arabicPeriod" startAt="2"/>
            </a:pPr>
            <a:r>
              <a:rPr lang="en-US" dirty="0" err="1"/>
              <a:t>Atrioventricular</a:t>
            </a:r>
            <a:r>
              <a:rPr lang="en-US" dirty="0"/>
              <a:t> (AV) node</a:t>
            </a:r>
          </a:p>
          <a:p>
            <a:pPr marL="879475" lvl="1" indent="-533400"/>
            <a:r>
              <a:rPr lang="en-US" dirty="0"/>
              <a:t>Smaller diameter fibers; fewer gap junctions</a:t>
            </a:r>
          </a:p>
          <a:p>
            <a:pPr marL="879475" lvl="1" indent="-533400"/>
            <a:r>
              <a:rPr lang="en-US" dirty="0" smtClean="0"/>
              <a:t>This </a:t>
            </a:r>
            <a:r>
              <a:rPr lang="en-US" u="sng" dirty="0" smtClean="0"/>
              <a:t>Delays </a:t>
            </a:r>
            <a:r>
              <a:rPr lang="en-US" u="sng" dirty="0"/>
              <a:t>impulses </a:t>
            </a:r>
            <a:r>
              <a:rPr lang="en-US" dirty="0"/>
              <a:t>approximately 0.1 second</a:t>
            </a:r>
          </a:p>
          <a:p>
            <a:pPr marL="879475" lvl="1" indent="-533400"/>
            <a:r>
              <a:rPr lang="en-US" dirty="0"/>
              <a:t>Depolarizes </a:t>
            </a:r>
            <a:r>
              <a:rPr lang="en-US" dirty="0" smtClean="0"/>
              <a:t>slower in absence </a:t>
            </a:r>
            <a:r>
              <a:rPr lang="en-US" dirty="0"/>
              <a:t>of SA node input</a:t>
            </a:r>
          </a:p>
        </p:txBody>
      </p:sp>
      <p:pic>
        <p:nvPicPr>
          <p:cNvPr id="110594" name="Picture 2" descr="http://t1.gstatic.com/images?q=tbn:ANd9GcT6vEpg-P3mYeXIYezBayCHgy_54MyXYnvZzPIulc40PEzSZZwh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14800"/>
            <a:ext cx="1990725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Atrial (Bainbridge) reflex: a sympathetic reflex initiated by increased venous return</a:t>
            </a:r>
          </a:p>
          <a:p>
            <a:pPr lvl="1"/>
            <a:r>
              <a:rPr lang="en-US"/>
              <a:t>Stretch of the atrial walls stimulates the SA node</a:t>
            </a:r>
          </a:p>
          <a:p>
            <a:pPr lvl="1"/>
            <a:r>
              <a:rPr lang="en-US"/>
              <a:t>Also stimulates atrial stretch receptors activating sympathetic reflexes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18.22</a:t>
            </a:r>
          </a:p>
        </p:txBody>
      </p:sp>
      <p:pic>
        <p:nvPicPr>
          <p:cNvPr id="65545" name="Picture 9" descr="figure_18_22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495300"/>
            <a:ext cx="8274050" cy="5867400"/>
          </a:xfrm>
          <a:prstGeom prst="rect">
            <a:avLst/>
          </a:prstGeom>
          <a:noFill/>
        </p:spPr>
      </p:pic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5005388" y="5046663"/>
            <a:ext cx="1587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Freeform 11"/>
          <p:cNvSpPr>
            <a:spLocks/>
          </p:cNvSpPr>
          <p:nvPr/>
        </p:nvSpPr>
        <p:spPr bwMode="auto">
          <a:xfrm>
            <a:off x="4979988" y="4992688"/>
            <a:ext cx="53975" cy="63500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0" y="40"/>
              </a:cxn>
              <a:cxn ang="0">
                <a:pos x="18" y="0"/>
              </a:cxn>
              <a:cxn ang="0">
                <a:pos x="34" y="40"/>
              </a:cxn>
            </a:cxnLst>
            <a:rect l="0" t="0" r="r" b="b"/>
            <a:pathLst>
              <a:path w="34" h="40">
                <a:moveTo>
                  <a:pt x="34" y="40"/>
                </a:moveTo>
                <a:lnTo>
                  <a:pt x="0" y="40"/>
                </a:lnTo>
                <a:lnTo>
                  <a:pt x="18" y="0"/>
                </a:lnTo>
                <a:lnTo>
                  <a:pt x="3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635000" y="1042988"/>
            <a:ext cx="1588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609600" y="989013"/>
            <a:ext cx="53975" cy="63500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0" y="40"/>
              </a:cxn>
              <a:cxn ang="0">
                <a:pos x="18" y="0"/>
              </a:cxn>
              <a:cxn ang="0">
                <a:pos x="34" y="40"/>
              </a:cxn>
            </a:cxnLst>
            <a:rect l="0" t="0" r="r" b="b"/>
            <a:pathLst>
              <a:path w="34" h="40">
                <a:moveTo>
                  <a:pt x="34" y="40"/>
                </a:moveTo>
                <a:lnTo>
                  <a:pt x="0" y="40"/>
                </a:lnTo>
                <a:lnTo>
                  <a:pt x="18" y="0"/>
                </a:lnTo>
                <a:lnTo>
                  <a:pt x="3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2670175" y="798513"/>
            <a:ext cx="1588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Freeform 15"/>
          <p:cNvSpPr>
            <a:spLocks/>
          </p:cNvSpPr>
          <p:nvPr/>
        </p:nvSpPr>
        <p:spPr bwMode="auto">
          <a:xfrm>
            <a:off x="2644775" y="874713"/>
            <a:ext cx="53975" cy="635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0"/>
              </a:cxn>
              <a:cxn ang="0">
                <a:pos x="18" y="40"/>
              </a:cxn>
              <a:cxn ang="0">
                <a:pos x="34" y="0"/>
              </a:cxn>
            </a:cxnLst>
            <a:rect l="0" t="0" r="r" b="b"/>
            <a:pathLst>
              <a:path w="34" h="40">
                <a:moveTo>
                  <a:pt x="34" y="0"/>
                </a:moveTo>
                <a:lnTo>
                  <a:pt x="0" y="0"/>
                </a:lnTo>
                <a:lnTo>
                  <a:pt x="18" y="40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2319338" y="2424113"/>
            <a:ext cx="1587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Freeform 17"/>
          <p:cNvSpPr>
            <a:spLocks/>
          </p:cNvSpPr>
          <p:nvPr/>
        </p:nvSpPr>
        <p:spPr bwMode="auto">
          <a:xfrm>
            <a:off x="2293938" y="2370138"/>
            <a:ext cx="53975" cy="66675"/>
          </a:xfrm>
          <a:custGeom>
            <a:avLst/>
            <a:gdLst/>
            <a:ahLst/>
            <a:cxnLst>
              <a:cxn ang="0">
                <a:pos x="34" y="42"/>
              </a:cxn>
              <a:cxn ang="0">
                <a:pos x="0" y="42"/>
              </a:cxn>
              <a:cxn ang="0">
                <a:pos x="18" y="0"/>
              </a:cxn>
              <a:cxn ang="0">
                <a:pos x="34" y="42"/>
              </a:cxn>
            </a:cxnLst>
            <a:rect l="0" t="0" r="r" b="b"/>
            <a:pathLst>
              <a:path w="34" h="42">
                <a:moveTo>
                  <a:pt x="34" y="42"/>
                </a:moveTo>
                <a:lnTo>
                  <a:pt x="0" y="42"/>
                </a:lnTo>
                <a:lnTo>
                  <a:pt x="18" y="0"/>
                </a:lnTo>
                <a:lnTo>
                  <a:pt x="34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3975100" y="2522538"/>
            <a:ext cx="1588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3944938" y="2468563"/>
            <a:ext cx="53975" cy="63500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0" y="40"/>
              </a:cxn>
              <a:cxn ang="0">
                <a:pos x="16" y="0"/>
              </a:cxn>
              <a:cxn ang="0">
                <a:pos x="34" y="40"/>
              </a:cxn>
            </a:cxnLst>
            <a:rect l="0" t="0" r="r" b="b"/>
            <a:pathLst>
              <a:path w="34" h="40">
                <a:moveTo>
                  <a:pt x="34" y="40"/>
                </a:moveTo>
                <a:lnTo>
                  <a:pt x="0" y="40"/>
                </a:lnTo>
                <a:lnTo>
                  <a:pt x="16" y="0"/>
                </a:lnTo>
                <a:lnTo>
                  <a:pt x="3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V="1">
            <a:off x="5689600" y="2424113"/>
            <a:ext cx="1588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5670550" y="2370138"/>
            <a:ext cx="53975" cy="66675"/>
          </a:xfrm>
          <a:custGeom>
            <a:avLst/>
            <a:gdLst/>
            <a:ahLst/>
            <a:cxnLst>
              <a:cxn ang="0">
                <a:pos x="34" y="42"/>
              </a:cxn>
              <a:cxn ang="0">
                <a:pos x="0" y="42"/>
              </a:cxn>
              <a:cxn ang="0">
                <a:pos x="16" y="0"/>
              </a:cxn>
              <a:cxn ang="0">
                <a:pos x="34" y="42"/>
              </a:cxn>
            </a:cxnLst>
            <a:rect l="0" t="0" r="r" b="b"/>
            <a:pathLst>
              <a:path w="34" h="42">
                <a:moveTo>
                  <a:pt x="34" y="42"/>
                </a:moveTo>
                <a:lnTo>
                  <a:pt x="0" y="42"/>
                </a:lnTo>
                <a:lnTo>
                  <a:pt x="16" y="0"/>
                </a:lnTo>
                <a:lnTo>
                  <a:pt x="34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7107238" y="2389188"/>
            <a:ext cx="1587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7081838" y="2465388"/>
            <a:ext cx="53975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16" y="40"/>
              </a:cxn>
              <a:cxn ang="0">
                <a:pos x="0" y="0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34" y="0"/>
                </a:lnTo>
                <a:lnTo>
                  <a:pt x="16" y="4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V="1">
            <a:off x="2457450" y="3257550"/>
            <a:ext cx="1588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2435225" y="3206750"/>
            <a:ext cx="53975" cy="63500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0" y="40"/>
              </a:cxn>
              <a:cxn ang="0">
                <a:pos x="18" y="0"/>
              </a:cxn>
              <a:cxn ang="0">
                <a:pos x="34" y="40"/>
              </a:cxn>
            </a:cxnLst>
            <a:rect l="0" t="0" r="r" b="b"/>
            <a:pathLst>
              <a:path w="34" h="40">
                <a:moveTo>
                  <a:pt x="34" y="40"/>
                </a:moveTo>
                <a:lnTo>
                  <a:pt x="0" y="40"/>
                </a:lnTo>
                <a:lnTo>
                  <a:pt x="18" y="0"/>
                </a:lnTo>
                <a:lnTo>
                  <a:pt x="3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3240088" y="4459288"/>
            <a:ext cx="1587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3214688" y="4405313"/>
            <a:ext cx="53975" cy="66675"/>
          </a:xfrm>
          <a:custGeom>
            <a:avLst/>
            <a:gdLst/>
            <a:ahLst/>
            <a:cxnLst>
              <a:cxn ang="0">
                <a:pos x="34" y="42"/>
              </a:cxn>
              <a:cxn ang="0">
                <a:pos x="0" y="42"/>
              </a:cxn>
              <a:cxn ang="0">
                <a:pos x="18" y="0"/>
              </a:cxn>
              <a:cxn ang="0">
                <a:pos x="34" y="42"/>
              </a:cxn>
            </a:cxnLst>
            <a:rect l="0" t="0" r="r" b="b"/>
            <a:pathLst>
              <a:path w="34" h="42">
                <a:moveTo>
                  <a:pt x="34" y="42"/>
                </a:moveTo>
                <a:lnTo>
                  <a:pt x="0" y="42"/>
                </a:lnTo>
                <a:lnTo>
                  <a:pt x="18" y="0"/>
                </a:lnTo>
                <a:lnTo>
                  <a:pt x="34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V="1">
            <a:off x="6829425" y="4454525"/>
            <a:ext cx="1588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6807200" y="4400550"/>
            <a:ext cx="53975" cy="63500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0" y="40"/>
              </a:cxn>
              <a:cxn ang="0">
                <a:pos x="16" y="0"/>
              </a:cxn>
              <a:cxn ang="0">
                <a:pos x="34" y="40"/>
              </a:cxn>
            </a:cxnLst>
            <a:rect l="0" t="0" r="r" b="b"/>
            <a:pathLst>
              <a:path w="34" h="40">
                <a:moveTo>
                  <a:pt x="34" y="40"/>
                </a:moveTo>
                <a:lnTo>
                  <a:pt x="0" y="40"/>
                </a:lnTo>
                <a:lnTo>
                  <a:pt x="16" y="0"/>
                </a:lnTo>
                <a:lnTo>
                  <a:pt x="34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4324350" y="3328988"/>
            <a:ext cx="1588" cy="984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4302125" y="3405188"/>
            <a:ext cx="53975" cy="635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0"/>
              </a:cxn>
              <a:cxn ang="0">
                <a:pos x="16" y="40"/>
              </a:cxn>
              <a:cxn ang="0">
                <a:pos x="34" y="0"/>
              </a:cxn>
            </a:cxnLst>
            <a:rect l="0" t="0" r="r" b="b"/>
            <a:pathLst>
              <a:path w="34" h="40">
                <a:moveTo>
                  <a:pt x="34" y="0"/>
                </a:moveTo>
                <a:lnTo>
                  <a:pt x="0" y="0"/>
                </a:lnTo>
                <a:lnTo>
                  <a:pt x="16" y="40"/>
                </a:lnTo>
                <a:lnTo>
                  <a:pt x="3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2379663" y="2344738"/>
            <a:ext cx="6397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Venous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return</a:t>
            </a:r>
            <a:endParaRPr lang="en-US" sz="1800" b="1">
              <a:latin typeface="Arial" charset="0"/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4016375" y="2436813"/>
            <a:ext cx="10334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Contractility</a:t>
            </a:r>
            <a:endParaRPr lang="en-US" sz="1800" b="1">
              <a:latin typeface="Arial" charset="0"/>
            </a:endParaRPr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5743575" y="2344738"/>
            <a:ext cx="10541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Sympathetic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activity</a:t>
            </a:r>
            <a:endParaRPr lang="en-US" sz="1800" b="1">
              <a:latin typeface="Arial" charset="0"/>
            </a:endParaRPr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7158038" y="2344738"/>
            <a:ext cx="1419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Parasympathetic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activity</a:t>
            </a:r>
            <a:endParaRPr lang="en-US" sz="1800" b="1">
              <a:latin typeface="Arial" charset="0"/>
            </a:endParaRPr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2330450" y="3187700"/>
            <a:ext cx="757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EDV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(preload)</a:t>
            </a:r>
            <a:endParaRPr lang="en-US" sz="1800" b="1">
              <a:latin typeface="Arial" charset="0"/>
            </a:endParaRPr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>
            <a:off x="3284538" y="4379913"/>
            <a:ext cx="6207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Stroke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volume</a:t>
            </a:r>
            <a:endParaRPr lang="en-US" sz="1800" b="1">
              <a:latin typeface="Arial" charset="0"/>
            </a:endParaRPr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6886575" y="4368800"/>
            <a:ext cx="4540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Heart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rate</a:t>
            </a:r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5059363" y="4967288"/>
            <a:ext cx="650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Cardiac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output</a:t>
            </a:r>
            <a:endParaRPr lang="en-US" sz="1800" b="1">
              <a:latin typeface="Arial" charset="0"/>
            </a:endParaRPr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4365625" y="3287713"/>
            <a:ext cx="3571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ESV</a:t>
            </a:r>
            <a:endParaRPr lang="en-US" sz="1800" b="1">
              <a:latin typeface="Arial" charset="0"/>
            </a:endParaRPr>
          </a:p>
        </p:txBody>
      </p:sp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677863" y="750888"/>
            <a:ext cx="1673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Exercise (by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skeletal muscle and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respiratory pumps;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see Chapter 19)</a:t>
            </a:r>
            <a:endParaRPr lang="en-US" sz="1800" b="1">
              <a:latin typeface="Arial" charset="0"/>
            </a:endParaRPr>
          </a:p>
        </p:txBody>
      </p:sp>
      <p:sp>
        <p:nvSpPr>
          <p:cNvPr id="65578" name="Rectangle 42"/>
          <p:cNvSpPr>
            <a:spLocks noChangeArrowheads="1"/>
          </p:cNvSpPr>
          <p:nvPr/>
        </p:nvSpPr>
        <p:spPr bwMode="auto">
          <a:xfrm>
            <a:off x="2628900" y="776288"/>
            <a:ext cx="10842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Heart rate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(allows more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time for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ventricular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filling)</a:t>
            </a:r>
            <a:endParaRPr lang="en-US" sz="1800" b="1">
              <a:latin typeface="Arial" charset="0"/>
            </a:endParaRPr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4002088" y="754063"/>
            <a:ext cx="1052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Bloodborne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epinephrine,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thyroxine,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excess Ca</a:t>
            </a:r>
            <a:r>
              <a:rPr lang="en-US" sz="1400" b="1" baseline="30000">
                <a:solidFill>
                  <a:srgbClr val="231F20"/>
                </a:solidFill>
                <a:latin typeface="Arial" charset="0"/>
              </a:rPr>
              <a:t>2+</a:t>
            </a:r>
          </a:p>
        </p:txBody>
      </p:sp>
      <p:sp>
        <p:nvSpPr>
          <p:cNvPr id="65580" name="Rectangle 44"/>
          <p:cNvSpPr>
            <a:spLocks noChangeArrowheads="1"/>
          </p:cNvSpPr>
          <p:nvPr/>
        </p:nvSpPr>
        <p:spPr bwMode="auto">
          <a:xfrm>
            <a:off x="6535738" y="760413"/>
            <a:ext cx="1160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Exercise,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  <a:latin typeface="Arial" charset="0"/>
              </a:rPr>
              <a:t>fright, anxiety</a:t>
            </a:r>
            <a:endParaRPr lang="en-US" sz="1800" b="1">
              <a:latin typeface="Arial" charset="0"/>
            </a:endParaRPr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2520950" y="5641975"/>
            <a:ext cx="10699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Initial stimulus</a:t>
            </a:r>
            <a:endParaRPr lang="en-US" sz="1800" b="1">
              <a:latin typeface="Arial" charset="0"/>
            </a:endParaRPr>
          </a:p>
        </p:txBody>
      </p: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2520950" y="6176963"/>
            <a:ext cx="465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Result</a:t>
            </a:r>
            <a:endParaRPr lang="en-US" sz="1800" b="1">
              <a:latin typeface="Arial" charset="0"/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2520950" y="5913438"/>
            <a:ext cx="17033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charset="0"/>
              </a:rPr>
              <a:t>Physiological response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 of Heart Rate 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 charset="0"/>
              <a:buAutoNum type="arabicPeriod"/>
            </a:pPr>
            <a:r>
              <a:rPr lang="en-US"/>
              <a:t>Hormones</a:t>
            </a:r>
          </a:p>
          <a:p>
            <a:pPr marL="879475" lvl="1" indent="-533400"/>
            <a:r>
              <a:rPr lang="en-US"/>
              <a:t>Epinephrine from adrenal medulla enhances heart rate and contractility</a:t>
            </a:r>
          </a:p>
          <a:p>
            <a:pPr marL="879475" lvl="1" indent="-533400"/>
            <a:r>
              <a:rPr lang="en-US"/>
              <a:t>Thyroxine increases heart rate and enhances the effects of norepinephrine and epinephrine</a:t>
            </a:r>
          </a:p>
          <a:p>
            <a:pPr marL="571500" indent="-571500">
              <a:buFont typeface="Times" charset="0"/>
              <a:buAutoNum type="arabicPeriod" startAt="2"/>
            </a:pPr>
            <a:r>
              <a:rPr lang="en-US"/>
              <a:t>Intra- and extracellular ion concentrations (e.g., Ca</a:t>
            </a:r>
            <a:r>
              <a:rPr lang="en-US" baseline="30000"/>
              <a:t>2+</a:t>
            </a:r>
            <a:r>
              <a:rPr lang="en-US"/>
              <a:t> and K</a:t>
            </a:r>
            <a:r>
              <a:rPr lang="en-US" baseline="30000"/>
              <a:t>+</a:t>
            </a:r>
            <a:r>
              <a:rPr lang="en-US"/>
              <a:t>) must be maintained for normal heart function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Factors that Influence Heart Rate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</a:t>
            </a:r>
          </a:p>
          <a:p>
            <a:r>
              <a:rPr lang="en-US"/>
              <a:t>Gender</a:t>
            </a:r>
          </a:p>
          <a:p>
            <a:r>
              <a:rPr lang="en-US"/>
              <a:t>Exercise</a:t>
            </a:r>
          </a:p>
          <a:p>
            <a:r>
              <a:rPr lang="en-US"/>
              <a:t>Body temperature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Tachycardia: abnormally fast heart rate (&gt;100 bpm)</a:t>
            </a:r>
          </a:p>
          <a:p>
            <a:pPr lvl="1"/>
            <a:r>
              <a:rPr lang="en-US"/>
              <a:t>If persistent, may lead to fibrillation</a:t>
            </a:r>
          </a:p>
          <a:p>
            <a:r>
              <a:rPr lang="en-US"/>
              <a:t>Bradycardia: heart rate slower than 60 bpm</a:t>
            </a:r>
          </a:p>
          <a:p>
            <a:pPr lvl="1"/>
            <a:r>
              <a:rPr lang="en-US"/>
              <a:t>May result in grossly inadequate blood circulation</a:t>
            </a:r>
          </a:p>
          <a:p>
            <a:pPr lvl="1"/>
            <a:r>
              <a:rPr lang="en-US"/>
              <a:t>May be desirable result of endurance training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Congestive Heart Failure (CHF)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Progressive condition where the CO is so low that blood circulation is inadequate to meet tissue needs</a:t>
            </a:r>
          </a:p>
          <a:p>
            <a:r>
              <a:rPr lang="en-US"/>
              <a:t>Caused by</a:t>
            </a:r>
          </a:p>
          <a:p>
            <a:pPr lvl="1"/>
            <a:r>
              <a:rPr lang="en-US"/>
              <a:t>Coronary atherosclerosis</a:t>
            </a:r>
          </a:p>
          <a:p>
            <a:pPr lvl="1"/>
            <a:r>
              <a:rPr lang="en-US"/>
              <a:t>Persistent high blood pressure</a:t>
            </a:r>
          </a:p>
          <a:p>
            <a:pPr lvl="1"/>
            <a:r>
              <a:rPr lang="en-US"/>
              <a:t>Multiple myocardial infarcts</a:t>
            </a:r>
          </a:p>
          <a:p>
            <a:pPr lvl="1"/>
            <a:r>
              <a:rPr lang="en-US"/>
              <a:t>Dilated cardiomyopathy (DCM)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Embryonic heart chambers</a:t>
            </a:r>
          </a:p>
          <a:p>
            <a:pPr lvl="1"/>
            <a:r>
              <a:rPr lang="en-US"/>
              <a:t>Sinus venous</a:t>
            </a:r>
          </a:p>
          <a:p>
            <a:pPr lvl="1"/>
            <a:r>
              <a:rPr lang="en-US"/>
              <a:t>Atrium</a:t>
            </a:r>
          </a:p>
          <a:p>
            <a:pPr lvl="1"/>
            <a:r>
              <a:rPr lang="en-US"/>
              <a:t>Ventricle</a:t>
            </a:r>
          </a:p>
          <a:p>
            <a:pPr lvl="1"/>
            <a:r>
              <a:rPr lang="en-US"/>
              <a:t>Bulbus cordis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18.23</a:t>
            </a:r>
          </a:p>
        </p:txBody>
      </p:sp>
      <p:pic>
        <p:nvPicPr>
          <p:cNvPr id="77833" name="Picture 9" descr="figure_18_23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638300"/>
            <a:ext cx="8280400" cy="3581400"/>
          </a:xfrm>
          <a:prstGeom prst="rect">
            <a:avLst/>
          </a:prstGeom>
          <a:noFill/>
        </p:spPr>
      </p:pic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6689725" y="2728913"/>
            <a:ext cx="749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6908800" y="2928938"/>
            <a:ext cx="107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Freeform 12"/>
          <p:cNvSpPr>
            <a:spLocks/>
          </p:cNvSpPr>
          <p:nvPr/>
        </p:nvSpPr>
        <p:spPr bwMode="auto">
          <a:xfrm>
            <a:off x="6657975" y="4202113"/>
            <a:ext cx="346075" cy="98425"/>
          </a:xfrm>
          <a:custGeom>
            <a:avLst/>
            <a:gdLst/>
            <a:ahLst/>
            <a:cxnLst>
              <a:cxn ang="0">
                <a:pos x="218" y="62"/>
              </a:cxn>
              <a:cxn ang="0">
                <a:pos x="74" y="0"/>
              </a:cxn>
              <a:cxn ang="0">
                <a:pos x="0" y="0"/>
              </a:cxn>
            </a:cxnLst>
            <a:rect l="0" t="0" r="r" b="b"/>
            <a:pathLst>
              <a:path w="218" h="62">
                <a:moveTo>
                  <a:pt x="218" y="62"/>
                </a:moveTo>
                <a:lnTo>
                  <a:pt x="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Freeform 13"/>
          <p:cNvSpPr>
            <a:spLocks/>
          </p:cNvSpPr>
          <p:nvPr/>
        </p:nvSpPr>
        <p:spPr bwMode="auto">
          <a:xfrm>
            <a:off x="7553325" y="2589213"/>
            <a:ext cx="269875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114" y="0"/>
              </a:cxn>
              <a:cxn ang="0">
                <a:pos x="170" y="0"/>
              </a:cxn>
            </a:cxnLst>
            <a:rect l="0" t="0" r="r" b="b"/>
            <a:pathLst>
              <a:path w="170" h="180">
                <a:moveTo>
                  <a:pt x="0" y="180"/>
                </a:moveTo>
                <a:lnTo>
                  <a:pt x="114" y="0"/>
                </a:lnTo>
                <a:lnTo>
                  <a:pt x="17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7556500" y="3097213"/>
            <a:ext cx="234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7670800" y="4167188"/>
            <a:ext cx="2286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0" name="Freeform 16"/>
          <p:cNvSpPr>
            <a:spLocks/>
          </p:cNvSpPr>
          <p:nvPr/>
        </p:nvSpPr>
        <p:spPr bwMode="auto">
          <a:xfrm>
            <a:off x="7331075" y="3325813"/>
            <a:ext cx="577850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4" y="86"/>
              </a:cxn>
              <a:cxn ang="0">
                <a:pos x="364" y="86"/>
              </a:cxn>
            </a:cxnLst>
            <a:rect l="0" t="0" r="r" b="b"/>
            <a:pathLst>
              <a:path w="364" h="86">
                <a:moveTo>
                  <a:pt x="0" y="0"/>
                </a:moveTo>
                <a:lnTo>
                  <a:pt x="284" y="86"/>
                </a:lnTo>
                <a:lnTo>
                  <a:pt x="364" y="8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5216525" y="3633788"/>
            <a:ext cx="32067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8" y="0"/>
              </a:cxn>
              <a:cxn ang="0">
                <a:pos x="202" y="0"/>
              </a:cxn>
            </a:cxnLst>
            <a:rect l="0" t="0" r="r" b="b"/>
            <a:pathLst>
              <a:path w="202" h="60">
                <a:moveTo>
                  <a:pt x="0" y="60"/>
                </a:moveTo>
                <a:lnTo>
                  <a:pt x="128" y="0"/>
                </a:lnTo>
                <a:lnTo>
                  <a:pt x="20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2" name="Freeform 18"/>
          <p:cNvSpPr>
            <a:spLocks/>
          </p:cNvSpPr>
          <p:nvPr/>
        </p:nvSpPr>
        <p:spPr bwMode="auto">
          <a:xfrm>
            <a:off x="4454525" y="3849688"/>
            <a:ext cx="127000" cy="146050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52" y="92"/>
              </a:cxn>
              <a:cxn ang="0">
                <a:pos x="0" y="92"/>
              </a:cxn>
            </a:cxnLst>
            <a:rect l="0" t="0" r="r" b="b"/>
            <a:pathLst>
              <a:path w="80" h="92">
                <a:moveTo>
                  <a:pt x="80" y="0"/>
                </a:moveTo>
                <a:lnTo>
                  <a:pt x="52" y="92"/>
                </a:lnTo>
                <a:lnTo>
                  <a:pt x="0" y="9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Freeform 19"/>
          <p:cNvSpPr>
            <a:spLocks/>
          </p:cNvSpPr>
          <p:nvPr/>
        </p:nvSpPr>
        <p:spPr bwMode="auto">
          <a:xfrm>
            <a:off x="3257550" y="3411538"/>
            <a:ext cx="234950" cy="120650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80" y="0"/>
              </a:cxn>
              <a:cxn ang="0">
                <a:pos x="148" y="0"/>
              </a:cxn>
            </a:cxnLst>
            <a:rect l="0" t="0" r="r" b="b"/>
            <a:pathLst>
              <a:path w="148" h="76">
                <a:moveTo>
                  <a:pt x="0" y="76"/>
                </a:moveTo>
                <a:lnTo>
                  <a:pt x="80" y="0"/>
                </a:lnTo>
                <a:lnTo>
                  <a:pt x="14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4" name="Freeform 20"/>
          <p:cNvSpPr>
            <a:spLocks/>
          </p:cNvSpPr>
          <p:nvPr/>
        </p:nvSpPr>
        <p:spPr bwMode="auto">
          <a:xfrm>
            <a:off x="1889125" y="3217863"/>
            <a:ext cx="2794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04" y="0"/>
              </a:cxn>
              <a:cxn ang="0">
                <a:pos x="176" y="0"/>
              </a:cxn>
            </a:cxnLst>
            <a:rect l="0" t="0" r="r" b="b"/>
            <a:pathLst>
              <a:path w="176" h="32">
                <a:moveTo>
                  <a:pt x="0" y="32"/>
                </a:moveTo>
                <a:lnTo>
                  <a:pt x="104" y="0"/>
                </a:lnTo>
                <a:lnTo>
                  <a:pt x="17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1549400" y="3021013"/>
            <a:ext cx="1587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1450975" y="3201988"/>
            <a:ext cx="2603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 flipH="1">
            <a:off x="1454150" y="3684588"/>
            <a:ext cx="2159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H="1">
            <a:off x="1447800" y="3906838"/>
            <a:ext cx="273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>
            <a:off x="1431925" y="4138613"/>
            <a:ext cx="2222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454025" y="4491038"/>
            <a:ext cx="11144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(a) Day 20:</a:t>
            </a:r>
          </a:p>
          <a:p>
            <a:r>
              <a:rPr lang="en-US" sz="1200" b="1" i="1">
                <a:latin typeface="Arial" charset="0"/>
              </a:rPr>
              <a:t>      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Endothelial</a:t>
            </a:r>
          </a:p>
          <a:p>
            <a:r>
              <a:rPr lang="en-US" sz="1200" b="1" i="1">
                <a:latin typeface="Arial" charset="0"/>
              </a:rPr>
              <a:t>      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tubes begin</a:t>
            </a:r>
            <a:endParaRPr lang="en-US" sz="1200" b="1" i="1">
              <a:latin typeface="Arial" charset="0"/>
            </a:endParaRPr>
          </a:p>
          <a:p>
            <a:r>
              <a:rPr lang="en-US" sz="1200" b="1" i="1">
                <a:latin typeface="Arial" charset="0"/>
              </a:rPr>
              <a:t>      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to fuse.</a:t>
            </a:r>
            <a:endParaRPr lang="en-US" sz="1800" b="1" i="1">
              <a:latin typeface="Arial" charset="0"/>
            </a:endParaRPr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1587500" y="4491038"/>
            <a:ext cx="946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(b) Day 22:</a:t>
            </a:r>
          </a:p>
          <a:p>
            <a:r>
              <a:rPr lang="en-US" sz="1200" i="1">
                <a:solidFill>
                  <a:srgbClr val="231F20"/>
                </a:solidFill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Heart</a:t>
            </a: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starts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pumping.</a:t>
            </a:r>
            <a:endParaRPr lang="en-US" sz="1800" b="1">
              <a:latin typeface="Arial" charset="0"/>
            </a:endParaRP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1587500" y="4656138"/>
            <a:ext cx="25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     </a:t>
            </a:r>
            <a:endParaRPr lang="en-US" sz="1800">
              <a:latin typeface="Arial" charset="0"/>
            </a:endParaRP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622550" y="4491038"/>
            <a:ext cx="1327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(c) Day 24: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Heart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continues to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elongate and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starts to bend.</a:t>
            </a:r>
            <a:endParaRPr lang="en-US" sz="1800" b="1">
              <a:latin typeface="Arial" charset="0"/>
            </a:endParaRP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4257675" y="4491038"/>
            <a:ext cx="19494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(d) Day 28: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Bending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continues as ventricle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moves caudally and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atrium moves cranially.</a:t>
            </a:r>
            <a:endParaRPr lang="en-US" sz="1800" b="1">
              <a:latin typeface="Arial" charset="0"/>
            </a:endParaRP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6442075" y="4491038"/>
            <a:ext cx="15509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(e) Day 35: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Bending</a:t>
            </a:r>
            <a:endParaRPr lang="en-US" sz="1200" b="1">
              <a:latin typeface="Arial" charset="0"/>
            </a:endParaRPr>
          </a:p>
          <a:p>
            <a:r>
              <a:rPr lang="en-US" sz="1200" b="1">
                <a:latin typeface="Arial" charset="0"/>
              </a:rPr>
              <a:t>      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is complete.</a:t>
            </a:r>
            <a:endParaRPr lang="en-US" sz="1800" b="1">
              <a:latin typeface="Arial" charset="0"/>
            </a:endParaRP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2187575" y="3109913"/>
            <a:ext cx="649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Tubular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heart</a:t>
            </a:r>
            <a:endParaRPr lang="en-US" sz="1800" b="1">
              <a:latin typeface="Arial" charset="0"/>
            </a:endParaRP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3527425" y="3268663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Ventricle</a:t>
            </a:r>
            <a:endParaRPr lang="en-US" sz="1800" b="1">
              <a:latin typeface="Arial" charset="0"/>
            </a:endParaRPr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3686175" y="3890963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Ventricle</a:t>
            </a:r>
            <a:endParaRPr lang="en-US" sz="1800" b="1">
              <a:latin typeface="Arial" charset="0"/>
            </a:endParaRPr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5565775" y="3579813"/>
            <a:ext cx="573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Atrium</a:t>
            </a:r>
            <a:endParaRPr lang="en-US" sz="1800" b="1">
              <a:latin typeface="Arial" charset="0"/>
            </a:endParaRP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2719388" y="4273550"/>
            <a:ext cx="1003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Venous end</a:t>
            </a:r>
            <a:endParaRPr lang="en-US" sz="1800" b="1">
              <a:latin typeface="Arial" charset="0"/>
            </a:endParaRPr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4592638" y="4264025"/>
            <a:ext cx="1003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Venous end</a:t>
            </a:r>
            <a:endParaRPr lang="en-US" sz="1800" b="1">
              <a:latin typeface="Arial" charset="0"/>
            </a:endParaRPr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2943225" y="2654300"/>
            <a:ext cx="9858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Arterial end</a:t>
            </a:r>
            <a:endParaRPr lang="en-US" sz="1800" b="1">
              <a:latin typeface="Arial" charset="0"/>
            </a:endParaRPr>
          </a:p>
        </p:txBody>
      </p:sp>
      <p:sp>
        <p:nvSpPr>
          <p:cNvPr id="77863" name="Rectangle 39"/>
          <p:cNvSpPr>
            <a:spLocks noChangeArrowheads="1"/>
          </p:cNvSpPr>
          <p:nvPr/>
        </p:nvSpPr>
        <p:spPr bwMode="auto">
          <a:xfrm>
            <a:off x="4940300" y="2673350"/>
            <a:ext cx="9858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Arterial end</a:t>
            </a:r>
            <a:endParaRPr lang="en-US" sz="1800" b="1">
              <a:latin typeface="Arial" charset="0"/>
            </a:endParaRP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1323975" y="29003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4a</a:t>
            </a:r>
            <a:endParaRPr lang="en-US" sz="1800" b="1">
              <a:latin typeface="Arial" charset="0"/>
            </a:endParaRPr>
          </a:p>
        </p:txBody>
      </p:sp>
      <p:sp>
        <p:nvSpPr>
          <p:cNvPr id="77865" name="Rectangle 41"/>
          <p:cNvSpPr>
            <a:spLocks noChangeArrowheads="1"/>
          </p:cNvSpPr>
          <p:nvPr/>
        </p:nvSpPr>
        <p:spPr bwMode="auto">
          <a:xfrm>
            <a:off x="1327150" y="307816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4</a:t>
            </a:r>
            <a:endParaRPr lang="en-US" sz="1800" b="1">
              <a:latin typeface="Arial" charset="0"/>
            </a:endParaRPr>
          </a:p>
        </p:txBody>
      </p:sp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1327150" y="35766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3</a:t>
            </a:r>
            <a:endParaRPr lang="en-US" sz="1800" b="1">
              <a:latin typeface="Arial" charset="0"/>
            </a:endParaRPr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1327150" y="379571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1327150" y="403701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1</a:t>
            </a:r>
            <a:endParaRPr lang="en-US" sz="1800" b="1">
              <a:latin typeface="Arial" charset="0"/>
            </a:endParaRPr>
          </a:p>
        </p:txBody>
      </p:sp>
      <p:sp>
        <p:nvSpPr>
          <p:cNvPr id="77869" name="Rectangle 45"/>
          <p:cNvSpPr>
            <a:spLocks noChangeArrowheads="1"/>
          </p:cNvSpPr>
          <p:nvPr/>
        </p:nvSpPr>
        <p:spPr bwMode="auto">
          <a:xfrm>
            <a:off x="6184900" y="2611438"/>
            <a:ext cx="46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Aorta</a:t>
            </a:r>
            <a:endParaRPr lang="en-US" sz="1800" b="1">
              <a:latin typeface="Arial" charset="0"/>
            </a:endParaRPr>
          </a:p>
        </p:txBody>
      </p:sp>
      <p:sp>
        <p:nvSpPr>
          <p:cNvPr id="77870" name="Rectangle 46"/>
          <p:cNvSpPr>
            <a:spLocks noChangeArrowheads="1"/>
          </p:cNvSpPr>
          <p:nvPr/>
        </p:nvSpPr>
        <p:spPr bwMode="auto">
          <a:xfrm>
            <a:off x="6178550" y="2852738"/>
            <a:ext cx="73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Superior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vena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cava</a:t>
            </a:r>
            <a:endParaRPr lang="en-US" sz="1800" b="1">
              <a:latin typeface="Arial" charset="0"/>
            </a:endParaRP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026150" y="4095750"/>
            <a:ext cx="8461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Inferior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vena cava</a:t>
            </a:r>
            <a:endParaRPr lang="en-US" sz="1800" b="1">
              <a:latin typeface="Arial" charset="0"/>
            </a:endParaRPr>
          </a:p>
        </p:txBody>
      </p:sp>
      <p:sp>
        <p:nvSpPr>
          <p:cNvPr id="77872" name="Rectangle 48"/>
          <p:cNvSpPr>
            <a:spLocks noChangeArrowheads="1"/>
          </p:cNvSpPr>
          <p:nvPr/>
        </p:nvSpPr>
        <p:spPr bwMode="auto">
          <a:xfrm>
            <a:off x="7829550" y="2484438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Ductus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arteriosus</a:t>
            </a:r>
            <a:endParaRPr lang="en-US" sz="1800" b="1">
              <a:latin typeface="Arial" charset="0"/>
            </a:endParaRPr>
          </a:p>
        </p:txBody>
      </p:sp>
      <p:sp>
        <p:nvSpPr>
          <p:cNvPr id="77873" name="Rectangle 49"/>
          <p:cNvSpPr>
            <a:spLocks noChangeArrowheads="1"/>
          </p:cNvSpPr>
          <p:nvPr/>
        </p:nvSpPr>
        <p:spPr bwMode="auto">
          <a:xfrm>
            <a:off x="7820025" y="3040063"/>
            <a:ext cx="9175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Pulmonary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trunk</a:t>
            </a:r>
          </a:p>
        </p:txBody>
      </p:sp>
      <p:sp>
        <p:nvSpPr>
          <p:cNvPr id="77874" name="Rectangle 50"/>
          <p:cNvSpPr>
            <a:spLocks noChangeArrowheads="1"/>
          </p:cNvSpPr>
          <p:nvPr/>
        </p:nvSpPr>
        <p:spPr bwMode="auto">
          <a:xfrm>
            <a:off x="7918450" y="3411538"/>
            <a:ext cx="749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Foramen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ovale</a:t>
            </a:r>
            <a:endParaRPr lang="en-US" sz="1800" b="1">
              <a:latin typeface="Arial" charset="0"/>
            </a:endParaRPr>
          </a:p>
        </p:txBody>
      </p:sp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7918450" y="4052888"/>
            <a:ext cx="749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Ventricle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Fetal heart structures that bypass pulmonary circulation</a:t>
            </a:r>
          </a:p>
          <a:p>
            <a:pPr lvl="1"/>
            <a:r>
              <a:rPr lang="en-US"/>
              <a:t>Foramen ovale connects the two atria </a:t>
            </a:r>
          </a:p>
          <a:p>
            <a:pPr lvl="1"/>
            <a:r>
              <a:rPr lang="en-US"/>
              <a:t>Ductus arteriosus connects the pulmonary trunk and the aorta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Congenital heart defects</a:t>
            </a:r>
          </a:p>
          <a:p>
            <a:pPr lvl="1"/>
            <a:r>
              <a:rPr lang="en-US"/>
              <a:t>Lead to mixing of systemic and pulmonary blood</a:t>
            </a:r>
          </a:p>
          <a:p>
            <a:pPr lvl="1"/>
            <a:r>
              <a:rPr lang="en-US"/>
              <a:t>Involve narrowed valves or vessels that increase the workload on the heart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buFont typeface="Times" charset="0"/>
              <a:buAutoNum type="arabicPeriod" startAt="3"/>
            </a:pPr>
            <a:r>
              <a:rPr lang="en-US" dirty="0" err="1"/>
              <a:t>Atrioventricular</a:t>
            </a:r>
            <a:r>
              <a:rPr lang="en-US" dirty="0"/>
              <a:t> (AV) bundle (bundle of His)</a:t>
            </a:r>
          </a:p>
          <a:p>
            <a:pPr marL="803275" lvl="1" indent="-457200"/>
            <a:r>
              <a:rPr lang="en-US" dirty="0"/>
              <a:t>Only electrical connection between the atria and ventricles</a:t>
            </a:r>
          </a:p>
        </p:txBody>
      </p:sp>
      <p:pic>
        <p:nvPicPr>
          <p:cNvPr id="109570" name="Picture 2" descr="http://t1.gstatic.com/images?q=tbn:ANd9GcQ9VnH9NjU-PvbyLRuiTACDJzZlhZ2BLNL4ZygQ8Xp_GcqXEJkb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3399861" cy="2771776"/>
          </a:xfrm>
          <a:prstGeom prst="rect">
            <a:avLst/>
          </a:prstGeom>
          <a:noFill/>
        </p:spPr>
      </p:pic>
      <p:pic>
        <p:nvPicPr>
          <p:cNvPr id="109572" name="Picture 4" descr="http://t3.gstatic.com/images?q=tbn:ANd9GcT8zLw60h2vAcP4I24TOn1jHP97Cx0tsuzCfBO-O1pVSFxW7gqc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85590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18.24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98463" y="1057275"/>
            <a:ext cx="8328025" cy="4857750"/>
            <a:chOff x="251" y="1006"/>
            <a:chExt cx="5246" cy="3060"/>
          </a:xfrm>
        </p:grpSpPr>
        <p:pic>
          <p:nvPicPr>
            <p:cNvPr id="80918" name="Picture 22" descr="figure_18_24.jpg                                               002FEAFEMacintosh HD                   BF7DC75D:"/>
            <p:cNvPicPr>
              <a:picLocks noChangeAspect="1" noChangeArrowheads="1"/>
            </p:cNvPicPr>
            <p:nvPr/>
          </p:nvPicPr>
          <p:blipFill>
            <a:blip r:embed="rId2" cstate="print"/>
            <a:srcRect t="18863"/>
            <a:stretch>
              <a:fillRect/>
            </a:stretch>
          </p:blipFill>
          <p:spPr bwMode="auto">
            <a:xfrm>
              <a:off x="251" y="1006"/>
              <a:ext cx="5185" cy="2998"/>
            </a:xfrm>
            <a:prstGeom prst="rect">
              <a:avLst/>
            </a:prstGeom>
            <a:noFill/>
          </p:spPr>
        </p:pic>
        <p:sp>
          <p:nvSpPr>
            <p:cNvPr id="80919" name="Freeform 23"/>
            <p:cNvSpPr>
              <a:spLocks/>
            </p:cNvSpPr>
            <p:nvPr/>
          </p:nvSpPr>
          <p:spPr bwMode="auto">
            <a:xfrm>
              <a:off x="2699" y="1153"/>
              <a:ext cx="293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37" y="0"/>
                </a:cxn>
                <a:cxn ang="0">
                  <a:pos x="293" y="0"/>
                </a:cxn>
              </a:cxnLst>
              <a:rect l="0" t="0" r="r" b="b"/>
              <a:pathLst>
                <a:path w="293" h="152">
                  <a:moveTo>
                    <a:pt x="0" y="152"/>
                  </a:moveTo>
                  <a:lnTo>
                    <a:pt x="237" y="0"/>
                  </a:lnTo>
                  <a:lnTo>
                    <a:pt x="293" y="0"/>
                  </a:lnTo>
                </a:path>
              </a:pathLst>
            </a:custGeom>
            <a:noFill/>
            <a:ln w="15875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1328" y="1686"/>
              <a:ext cx="52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Occurs in</a:t>
              </a: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about 1 in </a:t>
              </a:r>
              <a:endParaRPr lang="en-US" sz="1400" b="1">
                <a:latin typeface="Arial" charset="0"/>
              </a:endParaRP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every</a:t>
              </a:r>
              <a:endParaRPr lang="en-US" sz="1400" b="1">
                <a:latin typeface="Arial" charset="0"/>
              </a:endParaRP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500 births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3196" y="1816"/>
              <a:ext cx="56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Occurs in</a:t>
              </a: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about 1 in </a:t>
              </a:r>
              <a:endParaRPr lang="en-US" sz="1400" b="1">
                <a:latin typeface="Arial" charset="0"/>
              </a:endParaRP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every 1500 </a:t>
              </a:r>
              <a:endParaRPr lang="en-US" sz="1400" b="1">
                <a:latin typeface="Arial" charset="0"/>
              </a:endParaRP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births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auto">
            <a:xfrm>
              <a:off x="3016" y="11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Narrowed</a:t>
              </a: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aorta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80923" name="Rectangle 27"/>
            <p:cNvSpPr>
              <a:spLocks noChangeArrowheads="1"/>
            </p:cNvSpPr>
            <p:nvPr/>
          </p:nvSpPr>
          <p:spPr bwMode="auto">
            <a:xfrm>
              <a:off x="4924" y="1810"/>
              <a:ext cx="533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Occurs in</a:t>
              </a: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about 1 in </a:t>
              </a:r>
              <a:endParaRPr lang="en-US" sz="1400" b="1">
                <a:latin typeface="Arial" charset="0"/>
              </a:endParaRP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every 2000</a:t>
              </a:r>
              <a:endParaRPr lang="en-US" sz="1400" b="1">
                <a:latin typeface="Arial" charset="0"/>
              </a:endParaRPr>
            </a:p>
            <a:p>
              <a:r>
                <a:rPr lang="en-US" sz="1300" b="1">
                  <a:solidFill>
                    <a:srgbClr val="231F20"/>
                  </a:solidFill>
                  <a:latin typeface="Arial" charset="0"/>
                </a:rPr>
                <a:t>births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80924" name="Rectangle 28"/>
            <p:cNvSpPr>
              <a:spLocks noChangeArrowheads="1"/>
            </p:cNvSpPr>
            <p:nvPr/>
          </p:nvSpPr>
          <p:spPr bwMode="auto">
            <a:xfrm>
              <a:off x="448" y="2838"/>
              <a:ext cx="1571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Ventricular septal defect.</a:t>
              </a: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The superior part of the inter-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ventricular septum fails to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form; thus, blood mixes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between the two ventricles.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More blood is shunted from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left to right because the left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ventricle is stronger. 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auto">
            <a:xfrm>
              <a:off x="266" y="2838"/>
              <a:ext cx="163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(a)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0926" name="Rectangle 30"/>
            <p:cNvSpPr>
              <a:spLocks noChangeArrowheads="1"/>
            </p:cNvSpPr>
            <p:nvPr/>
          </p:nvSpPr>
          <p:spPr bwMode="auto">
            <a:xfrm>
              <a:off x="2368" y="2838"/>
              <a:ext cx="1308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Coarctation of the </a:t>
              </a:r>
            </a:p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aorta. </a:t>
              </a:r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A part of the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aorta is narrowed,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increasing the workload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of the left ventricle.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0927" name="Rectangle 31"/>
            <p:cNvSpPr>
              <a:spLocks noChangeArrowheads="1"/>
            </p:cNvSpPr>
            <p:nvPr/>
          </p:nvSpPr>
          <p:spPr bwMode="auto">
            <a:xfrm>
              <a:off x="2186" y="2838"/>
              <a:ext cx="163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(b)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0928" name="Rectangle 32"/>
            <p:cNvSpPr>
              <a:spLocks noChangeArrowheads="1"/>
            </p:cNvSpPr>
            <p:nvPr/>
          </p:nvSpPr>
          <p:spPr bwMode="auto">
            <a:xfrm>
              <a:off x="3972" y="2836"/>
              <a:ext cx="1525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Tetralogy of Fallot. </a:t>
              </a: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Multiple defects (</a:t>
              </a:r>
              <a:r>
                <a:rPr lang="en-US" sz="1400" b="1" i="1">
                  <a:solidFill>
                    <a:srgbClr val="231F20"/>
                  </a:solidFill>
                  <a:latin typeface="Arial" charset="0"/>
                </a:rPr>
                <a:t>tetra</a:t>
              </a:r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 =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four): (1) Pulmonary trunk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too narrow and pulmonary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valve stenosed, resulting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in (2) hypertrophied right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ventricle; (3) ventricular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septal defect; (4) aorta </a:t>
              </a:r>
              <a:endParaRPr lang="en-US" sz="1400" b="1">
                <a:latin typeface="Arial" charset="0"/>
              </a:endParaRPr>
            </a:p>
            <a:p>
              <a:r>
                <a:rPr lang="en-US" sz="1400" b="1">
                  <a:solidFill>
                    <a:srgbClr val="231F20"/>
                  </a:solidFill>
                  <a:latin typeface="Arial" charset="0"/>
                </a:rPr>
                <a:t>opens from both ventricles.  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0929" name="Rectangle 33"/>
            <p:cNvSpPr>
              <a:spLocks noChangeArrowheads="1"/>
            </p:cNvSpPr>
            <p:nvPr/>
          </p:nvSpPr>
          <p:spPr bwMode="auto">
            <a:xfrm>
              <a:off x="3790" y="2836"/>
              <a:ext cx="163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231F20"/>
                  </a:solidFill>
                  <a:latin typeface="Arial Black" pitchFamily="34" charset="0"/>
                </a:rPr>
                <a:t>(c)</a:t>
              </a:r>
              <a:endParaRPr lang="en-US" sz="140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Age-Related Changes Affecting the Heart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Sclerosis and thickening of valve flaps</a:t>
            </a:r>
          </a:p>
          <a:p>
            <a:r>
              <a:rPr lang="en-US"/>
              <a:t>Decline in cardiac reserve</a:t>
            </a:r>
          </a:p>
          <a:p>
            <a:r>
              <a:rPr lang="en-US"/>
              <a:t>Fibrosis of cardiac muscle</a:t>
            </a:r>
          </a:p>
          <a:p>
            <a:r>
              <a:rPr lang="en-US"/>
              <a:t>Atherosclerosis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Contraction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Depolarization opens voltage-gated fast Na</a:t>
            </a:r>
            <a:r>
              <a:rPr lang="en-US" sz="2800" baseline="30000"/>
              <a:t>+</a:t>
            </a:r>
            <a:r>
              <a:rPr lang="en-US" sz="2800"/>
              <a:t> channels in the sarcolemma</a:t>
            </a:r>
          </a:p>
          <a:p>
            <a:pPr>
              <a:lnSpc>
                <a:spcPct val="90000"/>
              </a:lnSpc>
            </a:pPr>
            <a:r>
              <a:rPr lang="en-US" sz="2800"/>
              <a:t>Reversal of membrane potential from –90 mV to +30 mV</a:t>
            </a:r>
          </a:p>
          <a:p>
            <a:pPr>
              <a:lnSpc>
                <a:spcPct val="90000"/>
              </a:lnSpc>
            </a:pPr>
            <a:r>
              <a:rPr lang="en-US" sz="2800"/>
              <a:t>Depolarization wave in T tubules causes the SR to release Ca</a:t>
            </a:r>
            <a:r>
              <a:rPr lang="en-US" sz="2800" baseline="30000"/>
              <a:t>2+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Depolarization wave also opens slow Ca</a:t>
            </a:r>
            <a:r>
              <a:rPr lang="en-US" sz="2800" baseline="30000"/>
              <a:t>2+</a:t>
            </a:r>
            <a:r>
              <a:rPr lang="en-US" sz="2800"/>
              <a:t> channels in the sarcolemma</a:t>
            </a:r>
          </a:p>
          <a:p>
            <a:pPr>
              <a:lnSpc>
                <a:spcPct val="90000"/>
              </a:lnSpc>
            </a:pPr>
            <a:r>
              <a:rPr lang="en-US" sz="2800"/>
              <a:t>Ca</a:t>
            </a:r>
            <a:r>
              <a:rPr lang="en-US" sz="2800" baseline="30000"/>
              <a:t>2+</a:t>
            </a:r>
            <a:r>
              <a:rPr lang="en-US" sz="2800"/>
              <a:t> surge prolongs the depolarization phase (plateau)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18.12</a:t>
            </a:r>
          </a:p>
        </p:txBody>
      </p:sp>
      <p:pic>
        <p:nvPicPr>
          <p:cNvPr id="8201" name="Picture 9" descr="figure_18_12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300"/>
            <a:ext cx="8229600" cy="5867400"/>
          </a:xfrm>
          <a:prstGeom prst="rect">
            <a:avLst/>
          </a:prstGeom>
          <a:noFill/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4148138" y="2376488"/>
            <a:ext cx="49212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1824038" y="1122363"/>
            <a:ext cx="787400" cy="8318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328863" y="1122363"/>
            <a:ext cx="2311400" cy="641350"/>
          </a:xfrm>
          <a:custGeom>
            <a:avLst/>
            <a:gdLst/>
            <a:ahLst/>
            <a:cxnLst>
              <a:cxn ang="0">
                <a:pos x="1456" y="0"/>
              </a:cxn>
              <a:cxn ang="0">
                <a:pos x="178" y="0"/>
              </a:cxn>
              <a:cxn ang="0">
                <a:pos x="0" y="404"/>
              </a:cxn>
            </a:cxnLst>
            <a:rect l="0" t="0" r="r" b="b"/>
            <a:pathLst>
              <a:path w="1456" h="404">
                <a:moveTo>
                  <a:pt x="1456" y="0"/>
                </a:moveTo>
                <a:lnTo>
                  <a:pt x="178" y="0"/>
                </a:lnTo>
                <a:lnTo>
                  <a:pt x="0" y="404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2884488" y="1576388"/>
            <a:ext cx="1755775" cy="390525"/>
          </a:xfrm>
          <a:custGeom>
            <a:avLst/>
            <a:gdLst/>
            <a:ahLst/>
            <a:cxnLst>
              <a:cxn ang="0">
                <a:pos x="1106" y="0"/>
              </a:cxn>
              <a:cxn ang="0">
                <a:pos x="126" y="0"/>
              </a:cxn>
              <a:cxn ang="0">
                <a:pos x="0" y="246"/>
              </a:cxn>
            </a:cxnLst>
            <a:rect l="0" t="0" r="r" b="b"/>
            <a:pathLst>
              <a:path w="1106" h="246">
                <a:moveTo>
                  <a:pt x="1106" y="0"/>
                </a:moveTo>
                <a:lnTo>
                  <a:pt x="126" y="0"/>
                </a:lnTo>
                <a:lnTo>
                  <a:pt x="0" y="246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6488113" y="995363"/>
            <a:ext cx="244475" cy="244475"/>
          </a:xfrm>
          <a:custGeom>
            <a:avLst/>
            <a:gdLst/>
            <a:ahLst/>
            <a:cxnLst>
              <a:cxn ang="0">
                <a:pos x="154" y="78"/>
              </a:cxn>
              <a:cxn ang="0">
                <a:pos x="154" y="94"/>
              </a:cxn>
              <a:cxn ang="0">
                <a:pos x="148" y="108"/>
              </a:cxn>
              <a:cxn ang="0">
                <a:pos x="142" y="120"/>
              </a:cxn>
              <a:cxn ang="0">
                <a:pos x="132" y="132"/>
              </a:cxn>
              <a:cxn ang="0">
                <a:pos x="120" y="142"/>
              </a:cxn>
              <a:cxn ang="0">
                <a:pos x="108" y="148"/>
              </a:cxn>
              <a:cxn ang="0">
                <a:pos x="94" y="154"/>
              </a:cxn>
              <a:cxn ang="0">
                <a:pos x="78" y="154"/>
              </a:cxn>
              <a:cxn ang="0">
                <a:pos x="62" y="154"/>
              </a:cxn>
              <a:cxn ang="0">
                <a:pos x="48" y="148"/>
              </a:cxn>
              <a:cxn ang="0">
                <a:pos x="34" y="142"/>
              </a:cxn>
              <a:cxn ang="0">
                <a:pos x="24" y="132"/>
              </a:cxn>
              <a:cxn ang="0">
                <a:pos x="14" y="120"/>
              </a:cxn>
              <a:cxn ang="0">
                <a:pos x="8" y="108"/>
              </a:cxn>
              <a:cxn ang="0">
                <a:pos x="2" y="94"/>
              </a:cxn>
              <a:cxn ang="0">
                <a:pos x="0" y="78"/>
              </a:cxn>
              <a:cxn ang="0">
                <a:pos x="2" y="62"/>
              </a:cxn>
              <a:cxn ang="0">
                <a:pos x="8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4"/>
              </a:cxn>
              <a:cxn ang="0">
                <a:pos x="48" y="6"/>
              </a:cxn>
              <a:cxn ang="0">
                <a:pos x="62" y="2"/>
              </a:cxn>
              <a:cxn ang="0">
                <a:pos x="78" y="0"/>
              </a:cxn>
              <a:cxn ang="0">
                <a:pos x="94" y="2"/>
              </a:cxn>
              <a:cxn ang="0">
                <a:pos x="108" y="6"/>
              </a:cxn>
              <a:cxn ang="0">
                <a:pos x="120" y="14"/>
              </a:cxn>
              <a:cxn ang="0">
                <a:pos x="132" y="24"/>
              </a:cxn>
              <a:cxn ang="0">
                <a:pos x="142" y="34"/>
              </a:cxn>
              <a:cxn ang="0">
                <a:pos x="148" y="48"/>
              </a:cxn>
              <a:cxn ang="0">
                <a:pos x="154" y="62"/>
              </a:cxn>
              <a:cxn ang="0">
                <a:pos x="154" y="76"/>
              </a:cxn>
              <a:cxn ang="0">
                <a:pos x="154" y="78"/>
              </a:cxn>
            </a:cxnLst>
            <a:rect l="0" t="0" r="r" b="b"/>
            <a:pathLst>
              <a:path w="154" h="154">
                <a:moveTo>
                  <a:pt x="154" y="78"/>
                </a:moveTo>
                <a:lnTo>
                  <a:pt x="154" y="94"/>
                </a:lnTo>
                <a:lnTo>
                  <a:pt x="148" y="108"/>
                </a:lnTo>
                <a:lnTo>
                  <a:pt x="142" y="120"/>
                </a:lnTo>
                <a:lnTo>
                  <a:pt x="132" y="132"/>
                </a:lnTo>
                <a:lnTo>
                  <a:pt x="120" y="142"/>
                </a:lnTo>
                <a:lnTo>
                  <a:pt x="108" y="148"/>
                </a:lnTo>
                <a:lnTo>
                  <a:pt x="94" y="154"/>
                </a:lnTo>
                <a:lnTo>
                  <a:pt x="78" y="154"/>
                </a:lnTo>
                <a:lnTo>
                  <a:pt x="62" y="154"/>
                </a:lnTo>
                <a:lnTo>
                  <a:pt x="48" y="148"/>
                </a:lnTo>
                <a:lnTo>
                  <a:pt x="34" y="142"/>
                </a:lnTo>
                <a:lnTo>
                  <a:pt x="24" y="132"/>
                </a:lnTo>
                <a:lnTo>
                  <a:pt x="14" y="120"/>
                </a:lnTo>
                <a:lnTo>
                  <a:pt x="8" y="108"/>
                </a:lnTo>
                <a:lnTo>
                  <a:pt x="2" y="94"/>
                </a:lnTo>
                <a:lnTo>
                  <a:pt x="0" y="78"/>
                </a:lnTo>
                <a:lnTo>
                  <a:pt x="2" y="62"/>
                </a:lnTo>
                <a:lnTo>
                  <a:pt x="8" y="48"/>
                </a:lnTo>
                <a:lnTo>
                  <a:pt x="14" y="34"/>
                </a:lnTo>
                <a:lnTo>
                  <a:pt x="24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08" y="6"/>
                </a:lnTo>
                <a:lnTo>
                  <a:pt x="120" y="14"/>
                </a:lnTo>
                <a:lnTo>
                  <a:pt x="132" y="24"/>
                </a:lnTo>
                <a:lnTo>
                  <a:pt x="142" y="34"/>
                </a:lnTo>
                <a:lnTo>
                  <a:pt x="148" y="48"/>
                </a:lnTo>
                <a:lnTo>
                  <a:pt x="154" y="62"/>
                </a:lnTo>
                <a:lnTo>
                  <a:pt x="154" y="76"/>
                </a:lnTo>
                <a:lnTo>
                  <a:pt x="154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6494463" y="1001713"/>
            <a:ext cx="244475" cy="244475"/>
          </a:xfrm>
          <a:custGeom>
            <a:avLst/>
            <a:gdLst/>
            <a:ahLst/>
            <a:cxnLst>
              <a:cxn ang="0">
                <a:pos x="154" y="78"/>
              </a:cxn>
              <a:cxn ang="0">
                <a:pos x="154" y="94"/>
              </a:cxn>
              <a:cxn ang="0">
                <a:pos x="148" y="108"/>
              </a:cxn>
              <a:cxn ang="0">
                <a:pos x="142" y="120"/>
              </a:cxn>
              <a:cxn ang="0">
                <a:pos x="132" y="132"/>
              </a:cxn>
              <a:cxn ang="0">
                <a:pos x="120" y="142"/>
              </a:cxn>
              <a:cxn ang="0">
                <a:pos x="108" y="148"/>
              </a:cxn>
              <a:cxn ang="0">
                <a:pos x="94" y="154"/>
              </a:cxn>
              <a:cxn ang="0">
                <a:pos x="78" y="154"/>
              </a:cxn>
              <a:cxn ang="0">
                <a:pos x="62" y="154"/>
              </a:cxn>
              <a:cxn ang="0">
                <a:pos x="48" y="148"/>
              </a:cxn>
              <a:cxn ang="0">
                <a:pos x="34" y="142"/>
              </a:cxn>
              <a:cxn ang="0">
                <a:pos x="24" y="132"/>
              </a:cxn>
              <a:cxn ang="0">
                <a:pos x="14" y="120"/>
              </a:cxn>
              <a:cxn ang="0">
                <a:pos x="8" y="108"/>
              </a:cxn>
              <a:cxn ang="0">
                <a:pos x="2" y="94"/>
              </a:cxn>
              <a:cxn ang="0">
                <a:pos x="0" y="78"/>
              </a:cxn>
              <a:cxn ang="0">
                <a:pos x="2" y="62"/>
              </a:cxn>
              <a:cxn ang="0">
                <a:pos x="8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4"/>
              </a:cxn>
              <a:cxn ang="0">
                <a:pos x="48" y="6"/>
              </a:cxn>
              <a:cxn ang="0">
                <a:pos x="62" y="2"/>
              </a:cxn>
              <a:cxn ang="0">
                <a:pos x="78" y="0"/>
              </a:cxn>
              <a:cxn ang="0">
                <a:pos x="94" y="2"/>
              </a:cxn>
              <a:cxn ang="0">
                <a:pos x="108" y="6"/>
              </a:cxn>
              <a:cxn ang="0">
                <a:pos x="120" y="14"/>
              </a:cxn>
              <a:cxn ang="0">
                <a:pos x="132" y="24"/>
              </a:cxn>
              <a:cxn ang="0">
                <a:pos x="142" y="34"/>
              </a:cxn>
              <a:cxn ang="0">
                <a:pos x="148" y="48"/>
              </a:cxn>
              <a:cxn ang="0">
                <a:pos x="154" y="62"/>
              </a:cxn>
              <a:cxn ang="0">
                <a:pos x="154" y="78"/>
              </a:cxn>
            </a:cxnLst>
            <a:rect l="0" t="0" r="r" b="b"/>
            <a:pathLst>
              <a:path w="154" h="154">
                <a:moveTo>
                  <a:pt x="154" y="78"/>
                </a:moveTo>
                <a:lnTo>
                  <a:pt x="154" y="94"/>
                </a:lnTo>
                <a:lnTo>
                  <a:pt x="148" y="108"/>
                </a:lnTo>
                <a:lnTo>
                  <a:pt x="142" y="120"/>
                </a:lnTo>
                <a:lnTo>
                  <a:pt x="132" y="132"/>
                </a:lnTo>
                <a:lnTo>
                  <a:pt x="120" y="142"/>
                </a:lnTo>
                <a:lnTo>
                  <a:pt x="108" y="148"/>
                </a:lnTo>
                <a:lnTo>
                  <a:pt x="94" y="154"/>
                </a:lnTo>
                <a:lnTo>
                  <a:pt x="78" y="154"/>
                </a:lnTo>
                <a:lnTo>
                  <a:pt x="62" y="154"/>
                </a:lnTo>
                <a:lnTo>
                  <a:pt x="48" y="148"/>
                </a:lnTo>
                <a:lnTo>
                  <a:pt x="34" y="142"/>
                </a:lnTo>
                <a:lnTo>
                  <a:pt x="24" y="132"/>
                </a:lnTo>
                <a:lnTo>
                  <a:pt x="14" y="120"/>
                </a:lnTo>
                <a:lnTo>
                  <a:pt x="8" y="108"/>
                </a:lnTo>
                <a:lnTo>
                  <a:pt x="2" y="94"/>
                </a:lnTo>
                <a:lnTo>
                  <a:pt x="0" y="78"/>
                </a:lnTo>
                <a:lnTo>
                  <a:pt x="2" y="62"/>
                </a:lnTo>
                <a:lnTo>
                  <a:pt x="8" y="48"/>
                </a:lnTo>
                <a:lnTo>
                  <a:pt x="14" y="34"/>
                </a:lnTo>
                <a:lnTo>
                  <a:pt x="24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08" y="6"/>
                </a:lnTo>
                <a:lnTo>
                  <a:pt x="120" y="14"/>
                </a:lnTo>
                <a:lnTo>
                  <a:pt x="132" y="24"/>
                </a:lnTo>
                <a:lnTo>
                  <a:pt x="142" y="34"/>
                </a:lnTo>
                <a:lnTo>
                  <a:pt x="148" y="48"/>
                </a:lnTo>
                <a:lnTo>
                  <a:pt x="154" y="62"/>
                </a:lnTo>
                <a:lnTo>
                  <a:pt x="154" y="78"/>
                </a:lnTo>
                <a:close/>
              </a:path>
            </a:pathLst>
          </a:custGeom>
          <a:noFill/>
          <a:ln w="2222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6475413" y="3227388"/>
            <a:ext cx="244475" cy="244475"/>
          </a:xfrm>
          <a:custGeom>
            <a:avLst/>
            <a:gdLst/>
            <a:ahLst/>
            <a:cxnLst>
              <a:cxn ang="0">
                <a:pos x="154" y="78"/>
              </a:cxn>
              <a:cxn ang="0">
                <a:pos x="152" y="94"/>
              </a:cxn>
              <a:cxn ang="0">
                <a:pos x="148" y="108"/>
              </a:cxn>
              <a:cxn ang="0">
                <a:pos x="142" y="120"/>
              </a:cxn>
              <a:cxn ang="0">
                <a:pos x="132" y="132"/>
              </a:cxn>
              <a:cxn ang="0">
                <a:pos x="120" y="142"/>
              </a:cxn>
              <a:cxn ang="0">
                <a:pos x="108" y="148"/>
              </a:cxn>
              <a:cxn ang="0">
                <a:pos x="94" y="152"/>
              </a:cxn>
              <a:cxn ang="0">
                <a:pos x="78" y="154"/>
              </a:cxn>
              <a:cxn ang="0">
                <a:pos x="62" y="152"/>
              </a:cxn>
              <a:cxn ang="0">
                <a:pos x="48" y="148"/>
              </a:cxn>
              <a:cxn ang="0">
                <a:pos x="34" y="142"/>
              </a:cxn>
              <a:cxn ang="0">
                <a:pos x="24" y="132"/>
              </a:cxn>
              <a:cxn ang="0">
                <a:pos x="14" y="120"/>
              </a:cxn>
              <a:cxn ang="0">
                <a:pos x="6" y="108"/>
              </a:cxn>
              <a:cxn ang="0">
                <a:pos x="2" y="94"/>
              </a:cxn>
              <a:cxn ang="0">
                <a:pos x="0" y="78"/>
              </a:cxn>
              <a:cxn ang="0">
                <a:pos x="2" y="62"/>
              </a:cxn>
              <a:cxn ang="0">
                <a:pos x="6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4"/>
              </a:cxn>
              <a:cxn ang="0">
                <a:pos x="48" y="6"/>
              </a:cxn>
              <a:cxn ang="0">
                <a:pos x="62" y="2"/>
              </a:cxn>
              <a:cxn ang="0">
                <a:pos x="78" y="0"/>
              </a:cxn>
              <a:cxn ang="0">
                <a:pos x="94" y="2"/>
              </a:cxn>
              <a:cxn ang="0">
                <a:pos x="108" y="6"/>
              </a:cxn>
              <a:cxn ang="0">
                <a:pos x="120" y="14"/>
              </a:cxn>
              <a:cxn ang="0">
                <a:pos x="132" y="24"/>
              </a:cxn>
              <a:cxn ang="0">
                <a:pos x="142" y="34"/>
              </a:cxn>
              <a:cxn ang="0">
                <a:pos x="148" y="48"/>
              </a:cxn>
              <a:cxn ang="0">
                <a:pos x="152" y="62"/>
              </a:cxn>
              <a:cxn ang="0">
                <a:pos x="152" y="78"/>
              </a:cxn>
              <a:cxn ang="0">
                <a:pos x="154" y="78"/>
              </a:cxn>
            </a:cxnLst>
            <a:rect l="0" t="0" r="r" b="b"/>
            <a:pathLst>
              <a:path w="154" h="154">
                <a:moveTo>
                  <a:pt x="154" y="78"/>
                </a:moveTo>
                <a:lnTo>
                  <a:pt x="152" y="94"/>
                </a:lnTo>
                <a:lnTo>
                  <a:pt x="148" y="108"/>
                </a:lnTo>
                <a:lnTo>
                  <a:pt x="142" y="120"/>
                </a:lnTo>
                <a:lnTo>
                  <a:pt x="132" y="132"/>
                </a:lnTo>
                <a:lnTo>
                  <a:pt x="120" y="142"/>
                </a:lnTo>
                <a:lnTo>
                  <a:pt x="108" y="148"/>
                </a:lnTo>
                <a:lnTo>
                  <a:pt x="94" y="152"/>
                </a:lnTo>
                <a:lnTo>
                  <a:pt x="78" y="154"/>
                </a:lnTo>
                <a:lnTo>
                  <a:pt x="62" y="152"/>
                </a:lnTo>
                <a:lnTo>
                  <a:pt x="48" y="148"/>
                </a:lnTo>
                <a:lnTo>
                  <a:pt x="34" y="142"/>
                </a:lnTo>
                <a:lnTo>
                  <a:pt x="24" y="132"/>
                </a:lnTo>
                <a:lnTo>
                  <a:pt x="14" y="120"/>
                </a:lnTo>
                <a:lnTo>
                  <a:pt x="6" y="108"/>
                </a:lnTo>
                <a:lnTo>
                  <a:pt x="2" y="94"/>
                </a:lnTo>
                <a:lnTo>
                  <a:pt x="0" y="78"/>
                </a:lnTo>
                <a:lnTo>
                  <a:pt x="2" y="62"/>
                </a:lnTo>
                <a:lnTo>
                  <a:pt x="6" y="48"/>
                </a:lnTo>
                <a:lnTo>
                  <a:pt x="14" y="34"/>
                </a:lnTo>
                <a:lnTo>
                  <a:pt x="24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08" y="6"/>
                </a:lnTo>
                <a:lnTo>
                  <a:pt x="120" y="14"/>
                </a:lnTo>
                <a:lnTo>
                  <a:pt x="132" y="24"/>
                </a:lnTo>
                <a:lnTo>
                  <a:pt x="142" y="34"/>
                </a:lnTo>
                <a:lnTo>
                  <a:pt x="148" y="48"/>
                </a:lnTo>
                <a:lnTo>
                  <a:pt x="152" y="62"/>
                </a:lnTo>
                <a:lnTo>
                  <a:pt x="152" y="78"/>
                </a:lnTo>
                <a:lnTo>
                  <a:pt x="154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6481763" y="3233738"/>
            <a:ext cx="244475" cy="244475"/>
          </a:xfrm>
          <a:custGeom>
            <a:avLst/>
            <a:gdLst/>
            <a:ahLst/>
            <a:cxnLst>
              <a:cxn ang="0">
                <a:pos x="154" y="78"/>
              </a:cxn>
              <a:cxn ang="0">
                <a:pos x="152" y="94"/>
              </a:cxn>
              <a:cxn ang="0">
                <a:pos x="148" y="108"/>
              </a:cxn>
              <a:cxn ang="0">
                <a:pos x="142" y="120"/>
              </a:cxn>
              <a:cxn ang="0">
                <a:pos x="132" y="132"/>
              </a:cxn>
              <a:cxn ang="0">
                <a:pos x="120" y="142"/>
              </a:cxn>
              <a:cxn ang="0">
                <a:pos x="108" y="148"/>
              </a:cxn>
              <a:cxn ang="0">
                <a:pos x="94" y="152"/>
              </a:cxn>
              <a:cxn ang="0">
                <a:pos x="78" y="154"/>
              </a:cxn>
              <a:cxn ang="0">
                <a:pos x="62" y="152"/>
              </a:cxn>
              <a:cxn ang="0">
                <a:pos x="48" y="148"/>
              </a:cxn>
              <a:cxn ang="0">
                <a:pos x="34" y="142"/>
              </a:cxn>
              <a:cxn ang="0">
                <a:pos x="24" y="132"/>
              </a:cxn>
              <a:cxn ang="0">
                <a:pos x="14" y="120"/>
              </a:cxn>
              <a:cxn ang="0">
                <a:pos x="6" y="108"/>
              </a:cxn>
              <a:cxn ang="0">
                <a:pos x="2" y="94"/>
              </a:cxn>
              <a:cxn ang="0">
                <a:pos x="0" y="78"/>
              </a:cxn>
              <a:cxn ang="0">
                <a:pos x="2" y="62"/>
              </a:cxn>
              <a:cxn ang="0">
                <a:pos x="6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4"/>
              </a:cxn>
              <a:cxn ang="0">
                <a:pos x="48" y="6"/>
              </a:cxn>
              <a:cxn ang="0">
                <a:pos x="62" y="2"/>
              </a:cxn>
              <a:cxn ang="0">
                <a:pos x="78" y="0"/>
              </a:cxn>
              <a:cxn ang="0">
                <a:pos x="94" y="2"/>
              </a:cxn>
              <a:cxn ang="0">
                <a:pos x="108" y="6"/>
              </a:cxn>
              <a:cxn ang="0">
                <a:pos x="120" y="14"/>
              </a:cxn>
              <a:cxn ang="0">
                <a:pos x="132" y="24"/>
              </a:cxn>
              <a:cxn ang="0">
                <a:pos x="142" y="34"/>
              </a:cxn>
              <a:cxn ang="0">
                <a:pos x="148" y="48"/>
              </a:cxn>
              <a:cxn ang="0">
                <a:pos x="152" y="62"/>
              </a:cxn>
              <a:cxn ang="0">
                <a:pos x="154" y="78"/>
              </a:cxn>
            </a:cxnLst>
            <a:rect l="0" t="0" r="r" b="b"/>
            <a:pathLst>
              <a:path w="154" h="154">
                <a:moveTo>
                  <a:pt x="154" y="78"/>
                </a:moveTo>
                <a:lnTo>
                  <a:pt x="152" y="94"/>
                </a:lnTo>
                <a:lnTo>
                  <a:pt x="148" y="108"/>
                </a:lnTo>
                <a:lnTo>
                  <a:pt x="142" y="120"/>
                </a:lnTo>
                <a:lnTo>
                  <a:pt x="132" y="132"/>
                </a:lnTo>
                <a:lnTo>
                  <a:pt x="120" y="142"/>
                </a:lnTo>
                <a:lnTo>
                  <a:pt x="108" y="148"/>
                </a:lnTo>
                <a:lnTo>
                  <a:pt x="94" y="152"/>
                </a:lnTo>
                <a:lnTo>
                  <a:pt x="78" y="154"/>
                </a:lnTo>
                <a:lnTo>
                  <a:pt x="62" y="152"/>
                </a:lnTo>
                <a:lnTo>
                  <a:pt x="48" y="148"/>
                </a:lnTo>
                <a:lnTo>
                  <a:pt x="34" y="142"/>
                </a:lnTo>
                <a:lnTo>
                  <a:pt x="24" y="132"/>
                </a:lnTo>
                <a:lnTo>
                  <a:pt x="14" y="120"/>
                </a:lnTo>
                <a:lnTo>
                  <a:pt x="6" y="108"/>
                </a:lnTo>
                <a:lnTo>
                  <a:pt x="2" y="94"/>
                </a:lnTo>
                <a:lnTo>
                  <a:pt x="0" y="78"/>
                </a:lnTo>
                <a:lnTo>
                  <a:pt x="2" y="62"/>
                </a:lnTo>
                <a:lnTo>
                  <a:pt x="6" y="48"/>
                </a:lnTo>
                <a:lnTo>
                  <a:pt x="14" y="34"/>
                </a:lnTo>
                <a:lnTo>
                  <a:pt x="24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08" y="6"/>
                </a:lnTo>
                <a:lnTo>
                  <a:pt x="120" y="14"/>
                </a:lnTo>
                <a:lnTo>
                  <a:pt x="132" y="24"/>
                </a:lnTo>
                <a:lnTo>
                  <a:pt x="142" y="34"/>
                </a:lnTo>
                <a:lnTo>
                  <a:pt x="148" y="48"/>
                </a:lnTo>
                <a:lnTo>
                  <a:pt x="152" y="62"/>
                </a:lnTo>
                <a:lnTo>
                  <a:pt x="154" y="78"/>
                </a:lnTo>
                <a:close/>
              </a:path>
            </a:pathLst>
          </a:custGeom>
          <a:noFill/>
          <a:ln w="2222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6503988" y="4675188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2" y="130"/>
              </a:cxn>
              <a:cxn ang="0">
                <a:pos x="120" y="140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2" y="152"/>
              </a:cxn>
              <a:cxn ang="0">
                <a:pos x="46" y="148"/>
              </a:cxn>
              <a:cxn ang="0">
                <a:pos x="34" y="140"/>
              </a:cxn>
              <a:cxn ang="0">
                <a:pos x="22" y="130"/>
              </a:cxn>
              <a:cxn ang="0">
                <a:pos x="14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4" y="34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20" y="12"/>
              </a:cxn>
              <a:cxn ang="0">
                <a:pos x="132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  <a:cxn ang="0">
                <a:pos x="154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2" y="130"/>
                </a:lnTo>
                <a:lnTo>
                  <a:pt x="120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2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2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6510338" y="4681538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2" y="130"/>
              </a:cxn>
              <a:cxn ang="0">
                <a:pos x="120" y="140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2" y="152"/>
              </a:cxn>
              <a:cxn ang="0">
                <a:pos x="46" y="148"/>
              </a:cxn>
              <a:cxn ang="0">
                <a:pos x="34" y="140"/>
              </a:cxn>
              <a:cxn ang="0">
                <a:pos x="22" y="130"/>
              </a:cxn>
              <a:cxn ang="0">
                <a:pos x="14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4" y="34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20" y="12"/>
              </a:cxn>
              <a:cxn ang="0">
                <a:pos x="132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4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2" y="130"/>
                </a:lnTo>
                <a:lnTo>
                  <a:pt x="120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2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2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4" y="76"/>
                </a:lnTo>
                <a:close/>
              </a:path>
            </a:pathLst>
          </a:custGeom>
          <a:noFill/>
          <a:ln w="2222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840038" y="4246563"/>
            <a:ext cx="828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Absolute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refractory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period</a:t>
            </a:r>
            <a:endParaRPr lang="en-US" sz="1800" b="1">
              <a:latin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678363" y="2262188"/>
            <a:ext cx="1092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Tension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development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(contraction)</a:t>
            </a:r>
            <a:endParaRPr lang="en-US" sz="1800" b="1">
              <a:latin typeface="Arial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678363" y="1468438"/>
            <a:ext cx="630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Plateau</a:t>
            </a:r>
            <a:endParaRPr lang="en-US" sz="1800" b="1">
              <a:latin typeface="Arial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78363" y="1004888"/>
            <a:ext cx="736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Action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potential</a:t>
            </a:r>
            <a:endParaRPr lang="en-US" sz="1800" b="1">
              <a:latin typeface="Arial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011488" y="5780088"/>
            <a:ext cx="968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Time (ms)</a:t>
            </a:r>
            <a:endParaRPr lang="en-US" sz="1800">
              <a:latin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562725" y="98583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6546850" y="32178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572250" y="466248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516688" y="1014413"/>
            <a:ext cx="21923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     Depolarization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is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due to Na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influx through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fast voltage-gated Na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channels. A positive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feedback cycle rapidly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opens many Na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channels, reversing the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membrane potential.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 inactivation ends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this phase.</a:t>
            </a:r>
            <a:endParaRPr lang="en-US" sz="1800" b="1">
              <a:latin typeface="Arial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500813" y="3243263"/>
            <a:ext cx="2193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     Plateau phase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is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due to Ca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influx through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slow Ca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channels. This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keeps the cell depolarized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because few K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are open.</a:t>
            </a:r>
            <a:endParaRPr lang="en-US" sz="1800" b="1">
              <a:latin typeface="Arial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529388" y="4691063"/>
            <a:ext cx="20145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     Repolarization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is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due to Ca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inactivating and K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 opening. This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allows K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400" b="1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efflux, which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brings the membrane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potential back to its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resting voltage.</a:t>
            </a:r>
            <a:endParaRPr lang="en-US" sz="1400" b="1">
              <a:latin typeface="Arial" charset="0"/>
            </a:endParaRPr>
          </a:p>
        </p:txBody>
      </p:sp>
      <p:sp>
        <p:nvSpPr>
          <p:cNvPr id="8223" name="Freeform 31"/>
          <p:cNvSpPr>
            <a:spLocks/>
          </p:cNvSpPr>
          <p:nvPr/>
        </p:nvSpPr>
        <p:spPr bwMode="auto">
          <a:xfrm>
            <a:off x="1519238" y="3221038"/>
            <a:ext cx="212725" cy="212725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2"/>
              </a:cxn>
              <a:cxn ang="0">
                <a:pos x="124" y="104"/>
              </a:cxn>
              <a:cxn ang="0">
                <a:pos x="116" y="114"/>
              </a:cxn>
              <a:cxn ang="0">
                <a:pos x="106" y="122"/>
              </a:cxn>
              <a:cxn ang="0">
                <a:pos x="94" y="128"/>
              </a:cxn>
              <a:cxn ang="0">
                <a:pos x="82" y="132"/>
              </a:cxn>
              <a:cxn ang="0">
                <a:pos x="68" y="134"/>
              </a:cxn>
              <a:cxn ang="0">
                <a:pos x="54" y="132"/>
              </a:cxn>
              <a:cxn ang="0">
                <a:pos x="42" y="128"/>
              </a:cxn>
              <a:cxn ang="0">
                <a:pos x="30" y="122"/>
              </a:cxn>
              <a:cxn ang="0">
                <a:pos x="20" y="114"/>
              </a:cxn>
              <a:cxn ang="0">
                <a:pos x="12" y="104"/>
              </a:cxn>
              <a:cxn ang="0">
                <a:pos x="6" y="92"/>
              </a:cxn>
              <a:cxn ang="0">
                <a:pos x="2" y="80"/>
              </a:cxn>
              <a:cxn ang="0">
                <a:pos x="0" y="66"/>
              </a:cxn>
              <a:cxn ang="0">
                <a:pos x="2" y="52"/>
              </a:cxn>
              <a:cxn ang="0">
                <a:pos x="6" y="40"/>
              </a:cxn>
              <a:cxn ang="0">
                <a:pos x="12" y="28"/>
              </a:cxn>
              <a:cxn ang="0">
                <a:pos x="20" y="18"/>
              </a:cxn>
              <a:cxn ang="0">
                <a:pos x="30" y="10"/>
              </a:cxn>
              <a:cxn ang="0">
                <a:pos x="42" y="4"/>
              </a:cxn>
              <a:cxn ang="0">
                <a:pos x="54" y="0"/>
              </a:cxn>
              <a:cxn ang="0">
                <a:pos x="68" y="0"/>
              </a:cxn>
              <a:cxn ang="0">
                <a:pos x="82" y="0"/>
              </a:cxn>
              <a:cxn ang="0">
                <a:pos x="94" y="4"/>
              </a:cxn>
              <a:cxn ang="0">
                <a:pos x="106" y="10"/>
              </a:cxn>
              <a:cxn ang="0">
                <a:pos x="116" y="18"/>
              </a:cxn>
              <a:cxn ang="0">
                <a:pos x="124" y="28"/>
              </a:cxn>
              <a:cxn ang="0">
                <a:pos x="130" y="40"/>
              </a:cxn>
              <a:cxn ang="0">
                <a:pos x="134" y="52"/>
              </a:cxn>
              <a:cxn ang="0">
                <a:pos x="134" y="64"/>
              </a:cxn>
              <a:cxn ang="0">
                <a:pos x="134" y="66"/>
              </a:cxn>
            </a:cxnLst>
            <a:rect l="0" t="0" r="r" b="b"/>
            <a:pathLst>
              <a:path w="134" h="134">
                <a:moveTo>
                  <a:pt x="134" y="66"/>
                </a:moveTo>
                <a:lnTo>
                  <a:pt x="134" y="80"/>
                </a:lnTo>
                <a:lnTo>
                  <a:pt x="130" y="92"/>
                </a:lnTo>
                <a:lnTo>
                  <a:pt x="124" y="104"/>
                </a:lnTo>
                <a:lnTo>
                  <a:pt x="116" y="114"/>
                </a:lnTo>
                <a:lnTo>
                  <a:pt x="106" y="122"/>
                </a:lnTo>
                <a:lnTo>
                  <a:pt x="94" y="128"/>
                </a:lnTo>
                <a:lnTo>
                  <a:pt x="82" y="132"/>
                </a:lnTo>
                <a:lnTo>
                  <a:pt x="68" y="134"/>
                </a:lnTo>
                <a:lnTo>
                  <a:pt x="54" y="132"/>
                </a:lnTo>
                <a:lnTo>
                  <a:pt x="42" y="128"/>
                </a:lnTo>
                <a:lnTo>
                  <a:pt x="30" y="122"/>
                </a:lnTo>
                <a:lnTo>
                  <a:pt x="20" y="114"/>
                </a:lnTo>
                <a:lnTo>
                  <a:pt x="12" y="104"/>
                </a:lnTo>
                <a:lnTo>
                  <a:pt x="6" y="92"/>
                </a:lnTo>
                <a:lnTo>
                  <a:pt x="2" y="80"/>
                </a:lnTo>
                <a:lnTo>
                  <a:pt x="0" y="66"/>
                </a:lnTo>
                <a:lnTo>
                  <a:pt x="2" y="52"/>
                </a:lnTo>
                <a:lnTo>
                  <a:pt x="6" y="40"/>
                </a:lnTo>
                <a:lnTo>
                  <a:pt x="12" y="28"/>
                </a:lnTo>
                <a:lnTo>
                  <a:pt x="20" y="18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18"/>
                </a:lnTo>
                <a:lnTo>
                  <a:pt x="124" y="28"/>
                </a:lnTo>
                <a:lnTo>
                  <a:pt x="130" y="40"/>
                </a:lnTo>
                <a:lnTo>
                  <a:pt x="134" y="52"/>
                </a:lnTo>
                <a:lnTo>
                  <a:pt x="134" y="64"/>
                </a:lnTo>
                <a:lnTo>
                  <a:pt x="134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Freeform 32"/>
          <p:cNvSpPr>
            <a:spLocks/>
          </p:cNvSpPr>
          <p:nvPr/>
        </p:nvSpPr>
        <p:spPr bwMode="auto">
          <a:xfrm>
            <a:off x="1522413" y="3224213"/>
            <a:ext cx="212725" cy="212725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2"/>
              </a:cxn>
              <a:cxn ang="0">
                <a:pos x="124" y="104"/>
              </a:cxn>
              <a:cxn ang="0">
                <a:pos x="116" y="114"/>
              </a:cxn>
              <a:cxn ang="0">
                <a:pos x="106" y="122"/>
              </a:cxn>
              <a:cxn ang="0">
                <a:pos x="94" y="128"/>
              </a:cxn>
              <a:cxn ang="0">
                <a:pos x="82" y="132"/>
              </a:cxn>
              <a:cxn ang="0">
                <a:pos x="68" y="134"/>
              </a:cxn>
              <a:cxn ang="0">
                <a:pos x="54" y="132"/>
              </a:cxn>
              <a:cxn ang="0">
                <a:pos x="42" y="128"/>
              </a:cxn>
              <a:cxn ang="0">
                <a:pos x="30" y="122"/>
              </a:cxn>
              <a:cxn ang="0">
                <a:pos x="20" y="114"/>
              </a:cxn>
              <a:cxn ang="0">
                <a:pos x="12" y="104"/>
              </a:cxn>
              <a:cxn ang="0">
                <a:pos x="6" y="92"/>
              </a:cxn>
              <a:cxn ang="0">
                <a:pos x="2" y="80"/>
              </a:cxn>
              <a:cxn ang="0">
                <a:pos x="0" y="66"/>
              </a:cxn>
              <a:cxn ang="0">
                <a:pos x="2" y="52"/>
              </a:cxn>
              <a:cxn ang="0">
                <a:pos x="6" y="40"/>
              </a:cxn>
              <a:cxn ang="0">
                <a:pos x="12" y="28"/>
              </a:cxn>
              <a:cxn ang="0">
                <a:pos x="20" y="18"/>
              </a:cxn>
              <a:cxn ang="0">
                <a:pos x="30" y="10"/>
              </a:cxn>
              <a:cxn ang="0">
                <a:pos x="42" y="4"/>
              </a:cxn>
              <a:cxn ang="0">
                <a:pos x="54" y="0"/>
              </a:cxn>
              <a:cxn ang="0">
                <a:pos x="68" y="0"/>
              </a:cxn>
              <a:cxn ang="0">
                <a:pos x="82" y="0"/>
              </a:cxn>
              <a:cxn ang="0">
                <a:pos x="94" y="4"/>
              </a:cxn>
              <a:cxn ang="0">
                <a:pos x="106" y="10"/>
              </a:cxn>
              <a:cxn ang="0">
                <a:pos x="116" y="18"/>
              </a:cxn>
              <a:cxn ang="0">
                <a:pos x="124" y="28"/>
              </a:cxn>
              <a:cxn ang="0">
                <a:pos x="130" y="40"/>
              </a:cxn>
              <a:cxn ang="0">
                <a:pos x="134" y="52"/>
              </a:cxn>
              <a:cxn ang="0">
                <a:pos x="134" y="66"/>
              </a:cxn>
            </a:cxnLst>
            <a:rect l="0" t="0" r="r" b="b"/>
            <a:pathLst>
              <a:path w="134" h="134">
                <a:moveTo>
                  <a:pt x="134" y="66"/>
                </a:moveTo>
                <a:lnTo>
                  <a:pt x="134" y="80"/>
                </a:lnTo>
                <a:lnTo>
                  <a:pt x="130" y="92"/>
                </a:lnTo>
                <a:lnTo>
                  <a:pt x="124" y="104"/>
                </a:lnTo>
                <a:lnTo>
                  <a:pt x="116" y="114"/>
                </a:lnTo>
                <a:lnTo>
                  <a:pt x="106" y="122"/>
                </a:lnTo>
                <a:lnTo>
                  <a:pt x="94" y="128"/>
                </a:lnTo>
                <a:lnTo>
                  <a:pt x="82" y="132"/>
                </a:lnTo>
                <a:lnTo>
                  <a:pt x="68" y="134"/>
                </a:lnTo>
                <a:lnTo>
                  <a:pt x="54" y="132"/>
                </a:lnTo>
                <a:lnTo>
                  <a:pt x="42" y="128"/>
                </a:lnTo>
                <a:lnTo>
                  <a:pt x="30" y="122"/>
                </a:lnTo>
                <a:lnTo>
                  <a:pt x="20" y="114"/>
                </a:lnTo>
                <a:lnTo>
                  <a:pt x="12" y="104"/>
                </a:lnTo>
                <a:lnTo>
                  <a:pt x="6" y="92"/>
                </a:lnTo>
                <a:lnTo>
                  <a:pt x="2" y="80"/>
                </a:lnTo>
                <a:lnTo>
                  <a:pt x="0" y="66"/>
                </a:lnTo>
                <a:lnTo>
                  <a:pt x="2" y="52"/>
                </a:lnTo>
                <a:lnTo>
                  <a:pt x="6" y="40"/>
                </a:lnTo>
                <a:lnTo>
                  <a:pt x="12" y="28"/>
                </a:lnTo>
                <a:lnTo>
                  <a:pt x="20" y="18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18"/>
                </a:lnTo>
                <a:lnTo>
                  <a:pt x="124" y="28"/>
                </a:lnTo>
                <a:lnTo>
                  <a:pt x="130" y="40"/>
                </a:lnTo>
                <a:lnTo>
                  <a:pt x="134" y="52"/>
                </a:lnTo>
                <a:lnTo>
                  <a:pt x="134" y="66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2636838" y="2017713"/>
            <a:ext cx="212725" cy="212725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2"/>
              </a:cxn>
              <a:cxn ang="0">
                <a:pos x="124" y="104"/>
              </a:cxn>
              <a:cxn ang="0">
                <a:pos x="116" y="114"/>
              </a:cxn>
              <a:cxn ang="0">
                <a:pos x="106" y="122"/>
              </a:cxn>
              <a:cxn ang="0">
                <a:pos x="94" y="128"/>
              </a:cxn>
              <a:cxn ang="0">
                <a:pos x="82" y="132"/>
              </a:cxn>
              <a:cxn ang="0">
                <a:pos x="68" y="134"/>
              </a:cxn>
              <a:cxn ang="0">
                <a:pos x="54" y="132"/>
              </a:cxn>
              <a:cxn ang="0">
                <a:pos x="42" y="128"/>
              </a:cxn>
              <a:cxn ang="0">
                <a:pos x="30" y="122"/>
              </a:cxn>
              <a:cxn ang="0">
                <a:pos x="20" y="114"/>
              </a:cxn>
              <a:cxn ang="0">
                <a:pos x="12" y="104"/>
              </a:cxn>
              <a:cxn ang="0">
                <a:pos x="6" y="92"/>
              </a:cxn>
              <a:cxn ang="0">
                <a:pos x="2" y="80"/>
              </a:cxn>
              <a:cxn ang="0">
                <a:pos x="0" y="66"/>
              </a:cxn>
              <a:cxn ang="0">
                <a:pos x="2" y="52"/>
              </a:cxn>
              <a:cxn ang="0">
                <a:pos x="6" y="40"/>
              </a:cxn>
              <a:cxn ang="0">
                <a:pos x="12" y="28"/>
              </a:cxn>
              <a:cxn ang="0">
                <a:pos x="20" y="18"/>
              </a:cxn>
              <a:cxn ang="0">
                <a:pos x="30" y="10"/>
              </a:cxn>
              <a:cxn ang="0">
                <a:pos x="42" y="4"/>
              </a:cxn>
              <a:cxn ang="0">
                <a:pos x="54" y="0"/>
              </a:cxn>
              <a:cxn ang="0">
                <a:pos x="68" y="0"/>
              </a:cxn>
              <a:cxn ang="0">
                <a:pos x="82" y="0"/>
              </a:cxn>
              <a:cxn ang="0">
                <a:pos x="94" y="4"/>
              </a:cxn>
              <a:cxn ang="0">
                <a:pos x="106" y="10"/>
              </a:cxn>
              <a:cxn ang="0">
                <a:pos x="116" y="18"/>
              </a:cxn>
              <a:cxn ang="0">
                <a:pos x="124" y="28"/>
              </a:cxn>
              <a:cxn ang="0">
                <a:pos x="130" y="40"/>
              </a:cxn>
              <a:cxn ang="0">
                <a:pos x="134" y="52"/>
              </a:cxn>
              <a:cxn ang="0">
                <a:pos x="134" y="64"/>
              </a:cxn>
              <a:cxn ang="0">
                <a:pos x="134" y="66"/>
              </a:cxn>
            </a:cxnLst>
            <a:rect l="0" t="0" r="r" b="b"/>
            <a:pathLst>
              <a:path w="134" h="134">
                <a:moveTo>
                  <a:pt x="134" y="66"/>
                </a:moveTo>
                <a:lnTo>
                  <a:pt x="134" y="80"/>
                </a:lnTo>
                <a:lnTo>
                  <a:pt x="130" y="92"/>
                </a:lnTo>
                <a:lnTo>
                  <a:pt x="124" y="104"/>
                </a:lnTo>
                <a:lnTo>
                  <a:pt x="116" y="114"/>
                </a:lnTo>
                <a:lnTo>
                  <a:pt x="106" y="122"/>
                </a:lnTo>
                <a:lnTo>
                  <a:pt x="94" y="128"/>
                </a:lnTo>
                <a:lnTo>
                  <a:pt x="82" y="132"/>
                </a:lnTo>
                <a:lnTo>
                  <a:pt x="68" y="134"/>
                </a:lnTo>
                <a:lnTo>
                  <a:pt x="54" y="132"/>
                </a:lnTo>
                <a:lnTo>
                  <a:pt x="42" y="128"/>
                </a:lnTo>
                <a:lnTo>
                  <a:pt x="30" y="122"/>
                </a:lnTo>
                <a:lnTo>
                  <a:pt x="20" y="114"/>
                </a:lnTo>
                <a:lnTo>
                  <a:pt x="12" y="104"/>
                </a:lnTo>
                <a:lnTo>
                  <a:pt x="6" y="92"/>
                </a:lnTo>
                <a:lnTo>
                  <a:pt x="2" y="80"/>
                </a:lnTo>
                <a:lnTo>
                  <a:pt x="0" y="66"/>
                </a:lnTo>
                <a:lnTo>
                  <a:pt x="2" y="52"/>
                </a:lnTo>
                <a:lnTo>
                  <a:pt x="6" y="40"/>
                </a:lnTo>
                <a:lnTo>
                  <a:pt x="12" y="28"/>
                </a:lnTo>
                <a:lnTo>
                  <a:pt x="20" y="18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18"/>
                </a:lnTo>
                <a:lnTo>
                  <a:pt x="124" y="28"/>
                </a:lnTo>
                <a:lnTo>
                  <a:pt x="130" y="40"/>
                </a:lnTo>
                <a:lnTo>
                  <a:pt x="134" y="52"/>
                </a:lnTo>
                <a:lnTo>
                  <a:pt x="134" y="64"/>
                </a:lnTo>
                <a:lnTo>
                  <a:pt x="134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>
            <a:off x="2635250" y="2016125"/>
            <a:ext cx="212725" cy="212725"/>
          </a:xfrm>
          <a:custGeom>
            <a:avLst/>
            <a:gdLst/>
            <a:ahLst/>
            <a:cxnLst>
              <a:cxn ang="0">
                <a:pos x="134" y="66"/>
              </a:cxn>
              <a:cxn ang="0">
                <a:pos x="134" y="80"/>
              </a:cxn>
              <a:cxn ang="0">
                <a:pos x="130" y="92"/>
              </a:cxn>
              <a:cxn ang="0">
                <a:pos x="124" y="104"/>
              </a:cxn>
              <a:cxn ang="0">
                <a:pos x="116" y="114"/>
              </a:cxn>
              <a:cxn ang="0">
                <a:pos x="106" y="122"/>
              </a:cxn>
              <a:cxn ang="0">
                <a:pos x="94" y="128"/>
              </a:cxn>
              <a:cxn ang="0">
                <a:pos x="82" y="132"/>
              </a:cxn>
              <a:cxn ang="0">
                <a:pos x="68" y="134"/>
              </a:cxn>
              <a:cxn ang="0">
                <a:pos x="54" y="132"/>
              </a:cxn>
              <a:cxn ang="0">
                <a:pos x="42" y="128"/>
              </a:cxn>
              <a:cxn ang="0">
                <a:pos x="30" y="122"/>
              </a:cxn>
              <a:cxn ang="0">
                <a:pos x="20" y="114"/>
              </a:cxn>
              <a:cxn ang="0">
                <a:pos x="12" y="104"/>
              </a:cxn>
              <a:cxn ang="0">
                <a:pos x="6" y="92"/>
              </a:cxn>
              <a:cxn ang="0">
                <a:pos x="2" y="80"/>
              </a:cxn>
              <a:cxn ang="0">
                <a:pos x="0" y="66"/>
              </a:cxn>
              <a:cxn ang="0">
                <a:pos x="2" y="52"/>
              </a:cxn>
              <a:cxn ang="0">
                <a:pos x="6" y="40"/>
              </a:cxn>
              <a:cxn ang="0">
                <a:pos x="12" y="28"/>
              </a:cxn>
              <a:cxn ang="0">
                <a:pos x="20" y="18"/>
              </a:cxn>
              <a:cxn ang="0">
                <a:pos x="30" y="10"/>
              </a:cxn>
              <a:cxn ang="0">
                <a:pos x="42" y="4"/>
              </a:cxn>
              <a:cxn ang="0">
                <a:pos x="54" y="0"/>
              </a:cxn>
              <a:cxn ang="0">
                <a:pos x="68" y="0"/>
              </a:cxn>
              <a:cxn ang="0">
                <a:pos x="82" y="0"/>
              </a:cxn>
              <a:cxn ang="0">
                <a:pos x="94" y="4"/>
              </a:cxn>
              <a:cxn ang="0">
                <a:pos x="106" y="10"/>
              </a:cxn>
              <a:cxn ang="0">
                <a:pos x="116" y="18"/>
              </a:cxn>
              <a:cxn ang="0">
                <a:pos x="124" y="28"/>
              </a:cxn>
              <a:cxn ang="0">
                <a:pos x="130" y="40"/>
              </a:cxn>
              <a:cxn ang="0">
                <a:pos x="134" y="52"/>
              </a:cxn>
              <a:cxn ang="0">
                <a:pos x="134" y="66"/>
              </a:cxn>
            </a:cxnLst>
            <a:rect l="0" t="0" r="r" b="b"/>
            <a:pathLst>
              <a:path w="134" h="134">
                <a:moveTo>
                  <a:pt x="134" y="66"/>
                </a:moveTo>
                <a:lnTo>
                  <a:pt x="134" y="80"/>
                </a:lnTo>
                <a:lnTo>
                  <a:pt x="130" y="92"/>
                </a:lnTo>
                <a:lnTo>
                  <a:pt x="124" y="104"/>
                </a:lnTo>
                <a:lnTo>
                  <a:pt x="116" y="114"/>
                </a:lnTo>
                <a:lnTo>
                  <a:pt x="106" y="122"/>
                </a:lnTo>
                <a:lnTo>
                  <a:pt x="94" y="128"/>
                </a:lnTo>
                <a:lnTo>
                  <a:pt x="82" y="132"/>
                </a:lnTo>
                <a:lnTo>
                  <a:pt x="68" y="134"/>
                </a:lnTo>
                <a:lnTo>
                  <a:pt x="54" y="132"/>
                </a:lnTo>
                <a:lnTo>
                  <a:pt x="42" y="128"/>
                </a:lnTo>
                <a:lnTo>
                  <a:pt x="30" y="122"/>
                </a:lnTo>
                <a:lnTo>
                  <a:pt x="20" y="114"/>
                </a:lnTo>
                <a:lnTo>
                  <a:pt x="12" y="104"/>
                </a:lnTo>
                <a:lnTo>
                  <a:pt x="6" y="92"/>
                </a:lnTo>
                <a:lnTo>
                  <a:pt x="2" y="80"/>
                </a:lnTo>
                <a:lnTo>
                  <a:pt x="0" y="66"/>
                </a:lnTo>
                <a:lnTo>
                  <a:pt x="2" y="52"/>
                </a:lnTo>
                <a:lnTo>
                  <a:pt x="6" y="40"/>
                </a:lnTo>
                <a:lnTo>
                  <a:pt x="12" y="28"/>
                </a:lnTo>
                <a:lnTo>
                  <a:pt x="20" y="18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18"/>
                </a:lnTo>
                <a:lnTo>
                  <a:pt x="124" y="28"/>
                </a:lnTo>
                <a:lnTo>
                  <a:pt x="130" y="40"/>
                </a:lnTo>
                <a:lnTo>
                  <a:pt x="134" y="52"/>
                </a:lnTo>
                <a:lnTo>
                  <a:pt x="134" y="66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Freeform 35"/>
          <p:cNvSpPr>
            <a:spLocks/>
          </p:cNvSpPr>
          <p:nvPr/>
        </p:nvSpPr>
        <p:spPr bwMode="auto">
          <a:xfrm>
            <a:off x="3906838" y="3208338"/>
            <a:ext cx="212725" cy="212725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2" y="82"/>
              </a:cxn>
              <a:cxn ang="0">
                <a:pos x="128" y="94"/>
              </a:cxn>
              <a:cxn ang="0">
                <a:pos x="122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2" y="130"/>
              </a:cxn>
              <a:cxn ang="0">
                <a:pos x="80" y="134"/>
              </a:cxn>
              <a:cxn ang="0">
                <a:pos x="66" y="134"/>
              </a:cxn>
              <a:cxn ang="0">
                <a:pos x="52" y="134"/>
              </a:cxn>
              <a:cxn ang="0">
                <a:pos x="40" y="130"/>
              </a:cxn>
              <a:cxn ang="0">
                <a:pos x="28" y="124"/>
              </a:cxn>
              <a:cxn ang="0">
                <a:pos x="20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20" y="20"/>
              </a:cxn>
              <a:cxn ang="0">
                <a:pos x="28" y="12"/>
              </a:cxn>
              <a:cxn ang="0">
                <a:pos x="40" y="6"/>
              </a:cxn>
              <a:cxn ang="0">
                <a:pos x="52" y="2"/>
              </a:cxn>
              <a:cxn ang="0">
                <a:pos x="66" y="0"/>
              </a:cxn>
              <a:cxn ang="0">
                <a:pos x="80" y="2"/>
              </a:cxn>
              <a:cxn ang="0">
                <a:pos x="92" y="6"/>
              </a:cxn>
              <a:cxn ang="0">
                <a:pos x="104" y="12"/>
              </a:cxn>
              <a:cxn ang="0">
                <a:pos x="114" y="20"/>
              </a:cxn>
              <a:cxn ang="0">
                <a:pos x="122" y="30"/>
              </a:cxn>
              <a:cxn ang="0">
                <a:pos x="128" y="42"/>
              </a:cxn>
              <a:cxn ang="0">
                <a:pos x="132" y="54"/>
              </a:cxn>
              <a:cxn ang="0">
                <a:pos x="132" y="68"/>
              </a:cxn>
              <a:cxn ang="0">
                <a:pos x="134" y="68"/>
              </a:cxn>
            </a:cxnLst>
            <a:rect l="0" t="0" r="r" b="b"/>
            <a:pathLst>
              <a:path w="134" h="134">
                <a:moveTo>
                  <a:pt x="134" y="68"/>
                </a:moveTo>
                <a:lnTo>
                  <a:pt x="132" y="82"/>
                </a:lnTo>
                <a:lnTo>
                  <a:pt x="128" y="94"/>
                </a:lnTo>
                <a:lnTo>
                  <a:pt x="122" y="106"/>
                </a:lnTo>
                <a:lnTo>
                  <a:pt x="114" y="116"/>
                </a:lnTo>
                <a:lnTo>
                  <a:pt x="104" y="124"/>
                </a:lnTo>
                <a:lnTo>
                  <a:pt x="92" y="130"/>
                </a:lnTo>
                <a:lnTo>
                  <a:pt x="80" y="134"/>
                </a:lnTo>
                <a:lnTo>
                  <a:pt x="66" y="134"/>
                </a:lnTo>
                <a:lnTo>
                  <a:pt x="52" y="134"/>
                </a:lnTo>
                <a:lnTo>
                  <a:pt x="40" y="130"/>
                </a:lnTo>
                <a:lnTo>
                  <a:pt x="28" y="124"/>
                </a:lnTo>
                <a:lnTo>
                  <a:pt x="20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20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80" y="2"/>
                </a:lnTo>
                <a:lnTo>
                  <a:pt x="92" y="6"/>
                </a:lnTo>
                <a:lnTo>
                  <a:pt x="104" y="12"/>
                </a:lnTo>
                <a:lnTo>
                  <a:pt x="114" y="20"/>
                </a:lnTo>
                <a:lnTo>
                  <a:pt x="122" y="30"/>
                </a:lnTo>
                <a:lnTo>
                  <a:pt x="128" y="42"/>
                </a:lnTo>
                <a:lnTo>
                  <a:pt x="132" y="54"/>
                </a:lnTo>
                <a:lnTo>
                  <a:pt x="132" y="68"/>
                </a:lnTo>
                <a:lnTo>
                  <a:pt x="134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Freeform 36"/>
          <p:cNvSpPr>
            <a:spLocks/>
          </p:cNvSpPr>
          <p:nvPr/>
        </p:nvSpPr>
        <p:spPr bwMode="auto">
          <a:xfrm>
            <a:off x="3905250" y="3206750"/>
            <a:ext cx="212725" cy="212725"/>
          </a:xfrm>
          <a:custGeom>
            <a:avLst/>
            <a:gdLst/>
            <a:ahLst/>
            <a:cxnLst>
              <a:cxn ang="0">
                <a:pos x="134" y="68"/>
              </a:cxn>
              <a:cxn ang="0">
                <a:pos x="132" y="82"/>
              </a:cxn>
              <a:cxn ang="0">
                <a:pos x="128" y="94"/>
              </a:cxn>
              <a:cxn ang="0">
                <a:pos x="122" y="106"/>
              </a:cxn>
              <a:cxn ang="0">
                <a:pos x="114" y="116"/>
              </a:cxn>
              <a:cxn ang="0">
                <a:pos x="104" y="124"/>
              </a:cxn>
              <a:cxn ang="0">
                <a:pos x="92" y="130"/>
              </a:cxn>
              <a:cxn ang="0">
                <a:pos x="80" y="134"/>
              </a:cxn>
              <a:cxn ang="0">
                <a:pos x="66" y="134"/>
              </a:cxn>
              <a:cxn ang="0">
                <a:pos x="52" y="134"/>
              </a:cxn>
              <a:cxn ang="0">
                <a:pos x="40" y="130"/>
              </a:cxn>
              <a:cxn ang="0">
                <a:pos x="28" y="124"/>
              </a:cxn>
              <a:cxn ang="0">
                <a:pos x="20" y="116"/>
              </a:cxn>
              <a:cxn ang="0">
                <a:pos x="10" y="106"/>
              </a:cxn>
              <a:cxn ang="0">
                <a:pos x="4" y="94"/>
              </a:cxn>
              <a:cxn ang="0">
                <a:pos x="0" y="82"/>
              </a:cxn>
              <a:cxn ang="0">
                <a:pos x="0" y="68"/>
              </a:cxn>
              <a:cxn ang="0">
                <a:pos x="0" y="54"/>
              </a:cxn>
              <a:cxn ang="0">
                <a:pos x="4" y="42"/>
              </a:cxn>
              <a:cxn ang="0">
                <a:pos x="10" y="30"/>
              </a:cxn>
              <a:cxn ang="0">
                <a:pos x="20" y="20"/>
              </a:cxn>
              <a:cxn ang="0">
                <a:pos x="28" y="12"/>
              </a:cxn>
              <a:cxn ang="0">
                <a:pos x="40" y="6"/>
              </a:cxn>
              <a:cxn ang="0">
                <a:pos x="52" y="2"/>
              </a:cxn>
              <a:cxn ang="0">
                <a:pos x="66" y="0"/>
              </a:cxn>
              <a:cxn ang="0">
                <a:pos x="80" y="2"/>
              </a:cxn>
              <a:cxn ang="0">
                <a:pos x="92" y="6"/>
              </a:cxn>
              <a:cxn ang="0">
                <a:pos x="104" y="12"/>
              </a:cxn>
              <a:cxn ang="0">
                <a:pos x="114" y="20"/>
              </a:cxn>
              <a:cxn ang="0">
                <a:pos x="122" y="30"/>
              </a:cxn>
              <a:cxn ang="0">
                <a:pos x="128" y="42"/>
              </a:cxn>
              <a:cxn ang="0">
                <a:pos x="132" y="54"/>
              </a:cxn>
              <a:cxn ang="0">
                <a:pos x="134" y="68"/>
              </a:cxn>
            </a:cxnLst>
            <a:rect l="0" t="0" r="r" b="b"/>
            <a:pathLst>
              <a:path w="134" h="134">
                <a:moveTo>
                  <a:pt x="134" y="68"/>
                </a:moveTo>
                <a:lnTo>
                  <a:pt x="132" y="82"/>
                </a:lnTo>
                <a:lnTo>
                  <a:pt x="128" y="94"/>
                </a:lnTo>
                <a:lnTo>
                  <a:pt x="122" y="106"/>
                </a:lnTo>
                <a:lnTo>
                  <a:pt x="114" y="116"/>
                </a:lnTo>
                <a:lnTo>
                  <a:pt x="104" y="124"/>
                </a:lnTo>
                <a:lnTo>
                  <a:pt x="92" y="130"/>
                </a:lnTo>
                <a:lnTo>
                  <a:pt x="80" y="134"/>
                </a:lnTo>
                <a:lnTo>
                  <a:pt x="66" y="134"/>
                </a:lnTo>
                <a:lnTo>
                  <a:pt x="52" y="134"/>
                </a:lnTo>
                <a:lnTo>
                  <a:pt x="40" y="130"/>
                </a:lnTo>
                <a:lnTo>
                  <a:pt x="28" y="124"/>
                </a:lnTo>
                <a:lnTo>
                  <a:pt x="20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20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80" y="2"/>
                </a:lnTo>
                <a:lnTo>
                  <a:pt x="92" y="6"/>
                </a:lnTo>
                <a:lnTo>
                  <a:pt x="104" y="12"/>
                </a:lnTo>
                <a:lnTo>
                  <a:pt x="114" y="20"/>
                </a:lnTo>
                <a:lnTo>
                  <a:pt x="122" y="30"/>
                </a:lnTo>
                <a:lnTo>
                  <a:pt x="128" y="42"/>
                </a:lnTo>
                <a:lnTo>
                  <a:pt x="132" y="54"/>
                </a:lnTo>
                <a:lnTo>
                  <a:pt x="134" y="68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1571625" y="3205163"/>
            <a:ext cx="1095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2692400" y="1998663"/>
            <a:ext cx="1095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3959225" y="3192463"/>
            <a:ext cx="1095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 rot="16200000">
            <a:off x="5780087" y="3197226"/>
            <a:ext cx="930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Tension (g)</a:t>
            </a:r>
            <a:endParaRPr lang="en-US" sz="1200">
              <a:latin typeface="Arial" charset="0"/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 rot="16200000">
            <a:off x="-745331" y="3113881"/>
            <a:ext cx="24653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Membrane potential (mV)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Contraction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Ca</a:t>
            </a:r>
            <a:r>
              <a:rPr lang="en-US" sz="2600" baseline="30000"/>
              <a:t>2+</a:t>
            </a:r>
            <a:r>
              <a:rPr lang="en-US" sz="2600"/>
              <a:t> influx triggers opening of Ca</a:t>
            </a:r>
            <a:r>
              <a:rPr lang="en-US" sz="2600" baseline="30000"/>
              <a:t>2+</a:t>
            </a:r>
            <a:r>
              <a:rPr lang="en-US" sz="2600"/>
              <a:t>-sensitive channels in the SR, which liberates bursts of Ca</a:t>
            </a:r>
            <a:r>
              <a:rPr lang="en-US" sz="2600" baseline="30000"/>
              <a:t>2+</a:t>
            </a:r>
            <a:endParaRPr lang="en-US" sz="2600"/>
          </a:p>
          <a:p>
            <a:r>
              <a:rPr lang="en-US" sz="2600"/>
              <a:t>E-C coupling occurs as Ca</a:t>
            </a:r>
            <a:r>
              <a:rPr lang="en-US" sz="2600" baseline="30000"/>
              <a:t>2+</a:t>
            </a:r>
            <a:r>
              <a:rPr lang="en-US" sz="2600"/>
              <a:t> binds to troponin and sliding of the filaments begins</a:t>
            </a:r>
          </a:p>
          <a:p>
            <a:r>
              <a:rPr lang="en-US" sz="2600"/>
              <a:t>Duration of the AP and the contractile phase is much greater in cardiac muscle than in skeletal muscle</a:t>
            </a:r>
          </a:p>
          <a:p>
            <a:r>
              <a:rPr lang="en-US" sz="2600"/>
              <a:t>Repolarization results from inactivation of Ca</a:t>
            </a:r>
            <a:r>
              <a:rPr lang="en-US" sz="2600" baseline="30000"/>
              <a:t>2+</a:t>
            </a:r>
            <a:r>
              <a:rPr lang="en-US" sz="2600"/>
              <a:t> channels and opening of voltage-gated K</a:t>
            </a:r>
            <a:r>
              <a:rPr lang="en-US" sz="2600" baseline="30000"/>
              <a:t>+</a:t>
            </a:r>
            <a:r>
              <a:rPr lang="en-US" sz="2600"/>
              <a:t> channels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Electrical Events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Intrinsic cardiac conduction system</a:t>
            </a:r>
          </a:p>
          <a:p>
            <a:pPr lvl="1"/>
            <a:r>
              <a:rPr lang="en-US"/>
              <a:t>A network of noncontractile (autorhythmic) cells that initiate and distribute impulses to coordinate the depolarization and contraction of the heart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Autorhythmic Cells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Have unstable resting potentials (pacemaker potentials or prepotentials) due to open slow Na</a:t>
            </a:r>
            <a:r>
              <a:rPr lang="en-US" baseline="30000"/>
              <a:t>+</a:t>
            </a:r>
            <a:r>
              <a:rPr lang="en-US"/>
              <a:t> channels</a:t>
            </a:r>
          </a:p>
          <a:p>
            <a:pPr>
              <a:lnSpc>
                <a:spcPct val="90000"/>
              </a:lnSpc>
            </a:pPr>
            <a:r>
              <a:rPr lang="en-US"/>
              <a:t>At threshold, Ca</a:t>
            </a:r>
            <a:r>
              <a:rPr lang="en-US" baseline="30000"/>
              <a:t>2+</a:t>
            </a:r>
            <a:r>
              <a:rPr lang="en-US"/>
              <a:t> channels open </a:t>
            </a:r>
          </a:p>
          <a:p>
            <a:pPr>
              <a:lnSpc>
                <a:spcPct val="90000"/>
              </a:lnSpc>
            </a:pPr>
            <a:r>
              <a:rPr lang="en-US"/>
              <a:t>Explosive Ca</a:t>
            </a:r>
            <a:r>
              <a:rPr lang="en-US" baseline="30000"/>
              <a:t>2+</a:t>
            </a:r>
            <a:r>
              <a:rPr lang="en-US"/>
              <a:t> influx produces the rising phase of the action potential</a:t>
            </a:r>
          </a:p>
          <a:p>
            <a:pPr>
              <a:lnSpc>
                <a:spcPct val="90000"/>
              </a:lnSpc>
            </a:pPr>
            <a:r>
              <a:rPr lang="en-US"/>
              <a:t>Repolarization results from inactivation of Ca</a:t>
            </a:r>
            <a:r>
              <a:rPr lang="en-US" baseline="30000"/>
              <a:t>2+</a:t>
            </a:r>
            <a:r>
              <a:rPr lang="en-US"/>
              <a:t> channels and opening of voltage-gated K</a:t>
            </a:r>
            <a:r>
              <a:rPr lang="en-US" baseline="30000"/>
              <a:t>+</a:t>
            </a:r>
            <a:r>
              <a:rPr lang="en-US"/>
              <a:t> channels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18.13</a:t>
            </a:r>
          </a:p>
        </p:txBody>
      </p:sp>
      <p:pic>
        <p:nvPicPr>
          <p:cNvPr id="15407" name="Picture 47" descr="figure_18_13.jpg                                               002FEAFE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 t="6836" b="25433"/>
          <a:stretch>
            <a:fillRect/>
          </a:stretch>
        </p:blipFill>
        <p:spPr bwMode="auto">
          <a:xfrm>
            <a:off x="431800" y="495300"/>
            <a:ext cx="8231188" cy="4278313"/>
          </a:xfrm>
          <a:prstGeom prst="rect">
            <a:avLst/>
          </a:prstGeom>
          <a:noFill/>
        </p:spPr>
      </p:pic>
      <p:sp>
        <p:nvSpPr>
          <p:cNvPr id="15408" name="Freeform 48"/>
          <p:cNvSpPr>
            <a:spLocks/>
          </p:cNvSpPr>
          <p:nvPr/>
        </p:nvSpPr>
        <p:spPr bwMode="auto">
          <a:xfrm>
            <a:off x="7332663" y="774700"/>
            <a:ext cx="174625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0"/>
              </a:cxn>
              <a:cxn ang="0">
                <a:pos x="108" y="1248"/>
              </a:cxn>
            </a:cxnLst>
            <a:rect l="0" t="0" r="r" b="b"/>
            <a:pathLst>
              <a:path w="110" h="1248">
                <a:moveTo>
                  <a:pt x="0" y="0"/>
                </a:moveTo>
                <a:lnTo>
                  <a:pt x="110" y="0"/>
                </a:lnTo>
                <a:lnTo>
                  <a:pt x="108" y="1248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4589463" y="2743200"/>
            <a:ext cx="1104900" cy="941388"/>
          </a:xfrm>
          <a:custGeom>
            <a:avLst/>
            <a:gdLst/>
            <a:ahLst/>
            <a:cxnLst>
              <a:cxn ang="0">
                <a:pos x="644" y="0"/>
              </a:cxn>
              <a:cxn ang="0">
                <a:pos x="696" y="66"/>
              </a:cxn>
              <a:cxn ang="0">
                <a:pos x="54" y="593"/>
              </a:cxn>
              <a:cxn ang="0">
                <a:pos x="0" y="529"/>
              </a:cxn>
            </a:cxnLst>
            <a:rect l="0" t="0" r="r" b="b"/>
            <a:pathLst>
              <a:path w="696" h="593">
                <a:moveTo>
                  <a:pt x="644" y="0"/>
                </a:moveTo>
                <a:lnTo>
                  <a:pt x="696" y="66"/>
                </a:lnTo>
                <a:lnTo>
                  <a:pt x="54" y="593"/>
                </a:lnTo>
                <a:lnTo>
                  <a:pt x="0" y="529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5195888" y="3260725"/>
            <a:ext cx="82550" cy="1047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>
            <a:off x="5300663" y="793750"/>
            <a:ext cx="447675" cy="6223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5018088" y="793750"/>
            <a:ext cx="1174750" cy="819150"/>
          </a:xfrm>
          <a:custGeom>
            <a:avLst/>
            <a:gdLst/>
            <a:ahLst/>
            <a:cxnLst>
              <a:cxn ang="0">
                <a:pos x="740" y="516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740" h="516">
                <a:moveTo>
                  <a:pt x="740" y="516"/>
                </a:move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460375" y="4979988"/>
            <a:ext cx="244475" cy="241300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2" y="118"/>
              </a:cxn>
              <a:cxn ang="0">
                <a:pos x="132" y="130"/>
              </a:cxn>
              <a:cxn ang="0">
                <a:pos x="120" y="140"/>
              </a:cxn>
              <a:cxn ang="0">
                <a:pos x="108" y="146"/>
              </a:cxn>
              <a:cxn ang="0">
                <a:pos x="92" y="152"/>
              </a:cxn>
              <a:cxn ang="0">
                <a:pos x="78" y="152"/>
              </a:cxn>
              <a:cxn ang="0">
                <a:pos x="62" y="152"/>
              </a:cxn>
              <a:cxn ang="0">
                <a:pos x="48" y="146"/>
              </a:cxn>
              <a:cxn ang="0">
                <a:pos x="34" y="140"/>
              </a:cxn>
              <a:cxn ang="0">
                <a:pos x="24" y="130"/>
              </a:cxn>
              <a:cxn ang="0">
                <a:pos x="14" y="118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0"/>
              </a:cxn>
              <a:cxn ang="0">
                <a:pos x="6" y="46"/>
              </a:cxn>
              <a:cxn ang="0">
                <a:pos x="14" y="32"/>
              </a:cxn>
              <a:cxn ang="0">
                <a:pos x="24" y="22"/>
              </a:cxn>
              <a:cxn ang="0">
                <a:pos x="34" y="12"/>
              </a:cxn>
              <a:cxn ang="0">
                <a:pos x="48" y="6"/>
              </a:cxn>
              <a:cxn ang="0">
                <a:pos x="62" y="0"/>
              </a:cxn>
              <a:cxn ang="0">
                <a:pos x="78" y="0"/>
              </a:cxn>
              <a:cxn ang="0">
                <a:pos x="92" y="0"/>
              </a:cxn>
              <a:cxn ang="0">
                <a:pos x="108" y="6"/>
              </a:cxn>
              <a:cxn ang="0">
                <a:pos x="120" y="12"/>
              </a:cxn>
              <a:cxn ang="0">
                <a:pos x="132" y="22"/>
              </a:cxn>
              <a:cxn ang="0">
                <a:pos x="142" y="32"/>
              </a:cxn>
              <a:cxn ang="0">
                <a:pos x="148" y="46"/>
              </a:cxn>
              <a:cxn ang="0">
                <a:pos x="152" y="60"/>
              </a:cxn>
              <a:cxn ang="0">
                <a:pos x="152" y="76"/>
              </a:cxn>
              <a:cxn ang="0">
                <a:pos x="154" y="76"/>
              </a:cxn>
            </a:cxnLst>
            <a:rect l="0" t="0" r="r" b="b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2" y="118"/>
                </a:lnTo>
                <a:lnTo>
                  <a:pt x="132" y="130"/>
                </a:lnTo>
                <a:lnTo>
                  <a:pt x="120" y="140"/>
                </a:lnTo>
                <a:lnTo>
                  <a:pt x="108" y="146"/>
                </a:lnTo>
                <a:lnTo>
                  <a:pt x="92" y="152"/>
                </a:lnTo>
                <a:lnTo>
                  <a:pt x="78" y="152"/>
                </a:lnTo>
                <a:lnTo>
                  <a:pt x="62" y="152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4" y="22"/>
                </a:lnTo>
                <a:lnTo>
                  <a:pt x="34" y="12"/>
                </a:lnTo>
                <a:lnTo>
                  <a:pt x="48" y="6"/>
                </a:lnTo>
                <a:lnTo>
                  <a:pt x="62" y="0"/>
                </a:lnTo>
                <a:lnTo>
                  <a:pt x="78" y="0"/>
                </a:lnTo>
                <a:lnTo>
                  <a:pt x="92" y="0"/>
                </a:lnTo>
                <a:lnTo>
                  <a:pt x="108" y="6"/>
                </a:lnTo>
                <a:lnTo>
                  <a:pt x="120" y="12"/>
                </a:lnTo>
                <a:lnTo>
                  <a:pt x="132" y="22"/>
                </a:lnTo>
                <a:lnTo>
                  <a:pt x="142" y="32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460375" y="4979988"/>
            <a:ext cx="244475" cy="241300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2" y="118"/>
              </a:cxn>
              <a:cxn ang="0">
                <a:pos x="132" y="130"/>
              </a:cxn>
              <a:cxn ang="0">
                <a:pos x="120" y="140"/>
              </a:cxn>
              <a:cxn ang="0">
                <a:pos x="108" y="146"/>
              </a:cxn>
              <a:cxn ang="0">
                <a:pos x="92" y="152"/>
              </a:cxn>
              <a:cxn ang="0">
                <a:pos x="78" y="152"/>
              </a:cxn>
              <a:cxn ang="0">
                <a:pos x="62" y="152"/>
              </a:cxn>
              <a:cxn ang="0">
                <a:pos x="48" y="146"/>
              </a:cxn>
              <a:cxn ang="0">
                <a:pos x="34" y="140"/>
              </a:cxn>
              <a:cxn ang="0">
                <a:pos x="24" y="130"/>
              </a:cxn>
              <a:cxn ang="0">
                <a:pos x="14" y="118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0"/>
              </a:cxn>
              <a:cxn ang="0">
                <a:pos x="6" y="46"/>
              </a:cxn>
              <a:cxn ang="0">
                <a:pos x="14" y="32"/>
              </a:cxn>
              <a:cxn ang="0">
                <a:pos x="24" y="22"/>
              </a:cxn>
              <a:cxn ang="0">
                <a:pos x="34" y="12"/>
              </a:cxn>
              <a:cxn ang="0">
                <a:pos x="48" y="6"/>
              </a:cxn>
              <a:cxn ang="0">
                <a:pos x="62" y="0"/>
              </a:cxn>
              <a:cxn ang="0">
                <a:pos x="78" y="0"/>
              </a:cxn>
              <a:cxn ang="0">
                <a:pos x="92" y="0"/>
              </a:cxn>
              <a:cxn ang="0">
                <a:pos x="108" y="6"/>
              </a:cxn>
              <a:cxn ang="0">
                <a:pos x="120" y="12"/>
              </a:cxn>
              <a:cxn ang="0">
                <a:pos x="132" y="22"/>
              </a:cxn>
              <a:cxn ang="0">
                <a:pos x="142" y="32"/>
              </a:cxn>
              <a:cxn ang="0">
                <a:pos x="148" y="46"/>
              </a:cxn>
              <a:cxn ang="0">
                <a:pos x="152" y="60"/>
              </a:cxn>
              <a:cxn ang="0">
                <a:pos x="152" y="76"/>
              </a:cxn>
            </a:cxnLst>
            <a:rect l="0" t="0" r="r" b="b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2" y="118"/>
                </a:lnTo>
                <a:lnTo>
                  <a:pt x="132" y="130"/>
                </a:lnTo>
                <a:lnTo>
                  <a:pt x="120" y="140"/>
                </a:lnTo>
                <a:lnTo>
                  <a:pt x="108" y="146"/>
                </a:lnTo>
                <a:lnTo>
                  <a:pt x="92" y="152"/>
                </a:lnTo>
                <a:lnTo>
                  <a:pt x="78" y="152"/>
                </a:lnTo>
                <a:lnTo>
                  <a:pt x="62" y="152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4" y="22"/>
                </a:lnTo>
                <a:lnTo>
                  <a:pt x="34" y="12"/>
                </a:lnTo>
                <a:lnTo>
                  <a:pt x="48" y="6"/>
                </a:lnTo>
                <a:lnTo>
                  <a:pt x="62" y="0"/>
                </a:lnTo>
                <a:lnTo>
                  <a:pt x="78" y="0"/>
                </a:lnTo>
                <a:lnTo>
                  <a:pt x="92" y="0"/>
                </a:lnTo>
                <a:lnTo>
                  <a:pt x="108" y="6"/>
                </a:lnTo>
                <a:lnTo>
                  <a:pt x="120" y="12"/>
                </a:lnTo>
                <a:lnTo>
                  <a:pt x="132" y="22"/>
                </a:lnTo>
                <a:lnTo>
                  <a:pt x="142" y="32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3197225" y="4973638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2" y="130"/>
              </a:cxn>
              <a:cxn ang="0">
                <a:pos x="120" y="140"/>
              </a:cxn>
              <a:cxn ang="0">
                <a:pos x="108" y="148"/>
              </a:cxn>
              <a:cxn ang="0">
                <a:pos x="92" y="152"/>
              </a:cxn>
              <a:cxn ang="0">
                <a:pos x="78" y="154"/>
              </a:cxn>
              <a:cxn ang="0">
                <a:pos x="62" y="152"/>
              </a:cxn>
              <a:cxn ang="0">
                <a:pos x="48" y="148"/>
              </a:cxn>
              <a:cxn ang="0">
                <a:pos x="34" y="140"/>
              </a:cxn>
              <a:cxn ang="0">
                <a:pos x="22" y="130"/>
              </a:cxn>
              <a:cxn ang="0">
                <a:pos x="14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4" y="34"/>
              </a:cxn>
              <a:cxn ang="0">
                <a:pos x="22" y="22"/>
              </a:cxn>
              <a:cxn ang="0">
                <a:pos x="34" y="12"/>
              </a:cxn>
              <a:cxn ang="0">
                <a:pos x="48" y="6"/>
              </a:cxn>
              <a:cxn ang="0">
                <a:pos x="62" y="2"/>
              </a:cxn>
              <a:cxn ang="0">
                <a:pos x="78" y="0"/>
              </a:cxn>
              <a:cxn ang="0">
                <a:pos x="92" y="2"/>
              </a:cxn>
              <a:cxn ang="0">
                <a:pos x="108" y="6"/>
              </a:cxn>
              <a:cxn ang="0">
                <a:pos x="120" y="12"/>
              </a:cxn>
              <a:cxn ang="0">
                <a:pos x="132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  <a:cxn ang="0">
                <a:pos x="154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2" y="130"/>
                </a:lnTo>
                <a:lnTo>
                  <a:pt x="120" y="140"/>
                </a:lnTo>
                <a:lnTo>
                  <a:pt x="108" y="148"/>
                </a:lnTo>
                <a:lnTo>
                  <a:pt x="92" y="152"/>
                </a:lnTo>
                <a:lnTo>
                  <a:pt x="78" y="154"/>
                </a:lnTo>
                <a:lnTo>
                  <a:pt x="62" y="152"/>
                </a:lnTo>
                <a:lnTo>
                  <a:pt x="48" y="148"/>
                </a:lnTo>
                <a:lnTo>
                  <a:pt x="34" y="140"/>
                </a:lnTo>
                <a:lnTo>
                  <a:pt x="22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2" y="22"/>
                </a:lnTo>
                <a:lnTo>
                  <a:pt x="34" y="12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8" y="6"/>
                </a:lnTo>
                <a:lnTo>
                  <a:pt x="120" y="12"/>
                </a:lnTo>
                <a:lnTo>
                  <a:pt x="132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3197225" y="4973638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2" y="130"/>
              </a:cxn>
              <a:cxn ang="0">
                <a:pos x="120" y="140"/>
              </a:cxn>
              <a:cxn ang="0">
                <a:pos x="108" y="148"/>
              </a:cxn>
              <a:cxn ang="0">
                <a:pos x="92" y="152"/>
              </a:cxn>
              <a:cxn ang="0">
                <a:pos x="78" y="154"/>
              </a:cxn>
              <a:cxn ang="0">
                <a:pos x="62" y="152"/>
              </a:cxn>
              <a:cxn ang="0">
                <a:pos x="48" y="148"/>
              </a:cxn>
              <a:cxn ang="0">
                <a:pos x="34" y="140"/>
              </a:cxn>
              <a:cxn ang="0">
                <a:pos x="22" y="130"/>
              </a:cxn>
              <a:cxn ang="0">
                <a:pos x="14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4" y="34"/>
              </a:cxn>
              <a:cxn ang="0">
                <a:pos x="22" y="22"/>
              </a:cxn>
              <a:cxn ang="0">
                <a:pos x="34" y="12"/>
              </a:cxn>
              <a:cxn ang="0">
                <a:pos x="48" y="6"/>
              </a:cxn>
              <a:cxn ang="0">
                <a:pos x="62" y="2"/>
              </a:cxn>
              <a:cxn ang="0">
                <a:pos x="78" y="0"/>
              </a:cxn>
              <a:cxn ang="0">
                <a:pos x="92" y="2"/>
              </a:cxn>
              <a:cxn ang="0">
                <a:pos x="108" y="6"/>
              </a:cxn>
              <a:cxn ang="0">
                <a:pos x="120" y="12"/>
              </a:cxn>
              <a:cxn ang="0">
                <a:pos x="132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2" y="130"/>
                </a:lnTo>
                <a:lnTo>
                  <a:pt x="120" y="140"/>
                </a:lnTo>
                <a:lnTo>
                  <a:pt x="108" y="148"/>
                </a:lnTo>
                <a:lnTo>
                  <a:pt x="92" y="152"/>
                </a:lnTo>
                <a:lnTo>
                  <a:pt x="78" y="154"/>
                </a:lnTo>
                <a:lnTo>
                  <a:pt x="62" y="152"/>
                </a:lnTo>
                <a:lnTo>
                  <a:pt x="48" y="148"/>
                </a:lnTo>
                <a:lnTo>
                  <a:pt x="34" y="140"/>
                </a:lnTo>
                <a:lnTo>
                  <a:pt x="22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2" y="22"/>
                </a:lnTo>
                <a:lnTo>
                  <a:pt x="34" y="12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8" y="6"/>
                </a:lnTo>
                <a:lnTo>
                  <a:pt x="120" y="12"/>
                </a:lnTo>
                <a:lnTo>
                  <a:pt x="132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6081713" y="4970463"/>
            <a:ext cx="241300" cy="244475"/>
          </a:xfrm>
          <a:custGeom>
            <a:avLst/>
            <a:gdLst/>
            <a:ahLst/>
            <a:cxnLst>
              <a:cxn ang="0">
                <a:pos x="152" y="78"/>
              </a:cxn>
              <a:cxn ang="0">
                <a:pos x="152" y="92"/>
              </a:cxn>
              <a:cxn ang="0">
                <a:pos x="146" y="108"/>
              </a:cxn>
              <a:cxn ang="0">
                <a:pos x="140" y="120"/>
              </a:cxn>
              <a:cxn ang="0">
                <a:pos x="130" y="132"/>
              </a:cxn>
              <a:cxn ang="0">
                <a:pos x="118" y="142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0" y="152"/>
              </a:cxn>
              <a:cxn ang="0">
                <a:pos x="46" y="148"/>
              </a:cxn>
              <a:cxn ang="0">
                <a:pos x="32" y="142"/>
              </a:cxn>
              <a:cxn ang="0">
                <a:pos x="22" y="132"/>
              </a:cxn>
              <a:cxn ang="0">
                <a:pos x="12" y="120"/>
              </a:cxn>
              <a:cxn ang="0">
                <a:pos x="6" y="108"/>
              </a:cxn>
              <a:cxn ang="0">
                <a:pos x="0" y="92"/>
              </a:cxn>
              <a:cxn ang="0">
                <a:pos x="0" y="78"/>
              </a:cxn>
              <a:cxn ang="0">
                <a:pos x="0" y="62"/>
              </a:cxn>
              <a:cxn ang="0">
                <a:pos x="6" y="48"/>
              </a:cxn>
              <a:cxn ang="0">
                <a:pos x="12" y="34"/>
              </a:cxn>
              <a:cxn ang="0">
                <a:pos x="22" y="22"/>
              </a:cxn>
              <a:cxn ang="0">
                <a:pos x="32" y="14"/>
              </a:cxn>
              <a:cxn ang="0">
                <a:pos x="46" y="6"/>
              </a:cxn>
              <a:cxn ang="0">
                <a:pos x="60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18" y="14"/>
              </a:cxn>
              <a:cxn ang="0">
                <a:pos x="130" y="22"/>
              </a:cxn>
              <a:cxn ang="0">
                <a:pos x="140" y="34"/>
              </a:cxn>
              <a:cxn ang="0">
                <a:pos x="146" y="48"/>
              </a:cxn>
              <a:cxn ang="0">
                <a:pos x="152" y="62"/>
              </a:cxn>
              <a:cxn ang="0">
                <a:pos x="152" y="76"/>
              </a:cxn>
              <a:cxn ang="0">
                <a:pos x="152" y="78"/>
              </a:cxn>
            </a:cxnLst>
            <a:rect l="0" t="0" r="r" b="b"/>
            <a:pathLst>
              <a:path w="152" h="154">
                <a:moveTo>
                  <a:pt x="152" y="78"/>
                </a:moveTo>
                <a:lnTo>
                  <a:pt x="152" y="92"/>
                </a:lnTo>
                <a:lnTo>
                  <a:pt x="146" y="108"/>
                </a:lnTo>
                <a:lnTo>
                  <a:pt x="140" y="120"/>
                </a:lnTo>
                <a:lnTo>
                  <a:pt x="130" y="132"/>
                </a:lnTo>
                <a:lnTo>
                  <a:pt x="118" y="142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0" y="152"/>
                </a:lnTo>
                <a:lnTo>
                  <a:pt x="46" y="148"/>
                </a:lnTo>
                <a:lnTo>
                  <a:pt x="32" y="142"/>
                </a:lnTo>
                <a:lnTo>
                  <a:pt x="22" y="132"/>
                </a:lnTo>
                <a:lnTo>
                  <a:pt x="12" y="120"/>
                </a:lnTo>
                <a:lnTo>
                  <a:pt x="6" y="108"/>
                </a:lnTo>
                <a:lnTo>
                  <a:pt x="0" y="92"/>
                </a:lnTo>
                <a:lnTo>
                  <a:pt x="0" y="78"/>
                </a:lnTo>
                <a:lnTo>
                  <a:pt x="0" y="62"/>
                </a:lnTo>
                <a:lnTo>
                  <a:pt x="6" y="48"/>
                </a:lnTo>
                <a:lnTo>
                  <a:pt x="12" y="34"/>
                </a:lnTo>
                <a:lnTo>
                  <a:pt x="22" y="22"/>
                </a:lnTo>
                <a:lnTo>
                  <a:pt x="32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40" y="34"/>
                </a:lnTo>
                <a:lnTo>
                  <a:pt x="146" y="48"/>
                </a:lnTo>
                <a:lnTo>
                  <a:pt x="152" y="62"/>
                </a:lnTo>
                <a:lnTo>
                  <a:pt x="152" y="76"/>
                </a:lnTo>
                <a:lnTo>
                  <a:pt x="152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6081713" y="4970463"/>
            <a:ext cx="241300" cy="244475"/>
          </a:xfrm>
          <a:custGeom>
            <a:avLst/>
            <a:gdLst/>
            <a:ahLst/>
            <a:cxnLst>
              <a:cxn ang="0">
                <a:pos x="152" y="78"/>
              </a:cxn>
              <a:cxn ang="0">
                <a:pos x="152" y="92"/>
              </a:cxn>
              <a:cxn ang="0">
                <a:pos x="146" y="108"/>
              </a:cxn>
              <a:cxn ang="0">
                <a:pos x="140" y="120"/>
              </a:cxn>
              <a:cxn ang="0">
                <a:pos x="130" y="132"/>
              </a:cxn>
              <a:cxn ang="0">
                <a:pos x="118" y="142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0" y="152"/>
              </a:cxn>
              <a:cxn ang="0">
                <a:pos x="46" y="148"/>
              </a:cxn>
              <a:cxn ang="0">
                <a:pos x="32" y="142"/>
              </a:cxn>
              <a:cxn ang="0">
                <a:pos x="22" y="132"/>
              </a:cxn>
              <a:cxn ang="0">
                <a:pos x="12" y="120"/>
              </a:cxn>
              <a:cxn ang="0">
                <a:pos x="6" y="108"/>
              </a:cxn>
              <a:cxn ang="0">
                <a:pos x="0" y="92"/>
              </a:cxn>
              <a:cxn ang="0">
                <a:pos x="0" y="78"/>
              </a:cxn>
              <a:cxn ang="0">
                <a:pos x="0" y="62"/>
              </a:cxn>
              <a:cxn ang="0">
                <a:pos x="6" y="48"/>
              </a:cxn>
              <a:cxn ang="0">
                <a:pos x="12" y="34"/>
              </a:cxn>
              <a:cxn ang="0">
                <a:pos x="22" y="22"/>
              </a:cxn>
              <a:cxn ang="0">
                <a:pos x="32" y="14"/>
              </a:cxn>
              <a:cxn ang="0">
                <a:pos x="46" y="6"/>
              </a:cxn>
              <a:cxn ang="0">
                <a:pos x="60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18" y="14"/>
              </a:cxn>
              <a:cxn ang="0">
                <a:pos x="130" y="22"/>
              </a:cxn>
              <a:cxn ang="0">
                <a:pos x="140" y="34"/>
              </a:cxn>
              <a:cxn ang="0">
                <a:pos x="146" y="48"/>
              </a:cxn>
              <a:cxn ang="0">
                <a:pos x="152" y="62"/>
              </a:cxn>
              <a:cxn ang="0">
                <a:pos x="152" y="76"/>
              </a:cxn>
            </a:cxnLst>
            <a:rect l="0" t="0" r="r" b="b"/>
            <a:pathLst>
              <a:path w="152" h="154">
                <a:moveTo>
                  <a:pt x="152" y="78"/>
                </a:moveTo>
                <a:lnTo>
                  <a:pt x="152" y="92"/>
                </a:lnTo>
                <a:lnTo>
                  <a:pt x="146" y="108"/>
                </a:lnTo>
                <a:lnTo>
                  <a:pt x="140" y="120"/>
                </a:lnTo>
                <a:lnTo>
                  <a:pt x="130" y="132"/>
                </a:lnTo>
                <a:lnTo>
                  <a:pt x="118" y="142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0" y="152"/>
                </a:lnTo>
                <a:lnTo>
                  <a:pt x="46" y="148"/>
                </a:lnTo>
                <a:lnTo>
                  <a:pt x="32" y="142"/>
                </a:lnTo>
                <a:lnTo>
                  <a:pt x="22" y="132"/>
                </a:lnTo>
                <a:lnTo>
                  <a:pt x="12" y="120"/>
                </a:lnTo>
                <a:lnTo>
                  <a:pt x="6" y="108"/>
                </a:lnTo>
                <a:lnTo>
                  <a:pt x="0" y="92"/>
                </a:lnTo>
                <a:lnTo>
                  <a:pt x="0" y="78"/>
                </a:lnTo>
                <a:lnTo>
                  <a:pt x="0" y="62"/>
                </a:lnTo>
                <a:lnTo>
                  <a:pt x="6" y="48"/>
                </a:lnTo>
                <a:lnTo>
                  <a:pt x="12" y="34"/>
                </a:lnTo>
                <a:lnTo>
                  <a:pt x="22" y="22"/>
                </a:lnTo>
                <a:lnTo>
                  <a:pt x="32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40" y="34"/>
                </a:lnTo>
                <a:lnTo>
                  <a:pt x="146" y="48"/>
                </a:lnTo>
                <a:lnTo>
                  <a:pt x="152" y="62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528638" y="495458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3262313" y="494823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6142038" y="49450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400">
              <a:latin typeface="Arial" charset="0"/>
            </a:endParaRPr>
          </a:p>
        </p:txBody>
      </p:sp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484188" y="4968875"/>
            <a:ext cx="23241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     Pacemaker potential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This slow depolarization is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due to both opening of Na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 and closing of K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channels. Notice that the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membrane potential is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never a flat line.</a:t>
            </a:r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3221038" y="4962525"/>
            <a:ext cx="2476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     Depolarization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The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action potential begins when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the pacemaker potential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reaches threshold.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Depolarization is due to Ca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2+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influx through Ca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channels.</a:t>
            </a:r>
            <a:endParaRPr lang="en-US" sz="1400">
              <a:latin typeface="Arial" charset="0"/>
            </a:endParaRPr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6103938" y="4959350"/>
            <a:ext cx="26177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     Repolarization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is due to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Ca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channels inactivating and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K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channels opening. This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allows K</a:t>
            </a:r>
            <a:r>
              <a:rPr lang="en-US" sz="14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 efflux, which brings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the membrane potential back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to its most negative voltage.</a:t>
            </a:r>
            <a:endParaRPr lang="en-US" sz="1400">
              <a:latin typeface="Arial" charset="0"/>
            </a:endParaRPr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4310063" y="6524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Action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potential</a:t>
            </a:r>
            <a:endParaRPr lang="en-US" sz="1400" b="1">
              <a:latin typeface="Arial" charset="0"/>
            </a:endParaRP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6234113" y="649288"/>
            <a:ext cx="10445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Threshold</a:t>
            </a:r>
            <a:endParaRPr lang="en-US" sz="1400" b="1">
              <a:latin typeface="Arial" charset="0"/>
            </a:endParaRPr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5319713" y="3278188"/>
            <a:ext cx="1144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Pacemaker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potential</a:t>
            </a:r>
            <a:endParaRPr lang="en-US" sz="1400" b="1">
              <a:latin typeface="Arial" charset="0"/>
            </a:endParaRPr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2822575" y="3133725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0" y="130"/>
              </a:cxn>
              <a:cxn ang="0">
                <a:pos x="120" y="140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2" y="152"/>
              </a:cxn>
              <a:cxn ang="0">
                <a:pos x="46" y="148"/>
              </a:cxn>
              <a:cxn ang="0">
                <a:pos x="34" y="140"/>
              </a:cxn>
              <a:cxn ang="0">
                <a:pos x="22" y="130"/>
              </a:cxn>
              <a:cxn ang="0">
                <a:pos x="12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2" y="34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20" y="12"/>
              </a:cxn>
              <a:cxn ang="0">
                <a:pos x="130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  <a:cxn ang="0">
                <a:pos x="154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0" y="130"/>
                </a:lnTo>
                <a:lnTo>
                  <a:pt x="120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2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2822575" y="3133725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0" y="130"/>
              </a:cxn>
              <a:cxn ang="0">
                <a:pos x="120" y="140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2" y="152"/>
              </a:cxn>
              <a:cxn ang="0">
                <a:pos x="46" y="148"/>
              </a:cxn>
              <a:cxn ang="0">
                <a:pos x="34" y="140"/>
              </a:cxn>
              <a:cxn ang="0">
                <a:pos x="22" y="130"/>
              </a:cxn>
              <a:cxn ang="0">
                <a:pos x="12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2" y="34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20" y="12"/>
              </a:cxn>
              <a:cxn ang="0">
                <a:pos x="130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0" y="130"/>
                </a:lnTo>
                <a:lnTo>
                  <a:pt x="120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2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7313613" y="3133725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0" y="130"/>
              </a:cxn>
              <a:cxn ang="0">
                <a:pos x="120" y="140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2" y="152"/>
              </a:cxn>
              <a:cxn ang="0">
                <a:pos x="46" y="148"/>
              </a:cxn>
              <a:cxn ang="0">
                <a:pos x="34" y="140"/>
              </a:cxn>
              <a:cxn ang="0">
                <a:pos x="22" y="130"/>
              </a:cxn>
              <a:cxn ang="0">
                <a:pos x="12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2" y="34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20" y="12"/>
              </a:cxn>
              <a:cxn ang="0">
                <a:pos x="130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  <a:cxn ang="0">
                <a:pos x="154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0" y="130"/>
                </a:lnTo>
                <a:lnTo>
                  <a:pt x="120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2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7313613" y="3133725"/>
            <a:ext cx="244475" cy="244475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20"/>
              </a:cxn>
              <a:cxn ang="0">
                <a:pos x="130" y="130"/>
              </a:cxn>
              <a:cxn ang="0">
                <a:pos x="120" y="140"/>
              </a:cxn>
              <a:cxn ang="0">
                <a:pos x="106" y="148"/>
              </a:cxn>
              <a:cxn ang="0">
                <a:pos x="92" y="152"/>
              </a:cxn>
              <a:cxn ang="0">
                <a:pos x="76" y="154"/>
              </a:cxn>
              <a:cxn ang="0">
                <a:pos x="62" y="152"/>
              </a:cxn>
              <a:cxn ang="0">
                <a:pos x="46" y="148"/>
              </a:cxn>
              <a:cxn ang="0">
                <a:pos x="34" y="140"/>
              </a:cxn>
              <a:cxn ang="0">
                <a:pos x="22" y="130"/>
              </a:cxn>
              <a:cxn ang="0">
                <a:pos x="12" y="120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2"/>
              </a:cxn>
              <a:cxn ang="0">
                <a:pos x="6" y="46"/>
              </a:cxn>
              <a:cxn ang="0">
                <a:pos x="12" y="34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2"/>
              </a:cxn>
              <a:cxn ang="0">
                <a:pos x="76" y="0"/>
              </a:cxn>
              <a:cxn ang="0">
                <a:pos x="92" y="2"/>
              </a:cxn>
              <a:cxn ang="0">
                <a:pos x="106" y="6"/>
              </a:cxn>
              <a:cxn ang="0">
                <a:pos x="120" y="12"/>
              </a:cxn>
              <a:cxn ang="0">
                <a:pos x="130" y="22"/>
              </a:cxn>
              <a:cxn ang="0">
                <a:pos x="140" y="34"/>
              </a:cxn>
              <a:cxn ang="0">
                <a:pos x="148" y="46"/>
              </a:cxn>
              <a:cxn ang="0">
                <a:pos x="152" y="62"/>
              </a:cxn>
              <a:cxn ang="0">
                <a:pos x="152" y="76"/>
              </a:cxn>
            </a:cxnLst>
            <a:rect l="0" t="0" r="r" b="b"/>
            <a:pathLst>
              <a:path w="154" h="154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0" y="130"/>
                </a:lnTo>
                <a:lnTo>
                  <a:pt x="120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2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2955925" y="1727200"/>
            <a:ext cx="244475" cy="241300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18"/>
              </a:cxn>
              <a:cxn ang="0">
                <a:pos x="130" y="130"/>
              </a:cxn>
              <a:cxn ang="0">
                <a:pos x="120" y="140"/>
              </a:cxn>
              <a:cxn ang="0">
                <a:pos x="106" y="146"/>
              </a:cxn>
              <a:cxn ang="0">
                <a:pos x="92" y="152"/>
              </a:cxn>
              <a:cxn ang="0">
                <a:pos x="76" y="152"/>
              </a:cxn>
              <a:cxn ang="0">
                <a:pos x="62" y="152"/>
              </a:cxn>
              <a:cxn ang="0">
                <a:pos x="46" y="146"/>
              </a:cxn>
              <a:cxn ang="0">
                <a:pos x="34" y="140"/>
              </a:cxn>
              <a:cxn ang="0">
                <a:pos x="22" y="130"/>
              </a:cxn>
              <a:cxn ang="0">
                <a:pos x="12" y="118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0"/>
              </a:cxn>
              <a:cxn ang="0">
                <a:pos x="6" y="46"/>
              </a:cxn>
              <a:cxn ang="0">
                <a:pos x="12" y="32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0"/>
              </a:cxn>
              <a:cxn ang="0">
                <a:pos x="76" y="0"/>
              </a:cxn>
              <a:cxn ang="0">
                <a:pos x="92" y="0"/>
              </a:cxn>
              <a:cxn ang="0">
                <a:pos x="106" y="6"/>
              </a:cxn>
              <a:cxn ang="0">
                <a:pos x="120" y="12"/>
              </a:cxn>
              <a:cxn ang="0">
                <a:pos x="130" y="22"/>
              </a:cxn>
              <a:cxn ang="0">
                <a:pos x="140" y="32"/>
              </a:cxn>
              <a:cxn ang="0">
                <a:pos x="148" y="46"/>
              </a:cxn>
              <a:cxn ang="0">
                <a:pos x="152" y="60"/>
              </a:cxn>
              <a:cxn ang="0">
                <a:pos x="152" y="76"/>
              </a:cxn>
              <a:cxn ang="0">
                <a:pos x="154" y="76"/>
              </a:cxn>
            </a:cxnLst>
            <a:rect l="0" t="0" r="r" b="b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18"/>
                </a:lnTo>
                <a:lnTo>
                  <a:pt x="130" y="130"/>
                </a:lnTo>
                <a:lnTo>
                  <a:pt x="120" y="140"/>
                </a:lnTo>
                <a:lnTo>
                  <a:pt x="106" y="146"/>
                </a:lnTo>
                <a:lnTo>
                  <a:pt x="92" y="152"/>
                </a:lnTo>
                <a:lnTo>
                  <a:pt x="76" y="152"/>
                </a:lnTo>
                <a:lnTo>
                  <a:pt x="62" y="152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0"/>
                </a:lnTo>
                <a:lnTo>
                  <a:pt x="76" y="0"/>
                </a:lnTo>
                <a:lnTo>
                  <a:pt x="92" y="0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2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2955925" y="1727200"/>
            <a:ext cx="244475" cy="241300"/>
          </a:xfrm>
          <a:custGeom>
            <a:avLst/>
            <a:gdLst/>
            <a:ahLst/>
            <a:cxnLst>
              <a:cxn ang="0">
                <a:pos x="154" y="76"/>
              </a:cxn>
              <a:cxn ang="0">
                <a:pos x="152" y="92"/>
              </a:cxn>
              <a:cxn ang="0">
                <a:pos x="148" y="106"/>
              </a:cxn>
              <a:cxn ang="0">
                <a:pos x="140" y="118"/>
              </a:cxn>
              <a:cxn ang="0">
                <a:pos x="130" y="130"/>
              </a:cxn>
              <a:cxn ang="0">
                <a:pos x="120" y="140"/>
              </a:cxn>
              <a:cxn ang="0">
                <a:pos x="106" y="146"/>
              </a:cxn>
              <a:cxn ang="0">
                <a:pos x="92" y="152"/>
              </a:cxn>
              <a:cxn ang="0">
                <a:pos x="76" y="152"/>
              </a:cxn>
              <a:cxn ang="0">
                <a:pos x="62" y="152"/>
              </a:cxn>
              <a:cxn ang="0">
                <a:pos x="46" y="146"/>
              </a:cxn>
              <a:cxn ang="0">
                <a:pos x="34" y="140"/>
              </a:cxn>
              <a:cxn ang="0">
                <a:pos x="22" y="130"/>
              </a:cxn>
              <a:cxn ang="0">
                <a:pos x="12" y="118"/>
              </a:cxn>
              <a:cxn ang="0">
                <a:pos x="6" y="106"/>
              </a:cxn>
              <a:cxn ang="0">
                <a:pos x="2" y="92"/>
              </a:cxn>
              <a:cxn ang="0">
                <a:pos x="0" y="76"/>
              </a:cxn>
              <a:cxn ang="0">
                <a:pos x="2" y="60"/>
              </a:cxn>
              <a:cxn ang="0">
                <a:pos x="6" y="46"/>
              </a:cxn>
              <a:cxn ang="0">
                <a:pos x="12" y="32"/>
              </a:cxn>
              <a:cxn ang="0">
                <a:pos x="22" y="22"/>
              </a:cxn>
              <a:cxn ang="0">
                <a:pos x="34" y="12"/>
              </a:cxn>
              <a:cxn ang="0">
                <a:pos x="46" y="6"/>
              </a:cxn>
              <a:cxn ang="0">
                <a:pos x="62" y="0"/>
              </a:cxn>
              <a:cxn ang="0">
                <a:pos x="76" y="0"/>
              </a:cxn>
              <a:cxn ang="0">
                <a:pos x="92" y="0"/>
              </a:cxn>
              <a:cxn ang="0">
                <a:pos x="106" y="6"/>
              </a:cxn>
              <a:cxn ang="0">
                <a:pos x="120" y="12"/>
              </a:cxn>
              <a:cxn ang="0">
                <a:pos x="130" y="22"/>
              </a:cxn>
              <a:cxn ang="0">
                <a:pos x="140" y="32"/>
              </a:cxn>
              <a:cxn ang="0">
                <a:pos x="148" y="46"/>
              </a:cxn>
              <a:cxn ang="0">
                <a:pos x="152" y="60"/>
              </a:cxn>
              <a:cxn ang="0">
                <a:pos x="152" y="76"/>
              </a:cxn>
            </a:cxnLst>
            <a:rect l="0" t="0" r="r" b="b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18"/>
                </a:lnTo>
                <a:lnTo>
                  <a:pt x="130" y="130"/>
                </a:lnTo>
                <a:lnTo>
                  <a:pt x="120" y="140"/>
                </a:lnTo>
                <a:lnTo>
                  <a:pt x="106" y="146"/>
                </a:lnTo>
                <a:lnTo>
                  <a:pt x="92" y="152"/>
                </a:lnTo>
                <a:lnTo>
                  <a:pt x="76" y="152"/>
                </a:lnTo>
                <a:lnTo>
                  <a:pt x="62" y="152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2" y="0"/>
                </a:lnTo>
                <a:lnTo>
                  <a:pt x="76" y="0"/>
                </a:lnTo>
                <a:lnTo>
                  <a:pt x="92" y="0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2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5307013" y="1727200"/>
            <a:ext cx="241300" cy="241300"/>
          </a:xfrm>
          <a:custGeom>
            <a:avLst/>
            <a:gdLst/>
            <a:ahLst/>
            <a:cxnLst>
              <a:cxn ang="0">
                <a:pos x="152" y="76"/>
              </a:cxn>
              <a:cxn ang="0">
                <a:pos x="152" y="92"/>
              </a:cxn>
              <a:cxn ang="0">
                <a:pos x="146" y="106"/>
              </a:cxn>
              <a:cxn ang="0">
                <a:pos x="140" y="118"/>
              </a:cxn>
              <a:cxn ang="0">
                <a:pos x="130" y="130"/>
              </a:cxn>
              <a:cxn ang="0">
                <a:pos x="118" y="140"/>
              </a:cxn>
              <a:cxn ang="0">
                <a:pos x="106" y="146"/>
              </a:cxn>
              <a:cxn ang="0">
                <a:pos x="92" y="152"/>
              </a:cxn>
              <a:cxn ang="0">
                <a:pos x="76" y="152"/>
              </a:cxn>
              <a:cxn ang="0">
                <a:pos x="60" y="152"/>
              </a:cxn>
              <a:cxn ang="0">
                <a:pos x="46" y="146"/>
              </a:cxn>
              <a:cxn ang="0">
                <a:pos x="32" y="140"/>
              </a:cxn>
              <a:cxn ang="0">
                <a:pos x="22" y="130"/>
              </a:cxn>
              <a:cxn ang="0">
                <a:pos x="12" y="118"/>
              </a:cxn>
              <a:cxn ang="0">
                <a:pos x="6" y="106"/>
              </a:cxn>
              <a:cxn ang="0">
                <a:pos x="0" y="92"/>
              </a:cxn>
              <a:cxn ang="0">
                <a:pos x="0" y="76"/>
              </a:cxn>
              <a:cxn ang="0">
                <a:pos x="0" y="60"/>
              </a:cxn>
              <a:cxn ang="0">
                <a:pos x="6" y="46"/>
              </a:cxn>
              <a:cxn ang="0">
                <a:pos x="12" y="32"/>
              </a:cxn>
              <a:cxn ang="0">
                <a:pos x="22" y="22"/>
              </a:cxn>
              <a:cxn ang="0">
                <a:pos x="32" y="12"/>
              </a:cxn>
              <a:cxn ang="0">
                <a:pos x="46" y="6"/>
              </a:cxn>
              <a:cxn ang="0">
                <a:pos x="60" y="0"/>
              </a:cxn>
              <a:cxn ang="0">
                <a:pos x="76" y="0"/>
              </a:cxn>
              <a:cxn ang="0">
                <a:pos x="92" y="0"/>
              </a:cxn>
              <a:cxn ang="0">
                <a:pos x="106" y="6"/>
              </a:cxn>
              <a:cxn ang="0">
                <a:pos x="118" y="12"/>
              </a:cxn>
              <a:cxn ang="0">
                <a:pos x="130" y="22"/>
              </a:cxn>
              <a:cxn ang="0">
                <a:pos x="140" y="32"/>
              </a:cxn>
              <a:cxn ang="0">
                <a:pos x="146" y="46"/>
              </a:cxn>
              <a:cxn ang="0">
                <a:pos x="152" y="60"/>
              </a:cxn>
              <a:cxn ang="0">
                <a:pos x="152" y="74"/>
              </a:cxn>
              <a:cxn ang="0">
                <a:pos x="152" y="76"/>
              </a:cxn>
            </a:cxnLst>
            <a:rect l="0" t="0" r="r" b="b"/>
            <a:pathLst>
              <a:path w="152" h="152">
                <a:moveTo>
                  <a:pt x="152" y="76"/>
                </a:moveTo>
                <a:lnTo>
                  <a:pt x="152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0"/>
                </a:lnTo>
                <a:lnTo>
                  <a:pt x="76" y="0"/>
                </a:lnTo>
                <a:lnTo>
                  <a:pt x="92" y="0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2"/>
                </a:lnTo>
                <a:lnTo>
                  <a:pt x="146" y="46"/>
                </a:lnTo>
                <a:lnTo>
                  <a:pt x="152" y="60"/>
                </a:lnTo>
                <a:lnTo>
                  <a:pt x="152" y="74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>
            <a:off x="5307013" y="1727200"/>
            <a:ext cx="241300" cy="241300"/>
          </a:xfrm>
          <a:custGeom>
            <a:avLst/>
            <a:gdLst/>
            <a:ahLst/>
            <a:cxnLst>
              <a:cxn ang="0">
                <a:pos x="152" y="76"/>
              </a:cxn>
              <a:cxn ang="0">
                <a:pos x="152" y="92"/>
              </a:cxn>
              <a:cxn ang="0">
                <a:pos x="146" y="106"/>
              </a:cxn>
              <a:cxn ang="0">
                <a:pos x="140" y="118"/>
              </a:cxn>
              <a:cxn ang="0">
                <a:pos x="130" y="130"/>
              </a:cxn>
              <a:cxn ang="0">
                <a:pos x="118" y="140"/>
              </a:cxn>
              <a:cxn ang="0">
                <a:pos x="106" y="146"/>
              </a:cxn>
              <a:cxn ang="0">
                <a:pos x="92" y="152"/>
              </a:cxn>
              <a:cxn ang="0">
                <a:pos x="76" y="152"/>
              </a:cxn>
              <a:cxn ang="0">
                <a:pos x="60" y="152"/>
              </a:cxn>
              <a:cxn ang="0">
                <a:pos x="46" y="146"/>
              </a:cxn>
              <a:cxn ang="0">
                <a:pos x="32" y="140"/>
              </a:cxn>
              <a:cxn ang="0">
                <a:pos x="22" y="130"/>
              </a:cxn>
              <a:cxn ang="0">
                <a:pos x="12" y="118"/>
              </a:cxn>
              <a:cxn ang="0">
                <a:pos x="6" y="106"/>
              </a:cxn>
              <a:cxn ang="0">
                <a:pos x="0" y="92"/>
              </a:cxn>
              <a:cxn ang="0">
                <a:pos x="0" y="76"/>
              </a:cxn>
              <a:cxn ang="0">
                <a:pos x="0" y="60"/>
              </a:cxn>
              <a:cxn ang="0">
                <a:pos x="6" y="46"/>
              </a:cxn>
              <a:cxn ang="0">
                <a:pos x="12" y="32"/>
              </a:cxn>
              <a:cxn ang="0">
                <a:pos x="22" y="22"/>
              </a:cxn>
              <a:cxn ang="0">
                <a:pos x="32" y="12"/>
              </a:cxn>
              <a:cxn ang="0">
                <a:pos x="46" y="6"/>
              </a:cxn>
              <a:cxn ang="0">
                <a:pos x="60" y="0"/>
              </a:cxn>
              <a:cxn ang="0">
                <a:pos x="76" y="0"/>
              </a:cxn>
              <a:cxn ang="0">
                <a:pos x="92" y="0"/>
              </a:cxn>
              <a:cxn ang="0">
                <a:pos x="106" y="6"/>
              </a:cxn>
              <a:cxn ang="0">
                <a:pos x="118" y="12"/>
              </a:cxn>
              <a:cxn ang="0">
                <a:pos x="130" y="22"/>
              </a:cxn>
              <a:cxn ang="0">
                <a:pos x="140" y="32"/>
              </a:cxn>
              <a:cxn ang="0">
                <a:pos x="146" y="46"/>
              </a:cxn>
              <a:cxn ang="0">
                <a:pos x="152" y="60"/>
              </a:cxn>
              <a:cxn ang="0">
                <a:pos x="152" y="74"/>
              </a:cxn>
            </a:cxnLst>
            <a:rect l="0" t="0" r="r" b="b"/>
            <a:pathLst>
              <a:path w="152" h="152">
                <a:moveTo>
                  <a:pt x="152" y="76"/>
                </a:moveTo>
                <a:lnTo>
                  <a:pt x="152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0"/>
                </a:lnTo>
                <a:lnTo>
                  <a:pt x="76" y="0"/>
                </a:lnTo>
                <a:lnTo>
                  <a:pt x="92" y="0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2"/>
                </a:lnTo>
                <a:lnTo>
                  <a:pt x="146" y="46"/>
                </a:lnTo>
                <a:lnTo>
                  <a:pt x="152" y="60"/>
                </a:lnTo>
                <a:lnTo>
                  <a:pt x="152" y="74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>
            <a:off x="4127500" y="2216150"/>
            <a:ext cx="241300" cy="241300"/>
          </a:xfrm>
          <a:custGeom>
            <a:avLst/>
            <a:gdLst/>
            <a:ahLst/>
            <a:cxnLst>
              <a:cxn ang="0">
                <a:pos x="152" y="76"/>
              </a:cxn>
              <a:cxn ang="0">
                <a:pos x="152" y="92"/>
              </a:cxn>
              <a:cxn ang="0">
                <a:pos x="146" y="106"/>
              </a:cxn>
              <a:cxn ang="0">
                <a:pos x="140" y="118"/>
              </a:cxn>
              <a:cxn ang="0">
                <a:pos x="130" y="130"/>
              </a:cxn>
              <a:cxn ang="0">
                <a:pos x="118" y="140"/>
              </a:cxn>
              <a:cxn ang="0">
                <a:pos x="106" y="146"/>
              </a:cxn>
              <a:cxn ang="0">
                <a:pos x="92" y="152"/>
              </a:cxn>
              <a:cxn ang="0">
                <a:pos x="76" y="152"/>
              </a:cxn>
              <a:cxn ang="0">
                <a:pos x="60" y="152"/>
              </a:cxn>
              <a:cxn ang="0">
                <a:pos x="46" y="146"/>
              </a:cxn>
              <a:cxn ang="0">
                <a:pos x="32" y="140"/>
              </a:cxn>
              <a:cxn ang="0">
                <a:pos x="22" y="130"/>
              </a:cxn>
              <a:cxn ang="0">
                <a:pos x="12" y="118"/>
              </a:cxn>
              <a:cxn ang="0">
                <a:pos x="6" y="106"/>
              </a:cxn>
              <a:cxn ang="0">
                <a:pos x="0" y="92"/>
              </a:cxn>
              <a:cxn ang="0">
                <a:pos x="0" y="76"/>
              </a:cxn>
              <a:cxn ang="0">
                <a:pos x="0" y="60"/>
              </a:cxn>
              <a:cxn ang="0">
                <a:pos x="6" y="46"/>
              </a:cxn>
              <a:cxn ang="0">
                <a:pos x="12" y="32"/>
              </a:cxn>
              <a:cxn ang="0">
                <a:pos x="22" y="22"/>
              </a:cxn>
              <a:cxn ang="0">
                <a:pos x="32" y="12"/>
              </a:cxn>
              <a:cxn ang="0">
                <a:pos x="46" y="6"/>
              </a:cxn>
              <a:cxn ang="0">
                <a:pos x="60" y="0"/>
              </a:cxn>
              <a:cxn ang="0">
                <a:pos x="76" y="0"/>
              </a:cxn>
              <a:cxn ang="0">
                <a:pos x="92" y="0"/>
              </a:cxn>
              <a:cxn ang="0">
                <a:pos x="106" y="6"/>
              </a:cxn>
              <a:cxn ang="0">
                <a:pos x="118" y="12"/>
              </a:cxn>
              <a:cxn ang="0">
                <a:pos x="130" y="22"/>
              </a:cxn>
              <a:cxn ang="0">
                <a:pos x="140" y="32"/>
              </a:cxn>
              <a:cxn ang="0">
                <a:pos x="146" y="46"/>
              </a:cxn>
              <a:cxn ang="0">
                <a:pos x="152" y="60"/>
              </a:cxn>
              <a:cxn ang="0">
                <a:pos x="152" y="74"/>
              </a:cxn>
              <a:cxn ang="0">
                <a:pos x="152" y="76"/>
              </a:cxn>
            </a:cxnLst>
            <a:rect l="0" t="0" r="r" b="b"/>
            <a:pathLst>
              <a:path w="152" h="152">
                <a:moveTo>
                  <a:pt x="152" y="76"/>
                </a:moveTo>
                <a:lnTo>
                  <a:pt x="152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0"/>
                </a:lnTo>
                <a:lnTo>
                  <a:pt x="76" y="0"/>
                </a:lnTo>
                <a:lnTo>
                  <a:pt x="92" y="0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2"/>
                </a:lnTo>
                <a:lnTo>
                  <a:pt x="146" y="46"/>
                </a:lnTo>
                <a:lnTo>
                  <a:pt x="152" y="60"/>
                </a:lnTo>
                <a:lnTo>
                  <a:pt x="152" y="74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7" name="Freeform 77"/>
          <p:cNvSpPr>
            <a:spLocks/>
          </p:cNvSpPr>
          <p:nvPr/>
        </p:nvSpPr>
        <p:spPr bwMode="auto">
          <a:xfrm>
            <a:off x="4127500" y="2216150"/>
            <a:ext cx="241300" cy="241300"/>
          </a:xfrm>
          <a:custGeom>
            <a:avLst/>
            <a:gdLst/>
            <a:ahLst/>
            <a:cxnLst>
              <a:cxn ang="0">
                <a:pos x="152" y="76"/>
              </a:cxn>
              <a:cxn ang="0">
                <a:pos x="152" y="92"/>
              </a:cxn>
              <a:cxn ang="0">
                <a:pos x="146" y="106"/>
              </a:cxn>
              <a:cxn ang="0">
                <a:pos x="140" y="118"/>
              </a:cxn>
              <a:cxn ang="0">
                <a:pos x="130" y="130"/>
              </a:cxn>
              <a:cxn ang="0">
                <a:pos x="118" y="140"/>
              </a:cxn>
              <a:cxn ang="0">
                <a:pos x="106" y="146"/>
              </a:cxn>
              <a:cxn ang="0">
                <a:pos x="92" y="152"/>
              </a:cxn>
              <a:cxn ang="0">
                <a:pos x="76" y="152"/>
              </a:cxn>
              <a:cxn ang="0">
                <a:pos x="60" y="152"/>
              </a:cxn>
              <a:cxn ang="0">
                <a:pos x="46" y="146"/>
              </a:cxn>
              <a:cxn ang="0">
                <a:pos x="32" y="140"/>
              </a:cxn>
              <a:cxn ang="0">
                <a:pos x="22" y="130"/>
              </a:cxn>
              <a:cxn ang="0">
                <a:pos x="12" y="118"/>
              </a:cxn>
              <a:cxn ang="0">
                <a:pos x="6" y="106"/>
              </a:cxn>
              <a:cxn ang="0">
                <a:pos x="0" y="92"/>
              </a:cxn>
              <a:cxn ang="0">
                <a:pos x="0" y="76"/>
              </a:cxn>
              <a:cxn ang="0">
                <a:pos x="0" y="60"/>
              </a:cxn>
              <a:cxn ang="0">
                <a:pos x="6" y="46"/>
              </a:cxn>
              <a:cxn ang="0">
                <a:pos x="12" y="32"/>
              </a:cxn>
              <a:cxn ang="0">
                <a:pos x="22" y="22"/>
              </a:cxn>
              <a:cxn ang="0">
                <a:pos x="32" y="12"/>
              </a:cxn>
              <a:cxn ang="0">
                <a:pos x="46" y="6"/>
              </a:cxn>
              <a:cxn ang="0">
                <a:pos x="60" y="0"/>
              </a:cxn>
              <a:cxn ang="0">
                <a:pos x="76" y="0"/>
              </a:cxn>
              <a:cxn ang="0">
                <a:pos x="92" y="0"/>
              </a:cxn>
              <a:cxn ang="0">
                <a:pos x="106" y="6"/>
              </a:cxn>
              <a:cxn ang="0">
                <a:pos x="118" y="12"/>
              </a:cxn>
              <a:cxn ang="0">
                <a:pos x="130" y="22"/>
              </a:cxn>
              <a:cxn ang="0">
                <a:pos x="140" y="32"/>
              </a:cxn>
              <a:cxn ang="0">
                <a:pos x="146" y="46"/>
              </a:cxn>
              <a:cxn ang="0">
                <a:pos x="152" y="60"/>
              </a:cxn>
              <a:cxn ang="0">
                <a:pos x="152" y="74"/>
              </a:cxn>
            </a:cxnLst>
            <a:rect l="0" t="0" r="r" b="b"/>
            <a:pathLst>
              <a:path w="152" h="152">
                <a:moveTo>
                  <a:pt x="152" y="76"/>
                </a:moveTo>
                <a:lnTo>
                  <a:pt x="152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0"/>
                </a:lnTo>
                <a:lnTo>
                  <a:pt x="76" y="0"/>
                </a:lnTo>
                <a:lnTo>
                  <a:pt x="92" y="0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2"/>
                </a:lnTo>
                <a:lnTo>
                  <a:pt x="146" y="46"/>
                </a:lnTo>
                <a:lnTo>
                  <a:pt x="152" y="60"/>
                </a:lnTo>
                <a:lnTo>
                  <a:pt x="152" y="74"/>
                </a:lnTo>
              </a:path>
            </a:pathLst>
          </a:custGeom>
          <a:noFill/>
          <a:ln w="15875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8" name="Rectangle 78"/>
          <p:cNvSpPr>
            <a:spLocks noChangeArrowheads="1"/>
          </p:cNvSpPr>
          <p:nvPr/>
        </p:nvSpPr>
        <p:spPr bwMode="auto">
          <a:xfrm>
            <a:off x="2887663" y="310991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15439" name="Rectangle 79"/>
          <p:cNvSpPr>
            <a:spLocks noChangeArrowheads="1"/>
          </p:cNvSpPr>
          <p:nvPr/>
        </p:nvSpPr>
        <p:spPr bwMode="auto">
          <a:xfrm>
            <a:off x="7377113" y="310991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15440" name="Rectangle 80"/>
          <p:cNvSpPr>
            <a:spLocks noChangeArrowheads="1"/>
          </p:cNvSpPr>
          <p:nvPr/>
        </p:nvSpPr>
        <p:spPr bwMode="auto">
          <a:xfrm>
            <a:off x="3017838" y="170338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15441" name="Rectangle 81"/>
          <p:cNvSpPr>
            <a:spLocks noChangeArrowheads="1"/>
          </p:cNvSpPr>
          <p:nvPr/>
        </p:nvSpPr>
        <p:spPr bwMode="auto">
          <a:xfrm>
            <a:off x="5367338" y="170338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15442" name="Rectangle 82"/>
          <p:cNvSpPr>
            <a:spLocks noChangeArrowheads="1"/>
          </p:cNvSpPr>
          <p:nvPr/>
        </p:nvSpPr>
        <p:spPr bwMode="auto">
          <a:xfrm>
            <a:off x="4189413" y="219233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Defective SA node may result in</a:t>
            </a:r>
          </a:p>
          <a:p>
            <a:pPr lvl="1"/>
            <a:r>
              <a:rPr lang="en-US"/>
              <a:t>Ectopic focus: abnormal pacemaker takes over</a:t>
            </a:r>
          </a:p>
          <a:p>
            <a:pPr lvl="1"/>
            <a:r>
              <a:rPr lang="en-US"/>
              <a:t>If AV node takes over, there will be a junctional rhythm (40–60 bpm)</a:t>
            </a:r>
          </a:p>
          <a:p>
            <a:r>
              <a:rPr lang="en-US"/>
              <a:t>Defective AV node may result in</a:t>
            </a:r>
          </a:p>
          <a:p>
            <a:pPr lvl="1"/>
            <a:r>
              <a:rPr lang="en-US"/>
              <a:t>Partial or total heart block</a:t>
            </a:r>
          </a:p>
          <a:p>
            <a:pPr lvl="1"/>
            <a:r>
              <a:rPr lang="en-US"/>
              <a:t>Few or no impulses from SA node reach the ventricles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Extrinsic Innervation of the Heart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Heartbeat is modified by the ANS </a:t>
            </a:r>
          </a:p>
          <a:p>
            <a:r>
              <a:rPr lang="en-US"/>
              <a:t>Cardiac centers are located in the medulla oblongata</a:t>
            </a:r>
          </a:p>
          <a:p>
            <a:pPr lvl="1"/>
            <a:r>
              <a:rPr lang="en-US"/>
              <a:t>Cardioacceleratory center innervates SA and AV nodes, heart muscle, and coronary arteries through sympathetic neurons</a:t>
            </a:r>
          </a:p>
          <a:p>
            <a:pPr lvl="1"/>
            <a:r>
              <a:rPr lang="en-US"/>
              <a:t>Cardioinhibitory center inhibits SA and AV nodes through parasympathetic fibers in the vagus nerves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 charset="0"/>
              <a:buAutoNum type="arabicPeriod" startAt="4"/>
            </a:pPr>
            <a:r>
              <a:rPr lang="en-US"/>
              <a:t>Right and left bundle branches</a:t>
            </a:r>
          </a:p>
          <a:p>
            <a:pPr marL="879475" lvl="1" indent="-533400"/>
            <a:r>
              <a:rPr lang="en-US"/>
              <a:t>Two pathways in the interventricular septum that carry the impulses toward the apex of the heart</a:t>
            </a:r>
          </a:p>
        </p:txBody>
      </p:sp>
      <p:pic>
        <p:nvPicPr>
          <p:cNvPr id="4" name="Picture 9" descr="figure_18_14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599" y="2975976"/>
            <a:ext cx="4659313" cy="340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18.15</a:t>
            </a:r>
          </a:p>
        </p:txBody>
      </p:sp>
      <p:pic>
        <p:nvPicPr>
          <p:cNvPr id="27657" name="Picture 9" descr="figure_18_15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85775"/>
            <a:ext cx="8229600" cy="5924550"/>
          </a:xfrm>
          <a:prstGeom prst="rect">
            <a:avLst/>
          </a:prstGeom>
          <a:noFill/>
        </p:spPr>
      </p:pic>
      <p:sp>
        <p:nvSpPr>
          <p:cNvPr id="27658" name="Freeform 10"/>
          <p:cNvSpPr>
            <a:spLocks/>
          </p:cNvSpPr>
          <p:nvPr/>
        </p:nvSpPr>
        <p:spPr bwMode="auto">
          <a:xfrm>
            <a:off x="3175000" y="930275"/>
            <a:ext cx="450850" cy="254000"/>
          </a:xfrm>
          <a:custGeom>
            <a:avLst/>
            <a:gdLst/>
            <a:ahLst/>
            <a:cxnLst>
              <a:cxn ang="0">
                <a:pos x="284" y="160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284" h="160">
                <a:moveTo>
                  <a:pt x="284" y="160"/>
                </a:move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4578350" y="911225"/>
            <a:ext cx="654050" cy="228600"/>
          </a:xfrm>
          <a:custGeom>
            <a:avLst/>
            <a:gdLst/>
            <a:ahLst/>
            <a:cxnLst>
              <a:cxn ang="0">
                <a:pos x="412" y="0"/>
              </a:cxn>
              <a:cxn ang="0">
                <a:pos x="312" y="0"/>
              </a:cxn>
              <a:cxn ang="0">
                <a:pos x="0" y="144"/>
              </a:cxn>
            </a:cxnLst>
            <a:rect l="0" t="0" r="r" b="b"/>
            <a:pathLst>
              <a:path w="412" h="144">
                <a:moveTo>
                  <a:pt x="412" y="0"/>
                </a:moveTo>
                <a:lnTo>
                  <a:pt x="312" y="0"/>
                </a:lnTo>
                <a:lnTo>
                  <a:pt x="0" y="144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4543425" y="603250"/>
            <a:ext cx="476250" cy="336550"/>
          </a:xfrm>
          <a:custGeom>
            <a:avLst/>
            <a:gdLst/>
            <a:ahLst/>
            <a:cxnLst>
              <a:cxn ang="0">
                <a:pos x="300" y="0"/>
              </a:cxn>
              <a:cxn ang="0">
                <a:pos x="200" y="0"/>
              </a:cxn>
              <a:cxn ang="0">
                <a:pos x="0" y="212"/>
              </a:cxn>
            </a:cxnLst>
            <a:rect l="0" t="0" r="r" b="b"/>
            <a:pathLst>
              <a:path w="300" h="212">
                <a:moveTo>
                  <a:pt x="300" y="0"/>
                </a:moveTo>
                <a:lnTo>
                  <a:pt x="200" y="0"/>
                </a:lnTo>
                <a:lnTo>
                  <a:pt x="0" y="21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2311400" y="1177925"/>
            <a:ext cx="2060575" cy="920750"/>
          </a:xfrm>
          <a:custGeom>
            <a:avLst/>
            <a:gdLst/>
            <a:ahLst/>
            <a:cxnLst>
              <a:cxn ang="0">
                <a:pos x="0" y="580"/>
              </a:cxn>
              <a:cxn ang="0">
                <a:pos x="518" y="580"/>
              </a:cxn>
              <a:cxn ang="0">
                <a:pos x="1298" y="0"/>
              </a:cxn>
            </a:cxnLst>
            <a:rect l="0" t="0" r="r" b="b"/>
            <a:pathLst>
              <a:path w="1298" h="580">
                <a:moveTo>
                  <a:pt x="0" y="580"/>
                </a:moveTo>
                <a:lnTo>
                  <a:pt x="518" y="580"/>
                </a:lnTo>
                <a:lnTo>
                  <a:pt x="1298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3651250" y="3225800"/>
            <a:ext cx="1822450" cy="63500"/>
          </a:xfrm>
          <a:custGeom>
            <a:avLst/>
            <a:gdLst/>
            <a:ahLst/>
            <a:cxnLst>
              <a:cxn ang="0">
                <a:pos x="1148" y="0"/>
              </a:cxn>
              <a:cxn ang="0">
                <a:pos x="964" y="0"/>
              </a:cxn>
              <a:cxn ang="0">
                <a:pos x="0" y="40"/>
              </a:cxn>
            </a:cxnLst>
            <a:rect l="0" t="0" r="r" b="b"/>
            <a:pathLst>
              <a:path w="1148" h="40">
                <a:moveTo>
                  <a:pt x="1148" y="0"/>
                </a:moveTo>
                <a:lnTo>
                  <a:pt x="964" y="0"/>
                </a:lnTo>
                <a:lnTo>
                  <a:pt x="0" y="4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3673475" y="2073275"/>
            <a:ext cx="1028700" cy="19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122"/>
              </a:cxn>
              <a:cxn ang="0">
                <a:pos x="648" y="122"/>
              </a:cxn>
            </a:cxnLst>
            <a:rect l="0" t="0" r="r" b="b"/>
            <a:pathLst>
              <a:path w="648" h="122">
                <a:moveTo>
                  <a:pt x="0" y="0"/>
                </a:moveTo>
                <a:lnTo>
                  <a:pt x="168" y="122"/>
                </a:lnTo>
                <a:lnTo>
                  <a:pt x="648" y="12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3219450" y="3756025"/>
            <a:ext cx="336550" cy="31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4699000" y="2936875"/>
            <a:ext cx="746125" cy="95250"/>
          </a:xfrm>
          <a:custGeom>
            <a:avLst/>
            <a:gdLst/>
            <a:ahLst/>
            <a:cxnLst>
              <a:cxn ang="0">
                <a:pos x="470" y="0"/>
              </a:cxn>
              <a:cxn ang="0">
                <a:pos x="364" y="0"/>
              </a:cxn>
              <a:cxn ang="0">
                <a:pos x="0" y="60"/>
              </a:cxn>
            </a:cxnLst>
            <a:rect l="0" t="0" r="r" b="b"/>
            <a:pathLst>
              <a:path w="470" h="60">
                <a:moveTo>
                  <a:pt x="470" y="0"/>
                </a:moveTo>
                <a:lnTo>
                  <a:pt x="364" y="0"/>
                </a:lnTo>
                <a:lnTo>
                  <a:pt x="0" y="6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3476625" y="5238750"/>
            <a:ext cx="415925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62" y="128"/>
              </a:cxn>
              <a:cxn ang="0">
                <a:pos x="262" y="0"/>
              </a:cxn>
            </a:cxnLst>
            <a:rect l="0" t="0" r="r" b="b"/>
            <a:pathLst>
              <a:path w="262" h="128">
                <a:moveTo>
                  <a:pt x="0" y="128"/>
                </a:moveTo>
                <a:lnTo>
                  <a:pt x="262" y="128"/>
                </a:lnTo>
                <a:lnTo>
                  <a:pt x="262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4838700" y="1533525"/>
            <a:ext cx="127000" cy="174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"/>
              </a:cxn>
              <a:cxn ang="0">
                <a:pos x="80" y="110"/>
              </a:cxn>
            </a:cxnLst>
            <a:rect l="0" t="0" r="r" b="b"/>
            <a:pathLst>
              <a:path w="80" h="110">
                <a:moveTo>
                  <a:pt x="0" y="0"/>
                </a:moveTo>
                <a:lnTo>
                  <a:pt x="0" y="110"/>
                </a:lnTo>
                <a:lnTo>
                  <a:pt x="80" y="11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4356100" y="5127625"/>
            <a:ext cx="942975" cy="23495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0" y="0"/>
              </a:cxn>
              <a:cxn ang="0">
                <a:pos x="594" y="0"/>
              </a:cxn>
            </a:cxnLst>
            <a:rect l="0" t="0" r="r" b="b"/>
            <a:pathLst>
              <a:path w="594" h="148">
                <a:moveTo>
                  <a:pt x="0" y="148"/>
                </a:moveTo>
                <a:lnTo>
                  <a:pt x="0" y="0"/>
                </a:lnTo>
                <a:lnTo>
                  <a:pt x="594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467350" y="2806700"/>
            <a:ext cx="223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Thoracic spinal cord</a:t>
            </a:r>
            <a:endParaRPr lang="en-US" sz="1800" b="1">
              <a:latin typeface="Arial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801688" y="557213"/>
            <a:ext cx="22860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The </a:t>
            </a: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vagus nerve </a:t>
            </a:r>
            <a:endParaRPr lang="en-US" sz="1800">
              <a:latin typeface="Arial Black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(parasympathetic) </a:t>
            </a:r>
            <a:endParaRPr lang="en-US" sz="1800" b="1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decreases heart rate.</a:t>
            </a:r>
            <a:endParaRPr lang="en-US" sz="1800" b="1">
              <a:latin typeface="Arial" charset="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5254625" y="790575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Cardioinhibitory center</a:t>
            </a:r>
            <a:endParaRPr lang="en-US" sz="1800" b="1">
              <a:latin typeface="Arial" charset="0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1441450" y="1974850"/>
            <a:ext cx="134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Cardio-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acceleratory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center</a:t>
            </a:r>
            <a:endParaRPr lang="en-US" sz="1800" b="1">
              <a:latin typeface="Arial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641725" y="3419475"/>
            <a:ext cx="2933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Sympathetic cardiac</a:t>
            </a:r>
          </a:p>
          <a:p>
            <a:pPr>
              <a:lnSpc>
                <a:spcPct val="75000"/>
              </a:lnSpc>
            </a:pP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nerves</a:t>
            </a:r>
            <a:r>
              <a:rPr lang="en-US" sz="1800">
                <a:latin typeface="Arial" charset="0"/>
              </a:rPr>
              <a:t>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increase heart rate</a:t>
            </a:r>
            <a:endParaRPr lang="en-US" sz="1800" b="1">
              <a:latin typeface="Arial" charset="0"/>
            </a:endParaRPr>
          </a:p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and force of contraction.</a:t>
            </a:r>
            <a:endParaRPr lang="en-US" sz="1800" b="1">
              <a:latin typeface="Arial" charset="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997450" y="1597025"/>
            <a:ext cx="200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Medulla oblongata</a:t>
            </a:r>
            <a:endParaRPr lang="en-US" sz="1800" b="1">
              <a:latin typeface="Arial" charset="0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4727575" y="2136775"/>
            <a:ext cx="300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Sympathetic trunk ganglion</a:t>
            </a:r>
            <a:endParaRPr lang="en-US" sz="1800" b="1">
              <a:latin typeface="Arial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041900" y="482600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motor nucleus of vagus</a:t>
            </a:r>
            <a:endParaRPr lang="en-US" sz="1800" b="1">
              <a:latin typeface="Arial" charset="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495925" y="3108325"/>
            <a:ext cx="199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Sympathetic trunk</a:t>
            </a:r>
            <a:endParaRPr lang="en-US" sz="1800" b="1">
              <a:latin typeface="Arial" charset="0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5337175" y="49815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AV node</a:t>
            </a:r>
            <a:endParaRPr lang="en-US" sz="1800" b="1">
              <a:latin typeface="Arial" charset="0"/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2508250" y="531812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SA node</a:t>
            </a:r>
            <a:endParaRPr lang="en-US" sz="1800" b="1">
              <a:latin typeface="Arial" charset="0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5819775" y="5559425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Parasympathetic fibers</a:t>
            </a:r>
            <a:endParaRPr lang="en-US" sz="1800" b="1">
              <a:latin typeface="Arial" charset="0"/>
            </a:endParaRP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819775" y="5857875"/>
            <a:ext cx="204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Sympathetic fibers</a:t>
            </a:r>
            <a:endParaRPr lang="en-US" sz="1800" b="1">
              <a:latin typeface="Arial" charset="0"/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5819775" y="6172200"/>
            <a:ext cx="139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Interneurons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figure_18_14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799" y="-194436"/>
            <a:ext cx="9002712" cy="6571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 charset="0"/>
              <a:buAutoNum type="arabicPeriod" startAt="5"/>
            </a:pPr>
            <a:r>
              <a:rPr lang="en-US"/>
              <a:t>Purkinje fibers</a:t>
            </a:r>
          </a:p>
          <a:p>
            <a:pPr marL="879475" lvl="1" indent="-533400"/>
            <a:r>
              <a:rPr lang="en-US"/>
              <a:t>Complete the pathway into the apex and ventricular walls</a:t>
            </a:r>
          </a:p>
          <a:p>
            <a:pPr marL="879475" lvl="1" indent="-533400"/>
            <a:r>
              <a:rPr lang="en-US"/>
              <a:t>AV bundle and Purkinje fibers depolarize only 30 times per minute in absence of AV node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18.14a</a:t>
            </a:r>
          </a:p>
        </p:txBody>
      </p:sp>
      <p:pic>
        <p:nvPicPr>
          <p:cNvPr id="20489" name="Picture 9" descr="figure_18_14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9888"/>
            <a:ext cx="8229600" cy="6007100"/>
          </a:xfrm>
          <a:prstGeom prst="rect">
            <a:avLst/>
          </a:prstGeom>
          <a:noFill/>
        </p:spPr>
      </p:pic>
      <p:sp>
        <p:nvSpPr>
          <p:cNvPr id="20490" name="Freeform 10"/>
          <p:cNvSpPr>
            <a:spLocks/>
          </p:cNvSpPr>
          <p:nvPr/>
        </p:nvSpPr>
        <p:spPr bwMode="auto">
          <a:xfrm>
            <a:off x="4083050" y="3025775"/>
            <a:ext cx="41275" cy="44450"/>
          </a:xfrm>
          <a:custGeom>
            <a:avLst/>
            <a:gdLst/>
            <a:ahLst/>
            <a:cxnLst>
              <a:cxn ang="0">
                <a:pos x="12" y="28"/>
              </a:cxn>
              <a:cxn ang="0">
                <a:pos x="8" y="26"/>
              </a:cxn>
              <a:cxn ang="0">
                <a:pos x="4" y="24"/>
              </a:cxn>
              <a:cxn ang="0">
                <a:pos x="0" y="20"/>
              </a:cxn>
              <a:cxn ang="0">
                <a:pos x="0" y="14"/>
              </a:cxn>
              <a:cxn ang="0">
                <a:pos x="0" y="10"/>
              </a:cxn>
              <a:cxn ang="0">
                <a:pos x="4" y="4"/>
              </a:cxn>
              <a:cxn ang="0">
                <a:pos x="8" y="2"/>
              </a:cxn>
              <a:cxn ang="0">
                <a:pos x="12" y="0"/>
              </a:cxn>
              <a:cxn ang="0">
                <a:pos x="18" y="2"/>
              </a:cxn>
              <a:cxn ang="0">
                <a:pos x="22" y="4"/>
              </a:cxn>
              <a:cxn ang="0">
                <a:pos x="24" y="10"/>
              </a:cxn>
              <a:cxn ang="0">
                <a:pos x="26" y="14"/>
              </a:cxn>
              <a:cxn ang="0">
                <a:pos x="24" y="20"/>
              </a:cxn>
              <a:cxn ang="0">
                <a:pos x="22" y="24"/>
              </a:cxn>
              <a:cxn ang="0">
                <a:pos x="18" y="26"/>
              </a:cxn>
              <a:cxn ang="0">
                <a:pos x="14" y="28"/>
              </a:cxn>
              <a:cxn ang="0">
                <a:pos x="12" y="28"/>
              </a:cxn>
            </a:cxnLst>
            <a:rect l="0" t="0" r="r" b="b"/>
            <a:pathLst>
              <a:path w="26" h="28">
                <a:moveTo>
                  <a:pt x="12" y="28"/>
                </a:moveTo>
                <a:lnTo>
                  <a:pt x="8" y="26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8" y="2"/>
                </a:lnTo>
                <a:lnTo>
                  <a:pt x="22" y="4"/>
                </a:lnTo>
                <a:lnTo>
                  <a:pt x="24" y="10"/>
                </a:lnTo>
                <a:lnTo>
                  <a:pt x="26" y="14"/>
                </a:lnTo>
                <a:lnTo>
                  <a:pt x="24" y="20"/>
                </a:lnTo>
                <a:lnTo>
                  <a:pt x="22" y="24"/>
                </a:lnTo>
                <a:lnTo>
                  <a:pt x="18" y="26"/>
                </a:lnTo>
                <a:lnTo>
                  <a:pt x="14" y="28"/>
                </a:lnTo>
                <a:lnTo>
                  <a:pt x="12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4079875" y="3025775"/>
            <a:ext cx="47625" cy="44450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20" y="4"/>
              </a:cxn>
              <a:cxn ang="0">
                <a:pos x="24" y="6"/>
              </a:cxn>
              <a:cxn ang="0">
                <a:pos x="26" y="10"/>
              </a:cxn>
              <a:cxn ang="0">
                <a:pos x="26" y="14"/>
              </a:cxn>
              <a:cxn ang="0">
                <a:pos x="26" y="18"/>
              </a:cxn>
              <a:cxn ang="0">
                <a:pos x="24" y="22"/>
              </a:cxn>
              <a:cxn ang="0">
                <a:pos x="20" y="24"/>
              </a:cxn>
              <a:cxn ang="0">
                <a:pos x="14" y="26"/>
              </a:cxn>
              <a:cxn ang="0">
                <a:pos x="10" y="24"/>
              </a:cxn>
              <a:cxn ang="0">
                <a:pos x="6" y="22"/>
              </a:cxn>
              <a:cxn ang="0">
                <a:pos x="4" y="18"/>
              </a:cxn>
              <a:cxn ang="0">
                <a:pos x="2" y="14"/>
              </a:cxn>
              <a:cxn ang="0">
                <a:pos x="4" y="10"/>
              </a:cxn>
              <a:cxn ang="0">
                <a:pos x="6" y="6"/>
              </a:cxn>
              <a:cxn ang="0">
                <a:pos x="10" y="4"/>
              </a:cxn>
              <a:cxn ang="0">
                <a:pos x="12" y="2"/>
              </a:cxn>
              <a:cxn ang="0">
                <a:pos x="14" y="2"/>
              </a:cxn>
              <a:cxn ang="0">
                <a:pos x="14" y="0"/>
              </a:cxn>
              <a:cxn ang="0">
                <a:pos x="8" y="0"/>
              </a:cxn>
              <a:cxn ang="0">
                <a:pos x="4" y="4"/>
              </a:cxn>
              <a:cxn ang="0">
                <a:pos x="2" y="8"/>
              </a:cxn>
              <a:cxn ang="0">
                <a:pos x="0" y="14"/>
              </a:cxn>
              <a:cxn ang="0">
                <a:pos x="2" y="20"/>
              </a:cxn>
              <a:cxn ang="0">
                <a:pos x="4" y="24"/>
              </a:cxn>
              <a:cxn ang="0">
                <a:pos x="8" y="28"/>
              </a:cxn>
              <a:cxn ang="0">
                <a:pos x="14" y="28"/>
              </a:cxn>
              <a:cxn ang="0">
                <a:pos x="20" y="28"/>
              </a:cxn>
              <a:cxn ang="0">
                <a:pos x="26" y="24"/>
              </a:cxn>
              <a:cxn ang="0">
                <a:pos x="28" y="20"/>
              </a:cxn>
              <a:cxn ang="0">
                <a:pos x="30" y="14"/>
              </a:cxn>
              <a:cxn ang="0">
                <a:pos x="28" y="8"/>
              </a:cxn>
              <a:cxn ang="0">
                <a:pos x="26" y="4"/>
              </a:cxn>
              <a:cxn ang="0">
                <a:pos x="20" y="0"/>
              </a:cxn>
              <a:cxn ang="0">
                <a:pos x="14" y="2"/>
              </a:cxn>
            </a:cxnLst>
            <a:rect l="0" t="0" r="r" b="b"/>
            <a:pathLst>
              <a:path w="30" h="28">
                <a:moveTo>
                  <a:pt x="14" y="2"/>
                </a:moveTo>
                <a:lnTo>
                  <a:pt x="20" y="4"/>
                </a:lnTo>
                <a:lnTo>
                  <a:pt x="24" y="6"/>
                </a:lnTo>
                <a:lnTo>
                  <a:pt x="26" y="10"/>
                </a:lnTo>
                <a:lnTo>
                  <a:pt x="26" y="14"/>
                </a:lnTo>
                <a:lnTo>
                  <a:pt x="26" y="18"/>
                </a:lnTo>
                <a:lnTo>
                  <a:pt x="24" y="22"/>
                </a:lnTo>
                <a:lnTo>
                  <a:pt x="20" y="24"/>
                </a:lnTo>
                <a:lnTo>
                  <a:pt x="14" y="26"/>
                </a:lnTo>
                <a:lnTo>
                  <a:pt x="10" y="24"/>
                </a:lnTo>
                <a:lnTo>
                  <a:pt x="6" y="22"/>
                </a:lnTo>
                <a:lnTo>
                  <a:pt x="4" y="18"/>
                </a:lnTo>
                <a:lnTo>
                  <a:pt x="2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20"/>
                </a:lnTo>
                <a:lnTo>
                  <a:pt x="4" y="24"/>
                </a:lnTo>
                <a:lnTo>
                  <a:pt x="8" y="28"/>
                </a:lnTo>
                <a:lnTo>
                  <a:pt x="14" y="28"/>
                </a:lnTo>
                <a:lnTo>
                  <a:pt x="20" y="28"/>
                </a:lnTo>
                <a:lnTo>
                  <a:pt x="26" y="24"/>
                </a:lnTo>
                <a:lnTo>
                  <a:pt x="28" y="20"/>
                </a:lnTo>
                <a:lnTo>
                  <a:pt x="30" y="14"/>
                </a:lnTo>
                <a:lnTo>
                  <a:pt x="28" y="8"/>
                </a:lnTo>
                <a:lnTo>
                  <a:pt x="26" y="4"/>
                </a:lnTo>
                <a:lnTo>
                  <a:pt x="20" y="0"/>
                </a:lnTo>
                <a:lnTo>
                  <a:pt x="14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3736975" y="2435225"/>
            <a:ext cx="44450" cy="444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8" y="26"/>
              </a:cxn>
              <a:cxn ang="0">
                <a:pos x="4" y="24"/>
              </a:cxn>
              <a:cxn ang="0">
                <a:pos x="2" y="20"/>
              </a:cxn>
              <a:cxn ang="0">
                <a:pos x="0" y="14"/>
              </a:cxn>
              <a:cxn ang="0">
                <a:pos x="2" y="8"/>
              </a:cxn>
              <a:cxn ang="0">
                <a:pos x="4" y="4"/>
              </a:cxn>
              <a:cxn ang="0">
                <a:pos x="8" y="2"/>
              </a:cxn>
              <a:cxn ang="0">
                <a:pos x="14" y="0"/>
              </a:cxn>
              <a:cxn ang="0">
                <a:pos x="20" y="2"/>
              </a:cxn>
              <a:cxn ang="0">
                <a:pos x="24" y="4"/>
              </a:cxn>
              <a:cxn ang="0">
                <a:pos x="26" y="8"/>
              </a:cxn>
              <a:cxn ang="0">
                <a:pos x="28" y="14"/>
              </a:cxn>
              <a:cxn ang="0">
                <a:pos x="26" y="20"/>
              </a:cxn>
              <a:cxn ang="0">
                <a:pos x="24" y="24"/>
              </a:cxn>
              <a:cxn ang="0">
                <a:pos x="20" y="26"/>
              </a:cxn>
              <a:cxn ang="0">
                <a:pos x="16" y="28"/>
              </a:cxn>
              <a:cxn ang="0">
                <a:pos x="14" y="28"/>
              </a:cxn>
            </a:cxnLst>
            <a:rect l="0" t="0" r="r" b="b"/>
            <a:pathLst>
              <a:path w="28" h="28">
                <a:moveTo>
                  <a:pt x="14" y="28"/>
                </a:moveTo>
                <a:lnTo>
                  <a:pt x="8" y="26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6" y="8"/>
                </a:lnTo>
                <a:lnTo>
                  <a:pt x="28" y="14"/>
                </a:lnTo>
                <a:lnTo>
                  <a:pt x="26" y="20"/>
                </a:lnTo>
                <a:lnTo>
                  <a:pt x="24" y="24"/>
                </a:lnTo>
                <a:lnTo>
                  <a:pt x="20" y="26"/>
                </a:lnTo>
                <a:lnTo>
                  <a:pt x="16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3736975" y="2435225"/>
            <a:ext cx="44450" cy="44450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18" y="4"/>
              </a:cxn>
              <a:cxn ang="0">
                <a:pos x="22" y="6"/>
              </a:cxn>
              <a:cxn ang="0">
                <a:pos x="24" y="10"/>
              </a:cxn>
              <a:cxn ang="0">
                <a:pos x="26" y="14"/>
              </a:cxn>
              <a:cxn ang="0">
                <a:pos x="24" y="18"/>
              </a:cxn>
              <a:cxn ang="0">
                <a:pos x="22" y="22"/>
              </a:cxn>
              <a:cxn ang="0">
                <a:pos x="18" y="24"/>
              </a:cxn>
              <a:cxn ang="0">
                <a:pos x="14" y="26"/>
              </a:cxn>
              <a:cxn ang="0">
                <a:pos x="10" y="24"/>
              </a:cxn>
              <a:cxn ang="0">
                <a:pos x="6" y="22"/>
              </a:cxn>
              <a:cxn ang="0">
                <a:pos x="4" y="18"/>
              </a:cxn>
              <a:cxn ang="0">
                <a:pos x="2" y="14"/>
              </a:cxn>
              <a:cxn ang="0">
                <a:pos x="4" y="10"/>
              </a:cxn>
              <a:cxn ang="0">
                <a:pos x="6" y="6"/>
              </a:cxn>
              <a:cxn ang="0">
                <a:pos x="10" y="4"/>
              </a:cxn>
              <a:cxn ang="0">
                <a:pos x="12" y="2"/>
              </a:cxn>
              <a:cxn ang="0">
                <a:pos x="14" y="2"/>
              </a:cxn>
              <a:cxn ang="0">
                <a:pos x="14" y="0"/>
              </a:cxn>
              <a:cxn ang="0">
                <a:pos x="8" y="0"/>
              </a:cxn>
              <a:cxn ang="0">
                <a:pos x="4" y="4"/>
              </a:cxn>
              <a:cxn ang="0">
                <a:pos x="0" y="8"/>
              </a:cxn>
              <a:cxn ang="0">
                <a:pos x="0" y="14"/>
              </a:cxn>
              <a:cxn ang="0">
                <a:pos x="0" y="20"/>
              </a:cxn>
              <a:cxn ang="0">
                <a:pos x="4" y="24"/>
              </a:cxn>
              <a:cxn ang="0">
                <a:pos x="8" y="28"/>
              </a:cxn>
              <a:cxn ang="0">
                <a:pos x="14" y="28"/>
              </a:cxn>
              <a:cxn ang="0">
                <a:pos x="20" y="28"/>
              </a:cxn>
              <a:cxn ang="0">
                <a:pos x="24" y="24"/>
              </a:cxn>
              <a:cxn ang="0">
                <a:pos x="28" y="20"/>
              </a:cxn>
              <a:cxn ang="0">
                <a:pos x="28" y="14"/>
              </a:cxn>
              <a:cxn ang="0">
                <a:pos x="28" y="8"/>
              </a:cxn>
              <a:cxn ang="0">
                <a:pos x="24" y="4"/>
              </a:cxn>
              <a:cxn ang="0">
                <a:pos x="20" y="0"/>
              </a:cxn>
              <a:cxn ang="0">
                <a:pos x="14" y="2"/>
              </a:cxn>
            </a:cxnLst>
            <a:rect l="0" t="0" r="r" b="b"/>
            <a:pathLst>
              <a:path w="28" h="28">
                <a:moveTo>
                  <a:pt x="14" y="2"/>
                </a:moveTo>
                <a:lnTo>
                  <a:pt x="18" y="4"/>
                </a:lnTo>
                <a:lnTo>
                  <a:pt x="22" y="6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2" y="22"/>
                </a:lnTo>
                <a:lnTo>
                  <a:pt x="18" y="24"/>
                </a:lnTo>
                <a:lnTo>
                  <a:pt x="14" y="26"/>
                </a:lnTo>
                <a:lnTo>
                  <a:pt x="10" y="24"/>
                </a:lnTo>
                <a:lnTo>
                  <a:pt x="6" y="22"/>
                </a:lnTo>
                <a:lnTo>
                  <a:pt x="4" y="18"/>
                </a:lnTo>
                <a:lnTo>
                  <a:pt x="2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0" y="8"/>
                </a:lnTo>
                <a:lnTo>
                  <a:pt x="0" y="14"/>
                </a:lnTo>
                <a:lnTo>
                  <a:pt x="0" y="20"/>
                </a:lnTo>
                <a:lnTo>
                  <a:pt x="4" y="24"/>
                </a:lnTo>
                <a:lnTo>
                  <a:pt x="8" y="28"/>
                </a:lnTo>
                <a:lnTo>
                  <a:pt x="14" y="28"/>
                </a:lnTo>
                <a:lnTo>
                  <a:pt x="20" y="28"/>
                </a:lnTo>
                <a:lnTo>
                  <a:pt x="24" y="24"/>
                </a:lnTo>
                <a:lnTo>
                  <a:pt x="28" y="20"/>
                </a:lnTo>
                <a:lnTo>
                  <a:pt x="28" y="14"/>
                </a:lnTo>
                <a:lnTo>
                  <a:pt x="28" y="8"/>
                </a:lnTo>
                <a:lnTo>
                  <a:pt x="24" y="4"/>
                </a:lnTo>
                <a:lnTo>
                  <a:pt x="20" y="0"/>
                </a:lnTo>
                <a:lnTo>
                  <a:pt x="14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3895725" y="4584700"/>
            <a:ext cx="622300" cy="339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3883025" y="4787900"/>
            <a:ext cx="723900" cy="14605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819650" y="3940175"/>
            <a:ext cx="523875" cy="984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2908300" y="1425575"/>
            <a:ext cx="850900" cy="1019175"/>
          </a:xfrm>
          <a:custGeom>
            <a:avLst/>
            <a:gdLst/>
            <a:ahLst/>
            <a:cxnLst>
              <a:cxn ang="0">
                <a:pos x="536" y="642"/>
              </a:cxn>
              <a:cxn ang="0">
                <a:pos x="104" y="0"/>
              </a:cxn>
              <a:cxn ang="0">
                <a:pos x="0" y="0"/>
              </a:cxn>
            </a:cxnLst>
            <a:rect l="0" t="0" r="r" b="b"/>
            <a:pathLst>
              <a:path w="536" h="642">
                <a:moveTo>
                  <a:pt x="536" y="642"/>
                </a:moveTo>
                <a:lnTo>
                  <a:pt x="104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2530475" y="2765425"/>
            <a:ext cx="1562100" cy="285750"/>
          </a:xfrm>
          <a:custGeom>
            <a:avLst/>
            <a:gdLst/>
            <a:ahLst/>
            <a:cxnLst>
              <a:cxn ang="0">
                <a:pos x="984" y="180"/>
              </a:cxn>
              <a:cxn ang="0">
                <a:pos x="68" y="0"/>
              </a:cxn>
              <a:cxn ang="0">
                <a:pos x="0" y="0"/>
              </a:cxn>
            </a:cxnLst>
            <a:rect l="0" t="0" r="r" b="b"/>
            <a:pathLst>
              <a:path w="984" h="180">
                <a:moveTo>
                  <a:pt x="984" y="180"/>
                </a:moveTo>
                <a:lnTo>
                  <a:pt x="68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2962275" y="2085975"/>
            <a:ext cx="885825" cy="508000"/>
          </a:xfrm>
          <a:custGeom>
            <a:avLst/>
            <a:gdLst/>
            <a:ahLst/>
            <a:cxnLst>
              <a:cxn ang="0">
                <a:pos x="558" y="320"/>
              </a:cxn>
              <a:cxn ang="0">
                <a:pos x="164" y="0"/>
              </a:cxn>
              <a:cxn ang="0">
                <a:pos x="0" y="0"/>
              </a:cxn>
            </a:cxnLst>
            <a:rect l="0" t="0" r="r" b="b"/>
            <a:pathLst>
              <a:path w="558" h="320">
                <a:moveTo>
                  <a:pt x="558" y="320"/>
                </a:moveTo>
                <a:lnTo>
                  <a:pt x="1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3889375" y="752475"/>
            <a:ext cx="1588" cy="7905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3971925" y="869950"/>
            <a:ext cx="1060450" cy="1441450"/>
          </a:xfrm>
          <a:custGeom>
            <a:avLst/>
            <a:gdLst/>
            <a:ahLst/>
            <a:cxnLst>
              <a:cxn ang="0">
                <a:pos x="668" y="0"/>
              </a:cxn>
              <a:cxn ang="0">
                <a:pos x="578" y="0"/>
              </a:cxn>
              <a:cxn ang="0">
                <a:pos x="0" y="908"/>
              </a:cxn>
            </a:cxnLst>
            <a:rect l="0" t="0" r="r" b="b"/>
            <a:pathLst>
              <a:path w="668" h="908">
                <a:moveTo>
                  <a:pt x="668" y="0"/>
                </a:moveTo>
                <a:lnTo>
                  <a:pt x="578" y="0"/>
                </a:lnTo>
                <a:lnTo>
                  <a:pt x="0" y="90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5997575" y="2489200"/>
            <a:ext cx="7302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6397625" y="3406775"/>
            <a:ext cx="5111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5476875" y="4543425"/>
            <a:ext cx="14573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2908300" y="1155700"/>
            <a:ext cx="1588" cy="67945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2905125" y="1422400"/>
            <a:ext cx="854075" cy="1031875"/>
          </a:xfrm>
          <a:custGeom>
            <a:avLst/>
            <a:gdLst/>
            <a:ahLst/>
            <a:cxnLst>
              <a:cxn ang="0">
                <a:pos x="538" y="650"/>
              </a:cxn>
              <a:cxn ang="0">
                <a:pos x="104" y="0"/>
              </a:cxn>
              <a:cxn ang="0">
                <a:pos x="0" y="0"/>
              </a:cxn>
            </a:cxnLst>
            <a:rect l="0" t="0" r="r" b="b"/>
            <a:pathLst>
              <a:path w="538" h="650">
                <a:moveTo>
                  <a:pt x="538" y="650"/>
                </a:moveTo>
                <a:lnTo>
                  <a:pt x="10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2524125" y="2409825"/>
            <a:ext cx="1588" cy="68580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28"/>
          <p:cNvSpPr>
            <a:spLocks/>
          </p:cNvSpPr>
          <p:nvPr/>
        </p:nvSpPr>
        <p:spPr bwMode="auto">
          <a:xfrm>
            <a:off x="2527300" y="2762250"/>
            <a:ext cx="1571625" cy="292100"/>
          </a:xfrm>
          <a:custGeom>
            <a:avLst/>
            <a:gdLst/>
            <a:ahLst/>
            <a:cxnLst>
              <a:cxn ang="0">
                <a:pos x="990" y="184"/>
              </a:cxn>
              <a:cxn ang="0">
                <a:pos x="68" y="0"/>
              </a:cxn>
              <a:cxn ang="0">
                <a:pos x="0" y="0"/>
              </a:cxn>
            </a:cxnLst>
            <a:rect l="0" t="0" r="r" b="b"/>
            <a:pathLst>
              <a:path w="990" h="184">
                <a:moveTo>
                  <a:pt x="990" y="184"/>
                </a:moveTo>
                <a:lnTo>
                  <a:pt x="6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Freeform 29"/>
          <p:cNvSpPr>
            <a:spLocks/>
          </p:cNvSpPr>
          <p:nvPr/>
        </p:nvSpPr>
        <p:spPr bwMode="auto">
          <a:xfrm>
            <a:off x="5133975" y="3422650"/>
            <a:ext cx="41275" cy="41275"/>
          </a:xfrm>
          <a:custGeom>
            <a:avLst/>
            <a:gdLst/>
            <a:ahLst/>
            <a:cxnLst>
              <a:cxn ang="0">
                <a:pos x="14" y="26"/>
              </a:cxn>
              <a:cxn ang="0">
                <a:pos x="8" y="26"/>
              </a:cxn>
              <a:cxn ang="0">
                <a:pos x="4" y="22"/>
              </a:cxn>
              <a:cxn ang="0">
                <a:pos x="2" y="18"/>
              </a:cxn>
              <a:cxn ang="0">
                <a:pos x="0" y="14"/>
              </a:cxn>
              <a:cxn ang="0">
                <a:pos x="2" y="8"/>
              </a:cxn>
              <a:cxn ang="0">
                <a:pos x="4" y="4"/>
              </a:cxn>
              <a:cxn ang="0">
                <a:pos x="8" y="2"/>
              </a:cxn>
              <a:cxn ang="0">
                <a:pos x="14" y="0"/>
              </a:cxn>
              <a:cxn ang="0">
                <a:pos x="18" y="2"/>
              </a:cxn>
              <a:cxn ang="0">
                <a:pos x="22" y="4"/>
              </a:cxn>
              <a:cxn ang="0">
                <a:pos x="26" y="8"/>
              </a:cxn>
              <a:cxn ang="0">
                <a:pos x="26" y="14"/>
              </a:cxn>
              <a:cxn ang="0">
                <a:pos x="26" y="18"/>
              </a:cxn>
              <a:cxn ang="0">
                <a:pos x="22" y="22"/>
              </a:cxn>
              <a:cxn ang="0">
                <a:pos x="18" y="26"/>
              </a:cxn>
              <a:cxn ang="0">
                <a:pos x="16" y="26"/>
              </a:cxn>
              <a:cxn ang="0">
                <a:pos x="14" y="26"/>
              </a:cxn>
            </a:cxnLst>
            <a:rect l="0" t="0" r="r" b="b"/>
            <a:pathLst>
              <a:path w="26" h="26">
                <a:moveTo>
                  <a:pt x="14" y="26"/>
                </a:moveTo>
                <a:lnTo>
                  <a:pt x="8" y="26"/>
                </a:lnTo>
                <a:lnTo>
                  <a:pt x="4" y="22"/>
                </a:lnTo>
                <a:lnTo>
                  <a:pt x="2" y="18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18" y="2"/>
                </a:lnTo>
                <a:lnTo>
                  <a:pt x="22" y="4"/>
                </a:lnTo>
                <a:lnTo>
                  <a:pt x="26" y="8"/>
                </a:lnTo>
                <a:lnTo>
                  <a:pt x="26" y="14"/>
                </a:lnTo>
                <a:lnTo>
                  <a:pt x="26" y="18"/>
                </a:lnTo>
                <a:lnTo>
                  <a:pt x="22" y="22"/>
                </a:lnTo>
                <a:lnTo>
                  <a:pt x="18" y="26"/>
                </a:lnTo>
                <a:lnTo>
                  <a:pt x="16" y="26"/>
                </a:lnTo>
                <a:lnTo>
                  <a:pt x="14" y="2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Freeform 30"/>
          <p:cNvSpPr>
            <a:spLocks/>
          </p:cNvSpPr>
          <p:nvPr/>
        </p:nvSpPr>
        <p:spPr bwMode="auto">
          <a:xfrm>
            <a:off x="5130800" y="3419475"/>
            <a:ext cx="47625" cy="476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20" y="4"/>
              </a:cxn>
              <a:cxn ang="0">
                <a:pos x="24" y="6"/>
              </a:cxn>
              <a:cxn ang="0">
                <a:pos x="26" y="10"/>
              </a:cxn>
              <a:cxn ang="0">
                <a:pos x="26" y="16"/>
              </a:cxn>
              <a:cxn ang="0">
                <a:pos x="26" y="20"/>
              </a:cxn>
              <a:cxn ang="0">
                <a:pos x="24" y="24"/>
              </a:cxn>
              <a:cxn ang="0">
                <a:pos x="20" y="26"/>
              </a:cxn>
              <a:cxn ang="0">
                <a:pos x="16" y="28"/>
              </a:cxn>
              <a:cxn ang="0">
                <a:pos x="10" y="26"/>
              </a:cxn>
              <a:cxn ang="0">
                <a:pos x="6" y="24"/>
              </a:cxn>
              <a:cxn ang="0">
                <a:pos x="4" y="20"/>
              </a:cxn>
              <a:cxn ang="0">
                <a:pos x="4" y="16"/>
              </a:cxn>
              <a:cxn ang="0">
                <a:pos x="4" y="10"/>
              </a:cxn>
              <a:cxn ang="0">
                <a:pos x="6" y="6"/>
              </a:cxn>
              <a:cxn ang="0">
                <a:pos x="10" y="4"/>
              </a:cxn>
              <a:cxn ang="0">
                <a:pos x="14" y="4"/>
              </a:cxn>
              <a:cxn ang="0">
                <a:pos x="16" y="4"/>
              </a:cxn>
              <a:cxn ang="0">
                <a:pos x="16" y="0"/>
              </a:cxn>
              <a:cxn ang="0">
                <a:pos x="10" y="2"/>
              </a:cxn>
              <a:cxn ang="0">
                <a:pos x="4" y="4"/>
              </a:cxn>
              <a:cxn ang="0">
                <a:pos x="2" y="10"/>
              </a:cxn>
              <a:cxn ang="0">
                <a:pos x="0" y="16"/>
              </a:cxn>
              <a:cxn ang="0">
                <a:pos x="2" y="22"/>
              </a:cxn>
              <a:cxn ang="0">
                <a:pos x="4" y="26"/>
              </a:cxn>
              <a:cxn ang="0">
                <a:pos x="10" y="28"/>
              </a:cxn>
              <a:cxn ang="0">
                <a:pos x="16" y="30"/>
              </a:cxn>
              <a:cxn ang="0">
                <a:pos x="20" y="28"/>
              </a:cxn>
              <a:cxn ang="0">
                <a:pos x="26" y="26"/>
              </a:cxn>
              <a:cxn ang="0">
                <a:pos x="28" y="22"/>
              </a:cxn>
              <a:cxn ang="0">
                <a:pos x="30" y="16"/>
              </a:cxn>
              <a:cxn ang="0">
                <a:pos x="28" y="10"/>
              </a:cxn>
              <a:cxn ang="0">
                <a:pos x="26" y="4"/>
              </a:cxn>
              <a:cxn ang="0">
                <a:pos x="20" y="2"/>
              </a:cxn>
              <a:cxn ang="0">
                <a:pos x="16" y="0"/>
              </a:cxn>
              <a:cxn ang="0">
                <a:pos x="16" y="4"/>
              </a:cxn>
            </a:cxnLst>
            <a:rect l="0" t="0" r="r" b="b"/>
            <a:pathLst>
              <a:path w="30" h="30">
                <a:moveTo>
                  <a:pt x="16" y="4"/>
                </a:moveTo>
                <a:lnTo>
                  <a:pt x="20" y="4"/>
                </a:lnTo>
                <a:lnTo>
                  <a:pt x="24" y="6"/>
                </a:lnTo>
                <a:lnTo>
                  <a:pt x="26" y="10"/>
                </a:lnTo>
                <a:lnTo>
                  <a:pt x="26" y="16"/>
                </a:lnTo>
                <a:lnTo>
                  <a:pt x="26" y="20"/>
                </a:lnTo>
                <a:lnTo>
                  <a:pt x="24" y="24"/>
                </a:lnTo>
                <a:lnTo>
                  <a:pt x="20" y="26"/>
                </a:lnTo>
                <a:lnTo>
                  <a:pt x="16" y="28"/>
                </a:lnTo>
                <a:lnTo>
                  <a:pt x="10" y="26"/>
                </a:lnTo>
                <a:lnTo>
                  <a:pt x="6" y="24"/>
                </a:lnTo>
                <a:lnTo>
                  <a:pt x="4" y="20"/>
                </a:lnTo>
                <a:lnTo>
                  <a:pt x="4" y="16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4"/>
                </a:lnTo>
                <a:lnTo>
                  <a:pt x="16" y="4"/>
                </a:lnTo>
                <a:lnTo>
                  <a:pt x="16" y="0"/>
                </a:lnTo>
                <a:lnTo>
                  <a:pt x="10" y="2"/>
                </a:lnTo>
                <a:lnTo>
                  <a:pt x="4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6"/>
                </a:lnTo>
                <a:lnTo>
                  <a:pt x="10" y="28"/>
                </a:lnTo>
                <a:lnTo>
                  <a:pt x="16" y="30"/>
                </a:lnTo>
                <a:lnTo>
                  <a:pt x="20" y="28"/>
                </a:lnTo>
                <a:lnTo>
                  <a:pt x="26" y="26"/>
                </a:lnTo>
                <a:lnTo>
                  <a:pt x="28" y="22"/>
                </a:lnTo>
                <a:lnTo>
                  <a:pt x="30" y="16"/>
                </a:lnTo>
                <a:lnTo>
                  <a:pt x="28" y="10"/>
                </a:lnTo>
                <a:lnTo>
                  <a:pt x="26" y="4"/>
                </a:lnTo>
                <a:lnTo>
                  <a:pt x="20" y="2"/>
                </a:lnTo>
                <a:lnTo>
                  <a:pt x="16" y="0"/>
                </a:lnTo>
                <a:lnTo>
                  <a:pt x="16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Freeform 31"/>
          <p:cNvSpPr>
            <a:spLocks/>
          </p:cNvSpPr>
          <p:nvPr/>
        </p:nvSpPr>
        <p:spPr bwMode="auto">
          <a:xfrm>
            <a:off x="3089275" y="3457575"/>
            <a:ext cx="2057400" cy="282575"/>
          </a:xfrm>
          <a:custGeom>
            <a:avLst/>
            <a:gdLst/>
            <a:ahLst/>
            <a:cxnLst>
              <a:cxn ang="0">
                <a:pos x="1296" y="0"/>
              </a:cxn>
              <a:cxn ang="0">
                <a:pos x="68" y="178"/>
              </a:cxn>
              <a:cxn ang="0">
                <a:pos x="0" y="178"/>
              </a:cxn>
            </a:cxnLst>
            <a:rect l="0" t="0" r="r" b="b"/>
            <a:pathLst>
              <a:path w="1296" h="178">
                <a:moveTo>
                  <a:pt x="1296" y="0"/>
                </a:moveTo>
                <a:lnTo>
                  <a:pt x="68" y="178"/>
                </a:lnTo>
                <a:lnTo>
                  <a:pt x="0" y="178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3089275" y="3330575"/>
            <a:ext cx="1588" cy="76835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>
            <a:off x="3086100" y="3454400"/>
            <a:ext cx="2066925" cy="282575"/>
          </a:xfrm>
          <a:custGeom>
            <a:avLst/>
            <a:gdLst/>
            <a:ahLst/>
            <a:cxnLst>
              <a:cxn ang="0">
                <a:pos x="1302" y="0"/>
              </a:cxn>
              <a:cxn ang="0">
                <a:pos x="68" y="178"/>
              </a:cxn>
              <a:cxn ang="0">
                <a:pos x="0" y="178"/>
              </a:cxn>
            </a:cxnLst>
            <a:rect l="0" t="0" r="r" b="b"/>
            <a:pathLst>
              <a:path w="1302" h="178">
                <a:moveTo>
                  <a:pt x="1302" y="0"/>
                </a:moveTo>
                <a:lnTo>
                  <a:pt x="68" y="178"/>
                </a:lnTo>
                <a:lnTo>
                  <a:pt x="0" y="178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>
            <a:off x="5143500" y="3870325"/>
            <a:ext cx="41275" cy="41275"/>
          </a:xfrm>
          <a:custGeom>
            <a:avLst/>
            <a:gdLst/>
            <a:ahLst/>
            <a:cxnLst>
              <a:cxn ang="0">
                <a:pos x="14" y="26"/>
              </a:cxn>
              <a:cxn ang="0">
                <a:pos x="8" y="24"/>
              </a:cxn>
              <a:cxn ang="0">
                <a:pos x="4" y="22"/>
              </a:cxn>
              <a:cxn ang="0">
                <a:pos x="0" y="18"/>
              </a:cxn>
              <a:cxn ang="0">
                <a:pos x="0" y="12"/>
              </a:cxn>
              <a:cxn ang="0">
                <a:pos x="0" y="8"/>
              </a:cxn>
              <a:cxn ang="0">
                <a:pos x="4" y="4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22" y="4"/>
              </a:cxn>
              <a:cxn ang="0">
                <a:pos x="26" y="8"/>
              </a:cxn>
              <a:cxn ang="0">
                <a:pos x="26" y="12"/>
              </a:cxn>
              <a:cxn ang="0">
                <a:pos x="26" y="18"/>
              </a:cxn>
              <a:cxn ang="0">
                <a:pos x="22" y="22"/>
              </a:cxn>
              <a:cxn ang="0">
                <a:pos x="18" y="24"/>
              </a:cxn>
              <a:cxn ang="0">
                <a:pos x="16" y="26"/>
              </a:cxn>
              <a:cxn ang="0">
                <a:pos x="14" y="26"/>
              </a:cxn>
            </a:cxnLst>
            <a:rect l="0" t="0" r="r" b="b"/>
            <a:pathLst>
              <a:path w="26" h="26">
                <a:moveTo>
                  <a:pt x="14" y="26"/>
                </a:moveTo>
                <a:lnTo>
                  <a:pt x="8" y="24"/>
                </a:lnTo>
                <a:lnTo>
                  <a:pt x="4" y="22"/>
                </a:lnTo>
                <a:lnTo>
                  <a:pt x="0" y="18"/>
                </a:lnTo>
                <a:lnTo>
                  <a:pt x="0" y="12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22" y="4"/>
                </a:lnTo>
                <a:lnTo>
                  <a:pt x="26" y="8"/>
                </a:lnTo>
                <a:lnTo>
                  <a:pt x="26" y="12"/>
                </a:lnTo>
                <a:lnTo>
                  <a:pt x="26" y="18"/>
                </a:lnTo>
                <a:lnTo>
                  <a:pt x="22" y="22"/>
                </a:lnTo>
                <a:lnTo>
                  <a:pt x="18" y="24"/>
                </a:lnTo>
                <a:lnTo>
                  <a:pt x="16" y="26"/>
                </a:lnTo>
                <a:lnTo>
                  <a:pt x="14" y="2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Freeform 35"/>
          <p:cNvSpPr>
            <a:spLocks/>
          </p:cNvSpPr>
          <p:nvPr/>
        </p:nvSpPr>
        <p:spPr bwMode="auto">
          <a:xfrm>
            <a:off x="5140325" y="3867150"/>
            <a:ext cx="47625" cy="476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20" y="4"/>
              </a:cxn>
              <a:cxn ang="0">
                <a:pos x="24" y="6"/>
              </a:cxn>
              <a:cxn ang="0">
                <a:pos x="26" y="10"/>
              </a:cxn>
              <a:cxn ang="0">
                <a:pos x="26" y="14"/>
              </a:cxn>
              <a:cxn ang="0">
                <a:pos x="26" y="20"/>
              </a:cxn>
              <a:cxn ang="0">
                <a:pos x="24" y="22"/>
              </a:cxn>
              <a:cxn ang="0">
                <a:pos x="20" y="26"/>
              </a:cxn>
              <a:cxn ang="0">
                <a:pos x="16" y="26"/>
              </a:cxn>
              <a:cxn ang="0">
                <a:pos x="10" y="26"/>
              </a:cxn>
              <a:cxn ang="0">
                <a:pos x="6" y="22"/>
              </a:cxn>
              <a:cxn ang="0">
                <a:pos x="4" y="20"/>
              </a:cxn>
              <a:cxn ang="0">
                <a:pos x="4" y="14"/>
              </a:cxn>
              <a:cxn ang="0">
                <a:pos x="4" y="10"/>
              </a:cxn>
              <a:cxn ang="0">
                <a:pos x="6" y="6"/>
              </a:cxn>
              <a:cxn ang="0">
                <a:pos x="10" y="4"/>
              </a:cxn>
              <a:cxn ang="0">
                <a:pos x="14" y="2"/>
              </a:cxn>
              <a:cxn ang="0">
                <a:pos x="16" y="2"/>
              </a:cxn>
              <a:cxn ang="0">
                <a:pos x="16" y="0"/>
              </a:cxn>
              <a:cxn ang="0">
                <a:pos x="10" y="0"/>
              </a:cxn>
              <a:cxn ang="0">
                <a:pos x="4" y="4"/>
              </a:cxn>
              <a:cxn ang="0">
                <a:pos x="2" y="8"/>
              </a:cxn>
              <a:cxn ang="0">
                <a:pos x="0" y="14"/>
              </a:cxn>
              <a:cxn ang="0">
                <a:pos x="2" y="20"/>
              </a:cxn>
              <a:cxn ang="0">
                <a:pos x="4" y="24"/>
              </a:cxn>
              <a:cxn ang="0">
                <a:pos x="10" y="28"/>
              </a:cxn>
              <a:cxn ang="0">
                <a:pos x="16" y="30"/>
              </a:cxn>
              <a:cxn ang="0">
                <a:pos x="20" y="28"/>
              </a:cxn>
              <a:cxn ang="0">
                <a:pos x="26" y="24"/>
              </a:cxn>
              <a:cxn ang="0">
                <a:pos x="28" y="20"/>
              </a:cxn>
              <a:cxn ang="0">
                <a:pos x="30" y="14"/>
              </a:cxn>
              <a:cxn ang="0">
                <a:pos x="28" y="8"/>
              </a:cxn>
              <a:cxn ang="0">
                <a:pos x="26" y="4"/>
              </a:cxn>
              <a:cxn ang="0">
                <a:pos x="20" y="0"/>
              </a:cxn>
              <a:cxn ang="0">
                <a:pos x="16" y="2"/>
              </a:cxn>
            </a:cxnLst>
            <a:rect l="0" t="0" r="r" b="b"/>
            <a:pathLst>
              <a:path w="30" h="30">
                <a:moveTo>
                  <a:pt x="16" y="2"/>
                </a:moveTo>
                <a:lnTo>
                  <a:pt x="20" y="4"/>
                </a:lnTo>
                <a:lnTo>
                  <a:pt x="24" y="6"/>
                </a:lnTo>
                <a:lnTo>
                  <a:pt x="26" y="10"/>
                </a:lnTo>
                <a:lnTo>
                  <a:pt x="26" y="14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16" y="26"/>
                </a:lnTo>
                <a:lnTo>
                  <a:pt x="10" y="26"/>
                </a:lnTo>
                <a:lnTo>
                  <a:pt x="6" y="22"/>
                </a:lnTo>
                <a:lnTo>
                  <a:pt x="4" y="20"/>
                </a:lnTo>
                <a:lnTo>
                  <a:pt x="4" y="14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2"/>
                </a:lnTo>
                <a:lnTo>
                  <a:pt x="16" y="2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20"/>
                </a:lnTo>
                <a:lnTo>
                  <a:pt x="4" y="24"/>
                </a:lnTo>
                <a:lnTo>
                  <a:pt x="10" y="28"/>
                </a:lnTo>
                <a:lnTo>
                  <a:pt x="16" y="30"/>
                </a:lnTo>
                <a:lnTo>
                  <a:pt x="20" y="28"/>
                </a:lnTo>
                <a:lnTo>
                  <a:pt x="26" y="24"/>
                </a:lnTo>
                <a:lnTo>
                  <a:pt x="28" y="20"/>
                </a:lnTo>
                <a:lnTo>
                  <a:pt x="30" y="14"/>
                </a:lnTo>
                <a:lnTo>
                  <a:pt x="28" y="8"/>
                </a:lnTo>
                <a:lnTo>
                  <a:pt x="26" y="4"/>
                </a:lnTo>
                <a:lnTo>
                  <a:pt x="20" y="0"/>
                </a:lnTo>
                <a:lnTo>
                  <a:pt x="16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3171825" y="3911600"/>
            <a:ext cx="1984375" cy="698500"/>
          </a:xfrm>
          <a:custGeom>
            <a:avLst/>
            <a:gdLst/>
            <a:ahLst/>
            <a:cxnLst>
              <a:cxn ang="0">
                <a:pos x="1250" y="0"/>
              </a:cxn>
              <a:cxn ang="0">
                <a:pos x="68" y="440"/>
              </a:cxn>
              <a:cxn ang="0">
                <a:pos x="0" y="440"/>
              </a:cxn>
            </a:cxnLst>
            <a:rect l="0" t="0" r="r" b="b"/>
            <a:pathLst>
              <a:path w="1250" h="440">
                <a:moveTo>
                  <a:pt x="1250" y="0"/>
                </a:moveTo>
                <a:lnTo>
                  <a:pt x="68" y="440"/>
                </a:lnTo>
                <a:lnTo>
                  <a:pt x="0" y="440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3171825" y="4251325"/>
            <a:ext cx="1588" cy="71437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Freeform 38"/>
          <p:cNvSpPr>
            <a:spLocks/>
          </p:cNvSpPr>
          <p:nvPr/>
        </p:nvSpPr>
        <p:spPr bwMode="auto">
          <a:xfrm>
            <a:off x="3168650" y="3902075"/>
            <a:ext cx="1997075" cy="704850"/>
          </a:xfrm>
          <a:custGeom>
            <a:avLst/>
            <a:gdLst/>
            <a:ahLst/>
            <a:cxnLst>
              <a:cxn ang="0">
                <a:pos x="1258" y="0"/>
              </a:cxn>
              <a:cxn ang="0">
                <a:pos x="68" y="444"/>
              </a:cxn>
              <a:cxn ang="0">
                <a:pos x="0" y="444"/>
              </a:cxn>
            </a:cxnLst>
            <a:rect l="0" t="0" r="r" b="b"/>
            <a:pathLst>
              <a:path w="1258" h="444">
                <a:moveTo>
                  <a:pt x="1258" y="0"/>
                </a:moveTo>
                <a:lnTo>
                  <a:pt x="68" y="444"/>
                </a:lnTo>
                <a:lnTo>
                  <a:pt x="0" y="444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Freeform 39"/>
          <p:cNvSpPr>
            <a:spLocks/>
          </p:cNvSpPr>
          <p:nvPr/>
        </p:nvSpPr>
        <p:spPr bwMode="auto">
          <a:xfrm>
            <a:off x="5330825" y="3902075"/>
            <a:ext cx="44450" cy="41275"/>
          </a:xfrm>
          <a:custGeom>
            <a:avLst/>
            <a:gdLst/>
            <a:ahLst/>
            <a:cxnLst>
              <a:cxn ang="0">
                <a:pos x="14" y="26"/>
              </a:cxn>
              <a:cxn ang="0">
                <a:pos x="8" y="26"/>
              </a:cxn>
              <a:cxn ang="0">
                <a:pos x="4" y="22"/>
              </a:cxn>
              <a:cxn ang="0">
                <a:pos x="2" y="18"/>
              </a:cxn>
              <a:cxn ang="0">
                <a:pos x="0" y="14"/>
              </a:cxn>
              <a:cxn ang="0">
                <a:pos x="2" y="8"/>
              </a:cxn>
              <a:cxn ang="0">
                <a:pos x="4" y="4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4" y="4"/>
              </a:cxn>
              <a:cxn ang="0">
                <a:pos x="26" y="8"/>
              </a:cxn>
              <a:cxn ang="0">
                <a:pos x="28" y="14"/>
              </a:cxn>
              <a:cxn ang="0">
                <a:pos x="26" y="18"/>
              </a:cxn>
              <a:cxn ang="0">
                <a:pos x="24" y="22"/>
              </a:cxn>
              <a:cxn ang="0">
                <a:pos x="20" y="26"/>
              </a:cxn>
              <a:cxn ang="0">
                <a:pos x="16" y="26"/>
              </a:cxn>
              <a:cxn ang="0">
                <a:pos x="14" y="26"/>
              </a:cxn>
            </a:cxnLst>
            <a:rect l="0" t="0" r="r" b="b"/>
            <a:pathLst>
              <a:path w="28" h="26">
                <a:moveTo>
                  <a:pt x="14" y="26"/>
                </a:moveTo>
                <a:lnTo>
                  <a:pt x="8" y="26"/>
                </a:lnTo>
                <a:lnTo>
                  <a:pt x="4" y="22"/>
                </a:lnTo>
                <a:lnTo>
                  <a:pt x="2" y="18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4" y="4"/>
                </a:lnTo>
                <a:lnTo>
                  <a:pt x="26" y="8"/>
                </a:lnTo>
                <a:lnTo>
                  <a:pt x="28" y="14"/>
                </a:lnTo>
                <a:lnTo>
                  <a:pt x="26" y="18"/>
                </a:lnTo>
                <a:lnTo>
                  <a:pt x="24" y="22"/>
                </a:lnTo>
                <a:lnTo>
                  <a:pt x="20" y="26"/>
                </a:lnTo>
                <a:lnTo>
                  <a:pt x="16" y="26"/>
                </a:lnTo>
                <a:lnTo>
                  <a:pt x="14" y="2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5330825" y="3898900"/>
            <a:ext cx="44450" cy="47625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18" y="4"/>
              </a:cxn>
              <a:cxn ang="0">
                <a:pos x="22" y="6"/>
              </a:cxn>
              <a:cxn ang="0">
                <a:pos x="24" y="10"/>
              </a:cxn>
              <a:cxn ang="0">
                <a:pos x="26" y="16"/>
              </a:cxn>
              <a:cxn ang="0">
                <a:pos x="24" y="20"/>
              </a:cxn>
              <a:cxn ang="0">
                <a:pos x="22" y="24"/>
              </a:cxn>
              <a:cxn ang="0">
                <a:pos x="18" y="26"/>
              </a:cxn>
              <a:cxn ang="0">
                <a:pos x="14" y="26"/>
              </a:cxn>
              <a:cxn ang="0">
                <a:pos x="10" y="26"/>
              </a:cxn>
              <a:cxn ang="0">
                <a:pos x="6" y="24"/>
              </a:cxn>
              <a:cxn ang="0">
                <a:pos x="4" y="20"/>
              </a:cxn>
              <a:cxn ang="0">
                <a:pos x="2" y="16"/>
              </a:cxn>
              <a:cxn ang="0">
                <a:pos x="4" y="10"/>
              </a:cxn>
              <a:cxn ang="0">
                <a:pos x="6" y="6"/>
              </a:cxn>
              <a:cxn ang="0">
                <a:pos x="10" y="4"/>
              </a:cxn>
              <a:cxn ang="0">
                <a:pos x="12" y="4"/>
              </a:cxn>
              <a:cxn ang="0">
                <a:pos x="14" y="4"/>
              </a:cxn>
              <a:cxn ang="0">
                <a:pos x="14" y="0"/>
              </a:cxn>
              <a:cxn ang="0">
                <a:pos x="8" y="2"/>
              </a:cxn>
              <a:cxn ang="0">
                <a:pos x="4" y="4"/>
              </a:cxn>
              <a:cxn ang="0">
                <a:pos x="0" y="10"/>
              </a:cxn>
              <a:cxn ang="0">
                <a:pos x="0" y="16"/>
              </a:cxn>
              <a:cxn ang="0">
                <a:pos x="0" y="20"/>
              </a:cxn>
              <a:cxn ang="0">
                <a:pos x="4" y="26"/>
              </a:cxn>
              <a:cxn ang="0">
                <a:pos x="8" y="28"/>
              </a:cxn>
              <a:cxn ang="0">
                <a:pos x="14" y="30"/>
              </a:cxn>
              <a:cxn ang="0">
                <a:pos x="20" y="28"/>
              </a:cxn>
              <a:cxn ang="0">
                <a:pos x="24" y="26"/>
              </a:cxn>
              <a:cxn ang="0">
                <a:pos x="28" y="20"/>
              </a:cxn>
              <a:cxn ang="0">
                <a:pos x="28" y="16"/>
              </a:cxn>
              <a:cxn ang="0">
                <a:pos x="28" y="10"/>
              </a:cxn>
              <a:cxn ang="0">
                <a:pos x="24" y="4"/>
              </a:cxn>
              <a:cxn ang="0">
                <a:pos x="20" y="2"/>
              </a:cxn>
              <a:cxn ang="0">
                <a:pos x="14" y="0"/>
              </a:cxn>
              <a:cxn ang="0">
                <a:pos x="14" y="4"/>
              </a:cxn>
            </a:cxnLst>
            <a:rect l="0" t="0" r="r" b="b"/>
            <a:pathLst>
              <a:path w="28" h="30">
                <a:moveTo>
                  <a:pt x="14" y="4"/>
                </a:moveTo>
                <a:lnTo>
                  <a:pt x="18" y="4"/>
                </a:lnTo>
                <a:lnTo>
                  <a:pt x="22" y="6"/>
                </a:lnTo>
                <a:lnTo>
                  <a:pt x="24" y="10"/>
                </a:lnTo>
                <a:lnTo>
                  <a:pt x="26" y="16"/>
                </a:lnTo>
                <a:lnTo>
                  <a:pt x="24" y="20"/>
                </a:lnTo>
                <a:lnTo>
                  <a:pt x="22" y="24"/>
                </a:lnTo>
                <a:lnTo>
                  <a:pt x="18" y="26"/>
                </a:lnTo>
                <a:lnTo>
                  <a:pt x="14" y="26"/>
                </a:lnTo>
                <a:lnTo>
                  <a:pt x="10" y="26"/>
                </a:lnTo>
                <a:lnTo>
                  <a:pt x="6" y="24"/>
                </a:lnTo>
                <a:lnTo>
                  <a:pt x="4" y="20"/>
                </a:lnTo>
                <a:lnTo>
                  <a:pt x="2" y="16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2" y="4"/>
                </a:lnTo>
                <a:lnTo>
                  <a:pt x="14" y="4"/>
                </a:lnTo>
                <a:lnTo>
                  <a:pt x="14" y="0"/>
                </a:lnTo>
                <a:lnTo>
                  <a:pt x="8" y="2"/>
                </a:lnTo>
                <a:lnTo>
                  <a:pt x="4" y="4"/>
                </a:lnTo>
                <a:lnTo>
                  <a:pt x="0" y="10"/>
                </a:lnTo>
                <a:lnTo>
                  <a:pt x="0" y="16"/>
                </a:lnTo>
                <a:lnTo>
                  <a:pt x="0" y="20"/>
                </a:lnTo>
                <a:lnTo>
                  <a:pt x="4" y="26"/>
                </a:lnTo>
                <a:lnTo>
                  <a:pt x="8" y="28"/>
                </a:lnTo>
                <a:lnTo>
                  <a:pt x="14" y="30"/>
                </a:lnTo>
                <a:lnTo>
                  <a:pt x="20" y="28"/>
                </a:lnTo>
                <a:lnTo>
                  <a:pt x="24" y="26"/>
                </a:lnTo>
                <a:lnTo>
                  <a:pt x="28" y="20"/>
                </a:lnTo>
                <a:lnTo>
                  <a:pt x="28" y="16"/>
                </a:lnTo>
                <a:lnTo>
                  <a:pt x="28" y="10"/>
                </a:lnTo>
                <a:lnTo>
                  <a:pt x="24" y="4"/>
                </a:lnTo>
                <a:lnTo>
                  <a:pt x="20" y="2"/>
                </a:lnTo>
                <a:lnTo>
                  <a:pt x="14" y="0"/>
                </a:lnTo>
                <a:lnTo>
                  <a:pt x="14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flipH="1">
            <a:off x="4816475" y="3933825"/>
            <a:ext cx="536575" cy="10160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4178300" y="4625975"/>
            <a:ext cx="41275" cy="41275"/>
          </a:xfrm>
          <a:custGeom>
            <a:avLst/>
            <a:gdLst/>
            <a:ahLst/>
            <a:cxnLst>
              <a:cxn ang="0">
                <a:pos x="12" y="26"/>
              </a:cxn>
              <a:cxn ang="0">
                <a:pos x="8" y="26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0" y="8"/>
              </a:cxn>
              <a:cxn ang="0">
                <a:pos x="4" y="4"/>
              </a:cxn>
              <a:cxn ang="0">
                <a:pos x="8" y="2"/>
              </a:cxn>
              <a:cxn ang="0">
                <a:pos x="12" y="0"/>
              </a:cxn>
              <a:cxn ang="0">
                <a:pos x="18" y="2"/>
              </a:cxn>
              <a:cxn ang="0">
                <a:pos x="22" y="4"/>
              </a:cxn>
              <a:cxn ang="0">
                <a:pos x="24" y="8"/>
              </a:cxn>
              <a:cxn ang="0">
                <a:pos x="26" y="14"/>
              </a:cxn>
              <a:cxn ang="0">
                <a:pos x="24" y="18"/>
              </a:cxn>
              <a:cxn ang="0">
                <a:pos x="22" y="22"/>
              </a:cxn>
              <a:cxn ang="0">
                <a:pos x="18" y="26"/>
              </a:cxn>
              <a:cxn ang="0">
                <a:pos x="14" y="26"/>
              </a:cxn>
              <a:cxn ang="0">
                <a:pos x="12" y="26"/>
              </a:cxn>
            </a:cxnLst>
            <a:rect l="0" t="0" r="r" b="b"/>
            <a:pathLst>
              <a:path w="26" h="26">
                <a:moveTo>
                  <a:pt x="12" y="26"/>
                </a:moveTo>
                <a:lnTo>
                  <a:pt x="8" y="26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8" y="2"/>
                </a:lnTo>
                <a:lnTo>
                  <a:pt x="22" y="4"/>
                </a:lnTo>
                <a:lnTo>
                  <a:pt x="24" y="8"/>
                </a:lnTo>
                <a:lnTo>
                  <a:pt x="26" y="14"/>
                </a:lnTo>
                <a:lnTo>
                  <a:pt x="24" y="18"/>
                </a:lnTo>
                <a:lnTo>
                  <a:pt x="22" y="22"/>
                </a:lnTo>
                <a:lnTo>
                  <a:pt x="18" y="26"/>
                </a:lnTo>
                <a:lnTo>
                  <a:pt x="14" y="26"/>
                </a:lnTo>
                <a:lnTo>
                  <a:pt x="12" y="2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>
            <a:off x="4175125" y="4622800"/>
            <a:ext cx="47625" cy="47625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20" y="4"/>
              </a:cxn>
              <a:cxn ang="0">
                <a:pos x="22" y="8"/>
              </a:cxn>
              <a:cxn ang="0">
                <a:pos x="26" y="10"/>
              </a:cxn>
              <a:cxn ang="0">
                <a:pos x="26" y="16"/>
              </a:cxn>
              <a:cxn ang="0">
                <a:pos x="26" y="20"/>
              </a:cxn>
              <a:cxn ang="0">
                <a:pos x="22" y="24"/>
              </a:cxn>
              <a:cxn ang="0">
                <a:pos x="20" y="26"/>
              </a:cxn>
              <a:cxn ang="0">
                <a:pos x="14" y="28"/>
              </a:cxn>
              <a:cxn ang="0">
                <a:pos x="10" y="26"/>
              </a:cxn>
              <a:cxn ang="0">
                <a:pos x="6" y="24"/>
              </a:cxn>
              <a:cxn ang="0">
                <a:pos x="4" y="20"/>
              </a:cxn>
              <a:cxn ang="0">
                <a:pos x="2" y="16"/>
              </a:cxn>
              <a:cxn ang="0">
                <a:pos x="4" y="10"/>
              </a:cxn>
              <a:cxn ang="0">
                <a:pos x="6" y="8"/>
              </a:cxn>
              <a:cxn ang="0">
                <a:pos x="10" y="4"/>
              </a:cxn>
              <a:cxn ang="0">
                <a:pos x="12" y="4"/>
              </a:cxn>
              <a:cxn ang="0">
                <a:pos x="14" y="4"/>
              </a:cxn>
              <a:cxn ang="0">
                <a:pos x="14" y="0"/>
              </a:cxn>
              <a:cxn ang="0">
                <a:pos x="8" y="2"/>
              </a:cxn>
              <a:cxn ang="0">
                <a:pos x="4" y="4"/>
              </a:cxn>
              <a:cxn ang="0">
                <a:pos x="0" y="10"/>
              </a:cxn>
              <a:cxn ang="0">
                <a:pos x="0" y="16"/>
              </a:cxn>
              <a:cxn ang="0">
                <a:pos x="0" y="22"/>
              </a:cxn>
              <a:cxn ang="0">
                <a:pos x="4" y="26"/>
              </a:cxn>
              <a:cxn ang="0">
                <a:pos x="8" y="28"/>
              </a:cxn>
              <a:cxn ang="0">
                <a:pos x="14" y="30"/>
              </a:cxn>
              <a:cxn ang="0">
                <a:pos x="20" y="28"/>
              </a:cxn>
              <a:cxn ang="0">
                <a:pos x="24" y="26"/>
              </a:cxn>
              <a:cxn ang="0">
                <a:pos x="28" y="22"/>
              </a:cxn>
              <a:cxn ang="0">
                <a:pos x="30" y="16"/>
              </a:cxn>
              <a:cxn ang="0">
                <a:pos x="28" y="10"/>
              </a:cxn>
              <a:cxn ang="0">
                <a:pos x="24" y="4"/>
              </a:cxn>
              <a:cxn ang="0">
                <a:pos x="20" y="2"/>
              </a:cxn>
              <a:cxn ang="0">
                <a:pos x="14" y="0"/>
              </a:cxn>
              <a:cxn ang="0">
                <a:pos x="14" y="4"/>
              </a:cxn>
            </a:cxnLst>
            <a:rect l="0" t="0" r="r" b="b"/>
            <a:pathLst>
              <a:path w="30" h="30">
                <a:moveTo>
                  <a:pt x="14" y="4"/>
                </a:moveTo>
                <a:lnTo>
                  <a:pt x="20" y="4"/>
                </a:lnTo>
                <a:lnTo>
                  <a:pt x="22" y="8"/>
                </a:lnTo>
                <a:lnTo>
                  <a:pt x="26" y="10"/>
                </a:lnTo>
                <a:lnTo>
                  <a:pt x="26" y="16"/>
                </a:lnTo>
                <a:lnTo>
                  <a:pt x="26" y="20"/>
                </a:lnTo>
                <a:lnTo>
                  <a:pt x="22" y="24"/>
                </a:lnTo>
                <a:lnTo>
                  <a:pt x="20" y="26"/>
                </a:lnTo>
                <a:lnTo>
                  <a:pt x="14" y="28"/>
                </a:lnTo>
                <a:lnTo>
                  <a:pt x="10" y="26"/>
                </a:lnTo>
                <a:lnTo>
                  <a:pt x="6" y="24"/>
                </a:lnTo>
                <a:lnTo>
                  <a:pt x="4" y="20"/>
                </a:lnTo>
                <a:lnTo>
                  <a:pt x="2" y="16"/>
                </a:lnTo>
                <a:lnTo>
                  <a:pt x="4" y="10"/>
                </a:lnTo>
                <a:lnTo>
                  <a:pt x="6" y="8"/>
                </a:lnTo>
                <a:lnTo>
                  <a:pt x="10" y="4"/>
                </a:lnTo>
                <a:lnTo>
                  <a:pt x="12" y="4"/>
                </a:lnTo>
                <a:lnTo>
                  <a:pt x="14" y="4"/>
                </a:lnTo>
                <a:lnTo>
                  <a:pt x="14" y="0"/>
                </a:lnTo>
                <a:lnTo>
                  <a:pt x="8" y="2"/>
                </a:lnTo>
                <a:lnTo>
                  <a:pt x="4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4" y="26"/>
                </a:lnTo>
                <a:lnTo>
                  <a:pt x="8" y="28"/>
                </a:lnTo>
                <a:lnTo>
                  <a:pt x="14" y="30"/>
                </a:lnTo>
                <a:lnTo>
                  <a:pt x="20" y="28"/>
                </a:lnTo>
                <a:lnTo>
                  <a:pt x="24" y="26"/>
                </a:lnTo>
                <a:lnTo>
                  <a:pt x="28" y="22"/>
                </a:lnTo>
                <a:lnTo>
                  <a:pt x="30" y="16"/>
                </a:lnTo>
                <a:lnTo>
                  <a:pt x="28" y="10"/>
                </a:lnTo>
                <a:lnTo>
                  <a:pt x="24" y="4"/>
                </a:lnTo>
                <a:lnTo>
                  <a:pt x="20" y="2"/>
                </a:lnTo>
                <a:lnTo>
                  <a:pt x="14" y="0"/>
                </a:lnTo>
                <a:lnTo>
                  <a:pt x="14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>
            <a:off x="3165475" y="4673600"/>
            <a:ext cx="1031875" cy="771525"/>
          </a:xfrm>
          <a:custGeom>
            <a:avLst/>
            <a:gdLst/>
            <a:ahLst/>
            <a:cxnLst>
              <a:cxn ang="0">
                <a:pos x="650" y="0"/>
              </a:cxn>
              <a:cxn ang="0">
                <a:pos x="66" y="486"/>
              </a:cxn>
              <a:cxn ang="0">
                <a:pos x="0" y="486"/>
              </a:cxn>
            </a:cxnLst>
            <a:rect l="0" t="0" r="r" b="b"/>
            <a:pathLst>
              <a:path w="650" h="486">
                <a:moveTo>
                  <a:pt x="650" y="0"/>
                </a:moveTo>
                <a:lnTo>
                  <a:pt x="66" y="486"/>
                </a:lnTo>
                <a:lnTo>
                  <a:pt x="0" y="486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 flipV="1">
            <a:off x="3162300" y="5175250"/>
            <a:ext cx="1588" cy="51752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Freeform 46"/>
          <p:cNvSpPr>
            <a:spLocks/>
          </p:cNvSpPr>
          <p:nvPr/>
        </p:nvSpPr>
        <p:spPr bwMode="auto">
          <a:xfrm>
            <a:off x="3162300" y="4657725"/>
            <a:ext cx="1038225" cy="784225"/>
          </a:xfrm>
          <a:custGeom>
            <a:avLst/>
            <a:gdLst/>
            <a:ahLst/>
            <a:cxnLst>
              <a:cxn ang="0">
                <a:pos x="654" y="0"/>
              </a:cxn>
              <a:cxn ang="0">
                <a:pos x="66" y="494"/>
              </a:cxn>
              <a:cxn ang="0">
                <a:pos x="0" y="494"/>
              </a:cxn>
            </a:cxnLst>
            <a:rect l="0" t="0" r="r" b="b"/>
            <a:pathLst>
              <a:path w="654" h="494">
                <a:moveTo>
                  <a:pt x="654" y="0"/>
                </a:moveTo>
                <a:lnTo>
                  <a:pt x="66" y="494"/>
                </a:lnTo>
                <a:lnTo>
                  <a:pt x="0" y="494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Freeform 47"/>
          <p:cNvSpPr>
            <a:spLocks/>
          </p:cNvSpPr>
          <p:nvPr/>
        </p:nvSpPr>
        <p:spPr bwMode="auto">
          <a:xfrm>
            <a:off x="4505325" y="4546600"/>
            <a:ext cx="41275" cy="41275"/>
          </a:xfrm>
          <a:custGeom>
            <a:avLst/>
            <a:gdLst/>
            <a:ahLst/>
            <a:cxnLst>
              <a:cxn ang="0">
                <a:pos x="12" y="26"/>
              </a:cxn>
              <a:cxn ang="0">
                <a:pos x="6" y="24"/>
              </a:cxn>
              <a:cxn ang="0">
                <a:pos x="2" y="22"/>
              </a:cxn>
              <a:cxn ang="0">
                <a:pos x="0" y="18"/>
              </a:cxn>
              <a:cxn ang="0">
                <a:pos x="0" y="12"/>
              </a:cxn>
              <a:cxn ang="0">
                <a:pos x="0" y="8"/>
              </a:cxn>
              <a:cxn ang="0">
                <a:pos x="6" y="2"/>
              </a:cxn>
              <a:cxn ang="0">
                <a:pos x="12" y="0"/>
              </a:cxn>
              <a:cxn ang="0">
                <a:pos x="18" y="0"/>
              </a:cxn>
              <a:cxn ang="0">
                <a:pos x="22" y="4"/>
              </a:cxn>
              <a:cxn ang="0">
                <a:pos x="24" y="8"/>
              </a:cxn>
              <a:cxn ang="0">
                <a:pos x="26" y="12"/>
              </a:cxn>
              <a:cxn ang="0">
                <a:pos x="24" y="18"/>
              </a:cxn>
              <a:cxn ang="0">
                <a:pos x="20" y="24"/>
              </a:cxn>
              <a:cxn ang="0">
                <a:pos x="14" y="26"/>
              </a:cxn>
              <a:cxn ang="0">
                <a:pos x="12" y="26"/>
              </a:cxn>
            </a:cxnLst>
            <a:rect l="0" t="0" r="r" b="b"/>
            <a:pathLst>
              <a:path w="26" h="26">
                <a:moveTo>
                  <a:pt x="12" y="26"/>
                </a:move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2"/>
                </a:lnTo>
                <a:lnTo>
                  <a:pt x="0" y="8"/>
                </a:lnTo>
                <a:lnTo>
                  <a:pt x="6" y="2"/>
                </a:lnTo>
                <a:lnTo>
                  <a:pt x="12" y="0"/>
                </a:lnTo>
                <a:lnTo>
                  <a:pt x="18" y="0"/>
                </a:lnTo>
                <a:lnTo>
                  <a:pt x="22" y="4"/>
                </a:lnTo>
                <a:lnTo>
                  <a:pt x="24" y="8"/>
                </a:lnTo>
                <a:lnTo>
                  <a:pt x="26" y="12"/>
                </a:lnTo>
                <a:lnTo>
                  <a:pt x="24" y="18"/>
                </a:lnTo>
                <a:lnTo>
                  <a:pt x="20" y="24"/>
                </a:lnTo>
                <a:lnTo>
                  <a:pt x="14" y="26"/>
                </a:lnTo>
                <a:lnTo>
                  <a:pt x="12" y="2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Freeform 48"/>
          <p:cNvSpPr>
            <a:spLocks/>
          </p:cNvSpPr>
          <p:nvPr/>
        </p:nvSpPr>
        <p:spPr bwMode="auto">
          <a:xfrm>
            <a:off x="4502150" y="4543425"/>
            <a:ext cx="47625" cy="47625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20" y="4"/>
              </a:cxn>
              <a:cxn ang="0">
                <a:pos x="24" y="6"/>
              </a:cxn>
              <a:cxn ang="0">
                <a:pos x="26" y="10"/>
              </a:cxn>
              <a:cxn ang="0">
                <a:pos x="26" y="14"/>
              </a:cxn>
              <a:cxn ang="0">
                <a:pos x="26" y="20"/>
              </a:cxn>
              <a:cxn ang="0">
                <a:pos x="20" y="24"/>
              </a:cxn>
              <a:cxn ang="0">
                <a:pos x="14" y="26"/>
              </a:cxn>
              <a:cxn ang="0">
                <a:pos x="10" y="26"/>
              </a:cxn>
              <a:cxn ang="0">
                <a:pos x="6" y="22"/>
              </a:cxn>
              <a:cxn ang="0">
                <a:pos x="4" y="18"/>
              </a:cxn>
              <a:cxn ang="0">
                <a:pos x="2" y="14"/>
              </a:cxn>
              <a:cxn ang="0">
                <a:pos x="4" y="10"/>
              </a:cxn>
              <a:cxn ang="0">
                <a:pos x="8" y="4"/>
              </a:cxn>
              <a:cxn ang="0">
                <a:pos x="12" y="2"/>
              </a:cxn>
              <a:cxn ang="0">
                <a:pos x="14" y="2"/>
              </a:cxn>
              <a:cxn ang="0">
                <a:pos x="14" y="0"/>
              </a:cxn>
              <a:cxn ang="0">
                <a:pos x="10" y="0"/>
              </a:cxn>
              <a:cxn ang="0">
                <a:pos x="6" y="2"/>
              </a:cxn>
              <a:cxn ang="0">
                <a:pos x="4" y="4"/>
              </a:cxn>
              <a:cxn ang="0">
                <a:pos x="0" y="8"/>
              </a:cxn>
              <a:cxn ang="0">
                <a:pos x="0" y="14"/>
              </a:cxn>
              <a:cxn ang="0">
                <a:pos x="0" y="20"/>
              </a:cxn>
              <a:cxn ang="0">
                <a:pos x="4" y="24"/>
              </a:cxn>
              <a:cxn ang="0">
                <a:pos x="8" y="28"/>
              </a:cxn>
              <a:cxn ang="0">
                <a:pos x="14" y="30"/>
              </a:cxn>
              <a:cxn ang="0">
                <a:pos x="18" y="28"/>
              </a:cxn>
              <a:cxn ang="0">
                <a:pos x="22" y="26"/>
              </a:cxn>
              <a:cxn ang="0">
                <a:pos x="26" y="24"/>
              </a:cxn>
              <a:cxn ang="0">
                <a:pos x="28" y="20"/>
              </a:cxn>
              <a:cxn ang="0">
                <a:pos x="30" y="16"/>
              </a:cxn>
              <a:cxn ang="0">
                <a:pos x="28" y="10"/>
              </a:cxn>
              <a:cxn ang="0">
                <a:pos x="26" y="4"/>
              </a:cxn>
              <a:cxn ang="0">
                <a:pos x="20" y="2"/>
              </a:cxn>
              <a:cxn ang="0">
                <a:pos x="14" y="2"/>
              </a:cxn>
            </a:cxnLst>
            <a:rect l="0" t="0" r="r" b="b"/>
            <a:pathLst>
              <a:path w="30" h="30">
                <a:moveTo>
                  <a:pt x="14" y="2"/>
                </a:moveTo>
                <a:lnTo>
                  <a:pt x="20" y="4"/>
                </a:lnTo>
                <a:lnTo>
                  <a:pt x="24" y="6"/>
                </a:lnTo>
                <a:lnTo>
                  <a:pt x="26" y="10"/>
                </a:lnTo>
                <a:lnTo>
                  <a:pt x="26" y="14"/>
                </a:lnTo>
                <a:lnTo>
                  <a:pt x="26" y="20"/>
                </a:lnTo>
                <a:lnTo>
                  <a:pt x="20" y="24"/>
                </a:lnTo>
                <a:lnTo>
                  <a:pt x="14" y="26"/>
                </a:lnTo>
                <a:lnTo>
                  <a:pt x="10" y="26"/>
                </a:lnTo>
                <a:lnTo>
                  <a:pt x="6" y="22"/>
                </a:lnTo>
                <a:lnTo>
                  <a:pt x="4" y="18"/>
                </a:lnTo>
                <a:lnTo>
                  <a:pt x="2" y="14"/>
                </a:lnTo>
                <a:lnTo>
                  <a:pt x="4" y="10"/>
                </a:lnTo>
                <a:lnTo>
                  <a:pt x="8" y="4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0" y="8"/>
                </a:lnTo>
                <a:lnTo>
                  <a:pt x="0" y="14"/>
                </a:lnTo>
                <a:lnTo>
                  <a:pt x="0" y="20"/>
                </a:lnTo>
                <a:lnTo>
                  <a:pt x="4" y="24"/>
                </a:lnTo>
                <a:lnTo>
                  <a:pt x="8" y="28"/>
                </a:lnTo>
                <a:lnTo>
                  <a:pt x="14" y="30"/>
                </a:lnTo>
                <a:lnTo>
                  <a:pt x="18" y="28"/>
                </a:lnTo>
                <a:lnTo>
                  <a:pt x="22" y="26"/>
                </a:lnTo>
                <a:lnTo>
                  <a:pt x="26" y="24"/>
                </a:lnTo>
                <a:lnTo>
                  <a:pt x="28" y="20"/>
                </a:lnTo>
                <a:lnTo>
                  <a:pt x="30" y="16"/>
                </a:lnTo>
                <a:lnTo>
                  <a:pt x="28" y="10"/>
                </a:lnTo>
                <a:lnTo>
                  <a:pt x="26" y="4"/>
                </a:lnTo>
                <a:lnTo>
                  <a:pt x="20" y="2"/>
                </a:lnTo>
                <a:lnTo>
                  <a:pt x="14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H="1">
            <a:off x="3876675" y="4575175"/>
            <a:ext cx="647700" cy="355600"/>
          </a:xfrm>
          <a:prstGeom prst="line">
            <a:avLst/>
          </a:pr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Freeform 50"/>
          <p:cNvSpPr>
            <a:spLocks/>
          </p:cNvSpPr>
          <p:nvPr/>
        </p:nvSpPr>
        <p:spPr bwMode="auto">
          <a:xfrm>
            <a:off x="4594225" y="4749800"/>
            <a:ext cx="41275" cy="41275"/>
          </a:xfrm>
          <a:custGeom>
            <a:avLst/>
            <a:gdLst/>
            <a:ahLst/>
            <a:cxnLst>
              <a:cxn ang="0">
                <a:pos x="14" y="26"/>
              </a:cxn>
              <a:cxn ang="0">
                <a:pos x="6" y="24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6"/>
              </a:cxn>
              <a:cxn ang="0">
                <a:pos x="8" y="2"/>
              </a:cxn>
              <a:cxn ang="0">
                <a:pos x="14" y="0"/>
              </a:cxn>
              <a:cxn ang="0">
                <a:pos x="22" y="2"/>
              </a:cxn>
              <a:cxn ang="0">
                <a:pos x="24" y="6"/>
              </a:cxn>
              <a:cxn ang="0">
                <a:pos x="26" y="10"/>
              </a:cxn>
              <a:cxn ang="0">
                <a:pos x="26" y="16"/>
              </a:cxn>
              <a:cxn ang="0">
                <a:pos x="26" y="20"/>
              </a:cxn>
              <a:cxn ang="0">
                <a:pos x="20" y="24"/>
              </a:cxn>
              <a:cxn ang="0">
                <a:pos x="16" y="26"/>
              </a:cxn>
              <a:cxn ang="0">
                <a:pos x="14" y="26"/>
              </a:cxn>
            </a:cxnLst>
            <a:rect l="0" t="0" r="r" b="b"/>
            <a:pathLst>
              <a:path w="26" h="26">
                <a:moveTo>
                  <a:pt x="14" y="26"/>
                </a:moveTo>
                <a:lnTo>
                  <a:pt x="6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2"/>
                </a:lnTo>
                <a:lnTo>
                  <a:pt x="24" y="6"/>
                </a:lnTo>
                <a:lnTo>
                  <a:pt x="26" y="10"/>
                </a:lnTo>
                <a:lnTo>
                  <a:pt x="26" y="16"/>
                </a:lnTo>
                <a:lnTo>
                  <a:pt x="26" y="20"/>
                </a:lnTo>
                <a:lnTo>
                  <a:pt x="20" y="24"/>
                </a:lnTo>
                <a:lnTo>
                  <a:pt x="16" y="26"/>
                </a:lnTo>
                <a:lnTo>
                  <a:pt x="14" y="2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Freeform 51"/>
          <p:cNvSpPr>
            <a:spLocks/>
          </p:cNvSpPr>
          <p:nvPr/>
        </p:nvSpPr>
        <p:spPr bwMode="auto">
          <a:xfrm>
            <a:off x="4594225" y="4746625"/>
            <a:ext cx="44450" cy="47625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20" y="6"/>
              </a:cxn>
              <a:cxn ang="0">
                <a:pos x="24" y="8"/>
              </a:cxn>
              <a:cxn ang="0">
                <a:pos x="26" y="12"/>
              </a:cxn>
              <a:cxn ang="0">
                <a:pos x="26" y="18"/>
              </a:cxn>
              <a:cxn ang="0">
                <a:pos x="24" y="22"/>
              </a:cxn>
              <a:cxn ang="0">
                <a:pos x="20" y="26"/>
              </a:cxn>
              <a:cxn ang="0">
                <a:pos x="14" y="26"/>
              </a:cxn>
              <a:cxn ang="0">
                <a:pos x="8" y="26"/>
              </a:cxn>
              <a:cxn ang="0">
                <a:pos x="4" y="22"/>
              </a:cxn>
              <a:cxn ang="0">
                <a:pos x="2" y="18"/>
              </a:cxn>
              <a:cxn ang="0">
                <a:pos x="2" y="14"/>
              </a:cxn>
              <a:cxn ang="0">
                <a:pos x="4" y="8"/>
              </a:cxn>
              <a:cxn ang="0">
                <a:pos x="8" y="4"/>
              </a:cxn>
              <a:cxn ang="0">
                <a:pos x="12" y="4"/>
              </a:cxn>
              <a:cxn ang="0">
                <a:pos x="14" y="4"/>
              </a:cxn>
              <a:cxn ang="0">
                <a:pos x="14" y="0"/>
              </a:cxn>
              <a:cxn ang="0">
                <a:pos x="6" y="2"/>
              </a:cxn>
              <a:cxn ang="0">
                <a:pos x="2" y="8"/>
              </a:cxn>
              <a:cxn ang="0">
                <a:pos x="0" y="12"/>
              </a:cxn>
              <a:cxn ang="0">
                <a:pos x="0" y="18"/>
              </a:cxn>
              <a:cxn ang="0">
                <a:pos x="2" y="24"/>
              </a:cxn>
              <a:cxn ang="0">
                <a:pos x="6" y="28"/>
              </a:cxn>
              <a:cxn ang="0">
                <a:pos x="10" y="30"/>
              </a:cxn>
              <a:cxn ang="0">
                <a:pos x="14" y="30"/>
              </a:cxn>
              <a:cxn ang="0">
                <a:pos x="20" y="28"/>
              </a:cxn>
              <a:cxn ang="0">
                <a:pos x="26" y="24"/>
              </a:cxn>
              <a:cxn ang="0">
                <a:pos x="28" y="18"/>
              </a:cxn>
              <a:cxn ang="0">
                <a:pos x="28" y="12"/>
              </a:cxn>
              <a:cxn ang="0">
                <a:pos x="26" y="6"/>
              </a:cxn>
              <a:cxn ang="0">
                <a:pos x="22" y="2"/>
              </a:cxn>
              <a:cxn ang="0">
                <a:pos x="18" y="2"/>
              </a:cxn>
              <a:cxn ang="0">
                <a:pos x="14" y="0"/>
              </a:cxn>
              <a:cxn ang="0">
                <a:pos x="14" y="4"/>
              </a:cxn>
            </a:cxnLst>
            <a:rect l="0" t="0" r="r" b="b"/>
            <a:pathLst>
              <a:path w="28" h="30">
                <a:moveTo>
                  <a:pt x="14" y="4"/>
                </a:moveTo>
                <a:lnTo>
                  <a:pt x="20" y="6"/>
                </a:lnTo>
                <a:lnTo>
                  <a:pt x="24" y="8"/>
                </a:lnTo>
                <a:lnTo>
                  <a:pt x="26" y="12"/>
                </a:lnTo>
                <a:lnTo>
                  <a:pt x="26" y="18"/>
                </a:lnTo>
                <a:lnTo>
                  <a:pt x="24" y="22"/>
                </a:lnTo>
                <a:lnTo>
                  <a:pt x="20" y="26"/>
                </a:lnTo>
                <a:lnTo>
                  <a:pt x="14" y="26"/>
                </a:lnTo>
                <a:lnTo>
                  <a:pt x="8" y="26"/>
                </a:lnTo>
                <a:lnTo>
                  <a:pt x="4" y="22"/>
                </a:lnTo>
                <a:lnTo>
                  <a:pt x="2" y="18"/>
                </a:lnTo>
                <a:lnTo>
                  <a:pt x="2" y="14"/>
                </a:lnTo>
                <a:lnTo>
                  <a:pt x="4" y="8"/>
                </a:lnTo>
                <a:lnTo>
                  <a:pt x="8" y="4"/>
                </a:lnTo>
                <a:lnTo>
                  <a:pt x="12" y="4"/>
                </a:lnTo>
                <a:lnTo>
                  <a:pt x="14" y="4"/>
                </a:lnTo>
                <a:lnTo>
                  <a:pt x="14" y="0"/>
                </a:lnTo>
                <a:lnTo>
                  <a:pt x="6" y="2"/>
                </a:lnTo>
                <a:lnTo>
                  <a:pt x="2" y="8"/>
                </a:lnTo>
                <a:lnTo>
                  <a:pt x="0" y="12"/>
                </a:lnTo>
                <a:lnTo>
                  <a:pt x="0" y="18"/>
                </a:lnTo>
                <a:lnTo>
                  <a:pt x="2" y="24"/>
                </a:lnTo>
                <a:lnTo>
                  <a:pt x="6" y="28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6" y="24"/>
                </a:lnTo>
                <a:lnTo>
                  <a:pt x="28" y="18"/>
                </a:lnTo>
                <a:lnTo>
                  <a:pt x="28" y="12"/>
                </a:lnTo>
                <a:lnTo>
                  <a:pt x="26" y="6"/>
                </a:lnTo>
                <a:lnTo>
                  <a:pt x="22" y="2"/>
                </a:lnTo>
                <a:lnTo>
                  <a:pt x="18" y="2"/>
                </a:lnTo>
                <a:lnTo>
                  <a:pt x="14" y="0"/>
                </a:lnTo>
                <a:lnTo>
                  <a:pt x="14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 flipH="1">
            <a:off x="3876675" y="4778375"/>
            <a:ext cx="739775" cy="14922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Freeform 53"/>
          <p:cNvSpPr>
            <a:spLocks/>
          </p:cNvSpPr>
          <p:nvPr/>
        </p:nvSpPr>
        <p:spPr bwMode="auto">
          <a:xfrm>
            <a:off x="847725" y="1152525"/>
            <a:ext cx="206375" cy="206375"/>
          </a:xfrm>
          <a:custGeom>
            <a:avLst/>
            <a:gdLst/>
            <a:ahLst/>
            <a:cxnLst>
              <a:cxn ang="0">
                <a:pos x="130" y="64"/>
              </a:cxn>
              <a:cxn ang="0">
                <a:pos x="128" y="78"/>
              </a:cxn>
              <a:cxn ang="0">
                <a:pos x="124" y="90"/>
              </a:cxn>
              <a:cxn ang="0">
                <a:pos x="118" y="100"/>
              </a:cxn>
              <a:cxn ang="0">
                <a:pos x="110" y="110"/>
              </a:cxn>
              <a:cxn ang="0">
                <a:pos x="100" y="118"/>
              </a:cxn>
              <a:cxn ang="0">
                <a:pos x="90" y="124"/>
              </a:cxn>
              <a:cxn ang="0">
                <a:pos x="78" y="128"/>
              </a:cxn>
              <a:cxn ang="0">
                <a:pos x="64" y="130"/>
              </a:cxn>
              <a:cxn ang="0">
                <a:pos x="52" y="128"/>
              </a:cxn>
              <a:cxn ang="0">
                <a:pos x="40" y="124"/>
              </a:cxn>
              <a:cxn ang="0">
                <a:pos x="28" y="118"/>
              </a:cxn>
              <a:cxn ang="0">
                <a:pos x="20" y="110"/>
              </a:cxn>
              <a:cxn ang="0">
                <a:pos x="12" y="100"/>
              </a:cxn>
              <a:cxn ang="0">
                <a:pos x="6" y="90"/>
              </a:cxn>
              <a:cxn ang="0">
                <a:pos x="2" y="78"/>
              </a:cxn>
              <a:cxn ang="0">
                <a:pos x="0" y="64"/>
              </a:cxn>
              <a:cxn ang="0">
                <a:pos x="2" y="52"/>
              </a:cxn>
              <a:cxn ang="0">
                <a:pos x="6" y="40"/>
              </a:cxn>
              <a:cxn ang="0">
                <a:pos x="12" y="28"/>
              </a:cxn>
              <a:cxn ang="0">
                <a:pos x="20" y="20"/>
              </a:cxn>
              <a:cxn ang="0">
                <a:pos x="28" y="12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2"/>
              </a:cxn>
              <a:cxn ang="0">
                <a:pos x="110" y="20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28" y="64"/>
              </a:cxn>
              <a:cxn ang="0">
                <a:pos x="130" y="64"/>
              </a:cxn>
            </a:cxnLst>
            <a:rect l="0" t="0" r="r" b="b"/>
            <a:pathLst>
              <a:path w="130" h="130">
                <a:moveTo>
                  <a:pt x="130" y="64"/>
                </a:moveTo>
                <a:lnTo>
                  <a:pt x="128" y="78"/>
                </a:lnTo>
                <a:lnTo>
                  <a:pt x="124" y="90"/>
                </a:lnTo>
                <a:lnTo>
                  <a:pt x="118" y="100"/>
                </a:lnTo>
                <a:lnTo>
                  <a:pt x="110" y="110"/>
                </a:lnTo>
                <a:lnTo>
                  <a:pt x="100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30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20" y="110"/>
                </a:lnTo>
                <a:lnTo>
                  <a:pt x="12" y="100"/>
                </a:lnTo>
                <a:lnTo>
                  <a:pt x="6" y="90"/>
                </a:lnTo>
                <a:lnTo>
                  <a:pt x="2" y="78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2" y="28"/>
                </a:lnTo>
                <a:lnTo>
                  <a:pt x="20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0" y="12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28" y="64"/>
                </a:lnTo>
                <a:lnTo>
                  <a:pt x="13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Freeform 54"/>
          <p:cNvSpPr>
            <a:spLocks/>
          </p:cNvSpPr>
          <p:nvPr/>
        </p:nvSpPr>
        <p:spPr bwMode="auto">
          <a:xfrm>
            <a:off x="854075" y="1158875"/>
            <a:ext cx="206375" cy="206375"/>
          </a:xfrm>
          <a:custGeom>
            <a:avLst/>
            <a:gdLst/>
            <a:ahLst/>
            <a:cxnLst>
              <a:cxn ang="0">
                <a:pos x="130" y="64"/>
              </a:cxn>
              <a:cxn ang="0">
                <a:pos x="128" y="78"/>
              </a:cxn>
              <a:cxn ang="0">
                <a:pos x="124" y="90"/>
              </a:cxn>
              <a:cxn ang="0">
                <a:pos x="118" y="100"/>
              </a:cxn>
              <a:cxn ang="0">
                <a:pos x="110" y="110"/>
              </a:cxn>
              <a:cxn ang="0">
                <a:pos x="100" y="118"/>
              </a:cxn>
              <a:cxn ang="0">
                <a:pos x="90" y="124"/>
              </a:cxn>
              <a:cxn ang="0">
                <a:pos x="78" y="128"/>
              </a:cxn>
              <a:cxn ang="0">
                <a:pos x="64" y="130"/>
              </a:cxn>
              <a:cxn ang="0">
                <a:pos x="52" y="128"/>
              </a:cxn>
              <a:cxn ang="0">
                <a:pos x="40" y="124"/>
              </a:cxn>
              <a:cxn ang="0">
                <a:pos x="28" y="118"/>
              </a:cxn>
              <a:cxn ang="0">
                <a:pos x="20" y="110"/>
              </a:cxn>
              <a:cxn ang="0">
                <a:pos x="12" y="100"/>
              </a:cxn>
              <a:cxn ang="0">
                <a:pos x="6" y="90"/>
              </a:cxn>
              <a:cxn ang="0">
                <a:pos x="2" y="78"/>
              </a:cxn>
              <a:cxn ang="0">
                <a:pos x="0" y="64"/>
              </a:cxn>
              <a:cxn ang="0">
                <a:pos x="2" y="52"/>
              </a:cxn>
              <a:cxn ang="0">
                <a:pos x="6" y="40"/>
              </a:cxn>
              <a:cxn ang="0">
                <a:pos x="12" y="28"/>
              </a:cxn>
              <a:cxn ang="0">
                <a:pos x="20" y="20"/>
              </a:cxn>
              <a:cxn ang="0">
                <a:pos x="28" y="12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2"/>
              </a:cxn>
              <a:cxn ang="0">
                <a:pos x="110" y="20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30" y="64"/>
              </a:cxn>
            </a:cxnLst>
            <a:rect l="0" t="0" r="r" b="b"/>
            <a:pathLst>
              <a:path w="130" h="130">
                <a:moveTo>
                  <a:pt x="130" y="64"/>
                </a:moveTo>
                <a:lnTo>
                  <a:pt x="128" y="78"/>
                </a:lnTo>
                <a:lnTo>
                  <a:pt x="124" y="90"/>
                </a:lnTo>
                <a:lnTo>
                  <a:pt x="118" y="100"/>
                </a:lnTo>
                <a:lnTo>
                  <a:pt x="110" y="110"/>
                </a:lnTo>
                <a:lnTo>
                  <a:pt x="100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30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20" y="110"/>
                </a:lnTo>
                <a:lnTo>
                  <a:pt x="12" y="100"/>
                </a:lnTo>
                <a:lnTo>
                  <a:pt x="6" y="90"/>
                </a:lnTo>
                <a:lnTo>
                  <a:pt x="2" y="78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2" y="28"/>
                </a:lnTo>
                <a:lnTo>
                  <a:pt x="20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0" y="12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30" y="64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Freeform 55"/>
          <p:cNvSpPr>
            <a:spLocks/>
          </p:cNvSpPr>
          <p:nvPr/>
        </p:nvSpPr>
        <p:spPr bwMode="auto">
          <a:xfrm>
            <a:off x="847725" y="2413000"/>
            <a:ext cx="203200" cy="203200"/>
          </a:xfrm>
          <a:custGeom>
            <a:avLst/>
            <a:gdLst/>
            <a:ahLst/>
            <a:cxnLst>
              <a:cxn ang="0">
                <a:pos x="128" y="64"/>
              </a:cxn>
              <a:cxn ang="0">
                <a:pos x="126" y="78"/>
              </a:cxn>
              <a:cxn ang="0">
                <a:pos x="124" y="90"/>
              </a:cxn>
              <a:cxn ang="0">
                <a:pos x="118" y="100"/>
              </a:cxn>
              <a:cxn ang="0">
                <a:pos x="110" y="110"/>
              </a:cxn>
              <a:cxn ang="0">
                <a:pos x="100" y="118"/>
              </a:cxn>
              <a:cxn ang="0">
                <a:pos x="88" y="124"/>
              </a:cxn>
              <a:cxn ang="0">
                <a:pos x="76" y="128"/>
              </a:cxn>
              <a:cxn ang="0">
                <a:pos x="64" y="128"/>
              </a:cxn>
              <a:cxn ang="0">
                <a:pos x="50" y="128"/>
              </a:cxn>
              <a:cxn ang="0">
                <a:pos x="38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0"/>
              </a:cxn>
              <a:cxn ang="0">
                <a:pos x="4" y="90"/>
              </a:cxn>
              <a:cxn ang="0">
                <a:pos x="0" y="78"/>
              </a:cxn>
              <a:cxn ang="0">
                <a:pos x="0" y="64"/>
              </a:cxn>
              <a:cxn ang="0">
                <a:pos x="0" y="52"/>
              </a:cxn>
              <a:cxn ang="0">
                <a:pos x="4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38" y="4"/>
              </a:cxn>
              <a:cxn ang="0">
                <a:pos x="50" y="2"/>
              </a:cxn>
              <a:cxn ang="0">
                <a:pos x="64" y="0"/>
              </a:cxn>
              <a:cxn ang="0">
                <a:pos x="76" y="2"/>
              </a:cxn>
              <a:cxn ang="0">
                <a:pos x="88" y="4"/>
              </a:cxn>
              <a:cxn ang="0">
                <a:pos x="100" y="10"/>
              </a:cxn>
              <a:cxn ang="0">
                <a:pos x="110" y="18"/>
              </a:cxn>
              <a:cxn ang="0">
                <a:pos x="118" y="28"/>
              </a:cxn>
              <a:cxn ang="0">
                <a:pos x="124" y="40"/>
              </a:cxn>
              <a:cxn ang="0">
                <a:pos x="126" y="52"/>
              </a:cxn>
              <a:cxn ang="0">
                <a:pos x="126" y="64"/>
              </a:cxn>
              <a:cxn ang="0">
                <a:pos x="128" y="64"/>
              </a:cxn>
            </a:cxnLst>
            <a:rect l="0" t="0" r="r" b="b"/>
            <a:pathLst>
              <a:path w="128" h="128">
                <a:moveTo>
                  <a:pt x="128" y="64"/>
                </a:moveTo>
                <a:lnTo>
                  <a:pt x="126" y="78"/>
                </a:lnTo>
                <a:lnTo>
                  <a:pt x="124" y="90"/>
                </a:lnTo>
                <a:lnTo>
                  <a:pt x="118" y="100"/>
                </a:lnTo>
                <a:lnTo>
                  <a:pt x="110" y="110"/>
                </a:lnTo>
                <a:lnTo>
                  <a:pt x="100" y="118"/>
                </a:lnTo>
                <a:lnTo>
                  <a:pt x="88" y="124"/>
                </a:lnTo>
                <a:lnTo>
                  <a:pt x="76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0" y="78"/>
                </a:lnTo>
                <a:lnTo>
                  <a:pt x="0" y="64"/>
                </a:lnTo>
                <a:lnTo>
                  <a:pt x="0" y="52"/>
                </a:lnTo>
                <a:lnTo>
                  <a:pt x="4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4" y="0"/>
                </a:lnTo>
                <a:lnTo>
                  <a:pt x="76" y="2"/>
                </a:lnTo>
                <a:lnTo>
                  <a:pt x="88" y="4"/>
                </a:lnTo>
                <a:lnTo>
                  <a:pt x="100" y="10"/>
                </a:lnTo>
                <a:lnTo>
                  <a:pt x="110" y="18"/>
                </a:lnTo>
                <a:lnTo>
                  <a:pt x="118" y="28"/>
                </a:lnTo>
                <a:lnTo>
                  <a:pt x="124" y="40"/>
                </a:lnTo>
                <a:lnTo>
                  <a:pt x="126" y="52"/>
                </a:lnTo>
                <a:lnTo>
                  <a:pt x="126" y="64"/>
                </a:lnTo>
                <a:lnTo>
                  <a:pt x="128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Freeform 56"/>
          <p:cNvSpPr>
            <a:spLocks/>
          </p:cNvSpPr>
          <p:nvPr/>
        </p:nvSpPr>
        <p:spPr bwMode="auto">
          <a:xfrm>
            <a:off x="854075" y="2419350"/>
            <a:ext cx="203200" cy="203200"/>
          </a:xfrm>
          <a:custGeom>
            <a:avLst/>
            <a:gdLst/>
            <a:ahLst/>
            <a:cxnLst>
              <a:cxn ang="0">
                <a:pos x="128" y="64"/>
              </a:cxn>
              <a:cxn ang="0">
                <a:pos x="126" y="78"/>
              </a:cxn>
              <a:cxn ang="0">
                <a:pos x="124" y="90"/>
              </a:cxn>
              <a:cxn ang="0">
                <a:pos x="118" y="100"/>
              </a:cxn>
              <a:cxn ang="0">
                <a:pos x="110" y="110"/>
              </a:cxn>
              <a:cxn ang="0">
                <a:pos x="100" y="118"/>
              </a:cxn>
              <a:cxn ang="0">
                <a:pos x="88" y="124"/>
              </a:cxn>
              <a:cxn ang="0">
                <a:pos x="76" y="128"/>
              </a:cxn>
              <a:cxn ang="0">
                <a:pos x="64" y="128"/>
              </a:cxn>
              <a:cxn ang="0">
                <a:pos x="50" y="128"/>
              </a:cxn>
              <a:cxn ang="0">
                <a:pos x="38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0"/>
              </a:cxn>
              <a:cxn ang="0">
                <a:pos x="4" y="90"/>
              </a:cxn>
              <a:cxn ang="0">
                <a:pos x="0" y="78"/>
              </a:cxn>
              <a:cxn ang="0">
                <a:pos x="0" y="64"/>
              </a:cxn>
              <a:cxn ang="0">
                <a:pos x="0" y="52"/>
              </a:cxn>
              <a:cxn ang="0">
                <a:pos x="4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38" y="4"/>
              </a:cxn>
              <a:cxn ang="0">
                <a:pos x="50" y="2"/>
              </a:cxn>
              <a:cxn ang="0">
                <a:pos x="64" y="0"/>
              </a:cxn>
              <a:cxn ang="0">
                <a:pos x="76" y="2"/>
              </a:cxn>
              <a:cxn ang="0">
                <a:pos x="88" y="4"/>
              </a:cxn>
              <a:cxn ang="0">
                <a:pos x="100" y="10"/>
              </a:cxn>
              <a:cxn ang="0">
                <a:pos x="110" y="18"/>
              </a:cxn>
              <a:cxn ang="0">
                <a:pos x="118" y="28"/>
              </a:cxn>
              <a:cxn ang="0">
                <a:pos x="124" y="40"/>
              </a:cxn>
              <a:cxn ang="0">
                <a:pos x="126" y="52"/>
              </a:cxn>
              <a:cxn ang="0">
                <a:pos x="128" y="64"/>
              </a:cxn>
            </a:cxnLst>
            <a:rect l="0" t="0" r="r" b="b"/>
            <a:pathLst>
              <a:path w="128" h="128">
                <a:moveTo>
                  <a:pt x="128" y="64"/>
                </a:moveTo>
                <a:lnTo>
                  <a:pt x="126" y="78"/>
                </a:lnTo>
                <a:lnTo>
                  <a:pt x="124" y="90"/>
                </a:lnTo>
                <a:lnTo>
                  <a:pt x="118" y="100"/>
                </a:lnTo>
                <a:lnTo>
                  <a:pt x="110" y="110"/>
                </a:lnTo>
                <a:lnTo>
                  <a:pt x="100" y="118"/>
                </a:lnTo>
                <a:lnTo>
                  <a:pt x="88" y="124"/>
                </a:lnTo>
                <a:lnTo>
                  <a:pt x="76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0" y="78"/>
                </a:lnTo>
                <a:lnTo>
                  <a:pt x="0" y="64"/>
                </a:lnTo>
                <a:lnTo>
                  <a:pt x="0" y="52"/>
                </a:lnTo>
                <a:lnTo>
                  <a:pt x="4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4" y="0"/>
                </a:lnTo>
                <a:lnTo>
                  <a:pt x="76" y="2"/>
                </a:lnTo>
                <a:lnTo>
                  <a:pt x="88" y="4"/>
                </a:lnTo>
                <a:lnTo>
                  <a:pt x="100" y="10"/>
                </a:lnTo>
                <a:lnTo>
                  <a:pt x="110" y="18"/>
                </a:lnTo>
                <a:lnTo>
                  <a:pt x="118" y="28"/>
                </a:lnTo>
                <a:lnTo>
                  <a:pt x="124" y="40"/>
                </a:lnTo>
                <a:lnTo>
                  <a:pt x="126" y="52"/>
                </a:lnTo>
                <a:lnTo>
                  <a:pt x="128" y="64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Freeform 57"/>
          <p:cNvSpPr>
            <a:spLocks/>
          </p:cNvSpPr>
          <p:nvPr/>
        </p:nvSpPr>
        <p:spPr bwMode="auto">
          <a:xfrm>
            <a:off x="844550" y="3321050"/>
            <a:ext cx="206375" cy="206375"/>
          </a:xfrm>
          <a:custGeom>
            <a:avLst/>
            <a:gdLst/>
            <a:ahLst/>
            <a:cxnLst>
              <a:cxn ang="0">
                <a:pos x="130" y="64"/>
              </a:cxn>
              <a:cxn ang="0">
                <a:pos x="128" y="78"/>
              </a:cxn>
              <a:cxn ang="0">
                <a:pos x="124" y="90"/>
              </a:cxn>
              <a:cxn ang="0">
                <a:pos x="118" y="100"/>
              </a:cxn>
              <a:cxn ang="0">
                <a:pos x="110" y="110"/>
              </a:cxn>
              <a:cxn ang="0">
                <a:pos x="100" y="118"/>
              </a:cxn>
              <a:cxn ang="0">
                <a:pos x="90" y="124"/>
              </a:cxn>
              <a:cxn ang="0">
                <a:pos x="78" y="128"/>
              </a:cxn>
              <a:cxn ang="0">
                <a:pos x="64" y="130"/>
              </a:cxn>
              <a:cxn ang="0">
                <a:pos x="52" y="128"/>
              </a:cxn>
              <a:cxn ang="0">
                <a:pos x="40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0"/>
              </a:cxn>
              <a:cxn ang="0">
                <a:pos x="6" y="90"/>
              </a:cxn>
              <a:cxn ang="0">
                <a:pos x="2" y="78"/>
              </a:cxn>
              <a:cxn ang="0">
                <a:pos x="0" y="64"/>
              </a:cxn>
              <a:cxn ang="0">
                <a:pos x="2" y="52"/>
              </a:cxn>
              <a:cxn ang="0">
                <a:pos x="6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0"/>
              </a:cxn>
              <a:cxn ang="0">
                <a:pos x="110" y="18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28" y="64"/>
              </a:cxn>
              <a:cxn ang="0">
                <a:pos x="130" y="64"/>
              </a:cxn>
            </a:cxnLst>
            <a:rect l="0" t="0" r="r" b="b"/>
            <a:pathLst>
              <a:path w="130" h="130">
                <a:moveTo>
                  <a:pt x="130" y="64"/>
                </a:moveTo>
                <a:lnTo>
                  <a:pt x="128" y="78"/>
                </a:lnTo>
                <a:lnTo>
                  <a:pt x="124" y="90"/>
                </a:lnTo>
                <a:lnTo>
                  <a:pt x="118" y="100"/>
                </a:lnTo>
                <a:lnTo>
                  <a:pt x="110" y="110"/>
                </a:lnTo>
                <a:lnTo>
                  <a:pt x="100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30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6" y="90"/>
                </a:lnTo>
                <a:lnTo>
                  <a:pt x="2" y="78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0" y="10"/>
                </a:lnTo>
                <a:lnTo>
                  <a:pt x="110" y="18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28" y="64"/>
                </a:lnTo>
                <a:lnTo>
                  <a:pt x="13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Freeform 58"/>
          <p:cNvSpPr>
            <a:spLocks/>
          </p:cNvSpPr>
          <p:nvPr/>
        </p:nvSpPr>
        <p:spPr bwMode="auto">
          <a:xfrm>
            <a:off x="850900" y="3327400"/>
            <a:ext cx="206375" cy="206375"/>
          </a:xfrm>
          <a:custGeom>
            <a:avLst/>
            <a:gdLst/>
            <a:ahLst/>
            <a:cxnLst>
              <a:cxn ang="0">
                <a:pos x="130" y="64"/>
              </a:cxn>
              <a:cxn ang="0">
                <a:pos x="128" y="78"/>
              </a:cxn>
              <a:cxn ang="0">
                <a:pos x="124" y="90"/>
              </a:cxn>
              <a:cxn ang="0">
                <a:pos x="118" y="100"/>
              </a:cxn>
              <a:cxn ang="0">
                <a:pos x="110" y="110"/>
              </a:cxn>
              <a:cxn ang="0">
                <a:pos x="100" y="118"/>
              </a:cxn>
              <a:cxn ang="0">
                <a:pos x="90" y="124"/>
              </a:cxn>
              <a:cxn ang="0">
                <a:pos x="78" y="128"/>
              </a:cxn>
              <a:cxn ang="0">
                <a:pos x="64" y="130"/>
              </a:cxn>
              <a:cxn ang="0">
                <a:pos x="52" y="128"/>
              </a:cxn>
              <a:cxn ang="0">
                <a:pos x="40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0"/>
              </a:cxn>
              <a:cxn ang="0">
                <a:pos x="6" y="90"/>
              </a:cxn>
              <a:cxn ang="0">
                <a:pos x="2" y="78"/>
              </a:cxn>
              <a:cxn ang="0">
                <a:pos x="0" y="64"/>
              </a:cxn>
              <a:cxn ang="0">
                <a:pos x="2" y="52"/>
              </a:cxn>
              <a:cxn ang="0">
                <a:pos x="6" y="40"/>
              </a:cxn>
              <a:cxn ang="0">
                <a:pos x="10" y="28"/>
              </a:cxn>
              <a:cxn ang="0">
                <a:pos x="18" y="18"/>
              </a:cxn>
              <a:cxn ang="0">
                <a:pos x="28" y="10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0"/>
              </a:cxn>
              <a:cxn ang="0">
                <a:pos x="110" y="18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30" y="64"/>
              </a:cxn>
            </a:cxnLst>
            <a:rect l="0" t="0" r="r" b="b"/>
            <a:pathLst>
              <a:path w="130" h="130">
                <a:moveTo>
                  <a:pt x="130" y="64"/>
                </a:moveTo>
                <a:lnTo>
                  <a:pt x="128" y="78"/>
                </a:lnTo>
                <a:lnTo>
                  <a:pt x="124" y="90"/>
                </a:lnTo>
                <a:lnTo>
                  <a:pt x="118" y="100"/>
                </a:lnTo>
                <a:lnTo>
                  <a:pt x="110" y="110"/>
                </a:lnTo>
                <a:lnTo>
                  <a:pt x="100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30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6" y="90"/>
                </a:lnTo>
                <a:lnTo>
                  <a:pt x="2" y="78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0" y="10"/>
                </a:lnTo>
                <a:lnTo>
                  <a:pt x="110" y="18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30" y="64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9" name="Freeform 59"/>
          <p:cNvSpPr>
            <a:spLocks/>
          </p:cNvSpPr>
          <p:nvPr/>
        </p:nvSpPr>
        <p:spPr bwMode="auto">
          <a:xfrm>
            <a:off x="844550" y="4200525"/>
            <a:ext cx="203200" cy="206375"/>
          </a:xfrm>
          <a:custGeom>
            <a:avLst/>
            <a:gdLst/>
            <a:ahLst/>
            <a:cxnLst>
              <a:cxn ang="0">
                <a:pos x="128" y="66"/>
              </a:cxn>
              <a:cxn ang="0">
                <a:pos x="128" y="78"/>
              </a:cxn>
              <a:cxn ang="0">
                <a:pos x="124" y="90"/>
              </a:cxn>
              <a:cxn ang="0">
                <a:pos x="118" y="102"/>
              </a:cxn>
              <a:cxn ang="0">
                <a:pos x="110" y="110"/>
              </a:cxn>
              <a:cxn ang="0">
                <a:pos x="100" y="118"/>
              </a:cxn>
              <a:cxn ang="0">
                <a:pos x="90" y="124"/>
              </a:cxn>
              <a:cxn ang="0">
                <a:pos x="78" y="128"/>
              </a:cxn>
              <a:cxn ang="0">
                <a:pos x="64" y="130"/>
              </a:cxn>
              <a:cxn ang="0">
                <a:pos x="52" y="128"/>
              </a:cxn>
              <a:cxn ang="0">
                <a:pos x="40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2"/>
              </a:cxn>
              <a:cxn ang="0">
                <a:pos x="4" y="90"/>
              </a:cxn>
              <a:cxn ang="0">
                <a:pos x="0" y="78"/>
              </a:cxn>
              <a:cxn ang="0">
                <a:pos x="0" y="66"/>
              </a:cxn>
              <a:cxn ang="0">
                <a:pos x="0" y="52"/>
              </a:cxn>
              <a:cxn ang="0">
                <a:pos x="4" y="40"/>
              </a:cxn>
              <a:cxn ang="0">
                <a:pos x="10" y="28"/>
              </a:cxn>
              <a:cxn ang="0">
                <a:pos x="18" y="20"/>
              </a:cxn>
              <a:cxn ang="0">
                <a:pos x="28" y="12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2"/>
              </a:cxn>
              <a:cxn ang="0">
                <a:pos x="110" y="20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28" y="64"/>
              </a:cxn>
              <a:cxn ang="0">
                <a:pos x="128" y="66"/>
              </a:cxn>
            </a:cxnLst>
            <a:rect l="0" t="0" r="r" b="b"/>
            <a:pathLst>
              <a:path w="128" h="130">
                <a:moveTo>
                  <a:pt x="128" y="66"/>
                </a:moveTo>
                <a:lnTo>
                  <a:pt x="128" y="78"/>
                </a:lnTo>
                <a:lnTo>
                  <a:pt x="124" y="90"/>
                </a:lnTo>
                <a:lnTo>
                  <a:pt x="118" y="102"/>
                </a:lnTo>
                <a:lnTo>
                  <a:pt x="110" y="110"/>
                </a:lnTo>
                <a:lnTo>
                  <a:pt x="100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30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2"/>
                </a:lnTo>
                <a:lnTo>
                  <a:pt x="4" y="90"/>
                </a:lnTo>
                <a:lnTo>
                  <a:pt x="0" y="78"/>
                </a:lnTo>
                <a:lnTo>
                  <a:pt x="0" y="66"/>
                </a:lnTo>
                <a:lnTo>
                  <a:pt x="0" y="52"/>
                </a:lnTo>
                <a:lnTo>
                  <a:pt x="4" y="40"/>
                </a:lnTo>
                <a:lnTo>
                  <a:pt x="10" y="28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0" y="12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28" y="64"/>
                </a:lnTo>
                <a:lnTo>
                  <a:pt x="128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Freeform 60"/>
          <p:cNvSpPr>
            <a:spLocks/>
          </p:cNvSpPr>
          <p:nvPr/>
        </p:nvSpPr>
        <p:spPr bwMode="auto">
          <a:xfrm>
            <a:off x="850900" y="4206875"/>
            <a:ext cx="203200" cy="206375"/>
          </a:xfrm>
          <a:custGeom>
            <a:avLst/>
            <a:gdLst/>
            <a:ahLst/>
            <a:cxnLst>
              <a:cxn ang="0">
                <a:pos x="128" y="66"/>
              </a:cxn>
              <a:cxn ang="0">
                <a:pos x="128" y="78"/>
              </a:cxn>
              <a:cxn ang="0">
                <a:pos x="124" y="90"/>
              </a:cxn>
              <a:cxn ang="0">
                <a:pos x="118" y="102"/>
              </a:cxn>
              <a:cxn ang="0">
                <a:pos x="110" y="110"/>
              </a:cxn>
              <a:cxn ang="0">
                <a:pos x="100" y="118"/>
              </a:cxn>
              <a:cxn ang="0">
                <a:pos x="90" y="124"/>
              </a:cxn>
              <a:cxn ang="0">
                <a:pos x="78" y="128"/>
              </a:cxn>
              <a:cxn ang="0">
                <a:pos x="64" y="130"/>
              </a:cxn>
              <a:cxn ang="0">
                <a:pos x="52" y="128"/>
              </a:cxn>
              <a:cxn ang="0">
                <a:pos x="40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2"/>
              </a:cxn>
              <a:cxn ang="0">
                <a:pos x="4" y="90"/>
              </a:cxn>
              <a:cxn ang="0">
                <a:pos x="0" y="78"/>
              </a:cxn>
              <a:cxn ang="0">
                <a:pos x="0" y="66"/>
              </a:cxn>
              <a:cxn ang="0">
                <a:pos x="0" y="52"/>
              </a:cxn>
              <a:cxn ang="0">
                <a:pos x="4" y="40"/>
              </a:cxn>
              <a:cxn ang="0">
                <a:pos x="10" y="28"/>
              </a:cxn>
              <a:cxn ang="0">
                <a:pos x="18" y="20"/>
              </a:cxn>
              <a:cxn ang="0">
                <a:pos x="28" y="12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2"/>
              </a:cxn>
              <a:cxn ang="0">
                <a:pos x="110" y="20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28" y="66"/>
              </a:cxn>
            </a:cxnLst>
            <a:rect l="0" t="0" r="r" b="b"/>
            <a:pathLst>
              <a:path w="128" h="130">
                <a:moveTo>
                  <a:pt x="128" y="66"/>
                </a:moveTo>
                <a:lnTo>
                  <a:pt x="128" y="78"/>
                </a:lnTo>
                <a:lnTo>
                  <a:pt x="124" y="90"/>
                </a:lnTo>
                <a:lnTo>
                  <a:pt x="118" y="102"/>
                </a:lnTo>
                <a:lnTo>
                  <a:pt x="110" y="110"/>
                </a:lnTo>
                <a:lnTo>
                  <a:pt x="100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30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2"/>
                </a:lnTo>
                <a:lnTo>
                  <a:pt x="4" y="90"/>
                </a:lnTo>
                <a:lnTo>
                  <a:pt x="0" y="78"/>
                </a:lnTo>
                <a:lnTo>
                  <a:pt x="0" y="66"/>
                </a:lnTo>
                <a:lnTo>
                  <a:pt x="0" y="52"/>
                </a:lnTo>
                <a:lnTo>
                  <a:pt x="4" y="40"/>
                </a:lnTo>
                <a:lnTo>
                  <a:pt x="10" y="28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0" y="12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28" y="66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Freeform 61"/>
          <p:cNvSpPr>
            <a:spLocks/>
          </p:cNvSpPr>
          <p:nvPr/>
        </p:nvSpPr>
        <p:spPr bwMode="auto">
          <a:xfrm>
            <a:off x="844550" y="5127625"/>
            <a:ext cx="203200" cy="206375"/>
          </a:xfrm>
          <a:custGeom>
            <a:avLst/>
            <a:gdLst/>
            <a:ahLst/>
            <a:cxnLst>
              <a:cxn ang="0">
                <a:pos x="128" y="66"/>
              </a:cxn>
              <a:cxn ang="0">
                <a:pos x="128" y="78"/>
              </a:cxn>
              <a:cxn ang="0">
                <a:pos x="124" y="90"/>
              </a:cxn>
              <a:cxn ang="0">
                <a:pos x="118" y="102"/>
              </a:cxn>
              <a:cxn ang="0">
                <a:pos x="110" y="110"/>
              </a:cxn>
              <a:cxn ang="0">
                <a:pos x="100" y="118"/>
              </a:cxn>
              <a:cxn ang="0">
                <a:pos x="88" y="124"/>
              </a:cxn>
              <a:cxn ang="0">
                <a:pos x="76" y="128"/>
              </a:cxn>
              <a:cxn ang="0">
                <a:pos x="64" y="130"/>
              </a:cxn>
              <a:cxn ang="0">
                <a:pos x="50" y="128"/>
              </a:cxn>
              <a:cxn ang="0">
                <a:pos x="38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2"/>
              </a:cxn>
              <a:cxn ang="0">
                <a:pos x="4" y="90"/>
              </a:cxn>
              <a:cxn ang="0">
                <a:pos x="0" y="78"/>
              </a:cxn>
              <a:cxn ang="0">
                <a:pos x="0" y="66"/>
              </a:cxn>
              <a:cxn ang="0">
                <a:pos x="0" y="52"/>
              </a:cxn>
              <a:cxn ang="0">
                <a:pos x="4" y="40"/>
              </a:cxn>
              <a:cxn ang="0">
                <a:pos x="10" y="28"/>
              </a:cxn>
              <a:cxn ang="0">
                <a:pos x="18" y="20"/>
              </a:cxn>
              <a:cxn ang="0">
                <a:pos x="28" y="12"/>
              </a:cxn>
              <a:cxn ang="0">
                <a:pos x="38" y="6"/>
              </a:cxn>
              <a:cxn ang="0">
                <a:pos x="50" y="2"/>
              </a:cxn>
              <a:cxn ang="0">
                <a:pos x="64" y="0"/>
              </a:cxn>
              <a:cxn ang="0">
                <a:pos x="76" y="2"/>
              </a:cxn>
              <a:cxn ang="0">
                <a:pos x="88" y="6"/>
              </a:cxn>
              <a:cxn ang="0">
                <a:pos x="100" y="12"/>
              </a:cxn>
              <a:cxn ang="0">
                <a:pos x="110" y="20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28" y="64"/>
              </a:cxn>
              <a:cxn ang="0">
                <a:pos x="128" y="66"/>
              </a:cxn>
            </a:cxnLst>
            <a:rect l="0" t="0" r="r" b="b"/>
            <a:pathLst>
              <a:path w="128" h="130">
                <a:moveTo>
                  <a:pt x="128" y="66"/>
                </a:moveTo>
                <a:lnTo>
                  <a:pt x="128" y="78"/>
                </a:lnTo>
                <a:lnTo>
                  <a:pt x="124" y="90"/>
                </a:lnTo>
                <a:lnTo>
                  <a:pt x="118" y="102"/>
                </a:lnTo>
                <a:lnTo>
                  <a:pt x="110" y="110"/>
                </a:lnTo>
                <a:lnTo>
                  <a:pt x="100" y="118"/>
                </a:lnTo>
                <a:lnTo>
                  <a:pt x="88" y="124"/>
                </a:lnTo>
                <a:lnTo>
                  <a:pt x="76" y="128"/>
                </a:lnTo>
                <a:lnTo>
                  <a:pt x="64" y="130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2"/>
                </a:lnTo>
                <a:lnTo>
                  <a:pt x="4" y="90"/>
                </a:lnTo>
                <a:lnTo>
                  <a:pt x="0" y="78"/>
                </a:lnTo>
                <a:lnTo>
                  <a:pt x="0" y="66"/>
                </a:lnTo>
                <a:lnTo>
                  <a:pt x="0" y="52"/>
                </a:lnTo>
                <a:lnTo>
                  <a:pt x="4" y="40"/>
                </a:lnTo>
                <a:lnTo>
                  <a:pt x="10" y="28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76" y="2"/>
                </a:lnTo>
                <a:lnTo>
                  <a:pt x="88" y="6"/>
                </a:lnTo>
                <a:lnTo>
                  <a:pt x="100" y="12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28" y="64"/>
                </a:lnTo>
                <a:lnTo>
                  <a:pt x="128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2" name="Freeform 62"/>
          <p:cNvSpPr>
            <a:spLocks/>
          </p:cNvSpPr>
          <p:nvPr/>
        </p:nvSpPr>
        <p:spPr bwMode="auto">
          <a:xfrm>
            <a:off x="850900" y="5133975"/>
            <a:ext cx="203200" cy="206375"/>
          </a:xfrm>
          <a:custGeom>
            <a:avLst/>
            <a:gdLst/>
            <a:ahLst/>
            <a:cxnLst>
              <a:cxn ang="0">
                <a:pos x="128" y="66"/>
              </a:cxn>
              <a:cxn ang="0">
                <a:pos x="128" y="78"/>
              </a:cxn>
              <a:cxn ang="0">
                <a:pos x="124" y="90"/>
              </a:cxn>
              <a:cxn ang="0">
                <a:pos x="118" y="102"/>
              </a:cxn>
              <a:cxn ang="0">
                <a:pos x="110" y="110"/>
              </a:cxn>
              <a:cxn ang="0">
                <a:pos x="100" y="118"/>
              </a:cxn>
              <a:cxn ang="0">
                <a:pos x="88" y="124"/>
              </a:cxn>
              <a:cxn ang="0">
                <a:pos x="76" y="128"/>
              </a:cxn>
              <a:cxn ang="0">
                <a:pos x="64" y="130"/>
              </a:cxn>
              <a:cxn ang="0">
                <a:pos x="50" y="128"/>
              </a:cxn>
              <a:cxn ang="0">
                <a:pos x="38" y="124"/>
              </a:cxn>
              <a:cxn ang="0">
                <a:pos x="28" y="118"/>
              </a:cxn>
              <a:cxn ang="0">
                <a:pos x="18" y="110"/>
              </a:cxn>
              <a:cxn ang="0">
                <a:pos x="10" y="102"/>
              </a:cxn>
              <a:cxn ang="0">
                <a:pos x="4" y="90"/>
              </a:cxn>
              <a:cxn ang="0">
                <a:pos x="0" y="78"/>
              </a:cxn>
              <a:cxn ang="0">
                <a:pos x="0" y="66"/>
              </a:cxn>
              <a:cxn ang="0">
                <a:pos x="0" y="52"/>
              </a:cxn>
              <a:cxn ang="0">
                <a:pos x="4" y="40"/>
              </a:cxn>
              <a:cxn ang="0">
                <a:pos x="10" y="28"/>
              </a:cxn>
              <a:cxn ang="0">
                <a:pos x="18" y="20"/>
              </a:cxn>
              <a:cxn ang="0">
                <a:pos x="28" y="12"/>
              </a:cxn>
              <a:cxn ang="0">
                <a:pos x="38" y="6"/>
              </a:cxn>
              <a:cxn ang="0">
                <a:pos x="50" y="2"/>
              </a:cxn>
              <a:cxn ang="0">
                <a:pos x="64" y="0"/>
              </a:cxn>
              <a:cxn ang="0">
                <a:pos x="76" y="2"/>
              </a:cxn>
              <a:cxn ang="0">
                <a:pos x="88" y="6"/>
              </a:cxn>
              <a:cxn ang="0">
                <a:pos x="100" y="12"/>
              </a:cxn>
              <a:cxn ang="0">
                <a:pos x="110" y="20"/>
              </a:cxn>
              <a:cxn ang="0">
                <a:pos x="118" y="28"/>
              </a:cxn>
              <a:cxn ang="0">
                <a:pos x="124" y="40"/>
              </a:cxn>
              <a:cxn ang="0">
                <a:pos x="128" y="52"/>
              </a:cxn>
              <a:cxn ang="0">
                <a:pos x="128" y="66"/>
              </a:cxn>
            </a:cxnLst>
            <a:rect l="0" t="0" r="r" b="b"/>
            <a:pathLst>
              <a:path w="128" h="130">
                <a:moveTo>
                  <a:pt x="128" y="66"/>
                </a:moveTo>
                <a:lnTo>
                  <a:pt x="128" y="78"/>
                </a:lnTo>
                <a:lnTo>
                  <a:pt x="124" y="90"/>
                </a:lnTo>
                <a:lnTo>
                  <a:pt x="118" y="102"/>
                </a:lnTo>
                <a:lnTo>
                  <a:pt x="110" y="110"/>
                </a:lnTo>
                <a:lnTo>
                  <a:pt x="100" y="118"/>
                </a:lnTo>
                <a:lnTo>
                  <a:pt x="88" y="124"/>
                </a:lnTo>
                <a:lnTo>
                  <a:pt x="76" y="128"/>
                </a:lnTo>
                <a:lnTo>
                  <a:pt x="64" y="130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2"/>
                </a:lnTo>
                <a:lnTo>
                  <a:pt x="4" y="90"/>
                </a:lnTo>
                <a:lnTo>
                  <a:pt x="0" y="78"/>
                </a:lnTo>
                <a:lnTo>
                  <a:pt x="0" y="66"/>
                </a:lnTo>
                <a:lnTo>
                  <a:pt x="0" y="52"/>
                </a:lnTo>
                <a:lnTo>
                  <a:pt x="4" y="40"/>
                </a:lnTo>
                <a:lnTo>
                  <a:pt x="10" y="28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76" y="2"/>
                </a:lnTo>
                <a:lnTo>
                  <a:pt x="88" y="6"/>
                </a:lnTo>
                <a:lnTo>
                  <a:pt x="100" y="12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28" y="66"/>
                </a:lnTo>
                <a:close/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3" name="Rectangle 63"/>
          <p:cNvSpPr>
            <a:spLocks noChangeArrowheads="1"/>
          </p:cNvSpPr>
          <p:nvPr/>
        </p:nvSpPr>
        <p:spPr bwMode="auto">
          <a:xfrm>
            <a:off x="835025" y="5835650"/>
            <a:ext cx="7467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(a) Anatomy of the intrinsic conduction system showing the</a:t>
            </a:r>
          </a:p>
          <a:p>
            <a:r>
              <a:rPr lang="en-US" sz="1800">
                <a:latin typeface="Arial Black" pitchFamily="34" charset="0"/>
              </a:rPr>
              <a:t>     </a:t>
            </a:r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sequence of electrical excitation</a:t>
            </a:r>
            <a:endParaRPr lang="en-US" sz="1800">
              <a:latin typeface="Arial" charset="0"/>
            </a:endParaRPr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815975" y="1936750"/>
            <a:ext cx="208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Internodal pathway</a:t>
            </a:r>
            <a:endParaRPr lang="en-US" sz="1800" b="1">
              <a:latin typeface="Arial" charset="0"/>
            </a:endParaRPr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3213100" y="473075"/>
            <a:ext cx="209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vena cava</a:t>
            </a:r>
            <a:endParaRPr lang="en-US" sz="1800" b="1">
              <a:latin typeface="Arial" charset="0"/>
            </a:endParaRPr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5060950" y="739775"/>
            <a:ext cx="134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atrium</a:t>
            </a:r>
            <a:endParaRPr lang="en-US" sz="1800" b="1">
              <a:latin typeface="Arial" charset="0"/>
            </a:endParaRPr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6759575" y="2355850"/>
            <a:ext cx="118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atrium</a:t>
            </a:r>
            <a:endParaRPr lang="en-US" sz="1800" b="1">
              <a:latin typeface="Arial" charset="0"/>
            </a:endParaRPr>
          </a:p>
        </p:txBody>
      </p:sp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6937375" y="3276600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Purkinje 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6965950" y="4410075"/>
            <a:ext cx="1168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Inter-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ventricular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septum</a:t>
            </a:r>
            <a:endParaRPr lang="en-US" sz="1800" b="1">
              <a:latin typeface="Arial" charset="0"/>
            </a:endParaRP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909638" y="1152525"/>
            <a:ext cx="10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869950" y="1146175"/>
            <a:ext cx="20526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The</a:t>
            </a:r>
            <a:r>
              <a:rPr lang="en-US" sz="1400" i="1">
                <a:solidFill>
                  <a:srgbClr val="0092C8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sinoatrial (SA) </a:t>
            </a:r>
            <a:endParaRPr lang="en-US" sz="1400">
              <a:latin typeface="Arial Black" pitchFamily="34" charset="0"/>
            </a:endParaRPr>
          </a:p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node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solidFill>
                  <a:srgbClr val="0092C8"/>
                </a:solidFill>
                <a:latin typeface="Arial" charset="0"/>
              </a:rPr>
              <a:t>(pacemaker)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generates impulses.</a:t>
            </a:r>
            <a:endParaRPr lang="en-US" sz="1800" b="1">
              <a:latin typeface="Arial" charset="0"/>
            </a:endParaRPr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906463" y="2401888"/>
            <a:ext cx="10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869950" y="2406650"/>
            <a:ext cx="15922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The impulses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pause (0.1 s) at the</a:t>
            </a:r>
          </a:p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atrioventricular</a:t>
            </a:r>
          </a:p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(AV) node.</a:t>
            </a:r>
            <a:endParaRPr lang="en-US" sz="1800">
              <a:latin typeface="Arial" charset="0"/>
            </a:endParaRPr>
          </a:p>
        </p:txBody>
      </p:sp>
      <p:sp>
        <p:nvSpPr>
          <p:cNvPr id="20554" name="Rectangle 74"/>
          <p:cNvSpPr>
            <a:spLocks noChangeArrowheads="1"/>
          </p:cNvSpPr>
          <p:nvPr/>
        </p:nvSpPr>
        <p:spPr bwMode="auto">
          <a:xfrm>
            <a:off x="869950" y="3303588"/>
            <a:ext cx="21240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The</a:t>
            </a:r>
            <a:r>
              <a:rPr lang="en-US" sz="1400" i="1">
                <a:solidFill>
                  <a:srgbClr val="0092C8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atrioventricular</a:t>
            </a:r>
            <a:endParaRPr lang="en-US" sz="1400">
              <a:latin typeface="Arial Black" pitchFamily="34" charset="0"/>
            </a:endParaRPr>
          </a:p>
          <a:p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(AV) bundle</a:t>
            </a:r>
            <a:endParaRPr lang="en-US" sz="1400">
              <a:latin typeface="Arial Black" pitchFamily="34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connects the atria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to the ventricles.</a:t>
            </a:r>
            <a:endParaRPr lang="en-US" sz="1800" b="1">
              <a:latin typeface="Arial" charset="0"/>
            </a:endParaRP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903288" y="4200525"/>
            <a:ext cx="10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4</a:t>
            </a:r>
            <a:endParaRPr lang="en-US" sz="1800">
              <a:latin typeface="Arial" charset="0"/>
            </a:endParaRP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866775" y="4194175"/>
            <a:ext cx="2282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The</a:t>
            </a:r>
            <a:r>
              <a:rPr lang="en-US" sz="1400" i="1">
                <a:solidFill>
                  <a:srgbClr val="0092C8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bundle branches </a:t>
            </a:r>
            <a:endParaRPr lang="en-US" sz="1400">
              <a:latin typeface="Arial Black" pitchFamily="34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conduct the impulses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through the 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interventricular septum.</a:t>
            </a:r>
            <a:endParaRPr lang="en-US" sz="1800" b="1">
              <a:latin typeface="Arial" charset="0"/>
            </a:endParaRPr>
          </a:p>
        </p:txBody>
      </p:sp>
      <p:sp>
        <p:nvSpPr>
          <p:cNvPr id="20557" name="Rectangle 77"/>
          <p:cNvSpPr>
            <a:spLocks noChangeArrowheads="1"/>
          </p:cNvSpPr>
          <p:nvPr/>
        </p:nvSpPr>
        <p:spPr bwMode="auto">
          <a:xfrm>
            <a:off x="903288" y="3321050"/>
            <a:ext cx="10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>
              <a:latin typeface="Arial" charset="0"/>
            </a:endParaRPr>
          </a:p>
        </p:txBody>
      </p:sp>
      <p:sp>
        <p:nvSpPr>
          <p:cNvPr id="20558" name="Rectangle 78"/>
          <p:cNvSpPr>
            <a:spLocks noChangeArrowheads="1"/>
          </p:cNvSpPr>
          <p:nvPr/>
        </p:nvSpPr>
        <p:spPr bwMode="auto">
          <a:xfrm>
            <a:off x="866775" y="5110163"/>
            <a:ext cx="2135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The</a:t>
            </a:r>
            <a:r>
              <a:rPr lang="en-US" sz="1400" i="1">
                <a:solidFill>
                  <a:srgbClr val="0092C8"/>
                </a:solidFill>
                <a:latin typeface="Arial" charset="0"/>
              </a:rPr>
              <a:t> </a:t>
            </a:r>
            <a:r>
              <a:rPr lang="en-US" sz="1400">
                <a:solidFill>
                  <a:srgbClr val="0092C8"/>
                </a:solidFill>
                <a:latin typeface="Arial Black" pitchFamily="34" charset="0"/>
              </a:rPr>
              <a:t>Purkinje fibers</a:t>
            </a:r>
            <a:endParaRPr lang="en-US" sz="1400">
              <a:latin typeface="Arial Black" pitchFamily="34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depolarize the contractile</a:t>
            </a:r>
            <a:endParaRPr lang="en-US" sz="14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cells of both ventricles.</a:t>
            </a:r>
            <a:endParaRPr lang="en-US" sz="1800" b="1">
              <a:latin typeface="Arial" charset="0"/>
            </a:endParaRPr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903288" y="5127625"/>
            <a:ext cx="10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92C8"/>
                </a:solidFill>
                <a:latin typeface="Arial Black" pitchFamily="34" charset="0"/>
              </a:rPr>
              <a:t>5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2777</Words>
  <Application>Microsoft Office PowerPoint</Application>
  <PresentationFormat>On-screen Show (4:3)</PresentationFormat>
  <Paragraphs>803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Times</vt:lpstr>
      <vt:lpstr>Office Theme</vt:lpstr>
      <vt:lpstr>To celebrate</vt:lpstr>
      <vt:lpstr>Cardiac Muscle Contraction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PowerPoint Presentation</vt:lpstr>
      <vt:lpstr>Heart Physiology: Sequence of Excitation</vt:lpstr>
      <vt:lpstr>PowerPoint Presentation</vt:lpstr>
      <vt:lpstr>Homeostatic Imbalances</vt:lpstr>
      <vt:lpstr>Electrocardiography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Sounds</vt:lpstr>
      <vt:lpstr>PowerPoint Presentation</vt:lpstr>
      <vt:lpstr>Mechanical Events: The Cardiac Cycle</vt:lpstr>
      <vt:lpstr>PowerPoint Presentation</vt:lpstr>
      <vt:lpstr>Phases of the Cardiac Cycle</vt:lpstr>
      <vt:lpstr>Phases of the Cardiac Cycle</vt:lpstr>
      <vt:lpstr>Phases of the Cardiac Cycle</vt:lpstr>
      <vt:lpstr>PowerPoint Presentation</vt:lpstr>
      <vt:lpstr>Cardiac Output (CO)</vt:lpstr>
      <vt:lpstr>Cardiac Output (CO)</vt:lpstr>
      <vt:lpstr>Regulation of Stroke Volume</vt:lpstr>
      <vt:lpstr>Regulation of Stroke Volume</vt:lpstr>
      <vt:lpstr>Regulation of Stroke Volume</vt:lpstr>
      <vt:lpstr>PowerPoint Presentation</vt:lpstr>
      <vt:lpstr>Regulation of Stroke Volume</vt:lpstr>
      <vt:lpstr>Regulation of Heart Rate</vt:lpstr>
      <vt:lpstr>Autonomic Nervous System Regulation</vt:lpstr>
      <vt:lpstr>Autonomic Nervous System Regulation</vt:lpstr>
      <vt:lpstr>Autonomic Nervous System Regulation</vt:lpstr>
      <vt:lpstr>PowerPoint Presentation</vt:lpstr>
      <vt:lpstr>Chemical Regulation of Heart Rate </vt:lpstr>
      <vt:lpstr>Other Factors that Influence Heart Rate</vt:lpstr>
      <vt:lpstr>Homeostatic Imbalances</vt:lpstr>
      <vt:lpstr> Congestive Heart Failure (CHF)</vt:lpstr>
      <vt:lpstr>Developmental Aspects of the Heart</vt:lpstr>
      <vt:lpstr>PowerPoint Presentation</vt:lpstr>
      <vt:lpstr>Developmental Aspects of the Heart</vt:lpstr>
      <vt:lpstr>Developmental Aspects of the Heart</vt:lpstr>
      <vt:lpstr>PowerPoint Presentation</vt:lpstr>
      <vt:lpstr>Age-Related Changes Affecting the Heart</vt:lpstr>
      <vt:lpstr>Cardiac Muscle Contraction</vt:lpstr>
      <vt:lpstr>PowerPoint Presentation</vt:lpstr>
      <vt:lpstr>Cardiac Muscle Contraction</vt:lpstr>
      <vt:lpstr>Heart Physiology: Electrical Events</vt:lpstr>
      <vt:lpstr>Autorhythmic Cells</vt:lpstr>
      <vt:lpstr>PowerPoint Presentation</vt:lpstr>
      <vt:lpstr>Homeostatic Imbalances</vt:lpstr>
      <vt:lpstr> Extrinsic Innervation of the Heart</vt:lpstr>
      <vt:lpstr>PowerPoint Presentation</vt:lpstr>
    </vt:vector>
  </TitlesOfParts>
  <Company>mfcsd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MVerdi</dc:creator>
  <cp:lastModifiedBy>Verdi</cp:lastModifiedBy>
  <cp:revision>6</cp:revision>
  <dcterms:created xsi:type="dcterms:W3CDTF">2011-05-18T00:55:53Z</dcterms:created>
  <dcterms:modified xsi:type="dcterms:W3CDTF">2013-04-28T21:35:53Z</dcterms:modified>
</cp:coreProperties>
</file>