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sldIdLst>
    <p:sldId id="312" r:id="rId2"/>
    <p:sldId id="314" r:id="rId3"/>
    <p:sldId id="315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68" r:id="rId31"/>
    <p:sldId id="370" r:id="rId32"/>
    <p:sldId id="355" r:id="rId33"/>
    <p:sldId id="346" r:id="rId34"/>
    <p:sldId id="347" r:id="rId35"/>
    <p:sldId id="348" r:id="rId36"/>
    <p:sldId id="349" r:id="rId37"/>
    <p:sldId id="350" r:id="rId38"/>
    <p:sldId id="351" r:id="rId39"/>
    <p:sldId id="352" r:id="rId40"/>
    <p:sldId id="353" r:id="rId41"/>
    <p:sldId id="354" r:id="rId42"/>
    <p:sldId id="356" r:id="rId43"/>
    <p:sldId id="357" r:id="rId44"/>
    <p:sldId id="371" r:id="rId45"/>
    <p:sldId id="359" r:id="rId46"/>
    <p:sldId id="360" r:id="rId47"/>
    <p:sldId id="361" r:id="rId48"/>
    <p:sldId id="362" r:id="rId49"/>
    <p:sldId id="363" r:id="rId50"/>
    <p:sldId id="364" r:id="rId51"/>
    <p:sldId id="365" r:id="rId52"/>
    <p:sldId id="316" r:id="rId53"/>
  </p:sldIdLst>
  <p:sldSz cx="9144000" cy="6858000" type="screen4x3"/>
  <p:notesSz cx="6858000" cy="9144000"/>
  <p:custDataLst>
    <p:tags r:id="rId5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066"/>
    <a:srgbClr val="330000"/>
    <a:srgbClr val="99CC33"/>
    <a:srgbClr val="663399"/>
    <a:srgbClr val="9999CC"/>
    <a:srgbClr val="9966CC"/>
    <a:srgbClr val="99CCFF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4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0838"/>
            <a:ext cx="9144000" cy="568325"/>
          </a:xfrm>
          <a:gradFill rotWithShape="0">
            <a:gsLst>
              <a:gs pos="0">
                <a:srgbClr val="663399">
                  <a:gamma/>
                  <a:shade val="42745"/>
                  <a:invGamma/>
                </a:srgbClr>
              </a:gs>
              <a:gs pos="100000">
                <a:srgbClr val="663399"/>
              </a:gs>
            </a:gsLst>
            <a:lin ang="5400000" scaled="1"/>
          </a:gradFill>
        </p:spPr>
        <p:txBody>
          <a:bodyPr/>
          <a:lstStyle>
            <a:lvl1pPr algn="ctr">
              <a:defRPr sz="2400"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35275"/>
            <a:ext cx="6400800" cy="3376613"/>
          </a:xfrm>
        </p:spPr>
        <p:txBody>
          <a:bodyPr anchor="t"/>
          <a:lstStyle>
            <a:lvl1pPr algn="just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8800" y="282575"/>
            <a:ext cx="20764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9450" y="282575"/>
            <a:ext cx="60769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9300" y="1304925"/>
            <a:ext cx="3871913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613" y="1304925"/>
            <a:ext cx="3871912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0066"/>
            </a:gs>
            <a:gs pos="50000">
              <a:srgbClr val="150029"/>
            </a:gs>
            <a:gs pos="100000">
              <a:srgbClr val="33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63" name="Rectangle 55"/>
          <p:cNvSpPr>
            <a:spLocks noChangeArrowheads="1"/>
          </p:cNvSpPr>
          <p:nvPr/>
        </p:nvSpPr>
        <p:spPr bwMode="auto">
          <a:xfrm>
            <a:off x="0" y="293688"/>
            <a:ext cx="9144000" cy="804862"/>
          </a:xfrm>
          <a:prstGeom prst="rect">
            <a:avLst/>
          </a:prstGeom>
          <a:gradFill rotWithShape="0">
            <a:gsLst>
              <a:gs pos="0">
                <a:srgbClr val="663399">
                  <a:gamma/>
                  <a:shade val="71765"/>
                  <a:invGamma/>
                </a:srgbClr>
              </a:gs>
              <a:gs pos="100000">
                <a:srgbClr val="66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endParaRPr lang="en-US" sz="250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027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679450" y="282575"/>
            <a:ext cx="8305800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9858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9300" y="1304925"/>
            <a:ext cx="7896225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58" grpId="0" autoUpdateAnimBg="0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8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1985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5pPr>
      <a:lvl6pPr marL="457200" algn="l" rtl="0" fontAlgn="base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6pPr>
      <a:lvl7pPr marL="914400" algn="l" rtl="0" fontAlgn="base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7pPr>
      <a:lvl8pPr marL="1371600" algn="l" rtl="0" fontAlgn="base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8pPr>
      <a:lvl9pPr marL="1828800" algn="l" rtl="0" fontAlgn="base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75000"/>
        <a:buFont typeface="Wingdings" pitchFamily="2" charset="2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1258888" indent="-461963" algn="l" rtl="0" eaLnBrk="0" fontAlgn="base" hangingPunct="0">
        <a:spcBef>
          <a:spcPct val="20000"/>
        </a:spcBef>
        <a:spcAft>
          <a:spcPct val="20000"/>
        </a:spcAft>
        <a:buClr>
          <a:schemeClr val="accent1"/>
        </a:buClr>
        <a:buSzPct val="70000"/>
        <a:buFont typeface="Wingdings" pitchFamily="2" charset="2"/>
        <a:defRPr sz="3200">
          <a:solidFill>
            <a:schemeClr val="tx2"/>
          </a:solidFill>
          <a:latin typeface="+mn-lt"/>
        </a:defRPr>
      </a:lvl2pPr>
      <a:lvl3pPr marL="1647825" indent="-166688" algn="l" rtl="0" eaLnBrk="0" fontAlgn="base" hangingPunct="0">
        <a:spcBef>
          <a:spcPct val="20000"/>
        </a:spcBef>
        <a:spcAft>
          <a:spcPct val="20000"/>
        </a:spcAft>
        <a:buClr>
          <a:schemeClr val="folHlink"/>
        </a:buClr>
        <a:buSzPct val="70000"/>
        <a:buFont typeface="Wingdings" pitchFamily="2" charset="2"/>
        <a:defRPr sz="3200">
          <a:solidFill>
            <a:schemeClr val="tx2"/>
          </a:solidFill>
          <a:latin typeface="+mn-lt"/>
        </a:defRPr>
      </a:lvl3pPr>
      <a:lvl4pPr marL="1990725" indent="-228600" algn="l" rtl="0" eaLnBrk="0" fontAlgn="base" hangingPunct="0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4pPr>
      <a:lvl5pPr marL="2333625" indent="-228600" algn="l" rtl="0" eaLnBrk="0" fontAlgn="base" hangingPunct="0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5pPr>
      <a:lvl6pPr marL="2790825" indent="-228600" algn="l" rtl="0" fontAlgn="base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6pPr>
      <a:lvl7pPr marL="3248025" indent="-228600" algn="l" rtl="0" fontAlgn="base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7pPr>
      <a:lvl8pPr marL="3705225" indent="-228600" algn="l" rtl="0" fontAlgn="base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8pPr>
      <a:lvl9pPr marL="4162425" indent="-228600" algn="l" rtl="0" fontAlgn="base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13" Type="http://schemas.openxmlformats.org/officeDocument/2006/relationships/slide" Target="slide34.xml"/><Relationship Id="rId18" Type="http://schemas.openxmlformats.org/officeDocument/2006/relationships/slide" Target="slide46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38.xml"/><Relationship Id="rId7" Type="http://schemas.openxmlformats.org/officeDocument/2006/relationships/slide" Target="slide12.xml"/><Relationship Id="rId12" Type="http://schemas.openxmlformats.org/officeDocument/2006/relationships/slide" Target="slide24.xml"/><Relationship Id="rId17" Type="http://schemas.openxmlformats.org/officeDocument/2006/relationships/slide" Target="slide36.xml"/><Relationship Id="rId25" Type="http://schemas.openxmlformats.org/officeDocument/2006/relationships/slide" Target="slide40.xml"/><Relationship Id="rId2" Type="http://schemas.openxmlformats.org/officeDocument/2006/relationships/slide" Target="slide2.xml"/><Relationship Id="rId16" Type="http://schemas.openxmlformats.org/officeDocument/2006/relationships/slide" Target="slide26.xml"/><Relationship Id="rId20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14.xml"/><Relationship Id="rId24" Type="http://schemas.openxmlformats.org/officeDocument/2006/relationships/slide" Target="slide30.xml"/><Relationship Id="rId5" Type="http://schemas.openxmlformats.org/officeDocument/2006/relationships/slide" Target="slide8.xml"/><Relationship Id="rId15" Type="http://schemas.openxmlformats.org/officeDocument/2006/relationships/slide" Target="slide16.xml"/><Relationship Id="rId23" Type="http://schemas.openxmlformats.org/officeDocument/2006/relationships/slide" Target="slide20.xml"/><Relationship Id="rId10" Type="http://schemas.openxmlformats.org/officeDocument/2006/relationships/slide" Target="slide42.xml"/><Relationship Id="rId19" Type="http://schemas.openxmlformats.org/officeDocument/2006/relationships/slide" Target="slide18.xml"/><Relationship Id="rId4" Type="http://schemas.openxmlformats.org/officeDocument/2006/relationships/slide" Target="slide6.xml"/><Relationship Id="rId9" Type="http://schemas.openxmlformats.org/officeDocument/2006/relationships/slide" Target="slide22.xml"/><Relationship Id="rId14" Type="http://schemas.openxmlformats.org/officeDocument/2006/relationships/slide" Target="slide44.xml"/><Relationship Id="rId22" Type="http://schemas.openxmlformats.org/officeDocument/2006/relationships/slide" Target="slide48.xml"/><Relationship Id="rId27" Type="http://schemas.openxmlformats.org/officeDocument/2006/relationships/slide" Target="slide5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0"/>
          <p:cNvSpPr>
            <a:spLocks noChangeArrowheads="1"/>
          </p:cNvSpPr>
          <p:nvPr/>
        </p:nvSpPr>
        <p:spPr bwMode="auto">
          <a:xfrm>
            <a:off x="482600" y="2235200"/>
            <a:ext cx="8331200" cy="3886200"/>
          </a:xfrm>
          <a:prstGeom prst="rect">
            <a:avLst/>
          </a:prstGeom>
          <a:gradFill rotWithShape="0">
            <a:gsLst>
              <a:gs pos="0">
                <a:srgbClr val="003366"/>
              </a:gs>
              <a:gs pos="50000">
                <a:srgbClr val="060011"/>
              </a:gs>
              <a:gs pos="100000">
                <a:srgbClr val="003366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gradFill/>
        </p:spPr>
        <p:txBody>
          <a:bodyPr/>
          <a:lstStyle/>
          <a:p>
            <a:pPr eaLnBrk="1" hangingPunct="1">
              <a:tabLst>
                <a:tab pos="1766888" algn="l"/>
              </a:tabLst>
            </a:pPr>
            <a:r>
              <a:rPr lang="en-US" dirty="0" smtClean="0"/>
              <a:t>Ossification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076" name="Rectangle 27"/>
          <p:cNvSpPr>
            <a:spLocks noChangeArrowheads="1"/>
          </p:cNvSpPr>
          <p:nvPr/>
        </p:nvSpPr>
        <p:spPr bwMode="auto">
          <a:xfrm>
            <a:off x="455613" y="1063625"/>
            <a:ext cx="8328025" cy="950913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" name="Text Box 3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73100" y="2376488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2" action="ppaction://hlinksldjump"/>
              </a:rPr>
              <a:t>$100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78" name="Text Box 3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73100" y="31162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3" action="ppaction://hlinksldjump"/>
              </a:rPr>
              <a:t>$200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79" name="Text Box 3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673100" y="39036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4" action="ppaction://hlinksldjump"/>
              </a:rPr>
              <a:t>$300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80" name="Text Box 3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673100" y="46910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5" action="ppaction://hlinksldjump"/>
              </a:rPr>
              <a:t>$400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81" name="Text Box 37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673100" y="54403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6" action="ppaction://hlinksldjump"/>
              </a:rPr>
              <a:t>$500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82" name="Rectangle 38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344738" y="2376488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7" action="ppaction://hlinksldjump"/>
              </a:rPr>
              <a:t>$100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83" name="Rectangle 3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715000" y="2376488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8" action="ppaction://hlinksldjump"/>
              </a:rPr>
              <a:t>$</a:t>
            </a:r>
            <a:r>
              <a:rPr lang="en-US">
                <a:latin typeface="Arial" pitchFamily="34" charset="0"/>
                <a:hlinkClick r:id="rId8" action="ppaction://hlinksldjump"/>
              </a:rPr>
              <a:t>100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84" name="Rectangle 40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016375" y="2376488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9" action="ppaction://hlinksldjump"/>
              </a:rPr>
              <a:t>$100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85" name="Rectangle 4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7399338" y="2376488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10" action="ppaction://hlinksldjump"/>
              </a:rPr>
              <a:t>$100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86" name="Rectangle 4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2344738" y="31162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11" action="ppaction://hlinksldjump"/>
              </a:rPr>
              <a:t>$200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87" name="Rectangle 4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016375" y="31162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12" action="ppaction://hlinksldjump"/>
              </a:rPr>
              <a:t>$200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88" name="Rectangle 4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713413" y="31162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13" action="ppaction://hlinksldjump"/>
              </a:rPr>
              <a:t>$200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89" name="Rectangle 4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7399338" y="3116263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b="1" i="1">
                <a:solidFill>
                  <a:schemeClr val="folHlink"/>
                </a:solidFill>
                <a:latin typeface="Arial" pitchFamily="34" charset="0"/>
                <a:hlinkClick r:id="rId14" action="ppaction://hlinksldjump"/>
              </a:rPr>
              <a:t>$200</a:t>
            </a:r>
            <a:endParaRPr lang="en-US" b="1" i="1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90" name="Rectangle 46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2344738" y="39036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15" action="ppaction://hlinksldjump"/>
              </a:rPr>
              <a:t>$300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91" name="Rectangle 47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4016375" y="39036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16" action="ppaction://hlinksldjump"/>
              </a:rPr>
              <a:t>$300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92" name="Rectangle 48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5713413" y="39036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17" action="ppaction://hlinksldjump"/>
              </a:rPr>
              <a:t>$300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93" name="Rectangle 49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7399338" y="3903663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18" action="ppaction://hlinksldjump"/>
              </a:rPr>
              <a:t>$300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94" name="Rectangle 50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2344738" y="46910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19" action="ppaction://hlinksldjump"/>
              </a:rPr>
              <a:t>$400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95" name="Rectangle 51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4016375" y="46910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20" action="ppaction://hlinksldjump"/>
              </a:rPr>
              <a:t>$400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96" name="Rectangle 52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5713413" y="46910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21" action="ppaction://hlinksldjump"/>
              </a:rPr>
              <a:t>$400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97" name="Rectangle 53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7399338" y="4691063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22" action="ppaction://hlinksldjump"/>
              </a:rPr>
              <a:t>$400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98" name="Rectangle 54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2344738" y="54403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23" action="ppaction://hlinksldjump"/>
              </a:rPr>
              <a:t>$500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99" name="Rectangle 55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4016375" y="54403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24" action="ppaction://hlinksldjump"/>
              </a:rPr>
              <a:t>$500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100" name="Rectangle 56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5713413" y="54403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pitchFamily="34" charset="0"/>
                <a:hlinkClick r:id="rId25" action="ppaction://hlinksldjump"/>
              </a:rPr>
              <a:t>$500</a:t>
            </a:r>
            <a:endParaRPr lang="en-US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101" name="Rectangle 57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7399338" y="5440363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b="1" i="1">
                <a:solidFill>
                  <a:srgbClr val="FF0000"/>
                </a:solidFill>
                <a:latin typeface="Arial" pitchFamily="34" charset="0"/>
                <a:hlinkClick r:id="rId26" action="ppaction://hlinksldjump"/>
              </a:rPr>
              <a:t>$500</a:t>
            </a:r>
            <a:endParaRPr lang="en-US" b="1" i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102" name="Text Box 59"/>
          <p:cNvSpPr txBox="1">
            <a:spLocks noChangeArrowheads="1"/>
          </p:cNvSpPr>
          <p:nvPr/>
        </p:nvSpPr>
        <p:spPr bwMode="auto">
          <a:xfrm>
            <a:off x="493713" y="1268125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 dirty="0" smtClean="0">
                <a:latin typeface="Arial" pitchFamily="34" charset="0"/>
              </a:rPr>
              <a:t>Protein Shake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3103" name="Text Box 60"/>
          <p:cNvSpPr txBox="1">
            <a:spLocks noChangeArrowheads="1"/>
          </p:cNvSpPr>
          <p:nvPr/>
        </p:nvSpPr>
        <p:spPr bwMode="auto">
          <a:xfrm>
            <a:off x="2141537" y="1145014"/>
            <a:ext cx="16190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600" dirty="0" smtClean="0"/>
              <a:t>Contractions… </a:t>
            </a:r>
            <a:r>
              <a:rPr lang="en-US" sz="1600" dirty="0" err="1" smtClean="0"/>
              <a:t>Hee</a:t>
            </a:r>
            <a:r>
              <a:rPr lang="en-US" sz="1600" dirty="0" smtClean="0"/>
              <a:t> </a:t>
            </a:r>
            <a:r>
              <a:rPr lang="en-US" sz="1600" dirty="0" err="1" smtClean="0"/>
              <a:t>Hee</a:t>
            </a:r>
            <a:r>
              <a:rPr lang="en-US" sz="1600" dirty="0" smtClean="0"/>
              <a:t> </a:t>
            </a:r>
            <a:r>
              <a:rPr lang="en-US" sz="1600" dirty="0" err="1" smtClean="0"/>
              <a:t>Hee</a:t>
            </a:r>
            <a:r>
              <a:rPr lang="en-US" sz="1600" dirty="0" smtClean="0"/>
              <a:t> HOOOO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3104" name="Text Box 62"/>
          <p:cNvSpPr txBox="1">
            <a:spLocks noChangeArrowheads="1"/>
          </p:cNvSpPr>
          <p:nvPr/>
        </p:nvSpPr>
        <p:spPr bwMode="auto">
          <a:xfrm>
            <a:off x="5394325" y="1414463"/>
            <a:ext cx="178276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300" b="1" dirty="0" smtClean="0">
                <a:latin typeface="Arial" pitchFamily="34" charset="0"/>
              </a:rPr>
              <a:t>Organelles</a:t>
            </a:r>
            <a:endParaRPr lang="en-US" sz="1300" b="1" dirty="0">
              <a:latin typeface="Arial" pitchFamily="34" charset="0"/>
            </a:endParaRPr>
          </a:p>
        </p:txBody>
      </p:sp>
      <p:sp>
        <p:nvSpPr>
          <p:cNvPr id="3105" name="Text Box 63"/>
          <p:cNvSpPr txBox="1">
            <a:spLocks noChangeArrowheads="1"/>
          </p:cNvSpPr>
          <p:nvPr/>
        </p:nvSpPr>
        <p:spPr bwMode="auto">
          <a:xfrm>
            <a:off x="7170738" y="1393825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 dirty="0" smtClean="0">
                <a:latin typeface="Arial" pitchFamily="34" charset="0"/>
              </a:rPr>
              <a:t>OSU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3106" name="Line 64"/>
          <p:cNvSpPr>
            <a:spLocks noChangeShapeType="1"/>
          </p:cNvSpPr>
          <p:nvPr/>
        </p:nvSpPr>
        <p:spPr bwMode="auto">
          <a:xfrm>
            <a:off x="2081213" y="1095375"/>
            <a:ext cx="0" cy="94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Line 65"/>
          <p:cNvSpPr>
            <a:spLocks noChangeShapeType="1"/>
          </p:cNvSpPr>
          <p:nvPr/>
        </p:nvSpPr>
        <p:spPr bwMode="auto">
          <a:xfrm>
            <a:off x="3759200" y="1095375"/>
            <a:ext cx="0" cy="94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Line 66"/>
          <p:cNvSpPr>
            <a:spLocks noChangeShapeType="1"/>
          </p:cNvSpPr>
          <p:nvPr/>
        </p:nvSpPr>
        <p:spPr bwMode="auto">
          <a:xfrm>
            <a:off x="5448300" y="1095375"/>
            <a:ext cx="0" cy="94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Line 67"/>
          <p:cNvSpPr>
            <a:spLocks noChangeShapeType="1"/>
          </p:cNvSpPr>
          <p:nvPr/>
        </p:nvSpPr>
        <p:spPr bwMode="auto">
          <a:xfrm>
            <a:off x="7127875" y="1095375"/>
            <a:ext cx="0" cy="94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0" name="Line 71"/>
          <p:cNvSpPr>
            <a:spLocks noChangeShapeType="1"/>
          </p:cNvSpPr>
          <p:nvPr/>
        </p:nvSpPr>
        <p:spPr bwMode="auto">
          <a:xfrm>
            <a:off x="2081213" y="2233613"/>
            <a:ext cx="0" cy="388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Line 72"/>
          <p:cNvSpPr>
            <a:spLocks noChangeShapeType="1"/>
          </p:cNvSpPr>
          <p:nvPr/>
        </p:nvSpPr>
        <p:spPr bwMode="auto">
          <a:xfrm>
            <a:off x="3759200" y="2249488"/>
            <a:ext cx="0" cy="385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Line 73"/>
          <p:cNvSpPr>
            <a:spLocks noChangeShapeType="1"/>
          </p:cNvSpPr>
          <p:nvPr/>
        </p:nvSpPr>
        <p:spPr bwMode="auto">
          <a:xfrm>
            <a:off x="5448300" y="2233613"/>
            <a:ext cx="0" cy="3876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3" name="Line 74"/>
          <p:cNvSpPr>
            <a:spLocks noChangeShapeType="1"/>
          </p:cNvSpPr>
          <p:nvPr/>
        </p:nvSpPr>
        <p:spPr bwMode="auto">
          <a:xfrm>
            <a:off x="7127875" y="2225675"/>
            <a:ext cx="0" cy="3868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Line 76"/>
          <p:cNvSpPr>
            <a:spLocks noChangeShapeType="1"/>
          </p:cNvSpPr>
          <p:nvPr/>
        </p:nvSpPr>
        <p:spPr bwMode="auto">
          <a:xfrm>
            <a:off x="495300" y="2982913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Line 77"/>
          <p:cNvSpPr>
            <a:spLocks noChangeShapeType="1"/>
          </p:cNvSpPr>
          <p:nvPr/>
        </p:nvSpPr>
        <p:spPr bwMode="auto">
          <a:xfrm>
            <a:off x="495300" y="3770313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Line 78"/>
          <p:cNvSpPr>
            <a:spLocks noChangeShapeType="1"/>
          </p:cNvSpPr>
          <p:nvPr/>
        </p:nvSpPr>
        <p:spPr bwMode="auto">
          <a:xfrm>
            <a:off x="495300" y="4541838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7" name="Line 79"/>
          <p:cNvSpPr>
            <a:spLocks noChangeShapeType="1"/>
          </p:cNvSpPr>
          <p:nvPr/>
        </p:nvSpPr>
        <p:spPr bwMode="auto">
          <a:xfrm>
            <a:off x="495300" y="5343525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8" name="Rectangle 82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>
                <a:latin typeface="Arial" pitchFamily="34" charset="0"/>
              </a:rPr>
              <a:t>FINAL ROUND</a:t>
            </a:r>
          </a:p>
        </p:txBody>
      </p:sp>
      <p:sp>
        <p:nvSpPr>
          <p:cNvPr id="3119" name="Text Box 60"/>
          <p:cNvSpPr txBox="1">
            <a:spLocks noChangeArrowheads="1"/>
          </p:cNvSpPr>
          <p:nvPr/>
        </p:nvSpPr>
        <p:spPr bwMode="auto">
          <a:xfrm>
            <a:off x="3840162" y="1363454"/>
            <a:ext cx="15818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600" b="1" dirty="0" err="1" smtClean="0">
                <a:latin typeface="Arial" pitchFamily="34" charset="0"/>
              </a:rPr>
              <a:t>Sark</a:t>
            </a:r>
            <a:r>
              <a:rPr lang="en-US" sz="1600" b="1" dirty="0" smtClean="0">
                <a:latin typeface="Arial" pitchFamily="34" charset="0"/>
              </a:rPr>
              <a:t> Week!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General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$500 Question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The organelle that stores Calcium ions in a muscle cell and releases them in response to an Action Potential </a:t>
            </a:r>
          </a:p>
        </p:txBody>
      </p:sp>
      <p:sp>
        <p:nvSpPr>
          <p:cNvPr id="1229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1229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err="1" smtClean="0"/>
              <a:t>intramembanous</a:t>
            </a:r>
            <a:r>
              <a:rPr lang="en-US" sz="1900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$500 Answer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5400" dirty="0" smtClean="0"/>
              <a:t>What is the </a:t>
            </a:r>
            <a:r>
              <a:rPr lang="en-US" sz="5400" dirty="0" err="1" smtClean="0"/>
              <a:t>sarcoplasmic</a:t>
            </a:r>
            <a:r>
              <a:rPr lang="en-US" sz="5400" dirty="0" smtClean="0"/>
              <a:t> reticulum? </a:t>
            </a:r>
          </a:p>
        </p:txBody>
      </p:sp>
      <p:sp>
        <p:nvSpPr>
          <p:cNvPr id="1331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err="1" smtClean="0"/>
              <a:t>Intramembanous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$100 Question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Causes Myosin cross bridges to break between myosin and </a:t>
            </a:r>
            <a:r>
              <a:rPr lang="en-US" dirty="0" err="1" smtClean="0"/>
              <a:t>actin</a:t>
            </a:r>
            <a:endParaRPr lang="en-US" dirty="0" smtClean="0"/>
          </a:p>
        </p:txBody>
      </p:sp>
      <p:sp>
        <p:nvSpPr>
          <p:cNvPr id="1434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1434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err="1" smtClean="0"/>
              <a:t>intramembranous</a:t>
            </a:r>
            <a:r>
              <a:rPr lang="en-US" sz="2000" dirty="0" smtClean="0"/>
              <a:t> </a:t>
            </a:r>
            <a:r>
              <a:rPr lang="en-US" sz="1900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$100 Answer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5400" dirty="0" smtClean="0"/>
              <a:t>What is ATP?</a:t>
            </a:r>
          </a:p>
        </p:txBody>
      </p:sp>
      <p:sp>
        <p:nvSpPr>
          <p:cNvPr id="1536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err="1" smtClean="0"/>
              <a:t>intramembranous</a:t>
            </a:r>
            <a:r>
              <a:rPr lang="en-US" sz="2000" dirty="0" smtClean="0"/>
              <a:t> </a:t>
            </a:r>
            <a:r>
              <a:rPr lang="en-US" sz="1900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$200 Question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5400" dirty="0" smtClean="0"/>
              <a:t>When it binds to </a:t>
            </a:r>
            <a:r>
              <a:rPr lang="en-US" sz="5400" dirty="0" err="1" smtClean="0"/>
              <a:t>troponin</a:t>
            </a:r>
            <a:r>
              <a:rPr lang="en-US" sz="5400" dirty="0" smtClean="0"/>
              <a:t>, </a:t>
            </a:r>
            <a:r>
              <a:rPr lang="en-US" sz="5400" dirty="0" err="1" smtClean="0"/>
              <a:t>troponin</a:t>
            </a:r>
            <a:r>
              <a:rPr lang="en-US" sz="5400" dirty="0" smtClean="0"/>
              <a:t> changes shape.</a:t>
            </a:r>
          </a:p>
        </p:txBody>
      </p:sp>
      <p:sp>
        <p:nvSpPr>
          <p:cNvPr id="1638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1638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err="1" smtClean="0"/>
              <a:t>intramembranous</a:t>
            </a:r>
            <a:r>
              <a:rPr lang="en-US" sz="2000" dirty="0" smtClean="0"/>
              <a:t> </a:t>
            </a:r>
            <a:r>
              <a:rPr lang="en-US" sz="1900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$200 Answer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4800" dirty="0" smtClean="0"/>
              <a:t>What is calcium ions?</a:t>
            </a:r>
          </a:p>
        </p:txBody>
      </p:sp>
      <p:sp>
        <p:nvSpPr>
          <p:cNvPr id="1741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err="1" smtClean="0"/>
              <a:t>intramembranous</a:t>
            </a:r>
            <a:r>
              <a:rPr lang="en-US" sz="2000" dirty="0" smtClean="0"/>
              <a:t> </a:t>
            </a:r>
            <a:r>
              <a:rPr lang="en-US" sz="1900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$300 Question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dirty="0" smtClean="0"/>
              <a:t>This happens after myosin attaches to </a:t>
            </a:r>
            <a:r>
              <a:rPr lang="en-US" dirty="0" err="1" smtClean="0"/>
              <a:t>actin</a:t>
            </a:r>
            <a:endParaRPr lang="en-US" dirty="0" smtClean="0"/>
          </a:p>
        </p:txBody>
      </p:sp>
      <p:sp>
        <p:nvSpPr>
          <p:cNvPr id="1843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1843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err="1" smtClean="0"/>
              <a:t>intramembanous</a:t>
            </a:r>
            <a:r>
              <a:rPr lang="en-US" sz="1900" dirty="0" smtClean="0"/>
              <a:t>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$300 Answer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4800" dirty="0" smtClean="0"/>
              <a:t>What is the </a:t>
            </a:r>
            <a:r>
              <a:rPr lang="en-US" sz="115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STROKE</a:t>
            </a:r>
            <a:r>
              <a:rPr lang="en-US" sz="4800" dirty="0" smtClean="0"/>
              <a:t>?</a:t>
            </a:r>
          </a:p>
        </p:txBody>
      </p:sp>
      <p:sp>
        <p:nvSpPr>
          <p:cNvPr id="1946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Division 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$400 Question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4800" dirty="0" smtClean="0"/>
              <a:t>After the myosin head splits ATP into ADP and Phosphate, this happens to the head.  </a:t>
            </a:r>
            <a:endParaRPr lang="en-US" sz="6600" dirty="0" smtClean="0"/>
          </a:p>
        </p:txBody>
      </p:sp>
      <p:sp>
        <p:nvSpPr>
          <p:cNvPr id="2048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2048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Division: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$400 Answer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6000" dirty="0" smtClean="0"/>
              <a:t>What is raised or elevated?</a:t>
            </a:r>
          </a:p>
        </p:txBody>
      </p:sp>
      <p:sp>
        <p:nvSpPr>
          <p:cNvPr id="2150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General : </a:t>
            </a:r>
            <a:br>
              <a:rPr lang="en-US" sz="1900" dirty="0" smtClean="0"/>
            </a:br>
            <a:r>
              <a:rPr lang="en-US" dirty="0" smtClean="0"/>
              <a:t>$100 Question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5400" dirty="0" smtClean="0"/>
              <a:t>The thick protein</a:t>
            </a:r>
            <a:endParaRPr lang="en-US" dirty="0" smtClean="0"/>
          </a:p>
        </p:txBody>
      </p:sp>
      <p:sp>
        <p:nvSpPr>
          <p:cNvPr id="4100" name="Rectangl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4101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-Point Star 5"/>
          <p:cNvSpPr/>
          <p:nvPr/>
        </p:nvSpPr>
        <p:spPr bwMode="auto">
          <a:xfrm>
            <a:off x="3232150" y="206375"/>
            <a:ext cx="5730875" cy="4970463"/>
          </a:xfrm>
          <a:prstGeom prst="star6">
            <a:avLst/>
          </a:prstGeom>
          <a:solidFill>
            <a:schemeClr val="tx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Division: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$500 Question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1631950"/>
            <a:ext cx="7896225" cy="5226050"/>
          </a:xfrm>
        </p:spPr>
        <p:txBody>
          <a:bodyPr/>
          <a:lstStyle/>
          <a:p>
            <a:pPr marL="0" indent="0" eaLnBrk="1" hangingPunct="1"/>
            <a:r>
              <a:rPr lang="en-US" smtClean="0"/>
              <a:t>Daily Double!  </a:t>
            </a:r>
          </a:p>
          <a:p>
            <a:pPr marL="0" indent="0" eaLnBrk="1" hangingPunct="1"/>
            <a:r>
              <a:rPr lang="en-US" smtClean="0"/>
              <a:t>How much would you like                             to wager?</a:t>
            </a:r>
          </a:p>
        </p:txBody>
      </p:sp>
      <p:sp>
        <p:nvSpPr>
          <p:cNvPr id="22533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22534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Division: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$500 Answer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5400" dirty="0" smtClean="0"/>
              <a:t>Rigor Mortis</a:t>
            </a:r>
          </a:p>
        </p:txBody>
      </p:sp>
      <p:sp>
        <p:nvSpPr>
          <p:cNvPr id="2355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dirty="0" smtClean="0"/>
              <a:t>Endochondral: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$100 Question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304925"/>
            <a:ext cx="7896225" cy="967220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The Length of the top arrow</a:t>
            </a:r>
          </a:p>
        </p:txBody>
      </p:sp>
      <p:sp>
        <p:nvSpPr>
          <p:cNvPr id="2458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2458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 cstate="print"/>
          <a:srcRect t="30943"/>
          <a:stretch>
            <a:fillRect/>
          </a:stretch>
        </p:blipFill>
        <p:spPr bwMode="auto">
          <a:xfrm>
            <a:off x="512619" y="2369127"/>
            <a:ext cx="8369730" cy="4073236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/>
          <p:nvPr/>
        </p:nvCxnSpPr>
        <p:spPr bwMode="auto">
          <a:xfrm>
            <a:off x="3519055" y="2964873"/>
            <a:ext cx="2133600" cy="138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dirty="0" err="1" smtClean="0"/>
              <a:t>endo</a:t>
            </a:r>
            <a:r>
              <a:rPr lang="en-US" sz="1900" dirty="0" smtClean="0"/>
              <a:t>: </a:t>
            </a:r>
            <a:br>
              <a:rPr lang="en-US" sz="1900" dirty="0" smtClean="0"/>
            </a:br>
            <a:r>
              <a:rPr lang="en-US" dirty="0" smtClean="0"/>
              <a:t>$100 Answer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4800" dirty="0" smtClean="0"/>
              <a:t>What is the A band?</a:t>
            </a:r>
          </a:p>
        </p:txBody>
      </p:sp>
      <p:sp>
        <p:nvSpPr>
          <p:cNvPr id="2560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/>
              <a:t>Too late to apoptize </a:t>
            </a:r>
            <a:r>
              <a:rPr lang="en-US" sz="1900" smtClean="0"/>
              <a:t>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$200 Question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7200" dirty="0" smtClean="0"/>
              <a:t>This stays the same length during muscle contraction?</a:t>
            </a:r>
          </a:p>
        </p:txBody>
      </p:sp>
      <p:sp>
        <p:nvSpPr>
          <p:cNvPr id="2662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2662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dirty="0" err="1" smtClean="0"/>
              <a:t>endo</a:t>
            </a:r>
            <a:r>
              <a:rPr lang="en-US" sz="1900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$200 Answer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4400" dirty="0" smtClean="0"/>
              <a:t>What is the A band?</a:t>
            </a:r>
          </a:p>
        </p:txBody>
      </p:sp>
      <p:sp>
        <p:nvSpPr>
          <p:cNvPr id="2765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dirty="0" err="1" smtClean="0"/>
              <a:t>endo</a:t>
            </a:r>
            <a:r>
              <a:rPr lang="en-US" sz="1900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$300 Question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304925"/>
            <a:ext cx="7896225" cy="994930"/>
          </a:xfrm>
        </p:spPr>
        <p:txBody>
          <a:bodyPr/>
          <a:lstStyle/>
          <a:p>
            <a:pPr marL="0" indent="0" eaLnBrk="1" hangingPunct="1"/>
            <a:r>
              <a:rPr lang="en-US" sz="6600" dirty="0" smtClean="0"/>
              <a:t>The top arrow</a:t>
            </a:r>
          </a:p>
        </p:txBody>
      </p:sp>
      <p:sp>
        <p:nvSpPr>
          <p:cNvPr id="2867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2867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 cstate="print"/>
          <a:srcRect t="30943"/>
          <a:stretch>
            <a:fillRect/>
          </a:stretch>
        </p:blipFill>
        <p:spPr bwMode="auto">
          <a:xfrm>
            <a:off x="512619" y="2369127"/>
            <a:ext cx="8369730" cy="4073236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 bwMode="auto">
          <a:xfrm flipV="1">
            <a:off x="5597236" y="3006436"/>
            <a:ext cx="1080656" cy="138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dirty="0" err="1" smtClean="0"/>
              <a:t>endo</a:t>
            </a:r>
            <a:r>
              <a:rPr lang="en-US" sz="1900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$300 Answer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7200" dirty="0" smtClean="0"/>
              <a:t>What is the I band?</a:t>
            </a:r>
          </a:p>
        </p:txBody>
      </p:sp>
      <p:sp>
        <p:nvSpPr>
          <p:cNvPr id="2970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err="1" smtClean="0"/>
              <a:t>endo</a:t>
            </a:r>
            <a:r>
              <a:rPr lang="en-US" sz="1900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$400 Question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6000" dirty="0" smtClean="0"/>
              <a:t>These shorten during contraction</a:t>
            </a:r>
          </a:p>
        </p:txBody>
      </p:sp>
      <p:sp>
        <p:nvSpPr>
          <p:cNvPr id="3072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3072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endo: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$400 Answer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6000" dirty="0" smtClean="0"/>
              <a:t>What are the I band, H Zone, and </a:t>
            </a:r>
            <a:r>
              <a:rPr lang="en-US" sz="6000" dirty="0" err="1" smtClean="0"/>
              <a:t>sarcomere</a:t>
            </a:r>
            <a:r>
              <a:rPr lang="en-US" sz="6000" dirty="0" smtClean="0"/>
              <a:t>?</a:t>
            </a:r>
            <a:endParaRPr lang="en-US" sz="1800" dirty="0" smtClean="0"/>
          </a:p>
          <a:p>
            <a:pPr marL="0" indent="0" eaLnBrk="1" hangingPunct="1"/>
            <a:r>
              <a:rPr lang="en-US" sz="1800" dirty="0" smtClean="0"/>
              <a:t>(check with judges if only say one)</a:t>
            </a:r>
            <a:endParaRPr lang="en-US" sz="6000" dirty="0" smtClean="0"/>
          </a:p>
        </p:txBody>
      </p:sp>
      <p:sp>
        <p:nvSpPr>
          <p:cNvPr id="3174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General: </a:t>
            </a:r>
            <a:br>
              <a:rPr lang="en-US" sz="1900" dirty="0" smtClean="0"/>
            </a:br>
            <a:r>
              <a:rPr lang="en-US" dirty="0" smtClean="0"/>
              <a:t>$100 Answer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5400" dirty="0" smtClean="0"/>
              <a:t>What is myosin?</a:t>
            </a:r>
            <a:endParaRPr lang="en-US" dirty="0" smtClean="0">
              <a:solidFill>
                <a:schemeClr val="hlink"/>
              </a:solidFill>
            </a:endParaRPr>
          </a:p>
        </p:txBody>
      </p:sp>
      <p:sp>
        <p:nvSpPr>
          <p:cNvPr id="5124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dirty="0" smtClean="0"/>
              <a:t>Endochondral</a:t>
            </a:r>
            <a:r>
              <a:rPr lang="en-US" sz="1900" dirty="0" smtClean="0"/>
              <a:t>!</a:t>
            </a:r>
            <a:br>
              <a:rPr lang="en-US" sz="1900" dirty="0" smtClean="0"/>
            </a:br>
            <a:r>
              <a:rPr lang="en-US" sz="1900" dirty="0" smtClean="0"/>
              <a:t>500</a:t>
            </a:r>
            <a:endParaRPr lang="en-US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Organization of a muscle from largest bundle to smallest </a:t>
            </a:r>
          </a:p>
        </p:txBody>
      </p:sp>
      <p:sp>
        <p:nvSpPr>
          <p:cNvPr id="3277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3277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dirty="0" smtClean="0"/>
              <a:t>Bone</a:t>
            </a:r>
            <a:r>
              <a:rPr lang="en-US" sz="1900" dirty="0" smtClean="0"/>
              <a:t>!</a:t>
            </a:r>
            <a:br>
              <a:rPr lang="en-US" sz="1900" dirty="0" smtClean="0"/>
            </a:br>
            <a:r>
              <a:rPr lang="en-US" sz="1900" dirty="0" smtClean="0"/>
              <a:t>500</a:t>
            </a:r>
            <a:endParaRPr 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6000" dirty="0" smtClean="0"/>
              <a:t>What is muscle, fascicles, fibers, myofibrils, </a:t>
            </a:r>
            <a:r>
              <a:rPr lang="en-US" sz="6000" dirty="0" err="1" smtClean="0"/>
              <a:t>myofilaments</a:t>
            </a:r>
            <a:r>
              <a:rPr lang="en-US" sz="6000" dirty="0" smtClean="0"/>
              <a:t>?</a:t>
            </a:r>
          </a:p>
        </p:txBody>
      </p:sp>
      <p:sp>
        <p:nvSpPr>
          <p:cNvPr id="3379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Histology: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$100 Question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6600" dirty="0" smtClean="0"/>
              <a:t>Muscle cells contain plenty of these 2 famous organelles</a:t>
            </a:r>
          </a:p>
        </p:txBody>
      </p:sp>
      <p:sp>
        <p:nvSpPr>
          <p:cNvPr id="3482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3482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histology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$100 Answer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6000" dirty="0" smtClean="0">
                <a:solidFill>
                  <a:schemeClr val="hlink"/>
                </a:solidFill>
              </a:rPr>
              <a:t>What are mitochondria and nuclei?</a:t>
            </a:r>
          </a:p>
        </p:txBody>
      </p:sp>
      <p:sp>
        <p:nvSpPr>
          <p:cNvPr id="3584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Characteristics of Cancer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$200 Question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4800" dirty="0" smtClean="0"/>
              <a:t>Network like structure that stores calcium</a:t>
            </a:r>
          </a:p>
        </p:txBody>
      </p:sp>
      <p:sp>
        <p:nvSpPr>
          <p:cNvPr id="3686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3686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Characteristics of Cancer 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$200 Answer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317625"/>
            <a:ext cx="7896225" cy="5226050"/>
          </a:xfrm>
        </p:spPr>
        <p:txBody>
          <a:bodyPr/>
          <a:lstStyle/>
          <a:p>
            <a:pPr marL="0" indent="0" eaLnBrk="1" hangingPunct="1"/>
            <a:r>
              <a:rPr lang="en-US" sz="5400" dirty="0" smtClean="0"/>
              <a:t>What is the </a:t>
            </a:r>
            <a:r>
              <a:rPr lang="en-US" sz="5400" dirty="0" err="1" smtClean="0"/>
              <a:t>sarcoplasmic</a:t>
            </a:r>
            <a:r>
              <a:rPr lang="en-US" sz="5400" dirty="0" smtClean="0"/>
              <a:t> reticulum?</a:t>
            </a:r>
          </a:p>
        </p:txBody>
      </p:sp>
      <p:sp>
        <p:nvSpPr>
          <p:cNvPr id="3789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Characteristics of Cancer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$300 Question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Another the name for </a:t>
            </a:r>
            <a:r>
              <a:rPr lang="en-US" dirty="0" err="1" smtClean="0"/>
              <a:t>sarcolemma</a:t>
            </a:r>
            <a:r>
              <a:rPr lang="en-US" dirty="0" smtClean="0"/>
              <a:t> </a:t>
            </a:r>
          </a:p>
        </p:txBody>
      </p:sp>
      <p:sp>
        <p:nvSpPr>
          <p:cNvPr id="3891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3891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Characteristics of Cancer :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$300 Answer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776288"/>
            <a:ext cx="7896225" cy="3113087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What is the cell membrane</a:t>
            </a:r>
          </a:p>
        </p:txBody>
      </p:sp>
      <p:sp>
        <p:nvSpPr>
          <p:cNvPr id="3994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Characteristics of Cancer 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$400 Question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The cell membrane invades the muscle cell at the Z disc and the structure looks like a T so it is called this. </a:t>
            </a:r>
          </a:p>
        </p:txBody>
      </p:sp>
      <p:sp>
        <p:nvSpPr>
          <p:cNvPr id="4096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4096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Characteristics of Cancer 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$400 Answer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What is the T Tubule?</a:t>
            </a:r>
          </a:p>
        </p:txBody>
      </p:sp>
      <p:sp>
        <p:nvSpPr>
          <p:cNvPr id="4198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General 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$200 Question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4400" dirty="0" smtClean="0"/>
              <a:t>The protein Calcium ions bind to.</a:t>
            </a:r>
          </a:p>
        </p:txBody>
      </p:sp>
      <p:sp>
        <p:nvSpPr>
          <p:cNvPr id="614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614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I give this rose to :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$500 Question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dirty="0" smtClean="0"/>
              <a:t>Activated if you do not get enough calcium</a:t>
            </a:r>
          </a:p>
        </p:txBody>
      </p:sp>
      <p:sp>
        <p:nvSpPr>
          <p:cNvPr id="4301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4301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Neurotransmitters and Integration: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$500 Answer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6000" dirty="0" smtClean="0"/>
              <a:t>What are </a:t>
            </a:r>
            <a:r>
              <a:rPr lang="en-US" sz="6000" dirty="0" err="1" smtClean="0"/>
              <a:t>osteoclasts</a:t>
            </a:r>
            <a:r>
              <a:rPr lang="en-US" sz="6000" dirty="0" smtClean="0"/>
              <a:t>?</a:t>
            </a:r>
          </a:p>
        </p:txBody>
      </p:sp>
      <p:sp>
        <p:nvSpPr>
          <p:cNvPr id="4403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Mixed Bag: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$100 Question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The best part of your day.</a:t>
            </a:r>
          </a:p>
        </p:txBody>
      </p:sp>
      <p:sp>
        <p:nvSpPr>
          <p:cNvPr id="4506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4506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Mixed Bag: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$100 Answer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What is </a:t>
            </a:r>
            <a:r>
              <a:rPr lang="en-US" dirty="0" smtClean="0"/>
              <a:t>Right now?</a:t>
            </a:r>
            <a:endParaRPr lang="en-US" dirty="0" smtClean="0">
              <a:solidFill>
                <a:schemeClr val="hlink"/>
              </a:solidFill>
            </a:endParaRPr>
          </a:p>
        </p:txBody>
      </p:sp>
      <p:sp>
        <p:nvSpPr>
          <p:cNvPr id="4608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Mixed Bag: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$200 Question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If you are not studying tonight, Hans and Franz would call you this.</a:t>
            </a:r>
          </a:p>
        </p:txBody>
      </p:sp>
      <p:sp>
        <p:nvSpPr>
          <p:cNvPr id="4710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4710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Mixed Bag: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$200 Answer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What is totally flabby?</a:t>
            </a:r>
          </a:p>
        </p:txBody>
      </p:sp>
      <p:sp>
        <p:nvSpPr>
          <p:cNvPr id="4813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Mixed Bag: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$300 Question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4000" dirty="0" smtClean="0"/>
              <a:t>Your favorite energy storing molecule.</a:t>
            </a:r>
          </a:p>
        </p:txBody>
      </p:sp>
      <p:sp>
        <p:nvSpPr>
          <p:cNvPr id="4915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4915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Mixed Bag: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$300 Answer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What is ATP?</a:t>
            </a:r>
            <a:endParaRPr lang="en-US" dirty="0" smtClean="0">
              <a:solidFill>
                <a:schemeClr val="hlink"/>
              </a:solidFill>
            </a:endParaRPr>
          </a:p>
        </p:txBody>
      </p:sp>
      <p:sp>
        <p:nvSpPr>
          <p:cNvPr id="5018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Mixed Bag: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$400 Question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Tomorrow</a:t>
            </a:r>
            <a:endParaRPr lang="en-US" dirty="0" smtClean="0"/>
          </a:p>
        </p:txBody>
      </p:sp>
      <p:sp>
        <p:nvSpPr>
          <p:cNvPr id="5120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5120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Mixed Bag: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$400 Answer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>
                <a:solidFill>
                  <a:schemeClr val="hlink"/>
                </a:solidFill>
              </a:rPr>
              <a:t>What is </a:t>
            </a:r>
            <a:r>
              <a:rPr lang="en-US" dirty="0" smtClean="0">
                <a:solidFill>
                  <a:schemeClr val="hlink"/>
                </a:solidFill>
              </a:rPr>
              <a:t>happy times</a:t>
            </a:r>
            <a:r>
              <a:rPr lang="en-US" dirty="0" smtClean="0">
                <a:solidFill>
                  <a:schemeClr val="hlink"/>
                </a:solidFill>
              </a:rPr>
              <a:t>?</a:t>
            </a:r>
            <a:endParaRPr lang="en-US" dirty="0" smtClean="0">
              <a:solidFill>
                <a:schemeClr val="hlink"/>
              </a:solidFill>
            </a:endParaRPr>
          </a:p>
        </p:txBody>
      </p:sp>
      <p:sp>
        <p:nvSpPr>
          <p:cNvPr id="5222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General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$200 Answer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5000" dirty="0" smtClean="0"/>
              <a:t>What is </a:t>
            </a:r>
            <a:r>
              <a:rPr lang="en-US" sz="5000" dirty="0" err="1" smtClean="0"/>
              <a:t>troponin</a:t>
            </a:r>
            <a:r>
              <a:rPr lang="en-US" sz="5000" dirty="0" smtClean="0"/>
              <a:t>?</a:t>
            </a:r>
            <a:endParaRPr lang="en-US" sz="5000" baseline="-25000" dirty="0" smtClean="0"/>
          </a:p>
        </p:txBody>
      </p:sp>
      <p:sp>
        <p:nvSpPr>
          <p:cNvPr id="717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Mixed Bag: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$500 Question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The steps of muscle contraction</a:t>
            </a:r>
          </a:p>
        </p:txBody>
      </p:sp>
      <p:sp>
        <p:nvSpPr>
          <p:cNvPr id="5325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5325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smtClean="0"/>
              <a:t>Mixed Bag: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$500 Answer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 dirty="0" smtClean="0"/>
              <a:t>Give </a:t>
            </a:r>
            <a:r>
              <a:rPr lang="en-US" b="1" dirty="0" err="1" smtClean="0"/>
              <a:t>em</a:t>
            </a:r>
            <a:r>
              <a:rPr lang="en-US" b="1" dirty="0" smtClean="0"/>
              <a:t> to me! </a:t>
            </a:r>
          </a:p>
        </p:txBody>
      </p:sp>
      <p:sp>
        <p:nvSpPr>
          <p:cNvPr id="5427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FINAL ROUND</a:t>
            </a:r>
            <a:r>
              <a:rPr lang="en-US" smtClean="0"/>
              <a:t> Question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304925"/>
            <a:ext cx="7896225" cy="5335588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Describe intramembranous ossification</a:t>
            </a:r>
          </a:p>
        </p:txBody>
      </p:sp>
      <p:sp>
        <p:nvSpPr>
          <p:cNvPr id="5530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55301" name="Rectangl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General: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$300 Question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9148" y="1304925"/>
            <a:ext cx="7896225" cy="5226050"/>
          </a:xfrm>
        </p:spPr>
        <p:txBody>
          <a:bodyPr/>
          <a:lstStyle/>
          <a:p>
            <a:pPr marL="0" indent="0" eaLnBrk="1" hangingPunct="1"/>
            <a:r>
              <a:rPr lang="en-US" sz="5000" dirty="0" smtClean="0"/>
              <a:t>The protein myosin wants to attach to</a:t>
            </a:r>
          </a:p>
        </p:txBody>
      </p:sp>
      <p:sp>
        <p:nvSpPr>
          <p:cNvPr id="819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819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General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$300 Answer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5000" dirty="0" smtClean="0"/>
              <a:t>What is </a:t>
            </a:r>
            <a:r>
              <a:rPr lang="en-US" sz="5000" dirty="0" err="1" smtClean="0"/>
              <a:t>actin</a:t>
            </a:r>
            <a:r>
              <a:rPr lang="en-US" sz="5000" dirty="0" smtClean="0"/>
              <a:t>?</a:t>
            </a:r>
          </a:p>
        </p:txBody>
      </p:sp>
      <p:sp>
        <p:nvSpPr>
          <p:cNvPr id="922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General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$400 Question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The protein that prevents myosin heads from binding to </a:t>
            </a:r>
            <a:r>
              <a:rPr lang="en-US" dirty="0" err="1" smtClean="0"/>
              <a:t>actin</a:t>
            </a:r>
            <a:r>
              <a:rPr lang="en-US" dirty="0" smtClean="0"/>
              <a:t> molecules </a:t>
            </a:r>
          </a:p>
        </p:txBody>
      </p:sp>
      <p:sp>
        <p:nvSpPr>
          <p:cNvPr id="1024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  <p:sp>
        <p:nvSpPr>
          <p:cNvPr id="1024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General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$400 Answer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4400" dirty="0" smtClean="0"/>
              <a:t>What is </a:t>
            </a:r>
            <a:r>
              <a:rPr lang="en-US" sz="4400" dirty="0" err="1" smtClean="0"/>
              <a:t>tropomyosin</a:t>
            </a:r>
            <a:r>
              <a:rPr lang="en-US" sz="4400" dirty="0" smtClean="0"/>
              <a:t>?</a:t>
            </a:r>
          </a:p>
        </p:txBody>
      </p:sp>
      <p:sp>
        <p:nvSpPr>
          <p:cNvPr id="1126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pitchFamily="34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0.0.2212"/>
  <p:tag name="PPTVERSION" val="12"/>
  <p:tag name="TPOS" val="2"/>
</p:tagLst>
</file>

<file path=ppt/theme/theme1.xml><?xml version="1.0" encoding="utf-8"?>
<a:theme xmlns:a="http://schemas.openxmlformats.org/drawingml/2006/main" name="Technology">
  <a:themeElements>
    <a:clrScheme name="Technology 1">
      <a:dk1>
        <a:srgbClr val="264D4C"/>
      </a:dk1>
      <a:lt1>
        <a:srgbClr val="F8F8F8"/>
      </a:lt1>
      <a:dk2>
        <a:srgbClr val="336666"/>
      </a:dk2>
      <a:lt2>
        <a:srgbClr val="FFFFCC"/>
      </a:lt2>
      <a:accent1>
        <a:srgbClr val="C0C0C0"/>
      </a:accent1>
      <a:accent2>
        <a:srgbClr val="FF9900"/>
      </a:accent2>
      <a:accent3>
        <a:srgbClr val="ADB8B8"/>
      </a:accent3>
      <a:accent4>
        <a:srgbClr val="D4D4D4"/>
      </a:accent4>
      <a:accent5>
        <a:srgbClr val="DCDCDC"/>
      </a:accent5>
      <a:accent6>
        <a:srgbClr val="E78A00"/>
      </a:accent6>
      <a:hlink>
        <a:srgbClr val="FFCC00"/>
      </a:hlink>
      <a:folHlink>
        <a:srgbClr val="99CCCC"/>
      </a:folHlink>
    </a:clrScheme>
    <a:fontScheme name="Technolog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chnology 1">
        <a:dk1>
          <a:srgbClr val="264D4C"/>
        </a:dk1>
        <a:lt1>
          <a:srgbClr val="F8F8F8"/>
        </a:lt1>
        <a:dk2>
          <a:srgbClr val="336666"/>
        </a:dk2>
        <a:lt2>
          <a:srgbClr val="FFFFCC"/>
        </a:lt2>
        <a:accent1>
          <a:srgbClr val="C0C0C0"/>
        </a:accent1>
        <a:accent2>
          <a:srgbClr val="FF9900"/>
        </a:accent2>
        <a:accent3>
          <a:srgbClr val="ADB8B8"/>
        </a:accent3>
        <a:accent4>
          <a:srgbClr val="D4D4D4"/>
        </a:accent4>
        <a:accent5>
          <a:srgbClr val="DCDCDC"/>
        </a:accent5>
        <a:accent6>
          <a:srgbClr val="E78A00"/>
        </a:accent6>
        <a:hlink>
          <a:srgbClr val="FFCC00"/>
        </a:hlink>
        <a:folHlink>
          <a:srgbClr val="99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y 2">
        <a:dk1>
          <a:srgbClr val="000000"/>
        </a:dk1>
        <a:lt1>
          <a:srgbClr val="609494"/>
        </a:lt1>
        <a:dk2>
          <a:srgbClr val="FFC545"/>
        </a:dk2>
        <a:lt2>
          <a:srgbClr val="476F6E"/>
        </a:lt2>
        <a:accent1>
          <a:srgbClr val="FFFFCC"/>
        </a:accent1>
        <a:accent2>
          <a:srgbClr val="FF9900"/>
        </a:accent2>
        <a:accent3>
          <a:srgbClr val="B6C8C8"/>
        </a:accent3>
        <a:accent4>
          <a:srgbClr val="000000"/>
        </a:accent4>
        <a:accent5>
          <a:srgbClr val="FFFFE2"/>
        </a:accent5>
        <a:accent6>
          <a:srgbClr val="E78A00"/>
        </a:accent6>
        <a:hlink>
          <a:srgbClr val="3E7D7C"/>
        </a:hlink>
        <a:folHlink>
          <a:srgbClr val="99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F8F8F8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1E1E1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 main:Applications (Mac OS 9):Microsoft Office 2001:Templates:Presentations:Designs:Technology</Template>
  <TotalTime>2412</TotalTime>
  <Words>744</Words>
  <Application>Microsoft Office PowerPoint</Application>
  <PresentationFormat>On-screen Show (4:3)</PresentationFormat>
  <Paragraphs>213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Technology</vt:lpstr>
      <vt:lpstr>Ossification</vt:lpstr>
      <vt:lpstr>General :  $100 Question</vt:lpstr>
      <vt:lpstr>General:  $100 Answer</vt:lpstr>
      <vt:lpstr>General :   $200 Question</vt:lpstr>
      <vt:lpstr>General :  $200 Answer</vt:lpstr>
      <vt:lpstr>General: $300 Question</vt:lpstr>
      <vt:lpstr>General :  $300 Answer</vt:lpstr>
      <vt:lpstr>General :  $400 Question</vt:lpstr>
      <vt:lpstr>General :  $400 Answer</vt:lpstr>
      <vt:lpstr>General :  $500 Question</vt:lpstr>
      <vt:lpstr>intramembanous: $500 Answer</vt:lpstr>
      <vt:lpstr>Intramembanous $100 Question</vt:lpstr>
      <vt:lpstr>intramembranous :  $100 Answer</vt:lpstr>
      <vt:lpstr>intramembranous :  $200 Question</vt:lpstr>
      <vt:lpstr>intramembranous :  $200 Answer</vt:lpstr>
      <vt:lpstr>intramembranous :  $300 Question</vt:lpstr>
      <vt:lpstr>intramembanous :  $300 Answer</vt:lpstr>
      <vt:lpstr>Division :  $400 Question</vt:lpstr>
      <vt:lpstr>Division: $400 Answer</vt:lpstr>
      <vt:lpstr>Division:  $500 Question</vt:lpstr>
      <vt:lpstr>Division:  $500 Answer</vt:lpstr>
      <vt:lpstr>Endochondral: $100 Question</vt:lpstr>
      <vt:lpstr>endo:  $100 Answer</vt:lpstr>
      <vt:lpstr>Too late to apoptize :  $200 Question</vt:lpstr>
      <vt:lpstr>endo:  $200 Answer</vt:lpstr>
      <vt:lpstr>endo:  $300 Question</vt:lpstr>
      <vt:lpstr>endo:  $300 Answer</vt:lpstr>
      <vt:lpstr>endo:  $400 Question</vt:lpstr>
      <vt:lpstr>endo:  $400 Answer</vt:lpstr>
      <vt:lpstr>Endochondral! 500</vt:lpstr>
      <vt:lpstr>Bone! 500</vt:lpstr>
      <vt:lpstr>Histology: $100 Question</vt:lpstr>
      <vt:lpstr>histology $100 Answer</vt:lpstr>
      <vt:lpstr>Characteristics of Cancer  $200 Question</vt:lpstr>
      <vt:lpstr>Characteristics of Cancer :  $200 Answer</vt:lpstr>
      <vt:lpstr>Characteristics of Cancer  $300 Question</vt:lpstr>
      <vt:lpstr>Characteristics of Cancer :  $300 Answer</vt:lpstr>
      <vt:lpstr>Characteristics of Cancer :  $400 Question</vt:lpstr>
      <vt:lpstr>Characteristics of Cancer :  $400 Answer</vt:lpstr>
      <vt:lpstr>I give this rose to :  $500 Question</vt:lpstr>
      <vt:lpstr>Neurotransmitters and Integration:  $500 Answer</vt:lpstr>
      <vt:lpstr>Mixed Bag: $100 Question</vt:lpstr>
      <vt:lpstr>Mixed Bag: $100 Answer</vt:lpstr>
      <vt:lpstr>Mixed Bag:  $200 Question</vt:lpstr>
      <vt:lpstr>Mixed Bag:  $200 Answer</vt:lpstr>
      <vt:lpstr>Mixed Bag:  $300 Question</vt:lpstr>
      <vt:lpstr>Mixed Bag:  $300 Answer</vt:lpstr>
      <vt:lpstr>Mixed Bag:  $400 Question</vt:lpstr>
      <vt:lpstr>Mixed Bag:  $400 Answer</vt:lpstr>
      <vt:lpstr>Mixed Bag:  $500 Question</vt:lpstr>
      <vt:lpstr>Mixed Bag:  $500 Answer</vt:lpstr>
      <vt:lpstr>FINAL ROUND Question</vt:lpstr>
    </vt:vector>
  </TitlesOfParts>
  <Company>Seminole Coutny Public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SCPS</dc:creator>
  <cp:lastModifiedBy>mfcsd</cp:lastModifiedBy>
  <cp:revision>317</cp:revision>
  <dcterms:created xsi:type="dcterms:W3CDTF">1998-09-17T14:16:32Z</dcterms:created>
  <dcterms:modified xsi:type="dcterms:W3CDTF">2013-02-26T14:00:45Z</dcterms:modified>
</cp:coreProperties>
</file>