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311" r:id="rId4"/>
    <p:sldId id="258" r:id="rId5"/>
    <p:sldId id="259" r:id="rId6"/>
    <p:sldId id="260" r:id="rId7"/>
    <p:sldId id="31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13" r:id="rId19"/>
    <p:sldId id="271" r:id="rId20"/>
    <p:sldId id="315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14" r:id="rId32"/>
    <p:sldId id="316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17" r:id="rId56"/>
    <p:sldId id="304" r:id="rId57"/>
    <p:sldId id="305" r:id="rId58"/>
    <p:sldId id="306" r:id="rId59"/>
    <p:sldId id="307" r:id="rId60"/>
    <p:sldId id="308" r:id="rId61"/>
    <p:sldId id="309" r:id="rId62"/>
    <p:sldId id="31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5CF63-BE9A-4B78-A3C6-64083EFE52D2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49E6A-025B-42E3-B73F-D87B992F2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Kazakstan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49E6A-025B-42E3-B73F-D87B992F21F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6372-D3E1-4A2A-B609-73D1EB284CBE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DFC4-93E2-4B05-A2AE-97A745673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outreach.mcb.harvard.edu/animations/actionpotential.sw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hoto.com/images/download_lo_res.html?id=670044814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m/url?sa=i&amp;rct=j&amp;q=katy+perry&amp;source=images&amp;cd=&amp;cad=rja&amp;docid=6TlG6ZKaMD4MdM&amp;tbnid=j5-vuNoZLPTXyM:&amp;ved=0CAUQjRw&amp;url=http%3A%2F%2Fwww.campbroadway.com%2F2014%2F01%2F21%2Fmodern-tin-pan-alley%2F&amp;ei=QF_7Uqq0DoGwqQGSloGwDA&amp;bvm=bv.61190604,d.aWc&amp;psig=AFQjCNFc8CDc-iyv8veAHA0IlWeNuczHBg&amp;ust=139229200343626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katy+perry&amp;source=images&amp;cd=&amp;cad=rja&amp;docid=faEWH-twBRGE3M&amp;tbnid=DaiBEXbvhfp-rM:&amp;ved=0CAUQjRw&amp;url=http%3A%2F%2Fwww.kidstop20.nl%2Fartiesten%2Fkaty-perry%2F&amp;ei=OF_7UpbXEqmCygHm9oGACA&amp;bvm=bv.61190604,d.aWc&amp;psig=AFQjCNFc8CDc-iyv8veAHA0IlWeNuczHBg&amp;ust=1392292003436264" TargetMode="External"/><Relationship Id="rId5" Type="http://schemas.openxmlformats.org/officeDocument/2006/relationships/hyperlink" Target="http://www.google.com/url?sa=i&amp;rct=j&amp;q=katy+perry&amp;source=images&amp;cd=&amp;cad=rja&amp;docid=XEmuvv9b-uX2SM&amp;tbnid=CjRM_prLSOSV5M:&amp;ved=0CAUQjRw&amp;url=http%3A%2F%2Fwomenshair.about.com%2Fod%2Fcelebritystyle%2Fss%2FThe-Evolution-Of-Katy-Perrys-Hair_12.htm&amp;ei=KF_7UtL6M4fuyQGqkoDwAw&amp;bvm=bv.61190604,d.aWc&amp;psig=AFQjCNFc8CDc-iyv8veAHA0IlWeNuczHBg&amp;ust=1392292003436264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hyperlink" Target="http://www.google.com/url?sa=i&amp;rct=j&amp;q=russell%20brand&amp;source=images&amp;cd=&amp;cad=rja&amp;docid=8PVOypriZ4pCVM&amp;tbnid=jjHfoJhlKS7h2M:&amp;ved=0CAUQjRw&amp;url=http%3A%2F%2Fwww.thesun.co.uk%2Fsol%2Fhomepage%2Ffeatures%2F4942468%2FBlame-this-on-madnessnot-on-Muslims.html&amp;ei=Vl_7Ur7BEO2GyQHh3IDYBA&amp;bvm=bv.61190604,d.aWc&amp;psig=AFQjCNHGufOkMf9TV1zLu3gRr_DtUhGAxQ&amp;ust=1392292050060104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hoto.com/images/download_lo_res.html?id=906051462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week’s plan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2 days </a:t>
            </a:r>
            <a:r>
              <a:rPr lang="en-US" dirty="0" smtClean="0"/>
              <a:t>talking about how nerve impulse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Wednesday</a:t>
            </a:r>
            <a:r>
              <a:rPr lang="en-US" dirty="0" smtClean="0"/>
              <a:t> – Brain regions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Thursday</a:t>
            </a:r>
            <a:r>
              <a:rPr lang="en-US" dirty="0" smtClean="0"/>
              <a:t> Dissect Sheep Brain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Friday</a:t>
            </a:r>
            <a:r>
              <a:rPr lang="en-US" dirty="0" smtClean="0"/>
              <a:t> Assess regions and neuron firing </a:t>
            </a:r>
            <a:br>
              <a:rPr lang="en-US" dirty="0" smtClean="0"/>
            </a:br>
            <a:r>
              <a:rPr lang="en-US" dirty="0" smtClean="0"/>
              <a:t>Current Event   </a:t>
            </a:r>
            <a:endParaRPr lang="en-US" dirty="0"/>
          </a:p>
        </p:txBody>
      </p:sp>
      <p:pic>
        <p:nvPicPr>
          <p:cNvPr id="59394" name="Picture 2" descr="http://t1.gstatic.com/images?q=tbn:ANd9GcTdmVczyePv7hpLWRZn2s5o4J7W0P1Yi2S49S9UXCQMetkMVlEF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1" y="4343400"/>
            <a:ext cx="3905249" cy="2343151"/>
          </a:xfrm>
          <a:prstGeom prst="rect">
            <a:avLst/>
          </a:prstGeom>
          <a:noFill/>
        </p:spPr>
      </p:pic>
      <p:sp>
        <p:nvSpPr>
          <p:cNvPr id="59396" name="AutoShape 4" descr="data:image/jpg;base64,/9j/4AAQSkZJRgABAQAAAQABAAD/2wCEAAkGBhQSERUUExQWFRUWFxsZFxgYFxcYFxcXGBgXFxcXGBgYHCceFxokHBcWHy8gJCcpLCwsFx8xNTAqNSYrLCkBCQoKDgwOGg8PGiolHSQpKSksLCkqLiwsLCksLCwsLCwpKSwpKSwsLCkpKSksKSkpKSwsLCwsLCwpKSwpLCwsKf/AABEIAMIBAwMBIgACEQEDEQH/xAAcAAABBQEBAQAAAAAAAAAAAAAAAwQFBgcCAQj/xABHEAACAQIDBQYDBQUGBAUFAAABAgMAEQQSIQUGMUFREyJhcYGRBzKhFEKxwfAjUmKC0RUzcpKy4UNTwvEIFiQ0ojVzdIOz/8QAGwEAAgMBAQEAAAAAAAAAAAAAAAIBAwQFBgf/xAAvEQACAgEDAwMDAwMFAAAAAAAAAQIRAxIhMQRBUQUyYRNxgRQi8FKx8SQzQpHB/9oADAMBAAIRAxEAPwDDqKKKACiiigAooooAKKKKACiiigAooooAKKKKACiiigArpTXNe1KYDmOSpHDTfr9etQ6tTvDy1amK0T0c1LpL+NRMU9L/AGin1FdEpLLpSJlpvLPpTdsTTahaHxlrhp6YHFUm+Jo1BRIiemU2IpFMRTSWaociVEWmxPjTRpa4Z6TzVW5Fiielq8JryiqmxwoooqACiiigAooooAKKAKuWxN2YYIExmPBKuL4fDKcrz24O5/4cF9M3FuVAFOy05nw6Kv8AeZmI4KNB4EnibdBU3icHLjZc6xqhJsscSqsaoBoEA5DqdTqbk01xe780du0QWF+fS1+FWKDF1IhRQRUpJsoZ0CEkMoPiCSdDapjG7gTpEJMhseFwRep0MNSIbYGwGxcnZJJGkhF0WRsnaNp3FYjKHPIEi9McZg3ido5FKOpsysLEEcQRS0uAZBci3v8Al71L7c3kXF4aLtlY4uIhO20/bQWNhLzMiGwDa3B14a1yi0xkyuUUUVABRRRQAUUUUAeg0pG9JV6DTJgPEkpftqZI1XLczcKTHEOzCKG9s7A94j5sthqFGpbQDmafUCi3wQE0py01aarZNsiFSQEV1BNiS2oB0bjpca28aazbEgP3SviGP/VenpibFaM1JtLVhi3fw7KwE8gf7l4xk4aBmDXGul7VA4zZ7x/MunJhqp8iNKS2NXAmklJM1eA14ahsKC9eUUUjJCiiioAKKKKACiiigAooooAUw7gMCRmAIuvC4vw068K2/CbPws2GOJxkwnxM1ssaCyQDgiBeCqqgenW5Jw6Mi+vCrMd7ygAiL20FmtcKtspuPLUVbCu4kk3wbbufDgMJGXkymQm+qg5R0Aqh/EzfWOeYrDGAALXOl/4ugtppVKG8zMTdreHIf7VE47E5nuTmA9h4A9KdyXKIUH3LFsvbgGIEhAy2W/CwZQA1vM6+tbBjviJDiMMIWjJZ10sO7fS3gD4VgmycAzNmI7o9+otpV22VtWJBllmhjB45iWPnljBami0+SJR8Fx3Q2fh8ZHiMHKgEhGaNtMw0sbHn5dL1kmK2WMHjXhmGiMVYNcd2xBHr18jVj/8AOEEGIjmw7STNE2YFUKBut8xJsRcU13v23NtLEDEHBqhyX+9ZkS12bUZrZhfwquc0nyNCEnwinbQw+SRlF7A6X4leKn1FjTapvbGNZ4Y1ZIRZm7yKM4tZcha+qcxpz41CVU3b2H+4UUUVABRRXcURYgKCSdAALknwHOgDivRUrDuni2+XDTH/APWw/EVIRfDvHH/g5f8AE8a/i1Lriu5dHBklxF/9Edu9sZsViI4Uvd2AJAJyrzaw10+psK1je/asaH7Lhu7BGqqQCe8V4x8TZFPIGxYsSTpUdsiCbAYUxQpkd9cRMtmd+kaEC8cYHTUm5vULProOX0poSjJ3ZOTFPHtKLR40gqLxb5j3myryXmfHzpXFkgWFrn2FMVjC6m7H9fr1q5yM9D2KwUWFhQZ8oOlweIOoPmOdMjiLnjamuIxJ11ty5eFFhQ22ngMvfUdw8r3ynjby6Go6pnDYm91bW/H9eVRWIiysR0PuORpJEidFFFIAUUUUAFFFFABRRRQAUUUUAdKKcYLAyTMEiRnY8FRSzH0FSO6uxVxE37R+zhQZpG4m3AIg5ux0A8zwBrSVxUey8L2st42kX9hhkOSSUcpJmXvLH+PKqpZKelK2a8XTqUHkm6X9/sUqH4eTp/fxyBhlJRMhcKx1LXNk06kWuL8gWe0J3jOVYoIbfKQFkdhw1kOZSwtY2y68qmtgCTaK4jM1nZ1LkGw7MBisQW/ylrn+UVGQ7otKMS8eUCBA5W9z3r2UWFiwsbi/vSrLTakyXguKlFbEBicRIxs7lvNrj8bVZ90N1mlZWaNGW4BDAm3PXXpSG7e7ReVe1VlB14cFy3D2PG5It61tGzcMmUKp18dTrzPUm9VZ8/aJZg6bvI62Zs5bqAqAAaBQFGlraAAEC3Ou8du+rsWLC4TJGCpyqNM+im/esL+CgWqN2v8AatRBHpza6jyuWa3tc1BbBwO0sTOR+0jjVrNIWGQgcSL/AD38KzxujRKk6opXxJ3WTBSxiNiwlVnuVC2IOUgAGwW+oHjxNUurFvrtuefEMkwy9izIq2sVs2tzxJJF6rtdKPCOVkrU6CiiimECpTd3ElJrqbMUdUINiHZGCkHkbnjUXXqtbUUPdDRdOy17J+IU8RAk/ar4khh5N/WrZgviDhXHeYof4lv9VvWWlgxuSAfI2J9OFGTxH1/pWefTwmdLD6lnxbXa+TZo94sOeE0fqwH40hi8ZhJPnkiPjnUMPIjWqBjdlSLlA4ZFLHp3VbzvYg624ipfdfZuEzK+ISWS97RpZ1JBsCzB1YdbC/8AXOumS3TN8vVHLZwTHOOweFv3MUA3Qgyf6RUA0ouRzHLgeeuU61rcm3tliB4AgawP7P7PIvLQZlVjm1tmNZvJJgm+fD4seH2iLun+aC/1rTik0t2cnqJRyO4Rr7WQsqX4a/jTOWI5eNulWLBbtHFy5cJFiGA5yFGVRp80gChdfGmm8m7c+EKrOmXN8pDB1YDjlYcfrar1NXVmfS6sry3B1ox5uwPVR9NPypYAcvam2LPe9B9dfzp3wVsQooopCAooooAKKKKACiiigAruOMkgDUk2AHEk8q4pxg8Y0TZkJVuAI0IvxseR8fGglFzwuKj2UgzhZcVowiOqRvbRprHivKPj+9bgaptHac2JleWVjJI5uzHU8OA6ADlwFqash4m+vXnXXZ5j3R101Nv60kYqO5fkySytLstkiY3N2wMNiAzk9m1lcr8wF7hx4qdfettljjZkljZGzWQlDYMurDMlrFtTr42tWc7I3LGRe0S1tGbmG48jyvVpgjjjMS3uyEkNw46WPUVy+oyRnLbk63T4pQjTLJLGrG+Rb6C9tT606SEJY2189BTPB40ILn/b09ab4jaRJ4+XSqC6icmijdbHKb8jrT3Zk5ACLfKO7ovdUcvyqox7SysqtIqFtMzEC3go5t52H4U33pwxEEkuDxLq8aZyiTKUYIO8StiL2HI1px3ZmyJUyofHLYgjxUWIUC0ylXtwMkdhf1Ur/lrMasW8++0+OSJJcuWK5Ww1Ja1yT6VXa6cE0qZyMjTlaCiiimKwooooAKXwfzrz7y/jSFXj4Pw4Y7QD4pgBEhkjDcGkUrl8yASwHVRUN0rJStmhQfDk9tE+LmZpMQ3eW4BIVbCMN++IxHfTkbcKV2B8PcNiMFhywySqzxho+6XCSyL+0P3tANan5dvQYx1VEldTKB3onSxUHvoxAIK6a6WvT/ZWxFw9ghcgCyhjcIp1IUAADxPE9a508m50YY6Q/wBlbJjw6BUA04m3Gns0aMMpVSDxuBTdXoZtD+FIppIHGyq7wbKaZ1ijjZ4Yz/d3MULk2ZwGjPddb6ZhYm4461WPivgIsLhI1hhvH9pV8t2yLaPKyk3uufTTna9XuXe9ZCEghd2JscylETqWJHAfWl5cMpjKsM4OrXF8x48PPl5VMWou0Npco09j5ubBGds69xixJ0yhbkknKPl06VAyyZmJ6mtD+JG1GlkIGG7JlYgubdo4twIHHQVQcVg2jy3+8oYeutdOL1KznTWl0N6KKKkQKKKdps9jGZOQoAaUUUUAFdpGToASTyHE+VXXYfwmxuKIyRkKTq7DKg8bn5vQGtEwHwl/stUxKuJ51kU3ClcgAIIjFyCTfiw5aWpJzUU2W4sf1JqC7mO7L3OxmIcJFhpmLcDkYL5lmAUDzNXU/APGKq9pNCrO1goLNbQsSzAaAWtoDratNx28zFBljJJ1uWLADyNVzaW05JWzMQCBYW0t7afSsUus8I6+D0fJP3Ol/PkkN2PhRh8PGVfNLIws0jd2yn5kjXXIpubk3J8OFOZ9zMPA6dnEihSxNlXvZgRY9eI0taorZW980BtmMi81bXTwPI1YF2quITNGb9QeI86zSza1vyaH0WTp5b8eSC2lGkWbLz5XJGnTpVQ21iCv7QX0IOlWra6kf7H8KgJmBUhxcePPqKqi99y2XtISPfFgQDe2njpx9andnbXEp7rDlpfnoOfiKo20MMsbtY93kOdzypvhcUQcyNY+BsfY8a2vCmrRm1dmbrgof2eWwYEdAR14HjVA+I+0TDE0MuGRZJQDHMlk7isM1wvG9rWPWltgb5zLHwEthqV0YAfvKR9ReoTe7GybQdGIyLGpC8yS1iST6CpwwqW5n6htQopOFgzOo6m1S+39zp8L3mikEbWysVIBv0NrVbdwdkxYfEwzSjMqPduB4cCBzANj6Vse9e+GBOGKmaN81rAHNY8bm3CukkcaTrg+UKKuu1dixSyO6DKGYkDhpy4cK4TddFKmxI59KitxktrKcRXqpc2rRdp7FgEYNhe1Qk8KIoIWxB6VLVEpWV9NmsSB1pxidkMljqdentUngIWc5raCpq1xZhUNDKjRPhVti2BjjiikdoywkbuBczOWABZgT3SDar8s4YcLHpzFZl8MdnohmaRjbu5VuQubW5I62AHv4Vd8VtqCO9mHvXMzRakzfjqSTJO1qay4wXtzqGxW9cfAH6/hVG3o3/Kfs4CDI2mbpw4UsMcpukPJqKuReN4d+8PhBlb9rMdRGpFx4u33R9fCs025v5i8SSA/ZL+7HdR6t8x/WlV5SeJN2OrE8fU1JbD2FJi5lgiW7NxvwVebuRwUfWunDBCCtnOnlcnsQ5w5JvmJPEkDn/ipTH7HM6qwOgFiOh/Vq+ht2vhrhcKozIs0ttXkW+v8Cm4QfXxqV2punhp1KvCnDRlAVx4hl1/KrHJVSKT5abYKhOppPB7ADEkjQVet89y5cDLY3eJj+zktof4Wtorj68qgGZo9QOPGq73Ltq2Kbj8PkkZelTmC2YVhuzd0625Co/brZpb2sam44WeIKTpwuKkVLcj02GhFwaKlYosoAynSiigPqsrXE0CspVgCDyOtKUUCGcbwYMRyPlFr8V6Hk6dR4c71UMRE7HulRpxtmJ8RyF/fStc3j2N2yZlH7ReFtCRzWs+2lgM/yC0itwJynvaWPQ30PiVOlzXM6nBT1RPU+mdemtM+Sqth5b27RvRad7LxbQuGYk3Nr269aj8VNOTYJbXqKbAYhdeIPInT2rHTPSSgskadUW3aOODXDBsw0Itz/KqvtGZibAFdDqdbHlpSuE2hKpNgQOJUG62604xGMD6mNvSx9rVHDsyro4LZmfbW2fIoDPe+awFtMtr5s3C99LeNRisNb1pOIe6MuUgMLEtbQeA61XF3WS5JcovIkDUdbV0MfUpqpHI6j0rIp3i3T8jPdnHOHCgKy34HQg9VYag1Z9oREC9iOdiBf0YaH6Ubg7KjTGMuV8RF2WaRVQE5r2TQ+9XfH7uIqN9n+0MyoT2csJCSNf5QbAo1j93TS9Em9WqBTFQ+m8OdO0+eaKQ8h7O4HketNiQ0ZzHW1/UVIfaQbhFIQgEAi2XqtvA6VCS4V2kyi9jy4VvTWlNM4WTG4ycGuBXBxBra8rjWpsYYFRbkOVMcLsfINdPCpjCOAutWRRVIjFtnAf5R+r1A7zTAuAg0/XCrFj7PfLy9KbxbKDMOd+Bt+tKlvaiEu5Bbv4m75DVh2rhiSMnnSe0t0gsiyAletqlIJFC5dCfr70aWFoinE0YurWFrkdR0IpbAY6Vm1VCBx0P9ac9lnFrnwpKASRX0068arlFN7oZSaVJjbeDa57J0RbPbTLrp4c721qnbMJLF2+7p5Vq26u6gxDNLINCdP16VH787jOMTEIEUpKyJYaEykkDMP3bWuel71KSi9hXk1bNkduXufLtCXKhyRrYySEXCg8Bb7zHkL8rmt43a3UgwMeSFbE/M51dyObN+QsPClN2t348Fh0hjGijvNzdz8zt4k+wsOVStDdiBQaKKgBvjcEkqNHIodGFipFwRWR73/D/7K3aIS8JNhfUxk6AN1HQ+h8dkpHFYVZEZHAZWBBB4EGoJTPljenYpy51Hy6/n9KZ7AMjLw0varn8RNhT4eV4QLowvGx1uh8eo1B9OtVPdranYkxyCxBpthrZLLEOZop20d9a8qCT6RBuK9rlPzr2grCqzvdAFXPlBBGVuvUajUX/pVnpntbBCWF0PMG3mNRSyVqizFPRNSMf2oOxYm4ItpfiTxFgONwQfWq5Ntxjy08quW3o8oj04CwuL6qbe9mHtVexO04weFz6D8a4k4qMmj6D0k9eNSZH4fEBmQhuuYG+mnlXcmKjv3WFKpj7m6qRY8b3HTwrjERwM2ot1uBx9DSGs5kMene1t0BrmMxk27TQ+FIy7KisSJAPe1N/7KHESJ701LySh1iN343uTl05mwHh5Uim7zr/czW8A1/o1xSw2MxT+8DAEWsSQL8SQBevI9g4jkv1F/a9OpSXcz5MGKe8krHezC6ARSrbKvdYjmNbXHXX6V3tN1QZrC/650ipxKBs+i2a1+uU6AHnw+lSDbMWSAA2zW4eIrf0luDR5j1hRhli14IfB7RLkltANK8efI4axy61KNsYBco42pxNsbtEy+HGt6T7nCk+6GEWPRyAByp9PtGOMgHw8KhcDgCkpXjT7GYZOLkX5adKZNVdFLUk6De7aqNAShFwL6eVV3dTa7OLEXI51KTYFJYjl1Fqgt307KUjxob3RMeCzGNx3uFdPi2A7w04V1iMUzCw4eVNmjuLnhQ3bpEJVyXDZ+/0MMYXn5eAq1bn4Y4pxjHBCAHsAefIyH6gep6Vnu7W7UeOdE66uRyQWufPkD1Nblh4VRQqgKqgBQOAAFgB4WpZuwSFKKAabY3FFR3cpY8MzZR5k2Jt5CkJPcdixFG8h1CKWIHE2F7VD7A3rGIkaMrkbUqAbgqLc+ut/Wm22ppZg0Ec2HJdP7sBs7LpnCvnsDxtp/WobcPCscU7lSOzRla9xZncd23WyH9Gq23qSRrhjh9GUpe7ajQqK8Fe1YZCl/FLA5sKsgHejccf3X7rfXKfSvn7amBH2hS2gNfVe08As8TxNwdSPLofMGx9K+Vd6MM8eJZX4xOVI8VJB/Cj4HiWOJhYWK2t0oqFg3jjCgaCijcY+qIuFdCuUGgr0NQVHVFeV7QBme/sGR+zHBgzeIvbQa6cONUjE7Ch/eK3/AIr/AO9XL4kS3xYVbEiME8eJJ6c7CqLitjzsb5lI8Da3neuLm/3Hue99M26eG/YI9mImol8+8NffnSUuwGLdx8w63B96Xg2bKgIdxlPTj+NI47BzlibgjwvVS55Op+Rq2wZrcL0j/ZEv7hrrNMpt3vS9KLjZxzbTzqy38E7nuGw8ycFPqLi3jXeJilBzXJueIBGvle9eR7YnX7x8tafxbwNYydndrAE6ZegY3F7+VK2yHqXZD7d7CmWOcS62w8rJf7pTIc2vA1D4DFt2hym4savPw8x4xM/fCn9m8bLbir2Pkb5SPWss2vNJgMbLFx7KRkseag933Wx9a6fSJ6PyeJ9Xl/qd/CL7s1mlY3FiBoL8fGm+KxEqMVAFhz8ajtn70RyLcMAenAikdt72rGhCkFrWAHXrW+zj02HeHeJu1j71Vd5ppXYAXseIBpsdvym9zXMWJkkYKoJZjYBdSSdAAOZqPpi69y1bnNliKOeWlIYvZg7QkHnypvDsmeNzHMGicWurDKbHUG3jSO1Q8YuHvQop7WQ2+aJjCOVGW/4Uph9ku6mzcSaqH9qP1qc3Z2hM86RJqZXVAD1Y2B9OPpTuNIVM2P4Q7uGCGWV/mkbKvgsdwbebE/5RWgGm2AwKwxJGvBFCjxtzPiTr604WqBj01QN5dqLNKWVQwVTEjsCUBLBpHHImyBRrV/YVX8Tu+Y7tB3lJBaFrFGGYE5b6K2nOq5pvg09PKEZXJX4/yU6TaAEbolu0Z43DXNwEa9lCjRj3hf8Ai1qR2JjJTjh3rF2/aCxW4WO3eXhm7o9/SpiJZrERYQROwsXYxgLoAT3dW4A2qT2Vu+kJzt35TctI3G7ccv7oqqMJbU9jZl6jG1K4q382SoooBr2tBygrDPi5sRExzP8A81Q9vHVWPut/WtzrHP8AxBYA5cNOAbDPGx5AmzL+D0VbJujJ5dkxXPD3oqEMp60VboRFs+xtp7ZjgF3PkPyrmDaYcA2ZSRcKwsdLDh61FYDYwR+1mYSTtzJGWP8AhjB4W68akRgG7QP0FvzqpNjNIWeeVjZQB4nQD8z5Cul2eeLyM3l3R7DX606C21NVre3e9MIEDZjJJm7NF0Byi7OzcFUe/hUSpK2NjjKclGPJnW9mNT7bOSxyhsoIuT3QNOBv0qtNtZge4Ht5H+lO32yY7EjVrtr/ABE8ra6WFJjefwX/ACiuI/3Nuj6Lhh9PHGPhIMLNI+pV+Ohu/rawNIHbzhja4HQ3PveuoNsyM4bUgcLhQPr+VLSbUhY99BfmQbVFfBd90NJN4JDbwrpd4pedj5iupMThrfI3+f8A2rpZ8LaxR79Q1/yqdvBO3g8XeI80Q/yinWF2wjXBUITwIB48RcUz/wDTHg0q+YU/nTvBQYbMD2pNjoCttfOh14Ien5LNujtTDpiYggs5ZQTyOYgH8arnx62N2eOWawyzxj/PH3Wv6ZKmN19nYc4uFgcpRs7d7uBY7szG/AEDy1rjf5BtDJiSWyszLh0PA4ZLDtrcQZJMxF+Kha39JNRi2+LPHetRvOqu6MaJrwGrwN1k4WFdJusnQVs/VQOD+SkoK0n4Ybom6Y+RxHHE90Frlytwx491RfjxuK82LuP9olEaZbnUk8FUcSbe1qv825MZwK4aPMXKNZlYoWdrsSddFuOB4Cs+fqrjUDRgxxbuXAz+K+6csyjFYcEtEuVgvFo+IYW4lbn0PhWI4qSRvmua+pd1o50wyR4rL2yDKxU5g1tA17DUi1x1qn73/DqN3aaFQpIuyAaM3VbfKT04aVOPO8cakLOGp7GCdmeh/X/etF+Cey+02krkaQoz/wAxHZr/AKz7Un/YqVaNw8K0WKRI9M8kZlGmYRIszC44qrOE48bWq79SpbIpjGy07sb8NLihhWXN+yLmS+oKsVZSOZBsKtGy9uwYhpEhlWQxEK+W5Ck3sL8DwPDpWY7mnPLjCwF4sJKgPnPiLk+PEegpDdHYcmHwMamY4dcSBPM6azyBh3IYlHyKqWLOebEcta4T23Zry4rlUFua++OjByl0B6FgD7XrpcQp4Mp8iKyhtgbMPGPFg/vZlJPne9cNu1swj5sWnj3T/wBJpvrYvIfouo/oZr1e1k+D2Kyf+z2uydEmuB5HMcv/AMafttbbOFHaOkWMiHHs7FrcyMgB/wDiadSjLhmeWOcNpJo0ijNUFutvjBj0LRNZ1+eNtHQ+I5i/MafhUzYA9T1qRBWsv+PcJbCQAce2P/8ANq1AVQPisAVw6n9529go/wCqllLSrA+cW2TL+79aK0n7KnSiqf1fwKazuri8MVGSIRyDQ5u81/8AGbk3qzNKQPlJ8qr+2N1Q+aSE5XazW5Fgb3B5Xv5VxsjeF0PZ4hSGGl7a+o5+Yq9bFjVk40rE2tYVn3xYxCE4eHTtO8xPNYzYH3IHtWjjEqVzBhYC5PTzrDdvTnGzzT9oEDtlizDTs1Nl8r8az9TkShp8nX9IwfUz63xEjmxuHJs8IIB48/fn1ruPB4Nxe5XwI/CxpnLupPxVo3/wtXD7Bljt2rIq+L/kNTXNpVyexuDew/aGAqVWTKp+XVs3qDyPGmZ3cUnuzIfNgPxFJ4/BzqABdlH3g1wfrof6VGlH5g0RXhliXyS//lY8pIz/ADCuG3Yfqv8AmWowM3jR27eNN+7yMov+IkBu3L0H+Za9G7s3DQDqSLfjTD7Q/U10uMccCxoqXkl2ibfYhylzbFJFYyQBih7NTqSwuWXqBranWI2xJiHaR49L5RkYZUVNFRVIHdA4dePOut0dv9liDnJDlALP0Jvpz1sPanOM2LHHI8sbyJmksq58uTMt1CWPykX0PTwpY5N/pyPL+oe+UuVVfjwNVsRoeA1BFja9r9CL24GpXdvY32mbKWCqozNzuL2AA8fwvUashEih3z5ldVGSMMTluMzqAbAqNSDrpzpeJ2TVWZbixKkg29KupnnpwhFqXZmoYfAqjhlKKMpGVUVQb5bEka6Wp1hNmojFhmJN9SSbA8lB0ArO93MOGmEk0xVFNjd2uxPDibAa3v10rRPtUa2AkT1YX+pqItJ7l8t0tN7/AAPi1N8Q4tSL45bcR5g0hLjAvjUzyoiGJme7+YU4TPPHG7q/AoQqROeLO2pUa6AC9766Uz+CW1Ukx0yBQH7MuXDM2ezINS/eJGby406+IvxKOHb7Nh1QuV/aMyhgMw0QKdCbG5vcajxql7l74RbOlll7PvvEyLkKgKxYMCVOlrgaD2rXgxNx1MWc9KcUXzcODtMVtONfvxMF/mlmH41me8e9WJBfCSp2BUqgLZwyJGMoW/MHKDm9BVi3Q+I0eCZpZIWLGARW0HaP27yB2J1UWe3AnSqtvhvQ20ZmmkC5rBbC9lWwK5c1yOfqa0Qxf1CzztNqD2ZXzLKGt2ra8wzfTXWnUeJnX5cRKLfxMPzqPQECx4cvA+lO4Zrg3/Vqv+nHwUrLNd2SsG+GKj0MiyD+NRr6jX61ObE+KJRxcNCf30YlfVTxHvVIlb2pFUzG1UT6fG+1fY14+vzR2bteHv8A3Pobd9kxmKgxUJSLEqwMrJ/d4mA6SXA++NP0NNPUVivwF3YxCl8TISsOqxKfvtezOOigC1+Z8q2kVEE0qZnzuDlcFV9vk6qhfFZe5A38bj3UH8qvtU74mwZsMh/dlH1Vh/SjL7WUGTs58aKc/Z6KwNCmo7sbzoLQO4OoETdVPBW6MOGvEVZ5IUlHeUMPEcP6VkOysOyxmR4meJjYAGzNl4lCNbgnjbjp1q1bub2RI8kTTFlvcZ7rKrEXKOh1LHTUXuTyNbYTtF8oC3xI2ikOE7NLB5TkFuKpxkPounrWQzYGWQ3iyuLcFYXA/wAJrQ/iBs/EYudRh48yxRdVBDM3f0PMAKPWsvaCaPvBWsCQSuoBHEG3ynwNqw5nqnZ7D0iMcfT7P9z3f/h0Wnj+aNx6H8aUhxUjEG9rHgbD/ULVxDvPKvBz73/GuZNtO9yzMfA2K8eYqnS/B14y35Fht90Pda3la3sBalG3ldvmCt5qDXEW1o7d6GMnrbL9BS4xOHbjEV/wtp7EVFJdixK+x4m3V/5UY/l/rXbbcT/lR+1KLhcMeDEea0nLg4OTN7Ck2GSR4N4Ft/dxj+WvF3mUHRVHiFFEmEw6i/ePt/SmrYjDgELDqdLkhiPJbWvUpJ9mVZG0rQvsnZ5xGNEneHJQNLjrfoSSave8k/2cIgR2llVRGBqGKhwxdr3XR6b7k4AW7d7KoHPQAWPvyqB21vSmN2ksSO6pZkJQ2JQKzFSeVzx5jzqqClmy3WyPL5Zc393+ew5wUa3J1eS4zMB3bg/Lfko6CnQTwNSOGnjRQqoFUCwAAAt5Uv8AbFP3a2o5mXGpkOyX4j31qbn3pgiVezwlpWsDlUWLaA6jX3rkyqfu0iwU8V40SjYYoKDHEe3iTZ8in93Q28+dO12ypYozAc7aeHvzqn7b2CSDJB3SL5l5HqR0NQ2GlBBzECQdSLMLcB79ao+ibdafBU97sczY7ENfXtXt4BTZfoBUXFLqSeOv04fiaf7c2c7Z5wpyFiCR14XP8N9L9dKh3k1v1/PjXcxNaUcbKnrYrPiSR7fh/ua4hxFj4EZT+vQUjm1rjwqyykfLLYEHlQjU0ElKq9qdMD2R6mdz9lHE4uGEf8SRV9Ce8fQXNQBatM+A8Sf2krOCSsblLC4DWsSendLe9VyZJ9HYeEKoVQAoAAA0AA0AFKWpJMQp4GlL1XZB7Ve37gzYGbquVh5qwP8AWrBmqrb77YVIxh2vnxAbJwtaMqzX6aUuT2saCuSRllzRUm0Ov/aisWpmr6EfBfoYwBhLAC2S1ha14wTbprTvZeCjGCisii6oTZQLksCSdNbnWiitPYzyGUnzH/74/wBRrHUlIxcliReR72JH3jRRXNyHqfRffk+yLJLgo3S7IrHqVBPuRVF2nGBI4AAAOlhavaKiB2YjA10DRRVjLEdo1LoxsdaKKhl0ORGVjbjzptgtZBfrXtFTHhmHruC27z4llw8YVmUZGNgSBcDQ6VRtzP8A38H+P/pNFFN0Hsl+TyvqH/H+eDXgKcDl615RUivkWj/X1pXKL0UVBCFIxofI/gayvGDX+UfgKKKCzH3NG3IwqNsjGZkVrwkG4BuBEzAG/HXXzr5/k/XsK8oroYfac7N72JmvDRRVzM56aUvRRUoDgVsv/h3X/wBTN4QaeF5FvRRS+STcMWvCnCcKKKREHtqzj4gf/UsJ/wDj4j/VEK9opcvtLMfuINuNFFFc86q4P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data:image/jpg;base64,/9j/4AAQSkZJRgABAQAAAQABAAD/2wCEAAkGBhQSERUUExQWFRUWFxsZFxgYFxcYFxcXGBgXFxcXGBgYHCceFxokHBcWHy8gJCcpLCwsFx8xNTAqNSYrLCkBCQoKDgwOGg8PGiolHSQpKSksLCkqLiwsLCksLCwsLCwpKSwpKSwsLCkpKSksKSkpKSwsLCwsLCwpKSwpLCwsKf/AABEIAMIBAwMBIgACEQEDEQH/xAAcAAABBQEBAQAAAAAAAAAAAAAAAwQFBgcCAQj/xABHEAACAQIDBQYDBQUGBAUFAAABAgMAEQQSIQUGMUFREyJhcYGRBzKhFEKxwfAjUmKC0RUzcpKy4UNTwvEIFiQ0ojVzdIOz/8QAGwEAAgMBAQEAAAAAAAAAAAAAAAIBAwQFBgf/xAAvEQACAgEDAwMDAwMFAAAAAAAAAQIRAxIhMQRBUQUyYRNxgRQi8FKx8SQzQpHB/9oADAMBAAIRAxEAPwDDqKKKACiiigAooooAKKKKACiiigAooooAKKKKACiiigArpTXNe1KYDmOSpHDTfr9etQ6tTvDy1amK0T0c1LpL+NRMU9L/AGin1FdEpLLpSJlpvLPpTdsTTahaHxlrhp6YHFUm+Jo1BRIiemU2IpFMRTSWaociVEWmxPjTRpa4Z6TzVW5Fiielq8JryiqmxwoooqACiiigAooooAKKAKuWxN2YYIExmPBKuL4fDKcrz24O5/4cF9M3FuVAFOy05nw6Kv8AeZmI4KNB4EnibdBU3icHLjZc6xqhJsscSqsaoBoEA5DqdTqbk01xe780du0QWF+fS1+FWKDF1IhRQRUpJsoZ0CEkMoPiCSdDapjG7gTpEJMhseFwRep0MNSIbYGwGxcnZJJGkhF0WRsnaNp3FYjKHPIEi9McZg3ido5FKOpsysLEEcQRS0uAZBci3v8Al71L7c3kXF4aLtlY4uIhO20/bQWNhLzMiGwDa3B14a1yi0xkyuUUUVABRRRQAUUUUAeg0pG9JV6DTJgPEkpftqZI1XLczcKTHEOzCKG9s7A94j5sthqFGpbQDmafUCi3wQE0py01aarZNsiFSQEV1BNiS2oB0bjpca28aazbEgP3SviGP/VenpibFaM1JtLVhi3fw7KwE8gf7l4xk4aBmDXGul7VA4zZ7x/MunJhqp8iNKS2NXAmklJM1eA14ahsKC9eUUUjJCiiioAKKKKACiiigAooooAUw7gMCRmAIuvC4vw068K2/CbPws2GOJxkwnxM1ssaCyQDgiBeCqqgenW5Jw6Mi+vCrMd7ygAiL20FmtcKtspuPLUVbCu4kk3wbbufDgMJGXkymQm+qg5R0Aqh/EzfWOeYrDGAALXOl/4ugtppVKG8zMTdreHIf7VE47E5nuTmA9h4A9KdyXKIUH3LFsvbgGIEhAy2W/CwZQA1vM6+tbBjviJDiMMIWjJZ10sO7fS3gD4VgmycAzNmI7o9+otpV22VtWJBllmhjB45iWPnljBami0+SJR8Fx3Q2fh8ZHiMHKgEhGaNtMw0sbHn5dL1kmK2WMHjXhmGiMVYNcd2xBHr18jVj/8AOEEGIjmw7STNE2YFUKBut8xJsRcU13v23NtLEDEHBqhyX+9ZkS12bUZrZhfwquc0nyNCEnwinbQw+SRlF7A6X4leKn1FjTapvbGNZ4Y1ZIRZm7yKM4tZcha+qcxpz41CVU3b2H+4UUUVABRRXcURYgKCSdAALknwHOgDivRUrDuni2+XDTH/APWw/EVIRfDvHH/g5f8AE8a/i1Lriu5dHBklxF/9Edu9sZsViI4Uvd2AJAJyrzaw10+psK1je/asaH7Lhu7BGqqQCe8V4x8TZFPIGxYsSTpUdsiCbAYUxQpkd9cRMtmd+kaEC8cYHTUm5vULProOX0poSjJ3ZOTFPHtKLR40gqLxb5j3myryXmfHzpXFkgWFrn2FMVjC6m7H9fr1q5yM9D2KwUWFhQZ8oOlweIOoPmOdMjiLnjamuIxJ11ty5eFFhQ22ngMvfUdw8r3ynjby6Go6pnDYm91bW/H9eVRWIiysR0PuORpJEidFFFIAUUUUAFFFFABRRRQAUUUUAdKKcYLAyTMEiRnY8FRSzH0FSO6uxVxE37R+zhQZpG4m3AIg5ux0A8zwBrSVxUey8L2st42kX9hhkOSSUcpJmXvLH+PKqpZKelK2a8XTqUHkm6X9/sUqH4eTp/fxyBhlJRMhcKx1LXNk06kWuL8gWe0J3jOVYoIbfKQFkdhw1kOZSwtY2y68qmtgCTaK4jM1nZ1LkGw7MBisQW/ylrn+UVGQ7otKMS8eUCBA5W9z3r2UWFiwsbi/vSrLTakyXguKlFbEBicRIxs7lvNrj8bVZ90N1mlZWaNGW4BDAm3PXXpSG7e7ReVe1VlB14cFy3D2PG5It61tGzcMmUKp18dTrzPUm9VZ8/aJZg6bvI62Zs5bqAqAAaBQFGlraAAEC3Ou8du+rsWLC4TJGCpyqNM+im/esL+CgWqN2v8AatRBHpza6jyuWa3tc1BbBwO0sTOR+0jjVrNIWGQgcSL/AD38KzxujRKk6opXxJ3WTBSxiNiwlVnuVC2IOUgAGwW+oHjxNUurFvrtuefEMkwy9izIq2sVs2tzxJJF6rtdKPCOVkrU6CiiimECpTd3ElJrqbMUdUINiHZGCkHkbnjUXXqtbUUPdDRdOy17J+IU8RAk/ar4khh5N/WrZgviDhXHeYof4lv9VvWWlgxuSAfI2J9OFGTxH1/pWefTwmdLD6lnxbXa+TZo94sOeE0fqwH40hi8ZhJPnkiPjnUMPIjWqBjdlSLlA4ZFLHp3VbzvYg624ipfdfZuEzK+ISWS97RpZ1JBsCzB1YdbC/8AXOumS3TN8vVHLZwTHOOweFv3MUA3Qgyf6RUA0ouRzHLgeeuU61rcm3tliB4AgawP7P7PIvLQZlVjm1tmNZvJJgm+fD4seH2iLun+aC/1rTik0t2cnqJRyO4Rr7WQsqX4a/jTOWI5eNulWLBbtHFy5cJFiGA5yFGVRp80gChdfGmm8m7c+EKrOmXN8pDB1YDjlYcfrar1NXVmfS6sry3B1ox5uwPVR9NPypYAcvam2LPe9B9dfzp3wVsQooopCAooooAKKKKACiiigAruOMkgDUk2AHEk8q4pxg8Y0TZkJVuAI0IvxseR8fGglFzwuKj2UgzhZcVowiOqRvbRprHivKPj+9bgaptHac2JleWVjJI5uzHU8OA6ADlwFqash4m+vXnXXZ5j3R101Nv60kYqO5fkySytLstkiY3N2wMNiAzk9m1lcr8wF7hx4qdfettljjZkljZGzWQlDYMurDMlrFtTr42tWc7I3LGRe0S1tGbmG48jyvVpgjjjMS3uyEkNw46WPUVy+oyRnLbk63T4pQjTLJLGrG+Rb6C9tT606SEJY2189BTPB40ILn/b09ab4jaRJ4+XSqC6icmijdbHKb8jrT3Zk5ACLfKO7ovdUcvyqox7SysqtIqFtMzEC3go5t52H4U33pwxEEkuDxLq8aZyiTKUYIO8StiL2HI1px3ZmyJUyofHLYgjxUWIUC0ylXtwMkdhf1Ur/lrMasW8++0+OSJJcuWK5Ww1Ja1yT6VXa6cE0qZyMjTlaCiiimKwooooAKXwfzrz7y/jSFXj4Pw4Y7QD4pgBEhkjDcGkUrl8yASwHVRUN0rJStmhQfDk9tE+LmZpMQ3eW4BIVbCMN++IxHfTkbcKV2B8PcNiMFhywySqzxho+6XCSyL+0P3tANan5dvQYx1VEldTKB3onSxUHvoxAIK6a6WvT/ZWxFw9ghcgCyhjcIp1IUAADxPE9a508m50YY6Q/wBlbJjw6BUA04m3Gns0aMMpVSDxuBTdXoZtD+FIppIHGyq7wbKaZ1ijjZ4Yz/d3MULk2ZwGjPddb6ZhYm4461WPivgIsLhI1hhvH9pV8t2yLaPKyk3uufTTna9XuXe9ZCEghd2JscylETqWJHAfWl5cMpjKsM4OrXF8x48PPl5VMWou0Npco09j5ubBGds69xixJ0yhbkknKPl06VAyyZmJ6mtD+JG1GlkIGG7JlYgubdo4twIHHQVQcVg2jy3+8oYeutdOL1KznTWl0N6KKKkQKKKdps9jGZOQoAaUUUUAFdpGToASTyHE+VXXYfwmxuKIyRkKTq7DKg8bn5vQGtEwHwl/stUxKuJ51kU3ClcgAIIjFyCTfiw5aWpJzUU2W4sf1JqC7mO7L3OxmIcJFhpmLcDkYL5lmAUDzNXU/APGKq9pNCrO1goLNbQsSzAaAWtoDratNx28zFBljJJ1uWLADyNVzaW05JWzMQCBYW0t7afSsUus8I6+D0fJP3Ol/PkkN2PhRh8PGVfNLIws0jd2yn5kjXXIpubk3J8OFOZ9zMPA6dnEihSxNlXvZgRY9eI0taorZW980BtmMi81bXTwPI1YF2quITNGb9QeI86zSza1vyaH0WTp5b8eSC2lGkWbLz5XJGnTpVQ21iCv7QX0IOlWra6kf7H8KgJmBUhxcePPqKqi99y2XtISPfFgQDe2njpx9andnbXEp7rDlpfnoOfiKo20MMsbtY93kOdzypvhcUQcyNY+BsfY8a2vCmrRm1dmbrgof2eWwYEdAR14HjVA+I+0TDE0MuGRZJQDHMlk7isM1wvG9rWPWltgb5zLHwEthqV0YAfvKR9ReoTe7GybQdGIyLGpC8yS1iST6CpwwqW5n6htQopOFgzOo6m1S+39zp8L3mikEbWysVIBv0NrVbdwdkxYfEwzSjMqPduB4cCBzANj6Vse9e+GBOGKmaN81rAHNY8bm3CukkcaTrg+UKKuu1dixSyO6DKGYkDhpy4cK4TddFKmxI59KitxktrKcRXqpc2rRdp7FgEYNhe1Qk8KIoIWxB6VLVEpWV9NmsSB1pxidkMljqdentUngIWc5raCpq1xZhUNDKjRPhVti2BjjiikdoywkbuBczOWABZgT3SDar8s4YcLHpzFZl8MdnohmaRjbu5VuQubW5I62AHv4Vd8VtqCO9mHvXMzRakzfjqSTJO1qay4wXtzqGxW9cfAH6/hVG3o3/Kfs4CDI2mbpw4UsMcpukPJqKuReN4d+8PhBlb9rMdRGpFx4u33R9fCs025v5i8SSA/ZL+7HdR6t8x/WlV5SeJN2OrE8fU1JbD2FJi5lgiW7NxvwVebuRwUfWunDBCCtnOnlcnsQ5w5JvmJPEkDn/ipTH7HM6qwOgFiOh/Vq+ht2vhrhcKozIs0ttXkW+v8Cm4QfXxqV2punhp1KvCnDRlAVx4hl1/KrHJVSKT5abYKhOppPB7ADEkjQVet89y5cDLY3eJj+zktof4Wtorj68qgGZo9QOPGq73Ltq2Kbj8PkkZelTmC2YVhuzd0625Co/brZpb2sam44WeIKTpwuKkVLcj02GhFwaKlYosoAynSiigPqsrXE0CspVgCDyOtKUUCGcbwYMRyPlFr8V6Hk6dR4c71UMRE7HulRpxtmJ8RyF/fStc3j2N2yZlH7ReFtCRzWs+2lgM/yC0itwJynvaWPQ30PiVOlzXM6nBT1RPU+mdemtM+Sqth5b27RvRad7LxbQuGYk3Nr269aj8VNOTYJbXqKbAYhdeIPInT2rHTPSSgskadUW3aOODXDBsw0Itz/KqvtGZibAFdDqdbHlpSuE2hKpNgQOJUG62604xGMD6mNvSx9rVHDsyro4LZmfbW2fIoDPe+awFtMtr5s3C99LeNRisNb1pOIe6MuUgMLEtbQeA61XF3WS5JcovIkDUdbV0MfUpqpHI6j0rIp3i3T8jPdnHOHCgKy34HQg9VYag1Z9oREC9iOdiBf0YaH6Ubg7KjTGMuV8RF2WaRVQE5r2TQ+9XfH7uIqN9n+0MyoT2csJCSNf5QbAo1j93TS9Em9WqBTFQ+m8OdO0+eaKQ8h7O4HketNiQ0ZzHW1/UVIfaQbhFIQgEAi2XqtvA6VCS4V2kyi9jy4VvTWlNM4WTG4ycGuBXBxBra8rjWpsYYFRbkOVMcLsfINdPCpjCOAutWRRVIjFtnAf5R+r1A7zTAuAg0/XCrFj7PfLy9KbxbKDMOd+Bt+tKlvaiEu5Bbv4m75DVh2rhiSMnnSe0t0gsiyAletqlIJFC5dCfr70aWFoinE0YurWFrkdR0IpbAY6Vm1VCBx0P9ac9lnFrnwpKASRX0068arlFN7oZSaVJjbeDa57J0RbPbTLrp4c721qnbMJLF2+7p5Vq26u6gxDNLINCdP16VH787jOMTEIEUpKyJYaEykkDMP3bWuel71KSi9hXk1bNkduXufLtCXKhyRrYySEXCg8Bb7zHkL8rmt43a3UgwMeSFbE/M51dyObN+QsPClN2t348Fh0hjGijvNzdz8zt4k+wsOVStDdiBQaKKgBvjcEkqNHIodGFipFwRWR73/D/7K3aIS8JNhfUxk6AN1HQ+h8dkpHFYVZEZHAZWBBB4EGoJTPljenYpy51Hy6/n9KZ7AMjLw0varn8RNhT4eV4QLowvGx1uh8eo1B9OtVPdranYkxyCxBpthrZLLEOZop20d9a8qCT6RBuK9rlPzr2grCqzvdAFXPlBBGVuvUajUX/pVnpntbBCWF0PMG3mNRSyVqizFPRNSMf2oOxYm4ItpfiTxFgONwQfWq5Ntxjy08quW3o8oj04CwuL6qbe9mHtVexO04weFz6D8a4k4qMmj6D0k9eNSZH4fEBmQhuuYG+mnlXcmKjv3WFKpj7m6qRY8b3HTwrjERwM2ot1uBx9DSGs5kMene1t0BrmMxk27TQ+FIy7KisSJAPe1N/7KHESJ701LySh1iN343uTl05mwHh5Uim7zr/czW8A1/o1xSw2MxT+8DAEWsSQL8SQBevI9g4jkv1F/a9OpSXcz5MGKe8krHezC6ARSrbKvdYjmNbXHXX6V3tN1QZrC/650ipxKBs+i2a1+uU6AHnw+lSDbMWSAA2zW4eIrf0luDR5j1hRhli14IfB7RLkltANK8efI4axy61KNsYBco42pxNsbtEy+HGt6T7nCk+6GEWPRyAByp9PtGOMgHw8KhcDgCkpXjT7GYZOLkX5adKZNVdFLUk6De7aqNAShFwL6eVV3dTa7OLEXI51KTYFJYjl1Fqgt307KUjxob3RMeCzGNx3uFdPi2A7w04V1iMUzCw4eVNmjuLnhQ3bpEJVyXDZ+/0MMYXn5eAq1bn4Y4pxjHBCAHsAefIyH6gep6Vnu7W7UeOdE66uRyQWufPkD1Nblh4VRQqgKqgBQOAAFgB4WpZuwSFKKAabY3FFR3cpY8MzZR5k2Jt5CkJPcdixFG8h1CKWIHE2F7VD7A3rGIkaMrkbUqAbgqLc+ut/Wm22ppZg0Ec2HJdP7sBs7LpnCvnsDxtp/WobcPCscU7lSOzRla9xZncd23WyH9Gq23qSRrhjh9GUpe7ajQqK8Fe1YZCl/FLA5sKsgHejccf3X7rfXKfSvn7amBH2hS2gNfVe08As8TxNwdSPLofMGx9K+Vd6MM8eJZX4xOVI8VJB/Cj4HiWOJhYWK2t0oqFg3jjCgaCijcY+qIuFdCuUGgr0NQVHVFeV7QBme/sGR+zHBgzeIvbQa6cONUjE7Ch/eK3/AIr/AO9XL4kS3xYVbEiME8eJJ6c7CqLitjzsb5lI8Da3neuLm/3Hue99M26eG/YI9mImol8+8NffnSUuwGLdx8w63B96Xg2bKgIdxlPTj+NI47BzlibgjwvVS55Op+Rq2wZrcL0j/ZEv7hrrNMpt3vS9KLjZxzbTzqy38E7nuGw8ycFPqLi3jXeJilBzXJueIBGvle9eR7YnX7x8tafxbwNYydndrAE6ZegY3F7+VK2yHqXZD7d7CmWOcS62w8rJf7pTIc2vA1D4DFt2hym4savPw8x4xM/fCn9m8bLbir2Pkb5SPWss2vNJgMbLFx7KRkseag933Wx9a6fSJ6PyeJ9Xl/qd/CL7s1mlY3FiBoL8fGm+KxEqMVAFhz8ajtn70RyLcMAenAikdt72rGhCkFrWAHXrW+zj02HeHeJu1j71Vd5ppXYAXseIBpsdvym9zXMWJkkYKoJZjYBdSSdAAOZqPpi69y1bnNliKOeWlIYvZg7QkHnypvDsmeNzHMGicWurDKbHUG3jSO1Q8YuHvQop7WQ2+aJjCOVGW/4Uph9ku6mzcSaqH9qP1qc3Z2hM86RJqZXVAD1Y2B9OPpTuNIVM2P4Q7uGCGWV/mkbKvgsdwbebE/5RWgGm2AwKwxJGvBFCjxtzPiTr604WqBj01QN5dqLNKWVQwVTEjsCUBLBpHHImyBRrV/YVX8Tu+Y7tB3lJBaFrFGGYE5b6K2nOq5pvg09PKEZXJX4/yU6TaAEbolu0Z43DXNwEa9lCjRj3hf8Ai1qR2JjJTjh3rF2/aCxW4WO3eXhm7o9/SpiJZrERYQROwsXYxgLoAT3dW4A2qT2Vu+kJzt35TctI3G7ccv7oqqMJbU9jZl6jG1K4q382SoooBr2tBygrDPi5sRExzP8A81Q9vHVWPut/WtzrHP8AxBYA5cNOAbDPGx5AmzL+D0VbJujJ5dkxXPD3oqEMp60VboRFs+xtp7ZjgF3PkPyrmDaYcA2ZSRcKwsdLDh61FYDYwR+1mYSTtzJGWP8AhjB4W68akRgG7QP0FvzqpNjNIWeeVjZQB4nQD8z5Cul2eeLyM3l3R7DX606C21NVre3e9MIEDZjJJm7NF0Byi7OzcFUe/hUSpK2NjjKclGPJnW9mNT7bOSxyhsoIuT3QNOBv0qtNtZge4Ht5H+lO32yY7EjVrtr/ABE8ra6WFJjefwX/ACiuI/3Nuj6Lhh9PHGPhIMLNI+pV+Ohu/rawNIHbzhja4HQ3PveuoNsyM4bUgcLhQPr+VLSbUhY99BfmQbVFfBd90NJN4JDbwrpd4pedj5iupMThrfI3+f8A2rpZ8LaxR79Q1/yqdvBO3g8XeI80Q/yinWF2wjXBUITwIB48RcUz/wDTHg0q+YU/nTvBQYbMD2pNjoCttfOh14Ien5LNujtTDpiYggs5ZQTyOYgH8arnx62N2eOWawyzxj/PH3Wv6ZKmN19nYc4uFgcpRs7d7uBY7szG/AEDy1rjf5BtDJiSWyszLh0PA4ZLDtrcQZJMxF+Kha39JNRi2+LPHetRvOqu6MaJrwGrwN1k4WFdJusnQVs/VQOD+SkoK0n4Ybom6Y+RxHHE90Frlytwx491RfjxuK82LuP9olEaZbnUk8FUcSbe1qv825MZwK4aPMXKNZlYoWdrsSddFuOB4Cs+fqrjUDRgxxbuXAz+K+6csyjFYcEtEuVgvFo+IYW4lbn0PhWI4qSRvmua+pd1o50wyR4rL2yDKxU5g1tA17DUi1x1qn73/DqN3aaFQpIuyAaM3VbfKT04aVOPO8cakLOGp7GCdmeh/X/etF+Cey+02krkaQoz/wAxHZr/AKz7Un/YqVaNw8K0WKRI9M8kZlGmYRIszC44qrOE48bWq79SpbIpjGy07sb8NLihhWXN+yLmS+oKsVZSOZBsKtGy9uwYhpEhlWQxEK+W5Ck3sL8DwPDpWY7mnPLjCwF4sJKgPnPiLk+PEegpDdHYcmHwMamY4dcSBPM6azyBh3IYlHyKqWLOebEcta4T23Zry4rlUFua++OjByl0B6FgD7XrpcQp4Mp8iKyhtgbMPGPFg/vZlJPne9cNu1swj5sWnj3T/wBJpvrYvIfouo/oZr1e1k+D2Kyf+z2uydEmuB5HMcv/AMafttbbOFHaOkWMiHHs7FrcyMgB/wDiadSjLhmeWOcNpJo0ijNUFutvjBj0LRNZ1+eNtHQ+I5i/MafhUzYA9T1qRBWsv+PcJbCQAce2P/8ANq1AVQPisAVw6n9529go/wCqllLSrA+cW2TL+79aK0n7KnSiqf1fwKazuri8MVGSIRyDQ5u81/8AGbk3qzNKQPlJ8qr+2N1Q+aSE5XazW5Fgb3B5Xv5VxsjeF0PZ4hSGGl7a+o5+Yq9bFjVk40rE2tYVn3xYxCE4eHTtO8xPNYzYH3IHtWjjEqVzBhYC5PTzrDdvTnGzzT9oEDtlizDTs1Nl8r8az9TkShp8nX9IwfUz63xEjmxuHJs8IIB48/fn1ruPB4Nxe5XwI/CxpnLupPxVo3/wtXD7Bljt2rIq+L/kNTXNpVyexuDew/aGAqVWTKp+XVs3qDyPGmZ3cUnuzIfNgPxFJ4/BzqABdlH3g1wfrof6VGlH5g0RXhliXyS//lY8pIz/ADCuG3Yfqv8AmWowM3jR27eNN+7yMov+IkBu3L0H+Za9G7s3DQDqSLfjTD7Q/U10uMccCxoqXkl2ibfYhylzbFJFYyQBih7NTqSwuWXqBranWI2xJiHaR49L5RkYZUVNFRVIHdA4dePOut0dv9liDnJDlALP0Jvpz1sPanOM2LHHI8sbyJmksq58uTMt1CWPykX0PTwpY5N/pyPL+oe+UuVVfjwNVsRoeA1BFja9r9CL24GpXdvY32mbKWCqozNzuL2AA8fwvUashEih3z5ldVGSMMTluMzqAbAqNSDrpzpeJ2TVWZbixKkg29KupnnpwhFqXZmoYfAqjhlKKMpGVUVQb5bEka6Wp1hNmojFhmJN9SSbA8lB0ArO93MOGmEk0xVFNjd2uxPDibAa3v10rRPtUa2AkT1YX+pqItJ7l8t0tN7/AAPi1N8Q4tSL45bcR5g0hLjAvjUzyoiGJme7+YU4TPPHG7q/AoQqROeLO2pUa6AC9766Uz+CW1Ukx0yBQH7MuXDM2ezINS/eJGby406+IvxKOHb7Nh1QuV/aMyhgMw0QKdCbG5vcajxql7l74RbOlll7PvvEyLkKgKxYMCVOlrgaD2rXgxNx1MWc9KcUXzcODtMVtONfvxMF/mlmH41me8e9WJBfCSp2BUqgLZwyJGMoW/MHKDm9BVi3Q+I0eCZpZIWLGARW0HaP27yB2J1UWe3AnSqtvhvQ20ZmmkC5rBbC9lWwK5c1yOfqa0Qxf1CzztNqD2ZXzLKGt2ra8wzfTXWnUeJnX5cRKLfxMPzqPQECx4cvA+lO4Zrg3/Vqv+nHwUrLNd2SsG+GKj0MiyD+NRr6jX61ObE+KJRxcNCf30YlfVTxHvVIlb2pFUzG1UT6fG+1fY14+vzR2bteHv8A3Pobd9kxmKgxUJSLEqwMrJ/d4mA6SXA++NP0NNPUVivwF3YxCl8TISsOqxKfvtezOOigC1+Z8q2kVEE0qZnzuDlcFV9vk6qhfFZe5A38bj3UH8qvtU74mwZsMh/dlH1Vh/SjL7WUGTs58aKc/Z6KwNCmo7sbzoLQO4OoETdVPBW6MOGvEVZ5IUlHeUMPEcP6VkOysOyxmR4meJjYAGzNl4lCNbgnjbjp1q1bub2RI8kTTFlvcZ7rKrEXKOh1LHTUXuTyNbYTtF8oC3xI2ikOE7NLB5TkFuKpxkPounrWQzYGWQ3iyuLcFYXA/wAJrQ/iBs/EYudRh48yxRdVBDM3f0PMAKPWsvaCaPvBWsCQSuoBHEG3ynwNqw5nqnZ7D0iMcfT7P9z3f/h0Wnj+aNx6H8aUhxUjEG9rHgbD/ULVxDvPKvBz73/GuZNtO9yzMfA2K8eYqnS/B14y35Fht90Pda3la3sBalG3ldvmCt5qDXEW1o7d6GMnrbL9BS4xOHbjEV/wtp7EVFJdixK+x4m3V/5UY/l/rXbbcT/lR+1KLhcMeDEea0nLg4OTN7Ck2GSR4N4Ft/dxj+WvF3mUHRVHiFFEmEw6i/ePt/SmrYjDgELDqdLkhiPJbWvUpJ9mVZG0rQvsnZ5xGNEneHJQNLjrfoSSave8k/2cIgR2llVRGBqGKhwxdr3XR6b7k4AW7d7KoHPQAWPvyqB21vSmN2ksSO6pZkJQ2JQKzFSeVzx5jzqqClmy3WyPL5Zc393+ew5wUa3J1eS4zMB3bg/Lfko6CnQTwNSOGnjRQqoFUCwAAAt5Uv8AbFP3a2o5mXGpkOyX4j31qbn3pgiVezwlpWsDlUWLaA6jX3rkyqfu0iwU8V40SjYYoKDHEe3iTZ8in93Q28+dO12ypYozAc7aeHvzqn7b2CSDJB3SL5l5HqR0NQ2GlBBzECQdSLMLcB79ao+ibdafBU97sczY7ENfXtXt4BTZfoBUXFLqSeOv04fiaf7c2c7Z5wpyFiCR14XP8N9L9dKh3k1v1/PjXcxNaUcbKnrYrPiSR7fh/ua4hxFj4EZT+vQUjm1rjwqyykfLLYEHlQjU0ElKq9qdMD2R6mdz9lHE4uGEf8SRV9Ce8fQXNQBatM+A8Sf2krOCSsblLC4DWsSendLe9VyZJ9HYeEKoVQAoAAA0AA0AFKWpJMQp4GlL1XZB7Ve37gzYGbquVh5qwP8AWrBmqrb77YVIxh2vnxAbJwtaMqzX6aUuT2saCuSRllzRUm0Ov/aisWpmr6EfBfoYwBhLAC2S1ha14wTbprTvZeCjGCisii6oTZQLksCSdNbnWiitPYzyGUnzH/74/wBRrHUlIxcliReR72JH3jRRXNyHqfRffk+yLJLgo3S7IrHqVBPuRVF2nGBI4AAAOlhavaKiB2YjA10DRRVjLEdo1LoxsdaKKhl0ORGVjbjzptgtZBfrXtFTHhmHruC27z4llw8YVmUZGNgSBcDQ6VRtzP8A38H+P/pNFFN0Hsl+TyvqH/H+eDXgKcDl615RUivkWj/X1pXKL0UVBCFIxofI/gayvGDX+UfgKKKCzH3NG3IwqNsjGZkVrwkG4BuBEzAG/HXXzr5/k/XsK8oroYfac7N72JmvDRRVzM56aUvRRUoDgVsv/h3X/wBTN4QaeF5FvRRS+STcMWvCnCcKKKREHtqzj4gf/UsJ/wDj4j/VEK9opcvtLMfuINuNFFFc86q4P//Z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0" name="Picture 8" descr="http://t1.gstatic.com/images?q=tbn:ANd9GcRcXsbdV36m06Fd-mXNoZDdOO9uCpEp3u34qjekt6RbxdGcbH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1714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11.6</a:t>
            </a:r>
          </a:p>
        </p:txBody>
      </p:sp>
      <p:pic>
        <p:nvPicPr>
          <p:cNvPr id="11267" name="Picture 9" descr="figure_11_06_0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45" y="0"/>
            <a:ext cx="843885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reeform 10"/>
          <p:cNvSpPr>
            <a:spLocks/>
          </p:cNvSpPr>
          <p:nvPr/>
        </p:nvSpPr>
        <p:spPr bwMode="auto">
          <a:xfrm>
            <a:off x="696913" y="2100263"/>
            <a:ext cx="238125" cy="719137"/>
          </a:xfrm>
          <a:custGeom>
            <a:avLst/>
            <a:gdLst>
              <a:gd name="T0" fmla="*/ 0 w 150"/>
              <a:gd name="T1" fmla="*/ 0 h 453"/>
              <a:gd name="T2" fmla="*/ 0 w 150"/>
              <a:gd name="T3" fmla="*/ 144462 h 453"/>
              <a:gd name="T4" fmla="*/ 238125 w 150"/>
              <a:gd name="T5" fmla="*/ 719137 h 453"/>
              <a:gd name="T6" fmla="*/ 0 60000 65536"/>
              <a:gd name="T7" fmla="*/ 0 60000 65536"/>
              <a:gd name="T8" fmla="*/ 0 60000 65536"/>
              <a:gd name="T9" fmla="*/ 0 w 150"/>
              <a:gd name="T10" fmla="*/ 0 h 453"/>
              <a:gd name="T11" fmla="*/ 150 w 150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453">
                <a:moveTo>
                  <a:pt x="0" y="0"/>
                </a:moveTo>
                <a:lnTo>
                  <a:pt x="0" y="91"/>
                </a:lnTo>
                <a:lnTo>
                  <a:pt x="150" y="45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11"/>
          <p:cNvSpPr>
            <a:spLocks/>
          </p:cNvSpPr>
          <p:nvPr/>
        </p:nvSpPr>
        <p:spPr bwMode="auto">
          <a:xfrm>
            <a:off x="2895600" y="1524000"/>
            <a:ext cx="266700" cy="508000"/>
          </a:xfrm>
          <a:custGeom>
            <a:avLst/>
            <a:gdLst>
              <a:gd name="T0" fmla="*/ 0 w 168"/>
              <a:gd name="T1" fmla="*/ 0 h 320"/>
              <a:gd name="T2" fmla="*/ 0 w 168"/>
              <a:gd name="T3" fmla="*/ 136525 h 320"/>
              <a:gd name="T4" fmla="*/ 266700 w 168"/>
              <a:gd name="T5" fmla="*/ 508000 h 320"/>
              <a:gd name="T6" fmla="*/ 0 60000 65536"/>
              <a:gd name="T7" fmla="*/ 0 60000 65536"/>
              <a:gd name="T8" fmla="*/ 0 60000 65536"/>
              <a:gd name="T9" fmla="*/ 0 w 168"/>
              <a:gd name="T10" fmla="*/ 0 h 320"/>
              <a:gd name="T11" fmla="*/ 168 w 168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20">
                <a:moveTo>
                  <a:pt x="0" y="0"/>
                </a:moveTo>
                <a:lnTo>
                  <a:pt x="0" y="86"/>
                </a:lnTo>
                <a:lnTo>
                  <a:pt x="168" y="32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5638800" y="5181600"/>
            <a:ext cx="26490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0" dirty="0" smtClean="0">
                <a:solidFill>
                  <a:srgbClr val="231F20"/>
                </a:solidFill>
                <a:latin typeface="Arial Black" pitchFamily="34" charset="0"/>
              </a:rPr>
              <a:t>(Volt)</a:t>
            </a:r>
            <a:endParaRPr lang="en-US" sz="7000" dirty="0">
              <a:latin typeface="Arial" charset="0"/>
            </a:endParaRP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5318125" y="2460625"/>
            <a:ext cx="220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7724775" y="2530475"/>
            <a:ext cx="220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5172075" y="4264025"/>
            <a:ext cx="4714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Closed</a:t>
            </a:r>
            <a:endParaRPr lang="en-US" sz="1800">
              <a:latin typeface="Arial" charset="0"/>
            </a:endParaRPr>
          </a:p>
        </p:txBody>
      </p:sp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7721600" y="4264025"/>
            <a:ext cx="3587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Open</a:t>
            </a:r>
            <a:endParaRPr lang="en-US" sz="1800">
              <a:latin typeface="Arial" charset="0"/>
            </a:endParaRPr>
          </a:p>
        </p:txBody>
      </p: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488950" y="1958975"/>
            <a:ext cx="549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Receptor</a:t>
            </a:r>
            <a:endParaRPr lang="en-US" sz="1800" b="1">
              <a:latin typeface="Arial" charset="0"/>
            </a:endParaRPr>
          </a:p>
        </p:txBody>
      </p:sp>
      <p:sp>
        <p:nvSpPr>
          <p:cNvPr id="11276" name="Rectangle 18"/>
          <p:cNvSpPr>
            <a:spLocks noChangeArrowheads="1"/>
          </p:cNvSpPr>
          <p:nvPr/>
        </p:nvSpPr>
        <p:spPr bwMode="auto">
          <a:xfrm>
            <a:off x="381000" y="5410200"/>
            <a:ext cx="548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6000" dirty="0" smtClean="0">
                <a:solidFill>
                  <a:srgbClr val="231F20"/>
                </a:solidFill>
                <a:latin typeface="Arial Black" pitchFamily="34" charset="0"/>
              </a:rPr>
              <a:t>(Chemical)</a:t>
            </a:r>
            <a:endParaRPr lang="en-US" sz="6000" dirty="0">
              <a:latin typeface="Arial" charset="0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1095375" y="2193925"/>
            <a:ext cx="220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11278" name="Rectangle 20"/>
          <p:cNvSpPr>
            <a:spLocks noChangeArrowheads="1"/>
          </p:cNvSpPr>
          <p:nvPr/>
        </p:nvSpPr>
        <p:spPr bwMode="auto">
          <a:xfrm>
            <a:off x="3692525" y="3851275"/>
            <a:ext cx="150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1279" name="Rectangle 21"/>
          <p:cNvSpPr>
            <a:spLocks noChangeArrowheads="1"/>
          </p:cNvSpPr>
          <p:nvPr/>
        </p:nvSpPr>
        <p:spPr bwMode="auto">
          <a:xfrm>
            <a:off x="1200150" y="3971925"/>
            <a:ext cx="150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1280" name="Rectangle 22"/>
          <p:cNvSpPr>
            <a:spLocks noChangeArrowheads="1"/>
          </p:cNvSpPr>
          <p:nvPr/>
        </p:nvSpPr>
        <p:spPr bwMode="auto">
          <a:xfrm>
            <a:off x="3368675" y="2406650"/>
            <a:ext cx="220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1281" name="Rectangle 23"/>
          <p:cNvSpPr>
            <a:spLocks noChangeArrowheads="1"/>
          </p:cNvSpPr>
          <p:nvPr/>
        </p:nvSpPr>
        <p:spPr bwMode="auto">
          <a:xfrm>
            <a:off x="2514600" y="1066800"/>
            <a:ext cx="160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231F20"/>
                </a:solidFill>
                <a:latin typeface="Arial" charset="0"/>
              </a:rPr>
              <a:t>Neurotransmitter chemical</a:t>
            </a:r>
          </a:p>
          <a:p>
            <a:r>
              <a:rPr lang="en-US" sz="1000" b="1" dirty="0">
                <a:solidFill>
                  <a:srgbClr val="231F20"/>
                </a:solidFill>
                <a:latin typeface="Arial" charset="0"/>
              </a:rPr>
              <a:t>attached to receptor </a:t>
            </a:r>
          </a:p>
        </p:txBody>
      </p:sp>
      <p:sp>
        <p:nvSpPr>
          <p:cNvPr id="11282" name="Rectangle 24"/>
          <p:cNvSpPr>
            <a:spLocks noChangeArrowheads="1"/>
          </p:cNvSpPr>
          <p:nvPr/>
        </p:nvSpPr>
        <p:spPr bwMode="auto">
          <a:xfrm>
            <a:off x="2124075" y="3063875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Chemical</a:t>
            </a:r>
          </a:p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binds</a:t>
            </a:r>
            <a:endParaRPr lang="en-US" sz="1800" b="1">
              <a:latin typeface="Arial" charset="0"/>
            </a:endParaRPr>
          </a:p>
        </p:txBody>
      </p:sp>
      <p:sp>
        <p:nvSpPr>
          <p:cNvPr id="11283" name="Rectangle 25"/>
          <p:cNvSpPr>
            <a:spLocks noChangeArrowheads="1"/>
          </p:cNvSpPr>
          <p:nvPr/>
        </p:nvSpPr>
        <p:spPr bwMode="auto">
          <a:xfrm>
            <a:off x="946150" y="4267200"/>
            <a:ext cx="4714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Closed</a:t>
            </a:r>
            <a:endParaRPr lang="en-US" sz="1800">
              <a:latin typeface="Arial" charset="0"/>
            </a:endParaRPr>
          </a:p>
        </p:txBody>
      </p:sp>
      <p:sp>
        <p:nvSpPr>
          <p:cNvPr id="11284" name="Rectangle 26"/>
          <p:cNvSpPr>
            <a:spLocks noChangeArrowheads="1"/>
          </p:cNvSpPr>
          <p:nvPr/>
        </p:nvSpPr>
        <p:spPr bwMode="auto">
          <a:xfrm>
            <a:off x="3498850" y="4267200"/>
            <a:ext cx="3587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Open</a:t>
            </a:r>
            <a:endParaRPr lang="en-US" sz="1800">
              <a:latin typeface="Arial" charset="0"/>
            </a:endParaRPr>
          </a:p>
        </p:txBody>
      </p:sp>
      <p:sp>
        <p:nvSpPr>
          <p:cNvPr id="11285" name="Rectangle 27"/>
          <p:cNvSpPr>
            <a:spLocks noChangeArrowheads="1"/>
          </p:cNvSpPr>
          <p:nvPr/>
        </p:nvSpPr>
        <p:spPr bwMode="auto">
          <a:xfrm>
            <a:off x="6315075" y="3079750"/>
            <a:ext cx="63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Membrane</a:t>
            </a:r>
          </a:p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voltage</a:t>
            </a:r>
            <a:endParaRPr lang="en-US" sz="1800" b="1">
              <a:latin typeface="Arial" charset="0"/>
            </a:endParaRPr>
          </a:p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changes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t0.gstatic.com/images?q=tbn:ANd9GcStqT9rRn_DpHwLso4F7V93mW-6918azziFsWhhFqnT6-zMr4xX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5076824"/>
            <a:ext cx="2571750" cy="17811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924800" y="6324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0" name="Picture 2" descr="http://t1.gstatic.com/images?q=tbn:ANd9GcSDdcY6mXN1I5s7WpbaNHtgNkQc6xt5YnmtXlHcuVo1RWH3BQP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0"/>
            <a:ext cx="2676525" cy="1704976"/>
          </a:xfrm>
          <a:prstGeom prst="rect">
            <a:avLst/>
          </a:prstGeom>
          <a:noFill/>
        </p:spPr>
      </p:pic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Gated Channels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When gated channels are open: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Ions diffuse </a:t>
            </a:r>
            <a:r>
              <a:rPr lang="en-US" b="1" dirty="0" smtClean="0"/>
              <a:t>quickly</a:t>
            </a:r>
            <a:r>
              <a:rPr lang="en-US" dirty="0" smtClean="0"/>
              <a:t> across the membrane along their electrochemical gradients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 dirty="0" smtClean="0"/>
              <a:t>Along </a:t>
            </a:r>
            <a:r>
              <a:rPr lang="en-US" sz="3200" u="sng" dirty="0" smtClean="0"/>
              <a:t>chemical concentration gradients</a:t>
            </a:r>
            <a:endParaRPr lang="en-US" sz="32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3200" dirty="0" smtClean="0"/>
              <a:t>Along </a:t>
            </a:r>
            <a:r>
              <a:rPr lang="en-US" sz="3200" u="sng" dirty="0" smtClean="0"/>
              <a:t>electrical gradients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  <a:buNone/>
            </a:pPr>
            <a:endParaRPr lang="en-US" sz="3200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3200" dirty="0" smtClean="0"/>
              <a:t>*Ion flow creates an electrical current and voltage changes across the membrane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Resting Membrane Potential (Vr)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Potential difference across the membrane of a resting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Approximately </a:t>
            </a:r>
            <a:r>
              <a:rPr lang="en-US" dirty="0" smtClean="0">
                <a:latin typeface="Arnprior" pitchFamily="2" charset="0"/>
              </a:rPr>
              <a:t>–70 </a:t>
            </a:r>
            <a:r>
              <a:rPr lang="en-US" sz="1600" dirty="0" smtClean="0">
                <a:latin typeface="Arnprior" pitchFamily="2" charset="0"/>
              </a:rPr>
              <a:t>m</a:t>
            </a:r>
            <a:r>
              <a:rPr lang="en-US" dirty="0" smtClean="0">
                <a:latin typeface="Arnprior" pitchFamily="2" charset="0"/>
              </a:rPr>
              <a:t>V </a:t>
            </a:r>
            <a:r>
              <a:rPr lang="en-US" dirty="0" smtClean="0"/>
              <a:t>in neurons (inside -)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Generated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Differences in ionic makeup of ICF and ECF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Differential permeability of the plasma membrane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11.7</a:t>
            </a:r>
          </a:p>
        </p:txBody>
      </p:sp>
      <p:pic>
        <p:nvPicPr>
          <p:cNvPr id="14339" name="Picture 9" descr="figure_11_07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493713"/>
            <a:ext cx="8231187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Freeform 10"/>
          <p:cNvSpPr>
            <a:spLocks/>
          </p:cNvSpPr>
          <p:nvPr/>
        </p:nvSpPr>
        <p:spPr bwMode="auto">
          <a:xfrm>
            <a:off x="5095875" y="3929063"/>
            <a:ext cx="819150" cy="965200"/>
          </a:xfrm>
          <a:custGeom>
            <a:avLst/>
            <a:gdLst>
              <a:gd name="T0" fmla="*/ 819150 w 516"/>
              <a:gd name="T1" fmla="*/ 0 h 608"/>
              <a:gd name="T2" fmla="*/ 695325 w 516"/>
              <a:gd name="T3" fmla="*/ 0 h 608"/>
              <a:gd name="T4" fmla="*/ 0 w 516"/>
              <a:gd name="T5" fmla="*/ 965200 h 608"/>
              <a:gd name="T6" fmla="*/ 0 60000 65536"/>
              <a:gd name="T7" fmla="*/ 0 60000 65536"/>
              <a:gd name="T8" fmla="*/ 0 60000 65536"/>
              <a:gd name="T9" fmla="*/ 0 w 516"/>
              <a:gd name="T10" fmla="*/ 0 h 608"/>
              <a:gd name="T11" fmla="*/ 516 w 51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608">
                <a:moveTo>
                  <a:pt x="516" y="0"/>
                </a:moveTo>
                <a:lnTo>
                  <a:pt x="438" y="0"/>
                </a:lnTo>
                <a:lnTo>
                  <a:pt x="0" y="608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11"/>
          <p:cNvSpPr>
            <a:spLocks/>
          </p:cNvSpPr>
          <p:nvPr/>
        </p:nvSpPr>
        <p:spPr bwMode="auto">
          <a:xfrm>
            <a:off x="1350963" y="2089150"/>
            <a:ext cx="1762125" cy="558800"/>
          </a:xfrm>
          <a:custGeom>
            <a:avLst/>
            <a:gdLst>
              <a:gd name="T0" fmla="*/ 0 w 1110"/>
              <a:gd name="T1" fmla="*/ 0 h 352"/>
              <a:gd name="T2" fmla="*/ 1270000 w 1110"/>
              <a:gd name="T3" fmla="*/ 0 h 352"/>
              <a:gd name="T4" fmla="*/ 1762125 w 1110"/>
              <a:gd name="T5" fmla="*/ 558800 h 352"/>
              <a:gd name="T6" fmla="*/ 0 60000 65536"/>
              <a:gd name="T7" fmla="*/ 0 60000 65536"/>
              <a:gd name="T8" fmla="*/ 0 60000 65536"/>
              <a:gd name="T9" fmla="*/ 0 w 1110"/>
              <a:gd name="T10" fmla="*/ 0 h 352"/>
              <a:gd name="T11" fmla="*/ 1110 w 1110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0" h="352">
                <a:moveTo>
                  <a:pt x="0" y="0"/>
                </a:moveTo>
                <a:lnTo>
                  <a:pt x="800" y="0"/>
                </a:lnTo>
                <a:lnTo>
                  <a:pt x="1110" y="352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12"/>
          <p:cNvSpPr>
            <a:spLocks noChangeShapeType="1"/>
          </p:cNvSpPr>
          <p:nvPr/>
        </p:nvSpPr>
        <p:spPr bwMode="auto">
          <a:xfrm>
            <a:off x="4383088" y="771525"/>
            <a:ext cx="1587" cy="29210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13"/>
          <p:cNvSpPr>
            <a:spLocks noChangeShapeType="1"/>
          </p:cNvSpPr>
          <p:nvPr/>
        </p:nvSpPr>
        <p:spPr bwMode="auto">
          <a:xfrm flipH="1">
            <a:off x="5245100" y="2130425"/>
            <a:ext cx="1273175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Freeform 14"/>
          <p:cNvSpPr>
            <a:spLocks/>
          </p:cNvSpPr>
          <p:nvPr/>
        </p:nvSpPr>
        <p:spPr bwMode="auto">
          <a:xfrm>
            <a:off x="2268538" y="2813050"/>
            <a:ext cx="1368425" cy="190500"/>
          </a:xfrm>
          <a:custGeom>
            <a:avLst/>
            <a:gdLst>
              <a:gd name="T0" fmla="*/ 0 w 862"/>
              <a:gd name="T1" fmla="*/ 190500 h 120"/>
              <a:gd name="T2" fmla="*/ 1212850 w 862"/>
              <a:gd name="T3" fmla="*/ 190500 h 120"/>
              <a:gd name="T4" fmla="*/ 1368425 w 862"/>
              <a:gd name="T5" fmla="*/ 0 h 120"/>
              <a:gd name="T6" fmla="*/ 0 60000 65536"/>
              <a:gd name="T7" fmla="*/ 0 60000 65536"/>
              <a:gd name="T8" fmla="*/ 0 60000 65536"/>
              <a:gd name="T9" fmla="*/ 0 w 862"/>
              <a:gd name="T10" fmla="*/ 0 h 120"/>
              <a:gd name="T11" fmla="*/ 862 w 862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120">
                <a:moveTo>
                  <a:pt x="0" y="120"/>
                </a:moveTo>
                <a:lnTo>
                  <a:pt x="764" y="120"/>
                </a:lnTo>
                <a:lnTo>
                  <a:pt x="862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3813175" y="484188"/>
            <a:ext cx="1169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Voltmeter</a:t>
            </a:r>
            <a:endParaRPr lang="en-US" sz="1800" b="1">
              <a:latin typeface="Arial" charset="0"/>
            </a:endParaRP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441325" y="2849563"/>
            <a:ext cx="18049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Microelectrode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inside cell</a:t>
            </a:r>
            <a:endParaRPr lang="en-US" sz="1800" b="1">
              <a:latin typeface="Arial" charset="0"/>
            </a:endParaRPr>
          </a:p>
        </p:txBody>
      </p:sp>
      <p:sp>
        <p:nvSpPr>
          <p:cNvPr id="14347" name="Rectangle 17"/>
          <p:cNvSpPr>
            <a:spLocks noChangeArrowheads="1"/>
          </p:cNvSpPr>
          <p:nvPr/>
        </p:nvSpPr>
        <p:spPr bwMode="auto">
          <a:xfrm>
            <a:off x="441325" y="1935163"/>
            <a:ext cx="1284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Plasma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membrane</a:t>
            </a:r>
            <a:endParaRPr lang="en-US" sz="1800" b="1">
              <a:latin typeface="Arial" charset="0"/>
            </a:endParaRPr>
          </a:p>
        </p:txBody>
      </p:sp>
      <p:sp>
        <p:nvSpPr>
          <p:cNvPr id="14348" name="Rectangle 18"/>
          <p:cNvSpPr>
            <a:spLocks noChangeArrowheads="1"/>
          </p:cNvSpPr>
          <p:nvPr/>
        </p:nvSpPr>
        <p:spPr bwMode="auto">
          <a:xfrm>
            <a:off x="6584950" y="1995488"/>
            <a:ext cx="2116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Ground electrode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outside cell</a:t>
            </a:r>
            <a:endParaRPr lang="en-US" sz="1800" b="1">
              <a:latin typeface="Arial" charset="0"/>
            </a:endParaRPr>
          </a:p>
        </p:txBody>
      </p:sp>
      <p:sp>
        <p:nvSpPr>
          <p:cNvPr id="14349" name="Rectangle 19"/>
          <p:cNvSpPr>
            <a:spLocks noChangeArrowheads="1"/>
          </p:cNvSpPr>
          <p:nvPr/>
        </p:nvSpPr>
        <p:spPr bwMode="auto">
          <a:xfrm>
            <a:off x="4191000" y="5424488"/>
            <a:ext cx="89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Neuron</a:t>
            </a:r>
            <a:endParaRPr lang="en-US" sz="1800" b="1">
              <a:latin typeface="Arial" charset="0"/>
            </a:endParaRPr>
          </a:p>
        </p:txBody>
      </p:sp>
      <p:sp>
        <p:nvSpPr>
          <p:cNvPr id="14350" name="Rectangle 20"/>
          <p:cNvSpPr>
            <a:spLocks noChangeArrowheads="1"/>
          </p:cNvSpPr>
          <p:nvPr/>
        </p:nvSpPr>
        <p:spPr bwMode="auto">
          <a:xfrm>
            <a:off x="5975350" y="3767138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Axon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Resting Membrane Potential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Differences in ionic makeup</a:t>
            </a:r>
          </a:p>
          <a:p>
            <a:pPr lvl="3"/>
            <a:r>
              <a:rPr lang="en-US" dirty="0" smtClean="0"/>
              <a:t>ICF has lower concentration of Na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 than ECF</a:t>
            </a:r>
          </a:p>
          <a:p>
            <a:pPr lvl="3"/>
            <a:r>
              <a:rPr lang="en-US" dirty="0" smtClean="0"/>
              <a:t>ICF has higher concentration of K</a:t>
            </a:r>
            <a:r>
              <a:rPr lang="en-US" baseline="30000" dirty="0" smtClean="0"/>
              <a:t>+</a:t>
            </a:r>
            <a:r>
              <a:rPr lang="en-US" dirty="0" smtClean="0"/>
              <a:t> and negatively charged proteins (A</a:t>
            </a:r>
            <a:r>
              <a:rPr lang="en-US" baseline="30000" dirty="0" smtClean="0"/>
              <a:t>–</a:t>
            </a:r>
            <a:r>
              <a:rPr lang="en-US" dirty="0" smtClean="0"/>
              <a:t>) than ECF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05200"/>
            <a:ext cx="4648200" cy="311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Resting Membrane Potential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Differential permeability of membrane</a:t>
            </a:r>
          </a:p>
          <a:p>
            <a:pPr lvl="1" eaLnBrk="1" hangingPunct="1"/>
            <a:r>
              <a:rPr lang="en-US" dirty="0" smtClean="0"/>
              <a:t>Impermeable to A</a:t>
            </a:r>
            <a:r>
              <a:rPr lang="en-US" baseline="30000" dirty="0" smtClean="0"/>
              <a:t>–  (anion proteins</a:t>
            </a:r>
            <a:endParaRPr lang="en-US" dirty="0" smtClean="0"/>
          </a:p>
          <a:p>
            <a:pPr lvl="1" eaLnBrk="1" hangingPunct="1"/>
            <a:r>
              <a:rPr lang="en-US" dirty="0" smtClean="0"/>
              <a:t>Slightly permeable to Na</a:t>
            </a:r>
            <a:r>
              <a:rPr lang="en-US" baseline="30000" dirty="0" smtClean="0"/>
              <a:t>+</a:t>
            </a:r>
            <a:r>
              <a:rPr lang="en-US" dirty="0" smtClean="0"/>
              <a:t> (through leakage channels)</a:t>
            </a:r>
          </a:p>
          <a:p>
            <a:pPr lvl="1" eaLnBrk="1" hangingPunct="1"/>
            <a:r>
              <a:rPr lang="en-US" dirty="0" smtClean="0"/>
              <a:t>75 times more permeable to K</a:t>
            </a:r>
            <a:r>
              <a:rPr lang="en-US" baseline="30000" dirty="0" smtClean="0"/>
              <a:t>+</a:t>
            </a:r>
            <a:r>
              <a:rPr lang="en-US" dirty="0" smtClean="0"/>
              <a:t> (more leakage channels)</a:t>
            </a:r>
          </a:p>
          <a:p>
            <a:pPr lvl="1" eaLnBrk="1" hangingPunct="1"/>
            <a:r>
              <a:rPr lang="en-US" dirty="0" smtClean="0"/>
              <a:t>Freely permeable to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Resting Membrane Potential 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Negative interior of the cell is due to much greater diffusion of </a:t>
            </a:r>
            <a:r>
              <a:rPr lang="en-US" dirty="0" smtClean="0">
                <a:latin typeface="Arnprior" pitchFamily="2" charset="0"/>
              </a:rPr>
              <a:t>K</a:t>
            </a:r>
            <a:r>
              <a:rPr lang="en-US" baseline="30000" dirty="0" smtClean="0">
                <a:latin typeface="Arnprior" pitchFamily="2" charset="0"/>
              </a:rPr>
              <a:t>+</a:t>
            </a:r>
            <a:r>
              <a:rPr lang="en-US" dirty="0" smtClean="0">
                <a:latin typeface="Arnprior" pitchFamily="2" charset="0"/>
              </a:rPr>
              <a:t> out of the cell </a:t>
            </a:r>
            <a:r>
              <a:rPr lang="en-US" dirty="0" smtClean="0"/>
              <a:t>than Na</a:t>
            </a:r>
            <a:r>
              <a:rPr lang="en-US" baseline="30000" dirty="0" smtClean="0"/>
              <a:t>+</a:t>
            </a:r>
            <a:r>
              <a:rPr lang="en-US" dirty="0" smtClean="0"/>
              <a:t> diffusion into the cell</a:t>
            </a:r>
          </a:p>
          <a:p>
            <a:pPr eaLnBrk="1" hangingPunct="1"/>
            <a:r>
              <a:rPr lang="en-US" b="1" dirty="0" smtClean="0"/>
              <a:t>Sodium-potassium</a:t>
            </a:r>
            <a:r>
              <a:rPr lang="en-US" dirty="0" smtClean="0"/>
              <a:t> pump stabilizes the resting membrane potential by maintaining the concentration gradients for Na</a:t>
            </a:r>
            <a:r>
              <a:rPr lang="en-US" baseline="30000" dirty="0" smtClean="0"/>
              <a:t>+</a:t>
            </a:r>
            <a:r>
              <a:rPr lang="en-US" dirty="0" smtClean="0"/>
              <a:t> and K</a:t>
            </a:r>
            <a:r>
              <a:rPr lang="en-US" baseline="30000" dirty="0" smtClean="0"/>
              <a:t>+</a:t>
            </a:r>
          </a:p>
        </p:txBody>
      </p:sp>
      <p:pic>
        <p:nvPicPr>
          <p:cNvPr id="43010" name="Picture 2" descr="http://t0.gstatic.com/images?q=tbn:ANd9GcQqhJ9Iq5DdsEYu5uPA93b_ZVo75Yns18NnPsTP6Zl9lQJDqsZRVKV_9jBS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4572000"/>
            <a:ext cx="2466975" cy="1847851"/>
          </a:xfrm>
          <a:prstGeom prst="rect">
            <a:avLst/>
          </a:prstGeom>
          <a:noFill/>
        </p:spPr>
      </p:pic>
      <p:pic>
        <p:nvPicPr>
          <p:cNvPr id="43012" name="Picture 4" descr="http://t0.gstatic.com/images?q=tbn:ANd9GcRb5maZh5Sjmhp1hjvHXWEpqKdJmFMW0TsGgpJAB-hcbwo6MCy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2619375" cy="17430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488668"/>
            <a:ext cx="317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#1 country of export potassium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11.8</a:t>
            </a: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39750"/>
            <a:ext cx="8231187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reeform 10"/>
          <p:cNvSpPr>
            <a:spLocks/>
          </p:cNvSpPr>
          <p:nvPr/>
        </p:nvSpPr>
        <p:spPr bwMode="auto">
          <a:xfrm>
            <a:off x="1982788" y="2941638"/>
            <a:ext cx="565150" cy="250825"/>
          </a:xfrm>
          <a:custGeom>
            <a:avLst/>
            <a:gdLst>
              <a:gd name="T0" fmla="*/ 565150 w 356"/>
              <a:gd name="T1" fmla="*/ 0 h 158"/>
              <a:gd name="T2" fmla="*/ 168275 w 356"/>
              <a:gd name="T3" fmla="*/ 0 h 158"/>
              <a:gd name="T4" fmla="*/ 0 w 356"/>
              <a:gd name="T5" fmla="*/ 250825 h 158"/>
              <a:gd name="T6" fmla="*/ 0 60000 65536"/>
              <a:gd name="T7" fmla="*/ 0 60000 65536"/>
              <a:gd name="T8" fmla="*/ 0 60000 65536"/>
              <a:gd name="T9" fmla="*/ 0 w 356"/>
              <a:gd name="T10" fmla="*/ 0 h 158"/>
              <a:gd name="T11" fmla="*/ 356 w 356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158">
                <a:moveTo>
                  <a:pt x="356" y="0"/>
                </a:moveTo>
                <a:lnTo>
                  <a:pt x="106" y="0"/>
                </a:lnTo>
                <a:lnTo>
                  <a:pt x="0" y="158"/>
                </a:lnTo>
              </a:path>
            </a:pathLst>
          </a:custGeom>
          <a:noFill/>
          <a:ln w="63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Freeform 11"/>
          <p:cNvSpPr>
            <a:spLocks/>
          </p:cNvSpPr>
          <p:nvPr/>
        </p:nvSpPr>
        <p:spPr bwMode="auto">
          <a:xfrm>
            <a:off x="3500438" y="5451475"/>
            <a:ext cx="174625" cy="222250"/>
          </a:xfrm>
          <a:custGeom>
            <a:avLst/>
            <a:gdLst>
              <a:gd name="T0" fmla="*/ 174625 w 110"/>
              <a:gd name="T1" fmla="*/ 222250 h 140"/>
              <a:gd name="T2" fmla="*/ 0 w 110"/>
              <a:gd name="T3" fmla="*/ 127000 h 140"/>
              <a:gd name="T4" fmla="*/ 0 w 110"/>
              <a:gd name="T5" fmla="*/ 0 h 140"/>
              <a:gd name="T6" fmla="*/ 0 60000 65536"/>
              <a:gd name="T7" fmla="*/ 0 60000 65536"/>
              <a:gd name="T8" fmla="*/ 0 60000 65536"/>
              <a:gd name="T9" fmla="*/ 0 w 110"/>
              <a:gd name="T10" fmla="*/ 0 h 140"/>
              <a:gd name="T11" fmla="*/ 110 w 1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" h="140">
                <a:moveTo>
                  <a:pt x="110" y="140"/>
                </a:moveTo>
                <a:lnTo>
                  <a:pt x="0" y="8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12"/>
          <p:cNvSpPr>
            <a:spLocks/>
          </p:cNvSpPr>
          <p:nvPr/>
        </p:nvSpPr>
        <p:spPr bwMode="auto">
          <a:xfrm>
            <a:off x="4686300" y="1681163"/>
            <a:ext cx="31750" cy="31750"/>
          </a:xfrm>
          <a:custGeom>
            <a:avLst/>
            <a:gdLst>
              <a:gd name="T0" fmla="*/ 15875 w 20"/>
              <a:gd name="T1" fmla="*/ 31750 h 20"/>
              <a:gd name="T2" fmla="*/ 9525 w 20"/>
              <a:gd name="T3" fmla="*/ 28575 h 20"/>
              <a:gd name="T4" fmla="*/ 3175 w 20"/>
              <a:gd name="T5" fmla="*/ 25400 h 20"/>
              <a:gd name="T6" fmla="*/ 0 w 20"/>
              <a:gd name="T7" fmla="*/ 22225 h 20"/>
              <a:gd name="T8" fmla="*/ 0 w 20"/>
              <a:gd name="T9" fmla="*/ 15875 h 20"/>
              <a:gd name="T10" fmla="*/ 0 w 20"/>
              <a:gd name="T11" fmla="*/ 9525 h 20"/>
              <a:gd name="T12" fmla="*/ 3175 w 20"/>
              <a:gd name="T13" fmla="*/ 3175 h 20"/>
              <a:gd name="T14" fmla="*/ 9525 w 20"/>
              <a:gd name="T15" fmla="*/ 0 h 20"/>
              <a:gd name="T16" fmla="*/ 15875 w 20"/>
              <a:gd name="T17" fmla="*/ 0 h 20"/>
              <a:gd name="T18" fmla="*/ 22225 w 20"/>
              <a:gd name="T19" fmla="*/ 0 h 20"/>
              <a:gd name="T20" fmla="*/ 25400 w 20"/>
              <a:gd name="T21" fmla="*/ 3175 h 20"/>
              <a:gd name="T22" fmla="*/ 28575 w 20"/>
              <a:gd name="T23" fmla="*/ 9525 h 20"/>
              <a:gd name="T24" fmla="*/ 31750 w 20"/>
              <a:gd name="T25" fmla="*/ 15875 h 20"/>
              <a:gd name="T26" fmla="*/ 28575 w 20"/>
              <a:gd name="T27" fmla="*/ 22225 h 20"/>
              <a:gd name="T28" fmla="*/ 25400 w 20"/>
              <a:gd name="T29" fmla="*/ 25400 h 20"/>
              <a:gd name="T30" fmla="*/ 22225 w 20"/>
              <a:gd name="T31" fmla="*/ 28575 h 20"/>
              <a:gd name="T32" fmla="*/ 19050 w 20"/>
              <a:gd name="T33" fmla="*/ 31750 h 20"/>
              <a:gd name="T34" fmla="*/ 15875 w 20"/>
              <a:gd name="T35" fmla="*/ 3175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0"/>
              <a:gd name="T56" fmla="*/ 20 w 20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0">
                <a:moveTo>
                  <a:pt x="10" y="20"/>
                </a:moveTo>
                <a:lnTo>
                  <a:pt x="6" y="18"/>
                </a:lnTo>
                <a:lnTo>
                  <a:pt x="2" y="16"/>
                </a:lnTo>
                <a:lnTo>
                  <a:pt x="0" y="14"/>
                </a:lnTo>
                <a:lnTo>
                  <a:pt x="0" y="10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6" y="2"/>
                </a:lnTo>
                <a:lnTo>
                  <a:pt x="18" y="6"/>
                </a:lnTo>
                <a:lnTo>
                  <a:pt x="20" y="10"/>
                </a:lnTo>
                <a:lnTo>
                  <a:pt x="18" y="14"/>
                </a:lnTo>
                <a:lnTo>
                  <a:pt x="16" y="16"/>
                </a:lnTo>
                <a:lnTo>
                  <a:pt x="14" y="18"/>
                </a:lnTo>
                <a:lnTo>
                  <a:pt x="12" y="20"/>
                </a:lnTo>
                <a:lnTo>
                  <a:pt x="10" y="20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13"/>
          <p:cNvSpPr>
            <a:spLocks/>
          </p:cNvSpPr>
          <p:nvPr/>
        </p:nvSpPr>
        <p:spPr bwMode="auto">
          <a:xfrm>
            <a:off x="3916363" y="1709738"/>
            <a:ext cx="31750" cy="31750"/>
          </a:xfrm>
          <a:custGeom>
            <a:avLst/>
            <a:gdLst>
              <a:gd name="T0" fmla="*/ 15875 w 20"/>
              <a:gd name="T1" fmla="*/ 31750 h 20"/>
              <a:gd name="T2" fmla="*/ 9525 w 20"/>
              <a:gd name="T3" fmla="*/ 28575 h 20"/>
              <a:gd name="T4" fmla="*/ 6350 w 20"/>
              <a:gd name="T5" fmla="*/ 25400 h 20"/>
              <a:gd name="T6" fmla="*/ 3175 w 20"/>
              <a:gd name="T7" fmla="*/ 22225 h 20"/>
              <a:gd name="T8" fmla="*/ 0 w 20"/>
              <a:gd name="T9" fmla="*/ 15875 h 20"/>
              <a:gd name="T10" fmla="*/ 3175 w 20"/>
              <a:gd name="T11" fmla="*/ 9525 h 20"/>
              <a:gd name="T12" fmla="*/ 6350 w 20"/>
              <a:gd name="T13" fmla="*/ 3175 h 20"/>
              <a:gd name="T14" fmla="*/ 9525 w 20"/>
              <a:gd name="T15" fmla="*/ 0 h 20"/>
              <a:gd name="T16" fmla="*/ 15875 w 20"/>
              <a:gd name="T17" fmla="*/ 0 h 20"/>
              <a:gd name="T18" fmla="*/ 22225 w 20"/>
              <a:gd name="T19" fmla="*/ 0 h 20"/>
              <a:gd name="T20" fmla="*/ 28575 w 20"/>
              <a:gd name="T21" fmla="*/ 3175 h 20"/>
              <a:gd name="T22" fmla="*/ 31750 w 20"/>
              <a:gd name="T23" fmla="*/ 9525 h 20"/>
              <a:gd name="T24" fmla="*/ 31750 w 20"/>
              <a:gd name="T25" fmla="*/ 15875 h 20"/>
              <a:gd name="T26" fmla="*/ 31750 w 20"/>
              <a:gd name="T27" fmla="*/ 22225 h 20"/>
              <a:gd name="T28" fmla="*/ 28575 w 20"/>
              <a:gd name="T29" fmla="*/ 25400 h 20"/>
              <a:gd name="T30" fmla="*/ 22225 w 20"/>
              <a:gd name="T31" fmla="*/ 28575 h 20"/>
              <a:gd name="T32" fmla="*/ 19050 w 20"/>
              <a:gd name="T33" fmla="*/ 31750 h 20"/>
              <a:gd name="T34" fmla="*/ 15875 w 20"/>
              <a:gd name="T35" fmla="*/ 3175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0"/>
              <a:gd name="T56" fmla="*/ 20 w 20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0">
                <a:moveTo>
                  <a:pt x="10" y="20"/>
                </a:moveTo>
                <a:lnTo>
                  <a:pt x="6" y="18"/>
                </a:lnTo>
                <a:lnTo>
                  <a:pt x="4" y="16"/>
                </a:lnTo>
                <a:lnTo>
                  <a:pt x="2" y="14"/>
                </a:lnTo>
                <a:lnTo>
                  <a:pt x="0" y="10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8" y="2"/>
                </a:lnTo>
                <a:lnTo>
                  <a:pt x="20" y="6"/>
                </a:lnTo>
                <a:lnTo>
                  <a:pt x="20" y="10"/>
                </a:lnTo>
                <a:lnTo>
                  <a:pt x="20" y="14"/>
                </a:lnTo>
                <a:lnTo>
                  <a:pt x="18" y="16"/>
                </a:lnTo>
                <a:lnTo>
                  <a:pt x="14" y="18"/>
                </a:lnTo>
                <a:lnTo>
                  <a:pt x="12" y="20"/>
                </a:lnTo>
                <a:lnTo>
                  <a:pt x="10" y="20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4"/>
          <p:cNvSpPr>
            <a:spLocks noChangeShapeType="1"/>
          </p:cNvSpPr>
          <p:nvPr/>
        </p:nvSpPr>
        <p:spPr bwMode="auto">
          <a:xfrm>
            <a:off x="2151063" y="2941638"/>
            <a:ext cx="152400" cy="263525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5"/>
          <p:cNvSpPr>
            <a:spLocks noChangeShapeType="1"/>
          </p:cNvSpPr>
          <p:nvPr/>
        </p:nvSpPr>
        <p:spPr bwMode="auto">
          <a:xfrm>
            <a:off x="2894013" y="881063"/>
            <a:ext cx="1587" cy="279400"/>
          </a:xfrm>
          <a:prstGeom prst="line">
            <a:avLst/>
          </a:prstGeom>
          <a:noFill/>
          <a:ln w="635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6"/>
          <p:cNvSpPr>
            <a:spLocks noChangeShapeType="1"/>
          </p:cNvSpPr>
          <p:nvPr/>
        </p:nvSpPr>
        <p:spPr bwMode="auto">
          <a:xfrm>
            <a:off x="5800725" y="1935163"/>
            <a:ext cx="1588" cy="539750"/>
          </a:xfrm>
          <a:prstGeom prst="line">
            <a:avLst/>
          </a:prstGeom>
          <a:noFill/>
          <a:ln w="635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7"/>
          <p:cNvSpPr>
            <a:spLocks noChangeShapeType="1"/>
          </p:cNvSpPr>
          <p:nvPr/>
        </p:nvSpPr>
        <p:spPr bwMode="auto">
          <a:xfrm>
            <a:off x="2894013" y="1693863"/>
            <a:ext cx="1587" cy="279400"/>
          </a:xfrm>
          <a:prstGeom prst="line">
            <a:avLst/>
          </a:prstGeom>
          <a:noFill/>
          <a:ln w="635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18"/>
          <p:cNvSpPr>
            <a:spLocks/>
          </p:cNvSpPr>
          <p:nvPr/>
        </p:nvSpPr>
        <p:spPr bwMode="auto">
          <a:xfrm>
            <a:off x="2897188" y="969963"/>
            <a:ext cx="2147887" cy="50800"/>
          </a:xfrm>
          <a:custGeom>
            <a:avLst/>
            <a:gdLst>
              <a:gd name="T0" fmla="*/ 0 w 1353"/>
              <a:gd name="T1" fmla="*/ 0 h 32"/>
              <a:gd name="T2" fmla="*/ 1798637 w 1353"/>
              <a:gd name="T3" fmla="*/ 0 h 32"/>
              <a:gd name="T4" fmla="*/ 2147887 w 1353"/>
              <a:gd name="T5" fmla="*/ 50800 h 32"/>
              <a:gd name="T6" fmla="*/ 0 60000 65536"/>
              <a:gd name="T7" fmla="*/ 0 60000 65536"/>
              <a:gd name="T8" fmla="*/ 0 60000 65536"/>
              <a:gd name="T9" fmla="*/ 0 w 1353"/>
              <a:gd name="T10" fmla="*/ 0 h 32"/>
              <a:gd name="T11" fmla="*/ 1353 w 1353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3" h="32">
                <a:moveTo>
                  <a:pt x="0" y="0"/>
                </a:moveTo>
                <a:lnTo>
                  <a:pt x="1133" y="0"/>
                </a:lnTo>
                <a:lnTo>
                  <a:pt x="1353" y="32"/>
                </a:lnTo>
              </a:path>
            </a:pathLst>
          </a:custGeom>
          <a:noFill/>
          <a:ln w="635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Freeform 19"/>
          <p:cNvSpPr>
            <a:spLocks/>
          </p:cNvSpPr>
          <p:nvPr/>
        </p:nvSpPr>
        <p:spPr bwMode="auto">
          <a:xfrm>
            <a:off x="3932238" y="1725613"/>
            <a:ext cx="1868487" cy="346075"/>
          </a:xfrm>
          <a:custGeom>
            <a:avLst/>
            <a:gdLst>
              <a:gd name="T0" fmla="*/ 1868487 w 1177"/>
              <a:gd name="T1" fmla="*/ 346075 h 218"/>
              <a:gd name="T2" fmla="*/ 763587 w 1177"/>
              <a:gd name="T3" fmla="*/ 346075 h 218"/>
              <a:gd name="T4" fmla="*/ 0 w 1177"/>
              <a:gd name="T5" fmla="*/ 0 h 218"/>
              <a:gd name="T6" fmla="*/ 0 60000 65536"/>
              <a:gd name="T7" fmla="*/ 0 60000 65536"/>
              <a:gd name="T8" fmla="*/ 0 60000 65536"/>
              <a:gd name="T9" fmla="*/ 0 w 1177"/>
              <a:gd name="T10" fmla="*/ 0 h 218"/>
              <a:gd name="T11" fmla="*/ 1177 w 1177"/>
              <a:gd name="T12" fmla="*/ 218 h 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7" h="218">
                <a:moveTo>
                  <a:pt x="1177" y="218"/>
                </a:moveTo>
                <a:lnTo>
                  <a:pt x="481" y="218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20"/>
          <p:cNvSpPr>
            <a:spLocks noChangeShapeType="1"/>
          </p:cNvSpPr>
          <p:nvPr/>
        </p:nvSpPr>
        <p:spPr bwMode="auto">
          <a:xfrm>
            <a:off x="2897188" y="1782763"/>
            <a:ext cx="320675" cy="1587"/>
          </a:xfrm>
          <a:prstGeom prst="line">
            <a:avLst/>
          </a:prstGeom>
          <a:noFill/>
          <a:ln w="635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21"/>
          <p:cNvSpPr>
            <a:spLocks noChangeShapeType="1"/>
          </p:cNvSpPr>
          <p:nvPr/>
        </p:nvSpPr>
        <p:spPr bwMode="auto">
          <a:xfrm>
            <a:off x="4702175" y="1697038"/>
            <a:ext cx="1588" cy="374650"/>
          </a:xfrm>
          <a:prstGeom prst="line">
            <a:avLst/>
          </a:prstGeom>
          <a:noFill/>
          <a:ln w="635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Rectangle 22"/>
          <p:cNvSpPr>
            <a:spLocks noChangeArrowheads="1"/>
          </p:cNvSpPr>
          <p:nvPr/>
        </p:nvSpPr>
        <p:spPr bwMode="auto">
          <a:xfrm>
            <a:off x="4387850" y="5289550"/>
            <a:ext cx="28511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Finally, let’s add a pump to compensate </a:t>
            </a: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for leaking ions.</a:t>
            </a: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Na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-K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 ATPases (pumps) maintain the </a:t>
            </a:r>
            <a:endParaRPr lang="en-US" sz="1800">
              <a:latin typeface="Arial" charset="0"/>
            </a:endParaRP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concentration gradients, resulting in the </a:t>
            </a:r>
            <a:endParaRPr lang="en-US" sz="1800">
              <a:latin typeface="Arial" charset="0"/>
            </a:endParaRP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resting membrane potential.</a:t>
            </a:r>
            <a:endParaRPr lang="en-US" sz="1800">
              <a:latin typeface="Arial" charset="0"/>
            </a:endParaRPr>
          </a:p>
        </p:txBody>
      </p:sp>
      <p:sp>
        <p:nvSpPr>
          <p:cNvPr id="18449" name="Rectangle 23"/>
          <p:cNvSpPr>
            <a:spLocks noChangeArrowheads="1"/>
          </p:cNvSpPr>
          <p:nvPr/>
        </p:nvSpPr>
        <p:spPr bwMode="auto">
          <a:xfrm>
            <a:off x="4378325" y="2797175"/>
            <a:ext cx="26400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Suppose a cell has only K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 channels...</a:t>
            </a: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K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 loss through abundant leakage</a:t>
            </a: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channels establishes a negative</a:t>
            </a: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membrane potential. </a:t>
            </a:r>
          </a:p>
        </p:txBody>
      </p:sp>
      <p:sp>
        <p:nvSpPr>
          <p:cNvPr id="18450" name="Rectangle 24"/>
          <p:cNvSpPr>
            <a:spLocks noChangeArrowheads="1"/>
          </p:cNvSpPr>
          <p:nvPr/>
        </p:nvSpPr>
        <p:spPr bwMode="auto">
          <a:xfrm>
            <a:off x="4394200" y="4038600"/>
            <a:ext cx="32432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Now, let’s add some Na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 channels to our cell...</a:t>
            </a: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Na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 entry through leakage channels reduces</a:t>
            </a: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the negative membrane potential slightly. </a:t>
            </a:r>
          </a:p>
        </p:txBody>
      </p:sp>
      <p:sp>
        <p:nvSpPr>
          <p:cNvPr id="18451" name="Rectangle 25"/>
          <p:cNvSpPr>
            <a:spLocks noChangeArrowheads="1"/>
          </p:cNvSpPr>
          <p:nvPr/>
        </p:nvSpPr>
        <p:spPr bwMode="auto">
          <a:xfrm>
            <a:off x="1524000" y="2441575"/>
            <a:ext cx="3089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The permeabilities of Na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 and K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 across the </a:t>
            </a:r>
            <a:endParaRPr lang="en-US" sz="1800">
              <a:latin typeface="Arial" charset="0"/>
            </a:endParaRPr>
          </a:p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membrane are different.</a:t>
            </a:r>
            <a:endParaRPr lang="en-US" sz="1800">
              <a:latin typeface="Arial" charset="0"/>
            </a:endParaRPr>
          </a:p>
        </p:txBody>
      </p:sp>
      <p:sp>
        <p:nvSpPr>
          <p:cNvPr id="18452" name="Rectangle 26"/>
          <p:cNvSpPr>
            <a:spLocks noChangeArrowheads="1"/>
          </p:cNvSpPr>
          <p:nvPr/>
        </p:nvSpPr>
        <p:spPr bwMode="auto">
          <a:xfrm>
            <a:off x="1473200" y="530225"/>
            <a:ext cx="54117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The concentrations of Na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 and K</a:t>
            </a:r>
            <a:r>
              <a:rPr lang="en-US" sz="10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 on each side of the membrane are different.</a:t>
            </a:r>
          </a:p>
        </p:txBody>
      </p:sp>
      <p:sp>
        <p:nvSpPr>
          <p:cNvPr id="18453" name="Rectangle 27"/>
          <p:cNvSpPr>
            <a:spLocks noChangeArrowheads="1"/>
          </p:cNvSpPr>
          <p:nvPr/>
        </p:nvSpPr>
        <p:spPr bwMode="auto">
          <a:xfrm>
            <a:off x="4916488" y="944563"/>
            <a:ext cx="563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10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000" b="1">
              <a:solidFill>
                <a:srgbClr val="231F20"/>
              </a:solidFill>
              <a:latin typeface="Arial" charset="0"/>
            </a:endParaRPr>
          </a:p>
          <a:p>
            <a:pPr algn="ctr"/>
            <a:r>
              <a:rPr lang="en-US" sz="1000" b="1">
                <a:solidFill>
                  <a:srgbClr val="231F20"/>
                </a:solidFill>
                <a:latin typeface="Arial" charset="0"/>
              </a:rPr>
              <a:t>(140 m</a:t>
            </a:r>
            <a:r>
              <a:rPr lang="en-US" sz="1000" b="1" i="1">
                <a:solidFill>
                  <a:srgbClr val="231F20"/>
                </a:solidFill>
                <a:latin typeface="Arial" charset="0"/>
              </a:rPr>
              <a:t>M</a:t>
            </a:r>
            <a:r>
              <a:rPr lang="en-US" sz="400" b="1" i="1">
                <a:solidFill>
                  <a:srgbClr val="231F20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rgbClr val="231F20"/>
                </a:solidFill>
                <a:latin typeface="Arial" charset="0"/>
              </a:rPr>
              <a:t>)</a:t>
            </a:r>
            <a:endParaRPr lang="en-US" sz="1800" b="1">
              <a:latin typeface="Arial" charset="0"/>
            </a:endParaRPr>
          </a:p>
        </p:txBody>
      </p:sp>
      <p:sp>
        <p:nvSpPr>
          <p:cNvPr id="18454" name="Rectangle 28"/>
          <p:cNvSpPr>
            <a:spLocks noChangeArrowheads="1"/>
          </p:cNvSpPr>
          <p:nvPr/>
        </p:nvSpPr>
        <p:spPr bwMode="auto">
          <a:xfrm>
            <a:off x="3228975" y="1025525"/>
            <a:ext cx="369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800" b="1">
              <a:solidFill>
                <a:srgbClr val="231F20"/>
              </a:solidFill>
              <a:latin typeface="Arial" charset="0"/>
            </a:endParaRPr>
          </a:p>
          <a:p>
            <a:pPr algn="ctr"/>
            <a:r>
              <a:rPr lang="en-US" sz="800" b="1">
                <a:solidFill>
                  <a:srgbClr val="231F20"/>
                </a:solidFill>
                <a:latin typeface="Arial" charset="0"/>
              </a:rPr>
              <a:t>(5 m</a:t>
            </a:r>
            <a:r>
              <a:rPr lang="en-US" sz="800" b="1" i="1">
                <a:solidFill>
                  <a:srgbClr val="231F20"/>
                </a:solidFill>
                <a:latin typeface="Arial" charset="0"/>
              </a:rPr>
              <a:t>M</a:t>
            </a:r>
            <a:r>
              <a:rPr lang="en-US" sz="400" b="1" i="1">
                <a:solidFill>
                  <a:srgbClr val="231F20"/>
                </a:solidFill>
                <a:latin typeface="Arial" charset="0"/>
              </a:rPr>
              <a:t> </a:t>
            </a:r>
            <a:r>
              <a:rPr lang="en-US" sz="800" b="1">
                <a:solidFill>
                  <a:srgbClr val="231F20"/>
                </a:solidFill>
                <a:latin typeface="Arial" charset="0"/>
              </a:rPr>
              <a:t>)</a:t>
            </a:r>
            <a:r>
              <a:rPr lang="en-US" sz="800" b="1" i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18455" name="Rectangle 29"/>
          <p:cNvSpPr>
            <a:spLocks noChangeArrowheads="1"/>
          </p:cNvSpPr>
          <p:nvPr/>
        </p:nvSpPr>
        <p:spPr bwMode="auto">
          <a:xfrm>
            <a:off x="2593975" y="2889250"/>
            <a:ext cx="9858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  <a:r>
              <a:rPr lang="en-US" sz="800" b="1">
                <a:solidFill>
                  <a:srgbClr val="231F20"/>
                </a:solidFill>
                <a:latin typeface="Arial" charset="0"/>
              </a:rPr>
              <a:t> leakage channels</a:t>
            </a:r>
            <a:endParaRPr lang="en-US" sz="1800" b="1">
              <a:latin typeface="Arial" charset="0"/>
            </a:endParaRPr>
          </a:p>
        </p:txBody>
      </p:sp>
      <p:sp>
        <p:nvSpPr>
          <p:cNvPr id="18456" name="Rectangle 30"/>
          <p:cNvSpPr>
            <a:spLocks noChangeArrowheads="1"/>
          </p:cNvSpPr>
          <p:nvPr/>
        </p:nvSpPr>
        <p:spPr bwMode="auto">
          <a:xfrm>
            <a:off x="3613150" y="3711575"/>
            <a:ext cx="56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Cell interior</a:t>
            </a:r>
          </a:p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–90 mV</a:t>
            </a:r>
            <a:endParaRPr lang="en-US" sz="1800" b="1">
              <a:latin typeface="Arial" charset="0"/>
            </a:endParaRPr>
          </a:p>
        </p:txBody>
      </p:sp>
      <p:sp>
        <p:nvSpPr>
          <p:cNvPr id="18457" name="Rectangle 31"/>
          <p:cNvSpPr>
            <a:spLocks noChangeArrowheads="1"/>
          </p:cNvSpPr>
          <p:nvPr/>
        </p:nvSpPr>
        <p:spPr bwMode="auto">
          <a:xfrm>
            <a:off x="3613150" y="4953000"/>
            <a:ext cx="56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Cell interior</a:t>
            </a:r>
          </a:p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–70 mV</a:t>
            </a:r>
            <a:endParaRPr lang="en-US" sz="1800" b="1">
              <a:latin typeface="Arial" charset="0"/>
            </a:endParaRPr>
          </a:p>
        </p:txBody>
      </p:sp>
      <p:sp>
        <p:nvSpPr>
          <p:cNvPr id="18458" name="Rectangle 32"/>
          <p:cNvSpPr>
            <a:spLocks noChangeArrowheads="1"/>
          </p:cNvSpPr>
          <p:nvPr/>
        </p:nvSpPr>
        <p:spPr bwMode="auto">
          <a:xfrm>
            <a:off x="3654425" y="6248400"/>
            <a:ext cx="56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Cell interior</a:t>
            </a:r>
          </a:p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–70 mV</a:t>
            </a:r>
          </a:p>
        </p:txBody>
      </p:sp>
      <p:sp>
        <p:nvSpPr>
          <p:cNvPr id="18459" name="Rectangle 33"/>
          <p:cNvSpPr>
            <a:spLocks noChangeArrowheads="1"/>
          </p:cNvSpPr>
          <p:nvPr/>
        </p:nvSpPr>
        <p:spPr bwMode="auto">
          <a:xfrm>
            <a:off x="2438400" y="3000375"/>
            <a:ext cx="109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18460" name="Rectangle 34"/>
          <p:cNvSpPr>
            <a:spLocks noChangeArrowheads="1"/>
          </p:cNvSpPr>
          <p:nvPr/>
        </p:nvSpPr>
        <p:spPr bwMode="auto">
          <a:xfrm>
            <a:off x="3019425" y="5003800"/>
            <a:ext cx="1666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18461" name="Rectangle 35"/>
          <p:cNvSpPr>
            <a:spLocks noChangeArrowheads="1"/>
          </p:cNvSpPr>
          <p:nvPr/>
        </p:nvSpPr>
        <p:spPr bwMode="auto">
          <a:xfrm>
            <a:off x="3181350" y="5343525"/>
            <a:ext cx="6588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Na+-K+ pump</a:t>
            </a:r>
            <a:endParaRPr lang="en-US" sz="1800" b="1">
              <a:latin typeface="Arial" charset="0"/>
            </a:endParaRPr>
          </a:p>
        </p:txBody>
      </p:sp>
      <p:sp>
        <p:nvSpPr>
          <p:cNvPr id="18462" name="Rectangle 36"/>
          <p:cNvSpPr>
            <a:spLocks noChangeArrowheads="1"/>
          </p:cNvSpPr>
          <p:nvPr/>
        </p:nvSpPr>
        <p:spPr bwMode="auto">
          <a:xfrm>
            <a:off x="1844675" y="3000375"/>
            <a:ext cx="109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18463" name="Rectangle 37"/>
          <p:cNvSpPr>
            <a:spLocks noChangeArrowheads="1"/>
          </p:cNvSpPr>
          <p:nvPr/>
        </p:nvSpPr>
        <p:spPr bwMode="auto">
          <a:xfrm>
            <a:off x="2435225" y="4200525"/>
            <a:ext cx="109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18464" name="Rectangle 38"/>
          <p:cNvSpPr>
            <a:spLocks noChangeArrowheads="1"/>
          </p:cNvSpPr>
          <p:nvPr/>
        </p:nvSpPr>
        <p:spPr bwMode="auto">
          <a:xfrm>
            <a:off x="1844675" y="4200525"/>
            <a:ext cx="109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18465" name="Rectangle 39"/>
          <p:cNvSpPr>
            <a:spLocks noChangeArrowheads="1"/>
          </p:cNvSpPr>
          <p:nvPr/>
        </p:nvSpPr>
        <p:spPr bwMode="auto">
          <a:xfrm>
            <a:off x="2419350" y="3756025"/>
            <a:ext cx="144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10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18466" name="Rectangle 40"/>
          <p:cNvSpPr>
            <a:spLocks noChangeArrowheads="1"/>
          </p:cNvSpPr>
          <p:nvPr/>
        </p:nvSpPr>
        <p:spPr bwMode="auto">
          <a:xfrm>
            <a:off x="2994025" y="4206875"/>
            <a:ext cx="214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10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18467" name="Rectangle 41"/>
          <p:cNvSpPr>
            <a:spLocks noChangeArrowheads="1"/>
          </p:cNvSpPr>
          <p:nvPr/>
        </p:nvSpPr>
        <p:spPr bwMode="auto">
          <a:xfrm>
            <a:off x="1825625" y="3756025"/>
            <a:ext cx="144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10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18468" name="Rectangle 42"/>
          <p:cNvSpPr>
            <a:spLocks noChangeArrowheads="1"/>
          </p:cNvSpPr>
          <p:nvPr/>
        </p:nvSpPr>
        <p:spPr bwMode="auto">
          <a:xfrm>
            <a:off x="2416175" y="4959350"/>
            <a:ext cx="144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10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18469" name="Rectangle 43"/>
          <p:cNvSpPr>
            <a:spLocks noChangeArrowheads="1"/>
          </p:cNvSpPr>
          <p:nvPr/>
        </p:nvSpPr>
        <p:spPr bwMode="auto">
          <a:xfrm>
            <a:off x="1825625" y="4959350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K</a:t>
            </a:r>
            <a:endParaRPr lang="en-US" sz="1800" b="1">
              <a:latin typeface="Arial" charset="0"/>
            </a:endParaRPr>
          </a:p>
        </p:txBody>
      </p:sp>
      <p:sp>
        <p:nvSpPr>
          <p:cNvPr id="18470" name="Rectangle 44"/>
          <p:cNvSpPr>
            <a:spLocks noChangeArrowheads="1"/>
          </p:cNvSpPr>
          <p:nvPr/>
        </p:nvSpPr>
        <p:spPr bwMode="auto">
          <a:xfrm>
            <a:off x="3019425" y="6257925"/>
            <a:ext cx="1666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18471" name="Rectangle 45"/>
          <p:cNvSpPr>
            <a:spLocks noChangeArrowheads="1"/>
          </p:cNvSpPr>
          <p:nvPr/>
        </p:nvSpPr>
        <p:spPr bwMode="auto">
          <a:xfrm>
            <a:off x="2435225" y="5454650"/>
            <a:ext cx="109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18472" name="Rectangle 46"/>
          <p:cNvSpPr>
            <a:spLocks noChangeArrowheads="1"/>
          </p:cNvSpPr>
          <p:nvPr/>
        </p:nvSpPr>
        <p:spPr bwMode="auto">
          <a:xfrm>
            <a:off x="1844675" y="5454650"/>
            <a:ext cx="109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18473" name="Rectangle 47"/>
          <p:cNvSpPr>
            <a:spLocks noChangeArrowheads="1"/>
          </p:cNvSpPr>
          <p:nvPr/>
        </p:nvSpPr>
        <p:spPr bwMode="auto">
          <a:xfrm>
            <a:off x="2994025" y="5461000"/>
            <a:ext cx="214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10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</p:txBody>
      </p:sp>
      <p:sp>
        <p:nvSpPr>
          <p:cNvPr id="18474" name="Rectangle 48"/>
          <p:cNvSpPr>
            <a:spLocks noChangeArrowheads="1"/>
          </p:cNvSpPr>
          <p:nvPr/>
        </p:nvSpPr>
        <p:spPr bwMode="auto">
          <a:xfrm>
            <a:off x="2416175" y="6213475"/>
            <a:ext cx="144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10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18475" name="Rectangle 49"/>
          <p:cNvSpPr>
            <a:spLocks noChangeArrowheads="1"/>
          </p:cNvSpPr>
          <p:nvPr/>
        </p:nvSpPr>
        <p:spPr bwMode="auto">
          <a:xfrm>
            <a:off x="1825625" y="6213475"/>
            <a:ext cx="144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10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18476" name="Rectangle 50"/>
          <p:cNvSpPr>
            <a:spLocks noChangeArrowheads="1"/>
          </p:cNvSpPr>
          <p:nvPr/>
        </p:nvSpPr>
        <p:spPr bwMode="auto">
          <a:xfrm>
            <a:off x="2997200" y="790575"/>
            <a:ext cx="5794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Arial" charset="0"/>
              </a:rPr>
              <a:t>Outside cell</a:t>
            </a:r>
            <a:endParaRPr lang="en-US" sz="1800" b="1">
              <a:latin typeface="Arial" charset="0"/>
            </a:endParaRPr>
          </a:p>
        </p:txBody>
      </p:sp>
      <p:sp>
        <p:nvSpPr>
          <p:cNvPr id="18477" name="Rectangle 51"/>
          <p:cNvSpPr>
            <a:spLocks noChangeArrowheads="1"/>
          </p:cNvSpPr>
          <p:nvPr/>
        </p:nvSpPr>
        <p:spPr bwMode="auto">
          <a:xfrm>
            <a:off x="3019425" y="1997075"/>
            <a:ext cx="495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i="1">
                <a:solidFill>
                  <a:srgbClr val="231F20"/>
                </a:solidFill>
                <a:latin typeface="Arial" charset="0"/>
              </a:rPr>
              <a:t>Inside cell</a:t>
            </a:r>
            <a:endParaRPr lang="en-US" sz="1800">
              <a:latin typeface="Arial" charset="0"/>
            </a:endParaRPr>
          </a:p>
        </p:txBody>
      </p:sp>
      <p:sp>
        <p:nvSpPr>
          <p:cNvPr id="18478" name="Rectangle 52"/>
          <p:cNvSpPr>
            <a:spLocks noChangeArrowheads="1"/>
          </p:cNvSpPr>
          <p:nvPr/>
        </p:nvSpPr>
        <p:spPr bwMode="auto">
          <a:xfrm>
            <a:off x="5848350" y="1914525"/>
            <a:ext cx="1654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Na</a:t>
            </a:r>
            <a:r>
              <a:rPr lang="en-US" sz="10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000" b="1">
                <a:solidFill>
                  <a:srgbClr val="0092C8"/>
                </a:solidFill>
                <a:latin typeface="Arial" charset="0"/>
              </a:rPr>
              <a:t>-K</a:t>
            </a:r>
            <a:r>
              <a:rPr lang="en-US" sz="10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000" b="1">
                <a:solidFill>
                  <a:srgbClr val="0092C8"/>
                </a:solidFill>
                <a:latin typeface="Arial" charset="0"/>
              </a:rPr>
              <a:t> ATPases (pumps) </a:t>
            </a:r>
            <a:endParaRPr lang="en-US" sz="1800" b="1">
              <a:latin typeface="Arial" charset="0"/>
            </a:endParaRPr>
          </a:p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maintain the concentration </a:t>
            </a:r>
            <a:endParaRPr lang="en-US" sz="1800" b="1">
              <a:latin typeface="Arial" charset="0"/>
            </a:endParaRPr>
          </a:p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gradients of Na</a:t>
            </a:r>
            <a:r>
              <a:rPr lang="en-US" sz="10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000" b="1">
                <a:solidFill>
                  <a:srgbClr val="0092C8"/>
                </a:solidFill>
                <a:latin typeface="Arial" charset="0"/>
              </a:rPr>
              <a:t> and K</a:t>
            </a:r>
            <a:r>
              <a:rPr lang="en-US" sz="1000" b="1" baseline="30000">
                <a:solidFill>
                  <a:srgbClr val="0092C8"/>
                </a:solidFill>
                <a:latin typeface="Arial" charset="0"/>
              </a:rPr>
              <a:t>+</a:t>
            </a:r>
            <a:endParaRPr lang="en-US" sz="1800" b="1">
              <a:latin typeface="Arial" charset="0"/>
            </a:endParaRPr>
          </a:p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across the membrane.</a:t>
            </a:r>
            <a:endParaRPr lang="en-US" sz="1800" b="1">
              <a:latin typeface="Arial" charset="0"/>
            </a:endParaRPr>
          </a:p>
        </p:txBody>
      </p:sp>
      <p:sp>
        <p:nvSpPr>
          <p:cNvPr id="18479" name="Rectangle 53"/>
          <p:cNvSpPr>
            <a:spLocks noChangeArrowheads="1"/>
          </p:cNvSpPr>
          <p:nvPr/>
        </p:nvSpPr>
        <p:spPr bwMode="auto">
          <a:xfrm>
            <a:off x="1463675" y="892175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The Na</a:t>
            </a:r>
            <a:r>
              <a:rPr lang="en-US" sz="10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000" b="1">
                <a:solidFill>
                  <a:srgbClr val="0092C8"/>
                </a:solidFill>
                <a:latin typeface="Arial" charset="0"/>
              </a:rPr>
              <a:t> concentration </a:t>
            </a:r>
            <a:endParaRPr lang="en-US" sz="1800" b="1">
              <a:latin typeface="Arial" charset="0"/>
            </a:endParaRPr>
          </a:p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is higher outside the </a:t>
            </a:r>
            <a:endParaRPr lang="en-US" sz="1800" b="1">
              <a:latin typeface="Arial" charset="0"/>
            </a:endParaRPr>
          </a:p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cell.</a:t>
            </a:r>
            <a:endParaRPr lang="en-US" sz="1800" b="1">
              <a:latin typeface="Arial" charset="0"/>
            </a:endParaRPr>
          </a:p>
        </p:txBody>
      </p:sp>
      <p:sp>
        <p:nvSpPr>
          <p:cNvPr id="18480" name="Rectangle 54"/>
          <p:cNvSpPr>
            <a:spLocks noChangeArrowheads="1"/>
          </p:cNvSpPr>
          <p:nvPr/>
        </p:nvSpPr>
        <p:spPr bwMode="auto">
          <a:xfrm>
            <a:off x="1479550" y="1666875"/>
            <a:ext cx="131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The K</a:t>
            </a:r>
            <a:r>
              <a:rPr lang="en-US" sz="10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000" b="1">
                <a:solidFill>
                  <a:srgbClr val="0092C8"/>
                </a:solidFill>
                <a:latin typeface="Arial" charset="0"/>
              </a:rPr>
              <a:t> concentration </a:t>
            </a:r>
            <a:endParaRPr lang="en-US" sz="1800" b="1">
              <a:latin typeface="Arial" charset="0"/>
            </a:endParaRPr>
          </a:p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is higher inside the </a:t>
            </a:r>
            <a:endParaRPr lang="en-US" sz="1800" b="1">
              <a:latin typeface="Arial" charset="0"/>
            </a:endParaRPr>
          </a:p>
          <a:p>
            <a:r>
              <a:rPr lang="en-US" sz="1000" b="1">
                <a:solidFill>
                  <a:srgbClr val="0092C8"/>
                </a:solidFill>
                <a:latin typeface="Arial" charset="0"/>
              </a:rPr>
              <a:t>cell.</a:t>
            </a:r>
            <a:endParaRPr lang="en-US" sz="1800" b="1">
              <a:latin typeface="Arial" charset="0"/>
            </a:endParaRPr>
          </a:p>
        </p:txBody>
      </p:sp>
      <p:sp>
        <p:nvSpPr>
          <p:cNvPr id="18481" name="Rectangle 55"/>
          <p:cNvSpPr>
            <a:spLocks noChangeArrowheads="1"/>
          </p:cNvSpPr>
          <p:nvPr/>
        </p:nvSpPr>
        <p:spPr bwMode="auto">
          <a:xfrm>
            <a:off x="3092450" y="1700213"/>
            <a:ext cx="563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231F20"/>
                </a:solidFill>
                <a:latin typeface="Arial" charset="0"/>
              </a:rPr>
              <a:t>K</a:t>
            </a:r>
            <a:r>
              <a:rPr lang="en-US" sz="10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000" b="1">
              <a:solidFill>
                <a:srgbClr val="231F20"/>
              </a:solidFill>
              <a:latin typeface="Arial" charset="0"/>
            </a:endParaRPr>
          </a:p>
          <a:p>
            <a:pPr algn="ctr"/>
            <a:r>
              <a:rPr lang="en-US" sz="1000" b="1">
                <a:solidFill>
                  <a:srgbClr val="231F20"/>
                </a:solidFill>
                <a:latin typeface="Arial" charset="0"/>
              </a:rPr>
              <a:t>(140 m</a:t>
            </a:r>
            <a:r>
              <a:rPr lang="en-US" sz="1000" b="1" i="1">
                <a:solidFill>
                  <a:srgbClr val="231F20"/>
                </a:solidFill>
                <a:latin typeface="Arial" charset="0"/>
              </a:rPr>
              <a:t>M</a:t>
            </a:r>
            <a:r>
              <a:rPr lang="en-US" sz="400" b="1" i="1">
                <a:solidFill>
                  <a:srgbClr val="231F20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rgbClr val="231F20"/>
                </a:solidFill>
                <a:latin typeface="Arial" charset="0"/>
              </a:rPr>
              <a:t>)</a:t>
            </a:r>
            <a:endParaRPr lang="en-US" sz="1800" b="1">
              <a:latin typeface="Arial" charset="0"/>
            </a:endParaRPr>
          </a:p>
        </p:txBody>
      </p:sp>
      <p:sp>
        <p:nvSpPr>
          <p:cNvPr id="18482" name="Rectangle 56"/>
          <p:cNvSpPr>
            <a:spLocks noChangeArrowheads="1"/>
          </p:cNvSpPr>
          <p:nvPr/>
        </p:nvSpPr>
        <p:spPr bwMode="auto">
          <a:xfrm>
            <a:off x="4983163" y="1762125"/>
            <a:ext cx="427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>
                <a:solidFill>
                  <a:srgbClr val="231F20"/>
                </a:solidFill>
                <a:latin typeface="Arial" charset="0"/>
              </a:rPr>
              <a:t>Na</a:t>
            </a:r>
            <a:r>
              <a:rPr lang="en-US" sz="8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800" b="1">
              <a:solidFill>
                <a:srgbClr val="231F20"/>
              </a:solidFill>
              <a:latin typeface="Arial" charset="0"/>
            </a:endParaRPr>
          </a:p>
          <a:p>
            <a:pPr algn="ctr"/>
            <a:r>
              <a:rPr lang="en-US" sz="800" b="1">
                <a:solidFill>
                  <a:srgbClr val="231F20"/>
                </a:solidFill>
                <a:latin typeface="Arial" charset="0"/>
              </a:rPr>
              <a:t>(15 m</a:t>
            </a:r>
            <a:r>
              <a:rPr lang="en-US" sz="800" b="1" i="1">
                <a:solidFill>
                  <a:srgbClr val="231F20"/>
                </a:solidFill>
                <a:latin typeface="Arial" charset="0"/>
              </a:rPr>
              <a:t>M</a:t>
            </a:r>
            <a:r>
              <a:rPr lang="en-US" sz="400" b="1" i="1">
                <a:solidFill>
                  <a:srgbClr val="231F20"/>
                </a:solidFill>
                <a:latin typeface="Arial" charset="0"/>
              </a:rPr>
              <a:t> </a:t>
            </a:r>
            <a:r>
              <a:rPr lang="en-US" sz="800" b="1">
                <a:solidFill>
                  <a:srgbClr val="231F20"/>
                </a:solidFill>
                <a:latin typeface="Arial" charset="0"/>
              </a:rPr>
              <a:t>)</a:t>
            </a:r>
            <a:r>
              <a:rPr lang="en-US" sz="800" b="1" i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one is a big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1.gstatic.com/images?q=tbn:ANd9GcRIyNFfuoLMzTcK1LQTVOX_FY_wcNqiCG5pNXZ5GK0R-RYc_jw6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552050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*Membrane Potentials That Act as Signals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Membrane potential changes when:</a:t>
            </a:r>
          </a:p>
          <a:p>
            <a:pPr lvl="1" eaLnBrk="1" hangingPunct="1"/>
            <a:r>
              <a:rPr lang="en-US" dirty="0" smtClean="0"/>
              <a:t>Concentrations of ions across the membrane change</a:t>
            </a:r>
          </a:p>
          <a:p>
            <a:pPr lvl="1"/>
            <a:r>
              <a:rPr lang="en-US" dirty="0" smtClean="0"/>
              <a:t>Permeability of membrane to ions changes</a:t>
            </a:r>
          </a:p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membrane potential are signals used to receive, integrate and send information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The Forest 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Neurons are highly irritable (touchy!)</a:t>
            </a:r>
          </a:p>
          <a:p>
            <a:pPr eaLnBrk="1" hangingPunct="1"/>
            <a:r>
              <a:rPr lang="en-US" dirty="0" smtClean="0"/>
              <a:t>Respond to adequate stimulus by generating an </a:t>
            </a:r>
            <a:r>
              <a:rPr lang="en-US" u="sng" dirty="0" smtClean="0"/>
              <a:t>action potential (nerve impulse)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This Impulse is always the same regardless of stimulus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048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Trees come next!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we’re going to be using…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*Membrane Potentials That Act as Signals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types of signals</a:t>
            </a:r>
          </a:p>
          <a:p>
            <a:pPr lvl="1" eaLnBrk="1" hangingPunct="1"/>
            <a:r>
              <a:rPr lang="en-US" smtClean="0"/>
              <a:t>Graded potentials </a:t>
            </a:r>
          </a:p>
          <a:p>
            <a:pPr lvl="2" eaLnBrk="1" hangingPunct="1"/>
            <a:r>
              <a:rPr lang="en-US" smtClean="0"/>
              <a:t>Incoming short-distance signals</a:t>
            </a:r>
          </a:p>
          <a:p>
            <a:pPr lvl="1" eaLnBrk="1" hangingPunct="1"/>
            <a:r>
              <a:rPr lang="en-US" smtClean="0"/>
              <a:t>Action potentials </a:t>
            </a:r>
          </a:p>
          <a:p>
            <a:pPr lvl="2" eaLnBrk="1" hangingPunct="1"/>
            <a:r>
              <a:rPr lang="en-US" smtClean="0"/>
              <a:t>Long-distance signals of axons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*Changes in Membrane Potential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Depolarization</a:t>
            </a:r>
          </a:p>
          <a:p>
            <a:pPr lvl="1" eaLnBrk="1" hangingPunct="1"/>
            <a:r>
              <a:rPr lang="en-US" dirty="0" smtClean="0"/>
              <a:t>A reduction in membrane potential (toward zero)</a:t>
            </a:r>
          </a:p>
          <a:p>
            <a:pPr lvl="1" eaLnBrk="1" hangingPunct="1"/>
            <a:r>
              <a:rPr lang="en-US" dirty="0" smtClean="0"/>
              <a:t>Inside of the membrane becomes less negative</a:t>
            </a:r>
          </a:p>
        </p:txBody>
      </p:sp>
      <p:pic>
        <p:nvPicPr>
          <p:cNvPr id="41986" name="Picture 2" descr="http://t2.gstatic.com/images?q=tbn:ANd9GcRf195ltGulX6QzQTxdQOldUTuHUKhzwxW8u09ZMcdwyO5fCO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81400"/>
            <a:ext cx="1571625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11.9a</a:t>
            </a:r>
          </a:p>
        </p:txBody>
      </p:sp>
      <p:pic>
        <p:nvPicPr>
          <p:cNvPr id="22531" name="Picture 9" descr="figure_11_09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487363"/>
            <a:ext cx="8694737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Freeform 10"/>
          <p:cNvSpPr>
            <a:spLocks/>
          </p:cNvSpPr>
          <p:nvPr/>
        </p:nvSpPr>
        <p:spPr bwMode="auto">
          <a:xfrm>
            <a:off x="6259513" y="3422650"/>
            <a:ext cx="533400" cy="379413"/>
          </a:xfrm>
          <a:custGeom>
            <a:avLst/>
            <a:gdLst>
              <a:gd name="T0" fmla="*/ 533400 w 336"/>
              <a:gd name="T1" fmla="*/ 0 h 239"/>
              <a:gd name="T2" fmla="*/ 434975 w 336"/>
              <a:gd name="T3" fmla="*/ 0 h 239"/>
              <a:gd name="T4" fmla="*/ 0 w 336"/>
              <a:gd name="T5" fmla="*/ 379413 h 239"/>
              <a:gd name="T6" fmla="*/ 0 60000 65536"/>
              <a:gd name="T7" fmla="*/ 0 60000 65536"/>
              <a:gd name="T8" fmla="*/ 0 60000 65536"/>
              <a:gd name="T9" fmla="*/ 0 w 336"/>
              <a:gd name="T10" fmla="*/ 0 h 239"/>
              <a:gd name="T11" fmla="*/ 336 w 336"/>
              <a:gd name="T12" fmla="*/ 239 h 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39">
                <a:moveTo>
                  <a:pt x="336" y="0"/>
                </a:moveTo>
                <a:lnTo>
                  <a:pt x="274" y="0"/>
                </a:lnTo>
                <a:lnTo>
                  <a:pt x="0" y="239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Freeform 11"/>
          <p:cNvSpPr>
            <a:spLocks/>
          </p:cNvSpPr>
          <p:nvPr/>
        </p:nvSpPr>
        <p:spPr bwMode="auto">
          <a:xfrm>
            <a:off x="4913313" y="4129088"/>
            <a:ext cx="508000" cy="212725"/>
          </a:xfrm>
          <a:custGeom>
            <a:avLst/>
            <a:gdLst>
              <a:gd name="T0" fmla="*/ 508000 w 320"/>
              <a:gd name="T1" fmla="*/ 212725 h 134"/>
              <a:gd name="T2" fmla="*/ 257175 w 320"/>
              <a:gd name="T3" fmla="*/ 212725 h 134"/>
              <a:gd name="T4" fmla="*/ 0 w 320"/>
              <a:gd name="T5" fmla="*/ 0 h 134"/>
              <a:gd name="T6" fmla="*/ 0 60000 65536"/>
              <a:gd name="T7" fmla="*/ 0 60000 65536"/>
              <a:gd name="T8" fmla="*/ 0 60000 65536"/>
              <a:gd name="T9" fmla="*/ 0 w 320"/>
              <a:gd name="T10" fmla="*/ 0 h 134"/>
              <a:gd name="T11" fmla="*/ 320 w 320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134">
                <a:moveTo>
                  <a:pt x="320" y="134"/>
                </a:moveTo>
                <a:lnTo>
                  <a:pt x="162" y="13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12"/>
          <p:cNvSpPr>
            <a:spLocks noChangeShapeType="1"/>
          </p:cNvSpPr>
          <p:nvPr/>
        </p:nvSpPr>
        <p:spPr bwMode="auto">
          <a:xfrm flipV="1">
            <a:off x="6129338" y="1044575"/>
            <a:ext cx="1587" cy="15240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Rectangle 13"/>
          <p:cNvSpPr>
            <a:spLocks noChangeArrowheads="1"/>
          </p:cNvSpPr>
          <p:nvPr/>
        </p:nvSpPr>
        <p:spPr bwMode="auto">
          <a:xfrm>
            <a:off x="5097463" y="814388"/>
            <a:ext cx="2112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Depolarizing stimulus</a:t>
            </a:r>
            <a:endParaRPr lang="en-US" sz="1800" b="1">
              <a:latin typeface="Arial" charset="0"/>
            </a:endParaRPr>
          </a:p>
        </p:txBody>
      </p:sp>
      <p:sp>
        <p:nvSpPr>
          <p:cNvPr id="22536" name="Freeform 14"/>
          <p:cNvSpPr>
            <a:spLocks/>
          </p:cNvSpPr>
          <p:nvPr/>
        </p:nvSpPr>
        <p:spPr bwMode="auto">
          <a:xfrm>
            <a:off x="4003675" y="4929188"/>
            <a:ext cx="146050" cy="165100"/>
          </a:xfrm>
          <a:custGeom>
            <a:avLst/>
            <a:gdLst>
              <a:gd name="T0" fmla="*/ 146050 w 92"/>
              <a:gd name="T1" fmla="*/ 165100 h 104"/>
              <a:gd name="T2" fmla="*/ 146050 w 92"/>
              <a:gd name="T3" fmla="*/ 127000 h 104"/>
              <a:gd name="T4" fmla="*/ 34925 w 92"/>
              <a:gd name="T5" fmla="*/ 127000 h 104"/>
              <a:gd name="T6" fmla="*/ 146050 w 92"/>
              <a:gd name="T7" fmla="*/ 98425 h 104"/>
              <a:gd name="T8" fmla="*/ 146050 w 92"/>
              <a:gd name="T9" fmla="*/ 66675 h 104"/>
              <a:gd name="T10" fmla="*/ 34925 w 92"/>
              <a:gd name="T11" fmla="*/ 38100 h 104"/>
              <a:gd name="T12" fmla="*/ 146050 w 92"/>
              <a:gd name="T13" fmla="*/ 38100 h 104"/>
              <a:gd name="T14" fmla="*/ 146050 w 92"/>
              <a:gd name="T15" fmla="*/ 0 h 104"/>
              <a:gd name="T16" fmla="*/ 0 w 92"/>
              <a:gd name="T17" fmla="*/ 0 h 104"/>
              <a:gd name="T18" fmla="*/ 0 w 92"/>
              <a:gd name="T19" fmla="*/ 60325 h 104"/>
              <a:gd name="T20" fmla="*/ 88900 w 92"/>
              <a:gd name="T21" fmla="*/ 82550 h 104"/>
              <a:gd name="T22" fmla="*/ 0 w 92"/>
              <a:gd name="T23" fmla="*/ 104775 h 104"/>
              <a:gd name="T24" fmla="*/ 0 w 92"/>
              <a:gd name="T25" fmla="*/ 165100 h 104"/>
              <a:gd name="T26" fmla="*/ 142875 w 92"/>
              <a:gd name="T27" fmla="*/ 165100 h 104"/>
              <a:gd name="T28" fmla="*/ 146050 w 92"/>
              <a:gd name="T29" fmla="*/ 165100 h 1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2"/>
              <a:gd name="T46" fmla="*/ 0 h 104"/>
              <a:gd name="T47" fmla="*/ 92 w 92"/>
              <a:gd name="T48" fmla="*/ 104 h 1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2" h="104">
                <a:moveTo>
                  <a:pt x="92" y="104"/>
                </a:moveTo>
                <a:lnTo>
                  <a:pt x="92" y="80"/>
                </a:lnTo>
                <a:lnTo>
                  <a:pt x="22" y="80"/>
                </a:lnTo>
                <a:lnTo>
                  <a:pt x="92" y="62"/>
                </a:lnTo>
                <a:lnTo>
                  <a:pt x="92" y="42"/>
                </a:lnTo>
                <a:lnTo>
                  <a:pt x="22" y="24"/>
                </a:lnTo>
                <a:lnTo>
                  <a:pt x="92" y="24"/>
                </a:lnTo>
                <a:lnTo>
                  <a:pt x="92" y="0"/>
                </a:lnTo>
                <a:lnTo>
                  <a:pt x="0" y="0"/>
                </a:lnTo>
                <a:lnTo>
                  <a:pt x="0" y="38"/>
                </a:lnTo>
                <a:lnTo>
                  <a:pt x="56" y="52"/>
                </a:lnTo>
                <a:lnTo>
                  <a:pt x="0" y="66"/>
                </a:lnTo>
                <a:lnTo>
                  <a:pt x="0" y="104"/>
                </a:lnTo>
                <a:lnTo>
                  <a:pt x="90" y="104"/>
                </a:lnTo>
                <a:lnTo>
                  <a:pt x="92" y="10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Freeform 15"/>
          <p:cNvSpPr>
            <a:spLocks/>
          </p:cNvSpPr>
          <p:nvPr/>
        </p:nvSpPr>
        <p:spPr bwMode="auto">
          <a:xfrm>
            <a:off x="4041775" y="4786313"/>
            <a:ext cx="107950" cy="123825"/>
          </a:xfrm>
          <a:custGeom>
            <a:avLst/>
            <a:gdLst>
              <a:gd name="T0" fmla="*/ 60325 w 68"/>
              <a:gd name="T1" fmla="*/ 0 h 78"/>
              <a:gd name="T2" fmla="*/ 41275 w 68"/>
              <a:gd name="T3" fmla="*/ 3175 h 78"/>
              <a:gd name="T4" fmla="*/ 25400 w 68"/>
              <a:gd name="T5" fmla="*/ 6350 h 78"/>
              <a:gd name="T6" fmla="*/ 15875 w 68"/>
              <a:gd name="T7" fmla="*/ 15875 h 78"/>
              <a:gd name="T8" fmla="*/ 6350 w 68"/>
              <a:gd name="T9" fmla="*/ 28575 h 78"/>
              <a:gd name="T10" fmla="*/ 0 w 68"/>
              <a:gd name="T11" fmla="*/ 44450 h 78"/>
              <a:gd name="T12" fmla="*/ 0 w 68"/>
              <a:gd name="T13" fmla="*/ 63500 h 78"/>
              <a:gd name="T14" fmla="*/ 0 w 68"/>
              <a:gd name="T15" fmla="*/ 76200 h 78"/>
              <a:gd name="T16" fmla="*/ 3175 w 68"/>
              <a:gd name="T17" fmla="*/ 88900 h 78"/>
              <a:gd name="T18" fmla="*/ 6350 w 68"/>
              <a:gd name="T19" fmla="*/ 98425 h 78"/>
              <a:gd name="T20" fmla="*/ 15875 w 68"/>
              <a:gd name="T21" fmla="*/ 107950 h 78"/>
              <a:gd name="T22" fmla="*/ 22225 w 68"/>
              <a:gd name="T23" fmla="*/ 114300 h 78"/>
              <a:gd name="T24" fmla="*/ 31750 w 68"/>
              <a:gd name="T25" fmla="*/ 117475 h 78"/>
              <a:gd name="T26" fmla="*/ 41275 w 68"/>
              <a:gd name="T27" fmla="*/ 120650 h 78"/>
              <a:gd name="T28" fmla="*/ 53975 w 68"/>
              <a:gd name="T29" fmla="*/ 123825 h 78"/>
              <a:gd name="T30" fmla="*/ 69850 w 68"/>
              <a:gd name="T31" fmla="*/ 120650 h 78"/>
              <a:gd name="T32" fmla="*/ 85725 w 68"/>
              <a:gd name="T33" fmla="*/ 114300 h 78"/>
              <a:gd name="T34" fmla="*/ 95250 w 68"/>
              <a:gd name="T35" fmla="*/ 104775 h 78"/>
              <a:gd name="T36" fmla="*/ 104775 w 68"/>
              <a:gd name="T37" fmla="*/ 95250 h 78"/>
              <a:gd name="T38" fmla="*/ 107950 w 68"/>
              <a:gd name="T39" fmla="*/ 79375 h 78"/>
              <a:gd name="T40" fmla="*/ 107950 w 68"/>
              <a:gd name="T41" fmla="*/ 63500 h 78"/>
              <a:gd name="T42" fmla="*/ 107950 w 68"/>
              <a:gd name="T43" fmla="*/ 41275 h 78"/>
              <a:gd name="T44" fmla="*/ 101600 w 68"/>
              <a:gd name="T45" fmla="*/ 25400 h 78"/>
              <a:gd name="T46" fmla="*/ 92075 w 68"/>
              <a:gd name="T47" fmla="*/ 12700 h 78"/>
              <a:gd name="T48" fmla="*/ 79375 w 68"/>
              <a:gd name="T49" fmla="*/ 3175 h 78"/>
              <a:gd name="T50" fmla="*/ 76200 w 68"/>
              <a:gd name="T51" fmla="*/ 41275 h 78"/>
              <a:gd name="T52" fmla="*/ 82550 w 68"/>
              <a:gd name="T53" fmla="*/ 50800 h 78"/>
              <a:gd name="T54" fmla="*/ 85725 w 68"/>
              <a:gd name="T55" fmla="*/ 60325 h 78"/>
              <a:gd name="T56" fmla="*/ 82550 w 68"/>
              <a:gd name="T57" fmla="*/ 69850 h 78"/>
              <a:gd name="T58" fmla="*/ 79375 w 68"/>
              <a:gd name="T59" fmla="*/ 76200 h 78"/>
              <a:gd name="T60" fmla="*/ 73025 w 68"/>
              <a:gd name="T61" fmla="*/ 79375 h 78"/>
              <a:gd name="T62" fmla="*/ 63500 w 68"/>
              <a:gd name="T63" fmla="*/ 82550 h 78"/>
              <a:gd name="T64" fmla="*/ 63500 w 68"/>
              <a:gd name="T65" fmla="*/ 0 h 78"/>
              <a:gd name="T66" fmla="*/ 63500 w 68"/>
              <a:gd name="T67" fmla="*/ 0 h 78"/>
              <a:gd name="T68" fmla="*/ 60325 w 68"/>
              <a:gd name="T69" fmla="*/ 0 h 78"/>
              <a:gd name="T70" fmla="*/ 44450 w 68"/>
              <a:gd name="T71" fmla="*/ 82550 h 78"/>
              <a:gd name="T72" fmla="*/ 38100 w 68"/>
              <a:gd name="T73" fmla="*/ 79375 h 78"/>
              <a:gd name="T74" fmla="*/ 31750 w 68"/>
              <a:gd name="T75" fmla="*/ 76200 h 78"/>
              <a:gd name="T76" fmla="*/ 25400 w 68"/>
              <a:gd name="T77" fmla="*/ 69850 h 78"/>
              <a:gd name="T78" fmla="*/ 22225 w 68"/>
              <a:gd name="T79" fmla="*/ 60325 h 78"/>
              <a:gd name="T80" fmla="*/ 25400 w 68"/>
              <a:gd name="T81" fmla="*/ 53975 h 78"/>
              <a:gd name="T82" fmla="*/ 28575 w 68"/>
              <a:gd name="T83" fmla="*/ 47625 h 78"/>
              <a:gd name="T84" fmla="*/ 34925 w 68"/>
              <a:gd name="T85" fmla="*/ 44450 h 78"/>
              <a:gd name="T86" fmla="*/ 44450 w 68"/>
              <a:gd name="T87" fmla="*/ 41275 h 78"/>
              <a:gd name="T88" fmla="*/ 44450 w 68"/>
              <a:gd name="T89" fmla="*/ 82550 h 78"/>
              <a:gd name="T90" fmla="*/ 60325 w 68"/>
              <a:gd name="T91" fmla="*/ 0 h 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78"/>
              <a:gd name="T140" fmla="*/ 68 w 68"/>
              <a:gd name="T141" fmla="*/ 78 h 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78">
                <a:moveTo>
                  <a:pt x="38" y="0"/>
                </a:moveTo>
                <a:lnTo>
                  <a:pt x="26" y="2"/>
                </a:lnTo>
                <a:lnTo>
                  <a:pt x="16" y="4"/>
                </a:lnTo>
                <a:lnTo>
                  <a:pt x="10" y="10"/>
                </a:lnTo>
                <a:lnTo>
                  <a:pt x="4" y="18"/>
                </a:lnTo>
                <a:lnTo>
                  <a:pt x="0" y="28"/>
                </a:lnTo>
                <a:lnTo>
                  <a:pt x="0" y="40"/>
                </a:lnTo>
                <a:lnTo>
                  <a:pt x="0" y="48"/>
                </a:lnTo>
                <a:lnTo>
                  <a:pt x="2" y="56"/>
                </a:lnTo>
                <a:lnTo>
                  <a:pt x="4" y="62"/>
                </a:lnTo>
                <a:lnTo>
                  <a:pt x="10" y="68"/>
                </a:lnTo>
                <a:lnTo>
                  <a:pt x="14" y="72"/>
                </a:lnTo>
                <a:lnTo>
                  <a:pt x="20" y="74"/>
                </a:lnTo>
                <a:lnTo>
                  <a:pt x="26" y="76"/>
                </a:lnTo>
                <a:lnTo>
                  <a:pt x="34" y="78"/>
                </a:lnTo>
                <a:lnTo>
                  <a:pt x="44" y="76"/>
                </a:lnTo>
                <a:lnTo>
                  <a:pt x="54" y="72"/>
                </a:lnTo>
                <a:lnTo>
                  <a:pt x="60" y="66"/>
                </a:lnTo>
                <a:lnTo>
                  <a:pt x="66" y="60"/>
                </a:lnTo>
                <a:lnTo>
                  <a:pt x="68" y="50"/>
                </a:lnTo>
                <a:lnTo>
                  <a:pt x="68" y="40"/>
                </a:lnTo>
                <a:lnTo>
                  <a:pt x="68" y="26"/>
                </a:lnTo>
                <a:lnTo>
                  <a:pt x="64" y="16"/>
                </a:lnTo>
                <a:lnTo>
                  <a:pt x="58" y="8"/>
                </a:lnTo>
                <a:lnTo>
                  <a:pt x="50" y="2"/>
                </a:lnTo>
                <a:lnTo>
                  <a:pt x="48" y="26"/>
                </a:lnTo>
                <a:lnTo>
                  <a:pt x="52" y="32"/>
                </a:lnTo>
                <a:lnTo>
                  <a:pt x="54" y="38"/>
                </a:lnTo>
                <a:lnTo>
                  <a:pt x="52" y="44"/>
                </a:lnTo>
                <a:lnTo>
                  <a:pt x="50" y="48"/>
                </a:lnTo>
                <a:lnTo>
                  <a:pt x="46" y="50"/>
                </a:lnTo>
                <a:lnTo>
                  <a:pt x="40" y="52"/>
                </a:lnTo>
                <a:lnTo>
                  <a:pt x="40" y="0"/>
                </a:lnTo>
                <a:lnTo>
                  <a:pt x="38" y="0"/>
                </a:lnTo>
                <a:lnTo>
                  <a:pt x="28" y="52"/>
                </a:lnTo>
                <a:lnTo>
                  <a:pt x="24" y="50"/>
                </a:lnTo>
                <a:lnTo>
                  <a:pt x="20" y="48"/>
                </a:lnTo>
                <a:lnTo>
                  <a:pt x="16" y="44"/>
                </a:lnTo>
                <a:lnTo>
                  <a:pt x="14" y="38"/>
                </a:lnTo>
                <a:lnTo>
                  <a:pt x="16" y="34"/>
                </a:lnTo>
                <a:lnTo>
                  <a:pt x="18" y="30"/>
                </a:lnTo>
                <a:lnTo>
                  <a:pt x="22" y="28"/>
                </a:lnTo>
                <a:lnTo>
                  <a:pt x="28" y="26"/>
                </a:lnTo>
                <a:lnTo>
                  <a:pt x="28" y="52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Freeform 16"/>
          <p:cNvSpPr>
            <a:spLocks/>
          </p:cNvSpPr>
          <p:nvPr/>
        </p:nvSpPr>
        <p:spPr bwMode="auto">
          <a:xfrm>
            <a:off x="4041775" y="4589463"/>
            <a:ext cx="107950" cy="177800"/>
          </a:xfrm>
          <a:custGeom>
            <a:avLst/>
            <a:gdLst>
              <a:gd name="T0" fmla="*/ 107950 w 68"/>
              <a:gd name="T1" fmla="*/ 177800 h 112"/>
              <a:gd name="T2" fmla="*/ 107950 w 68"/>
              <a:gd name="T3" fmla="*/ 139700 h 112"/>
              <a:gd name="T4" fmla="*/ 53975 w 68"/>
              <a:gd name="T5" fmla="*/ 139700 h 112"/>
              <a:gd name="T6" fmla="*/ 41275 w 68"/>
              <a:gd name="T7" fmla="*/ 136525 h 112"/>
              <a:gd name="T8" fmla="*/ 34925 w 68"/>
              <a:gd name="T9" fmla="*/ 133350 h 112"/>
              <a:gd name="T10" fmla="*/ 31750 w 68"/>
              <a:gd name="T11" fmla="*/ 127000 h 112"/>
              <a:gd name="T12" fmla="*/ 31750 w 68"/>
              <a:gd name="T13" fmla="*/ 120650 h 112"/>
              <a:gd name="T14" fmla="*/ 31750 w 68"/>
              <a:gd name="T15" fmla="*/ 114300 h 112"/>
              <a:gd name="T16" fmla="*/ 38100 w 68"/>
              <a:gd name="T17" fmla="*/ 111125 h 112"/>
              <a:gd name="T18" fmla="*/ 47625 w 68"/>
              <a:gd name="T19" fmla="*/ 107950 h 112"/>
              <a:gd name="T20" fmla="*/ 107950 w 68"/>
              <a:gd name="T21" fmla="*/ 107950 h 112"/>
              <a:gd name="T22" fmla="*/ 107950 w 68"/>
              <a:gd name="T23" fmla="*/ 69850 h 112"/>
              <a:gd name="T24" fmla="*/ 53975 w 68"/>
              <a:gd name="T25" fmla="*/ 69850 h 112"/>
              <a:gd name="T26" fmla="*/ 41275 w 68"/>
              <a:gd name="T27" fmla="*/ 66675 h 112"/>
              <a:gd name="T28" fmla="*/ 34925 w 68"/>
              <a:gd name="T29" fmla="*/ 63500 h 112"/>
              <a:gd name="T30" fmla="*/ 31750 w 68"/>
              <a:gd name="T31" fmla="*/ 60325 h 112"/>
              <a:gd name="T32" fmla="*/ 31750 w 68"/>
              <a:gd name="T33" fmla="*/ 53975 h 112"/>
              <a:gd name="T34" fmla="*/ 31750 w 68"/>
              <a:gd name="T35" fmla="*/ 47625 h 112"/>
              <a:gd name="T36" fmla="*/ 34925 w 68"/>
              <a:gd name="T37" fmla="*/ 44450 h 112"/>
              <a:gd name="T38" fmla="*/ 47625 w 68"/>
              <a:gd name="T39" fmla="*/ 41275 h 112"/>
              <a:gd name="T40" fmla="*/ 107950 w 68"/>
              <a:gd name="T41" fmla="*/ 41275 h 112"/>
              <a:gd name="T42" fmla="*/ 107950 w 68"/>
              <a:gd name="T43" fmla="*/ 0 h 112"/>
              <a:gd name="T44" fmla="*/ 41275 w 68"/>
              <a:gd name="T45" fmla="*/ 0 h 112"/>
              <a:gd name="T46" fmla="*/ 22225 w 68"/>
              <a:gd name="T47" fmla="*/ 3175 h 112"/>
              <a:gd name="T48" fmla="*/ 9525 w 68"/>
              <a:gd name="T49" fmla="*/ 9525 h 112"/>
              <a:gd name="T50" fmla="*/ 3175 w 68"/>
              <a:gd name="T51" fmla="*/ 22225 h 112"/>
              <a:gd name="T52" fmla="*/ 0 w 68"/>
              <a:gd name="T53" fmla="*/ 34925 h 112"/>
              <a:gd name="T54" fmla="*/ 0 w 68"/>
              <a:gd name="T55" fmla="*/ 47625 h 112"/>
              <a:gd name="T56" fmla="*/ 3175 w 68"/>
              <a:gd name="T57" fmla="*/ 53975 h 112"/>
              <a:gd name="T58" fmla="*/ 9525 w 68"/>
              <a:gd name="T59" fmla="*/ 63500 h 112"/>
              <a:gd name="T60" fmla="*/ 15875 w 68"/>
              <a:gd name="T61" fmla="*/ 73025 h 112"/>
              <a:gd name="T62" fmla="*/ 9525 w 68"/>
              <a:gd name="T63" fmla="*/ 79375 h 112"/>
              <a:gd name="T64" fmla="*/ 3175 w 68"/>
              <a:gd name="T65" fmla="*/ 85725 h 112"/>
              <a:gd name="T66" fmla="*/ 0 w 68"/>
              <a:gd name="T67" fmla="*/ 92075 h 112"/>
              <a:gd name="T68" fmla="*/ 0 w 68"/>
              <a:gd name="T69" fmla="*/ 104775 h 112"/>
              <a:gd name="T70" fmla="*/ 0 w 68"/>
              <a:gd name="T71" fmla="*/ 114300 h 112"/>
              <a:gd name="T72" fmla="*/ 3175 w 68"/>
              <a:gd name="T73" fmla="*/ 123825 h 112"/>
              <a:gd name="T74" fmla="*/ 9525 w 68"/>
              <a:gd name="T75" fmla="*/ 133350 h 112"/>
              <a:gd name="T76" fmla="*/ 15875 w 68"/>
              <a:gd name="T77" fmla="*/ 139700 h 112"/>
              <a:gd name="T78" fmla="*/ 0 w 68"/>
              <a:gd name="T79" fmla="*/ 139700 h 112"/>
              <a:gd name="T80" fmla="*/ 0 w 68"/>
              <a:gd name="T81" fmla="*/ 177800 h 112"/>
              <a:gd name="T82" fmla="*/ 104775 w 68"/>
              <a:gd name="T83" fmla="*/ 177800 h 112"/>
              <a:gd name="T84" fmla="*/ 107950 w 68"/>
              <a:gd name="T85" fmla="*/ 177800 h 1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"/>
              <a:gd name="T130" fmla="*/ 0 h 112"/>
              <a:gd name="T131" fmla="*/ 68 w 68"/>
              <a:gd name="T132" fmla="*/ 112 h 1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" h="112">
                <a:moveTo>
                  <a:pt x="68" y="112"/>
                </a:moveTo>
                <a:lnTo>
                  <a:pt x="68" y="88"/>
                </a:lnTo>
                <a:lnTo>
                  <a:pt x="34" y="88"/>
                </a:lnTo>
                <a:lnTo>
                  <a:pt x="26" y="86"/>
                </a:lnTo>
                <a:lnTo>
                  <a:pt x="22" y="84"/>
                </a:lnTo>
                <a:lnTo>
                  <a:pt x="20" y="80"/>
                </a:lnTo>
                <a:lnTo>
                  <a:pt x="20" y="76"/>
                </a:lnTo>
                <a:lnTo>
                  <a:pt x="20" y="72"/>
                </a:lnTo>
                <a:lnTo>
                  <a:pt x="24" y="70"/>
                </a:lnTo>
                <a:lnTo>
                  <a:pt x="30" y="68"/>
                </a:lnTo>
                <a:lnTo>
                  <a:pt x="68" y="68"/>
                </a:lnTo>
                <a:lnTo>
                  <a:pt x="68" y="44"/>
                </a:lnTo>
                <a:lnTo>
                  <a:pt x="34" y="44"/>
                </a:lnTo>
                <a:lnTo>
                  <a:pt x="26" y="42"/>
                </a:lnTo>
                <a:lnTo>
                  <a:pt x="22" y="40"/>
                </a:lnTo>
                <a:lnTo>
                  <a:pt x="20" y="38"/>
                </a:lnTo>
                <a:lnTo>
                  <a:pt x="20" y="34"/>
                </a:lnTo>
                <a:lnTo>
                  <a:pt x="20" y="30"/>
                </a:lnTo>
                <a:lnTo>
                  <a:pt x="22" y="28"/>
                </a:lnTo>
                <a:lnTo>
                  <a:pt x="30" y="26"/>
                </a:lnTo>
                <a:lnTo>
                  <a:pt x="68" y="26"/>
                </a:lnTo>
                <a:lnTo>
                  <a:pt x="68" y="0"/>
                </a:lnTo>
                <a:lnTo>
                  <a:pt x="26" y="0"/>
                </a:ln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2"/>
                </a:lnTo>
                <a:lnTo>
                  <a:pt x="0" y="30"/>
                </a:lnTo>
                <a:lnTo>
                  <a:pt x="2" y="34"/>
                </a:lnTo>
                <a:lnTo>
                  <a:pt x="6" y="40"/>
                </a:lnTo>
                <a:lnTo>
                  <a:pt x="10" y="46"/>
                </a:lnTo>
                <a:lnTo>
                  <a:pt x="6" y="50"/>
                </a:lnTo>
                <a:lnTo>
                  <a:pt x="2" y="54"/>
                </a:lnTo>
                <a:lnTo>
                  <a:pt x="0" y="58"/>
                </a:lnTo>
                <a:lnTo>
                  <a:pt x="0" y="66"/>
                </a:lnTo>
                <a:lnTo>
                  <a:pt x="0" y="72"/>
                </a:lnTo>
                <a:lnTo>
                  <a:pt x="2" y="78"/>
                </a:lnTo>
                <a:lnTo>
                  <a:pt x="6" y="84"/>
                </a:lnTo>
                <a:lnTo>
                  <a:pt x="10" y="88"/>
                </a:lnTo>
                <a:lnTo>
                  <a:pt x="0" y="88"/>
                </a:lnTo>
                <a:lnTo>
                  <a:pt x="0" y="112"/>
                </a:lnTo>
                <a:lnTo>
                  <a:pt x="66" y="112"/>
                </a:lnTo>
                <a:lnTo>
                  <a:pt x="68" y="11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Freeform 17"/>
          <p:cNvSpPr>
            <a:spLocks/>
          </p:cNvSpPr>
          <p:nvPr/>
        </p:nvSpPr>
        <p:spPr bwMode="auto">
          <a:xfrm>
            <a:off x="4003675" y="4449763"/>
            <a:ext cx="146050" cy="114300"/>
          </a:xfrm>
          <a:custGeom>
            <a:avLst/>
            <a:gdLst>
              <a:gd name="T0" fmla="*/ 146050 w 92"/>
              <a:gd name="T1" fmla="*/ 114300 h 72"/>
              <a:gd name="T2" fmla="*/ 146050 w 92"/>
              <a:gd name="T3" fmla="*/ 76200 h 72"/>
              <a:gd name="T4" fmla="*/ 130175 w 92"/>
              <a:gd name="T5" fmla="*/ 76200 h 72"/>
              <a:gd name="T6" fmla="*/ 142875 w 92"/>
              <a:gd name="T7" fmla="*/ 63500 h 72"/>
              <a:gd name="T8" fmla="*/ 146050 w 92"/>
              <a:gd name="T9" fmla="*/ 53975 h 72"/>
              <a:gd name="T10" fmla="*/ 146050 w 92"/>
              <a:gd name="T11" fmla="*/ 44450 h 72"/>
              <a:gd name="T12" fmla="*/ 146050 w 92"/>
              <a:gd name="T13" fmla="*/ 31750 h 72"/>
              <a:gd name="T14" fmla="*/ 139700 w 92"/>
              <a:gd name="T15" fmla="*/ 22225 h 72"/>
              <a:gd name="T16" fmla="*/ 133350 w 92"/>
              <a:gd name="T17" fmla="*/ 12700 h 72"/>
              <a:gd name="T18" fmla="*/ 120650 w 92"/>
              <a:gd name="T19" fmla="*/ 6350 h 72"/>
              <a:gd name="T20" fmla="*/ 107950 w 92"/>
              <a:gd name="T21" fmla="*/ 0 h 72"/>
              <a:gd name="T22" fmla="*/ 92075 w 92"/>
              <a:gd name="T23" fmla="*/ 0 h 72"/>
              <a:gd name="T24" fmla="*/ 66675 w 92"/>
              <a:gd name="T25" fmla="*/ 3175 h 72"/>
              <a:gd name="T26" fmla="*/ 57150 w 92"/>
              <a:gd name="T27" fmla="*/ 6350 h 72"/>
              <a:gd name="T28" fmla="*/ 50800 w 92"/>
              <a:gd name="T29" fmla="*/ 12700 h 72"/>
              <a:gd name="T30" fmla="*/ 41275 w 92"/>
              <a:gd name="T31" fmla="*/ 25400 h 72"/>
              <a:gd name="T32" fmla="*/ 38100 w 92"/>
              <a:gd name="T33" fmla="*/ 44450 h 72"/>
              <a:gd name="T34" fmla="*/ 41275 w 92"/>
              <a:gd name="T35" fmla="*/ 60325 h 72"/>
              <a:gd name="T36" fmla="*/ 50800 w 92"/>
              <a:gd name="T37" fmla="*/ 73025 h 72"/>
              <a:gd name="T38" fmla="*/ 0 w 92"/>
              <a:gd name="T39" fmla="*/ 73025 h 72"/>
              <a:gd name="T40" fmla="*/ 0 w 92"/>
              <a:gd name="T41" fmla="*/ 114300 h 72"/>
              <a:gd name="T42" fmla="*/ 142875 w 92"/>
              <a:gd name="T43" fmla="*/ 114300 h 72"/>
              <a:gd name="T44" fmla="*/ 146050 w 92"/>
              <a:gd name="T45" fmla="*/ 114300 h 72"/>
              <a:gd name="T46" fmla="*/ 73025 w 92"/>
              <a:gd name="T47" fmla="*/ 69850 h 72"/>
              <a:gd name="T48" fmla="*/ 69850 w 92"/>
              <a:gd name="T49" fmla="*/ 63500 h 72"/>
              <a:gd name="T50" fmla="*/ 66675 w 92"/>
              <a:gd name="T51" fmla="*/ 57150 h 72"/>
              <a:gd name="T52" fmla="*/ 69850 w 92"/>
              <a:gd name="T53" fmla="*/ 50800 h 72"/>
              <a:gd name="T54" fmla="*/ 73025 w 92"/>
              <a:gd name="T55" fmla="*/ 44450 h 72"/>
              <a:gd name="T56" fmla="*/ 79375 w 92"/>
              <a:gd name="T57" fmla="*/ 41275 h 72"/>
              <a:gd name="T58" fmla="*/ 92075 w 92"/>
              <a:gd name="T59" fmla="*/ 38100 h 72"/>
              <a:gd name="T60" fmla="*/ 104775 w 92"/>
              <a:gd name="T61" fmla="*/ 41275 h 72"/>
              <a:gd name="T62" fmla="*/ 111125 w 92"/>
              <a:gd name="T63" fmla="*/ 44450 h 72"/>
              <a:gd name="T64" fmla="*/ 117475 w 92"/>
              <a:gd name="T65" fmla="*/ 50800 h 72"/>
              <a:gd name="T66" fmla="*/ 117475 w 92"/>
              <a:gd name="T67" fmla="*/ 57150 h 72"/>
              <a:gd name="T68" fmla="*/ 117475 w 92"/>
              <a:gd name="T69" fmla="*/ 63500 h 72"/>
              <a:gd name="T70" fmla="*/ 111125 w 92"/>
              <a:gd name="T71" fmla="*/ 69850 h 72"/>
              <a:gd name="T72" fmla="*/ 104775 w 92"/>
              <a:gd name="T73" fmla="*/ 73025 h 72"/>
              <a:gd name="T74" fmla="*/ 92075 w 92"/>
              <a:gd name="T75" fmla="*/ 76200 h 72"/>
              <a:gd name="T76" fmla="*/ 82550 w 92"/>
              <a:gd name="T77" fmla="*/ 73025 h 72"/>
              <a:gd name="T78" fmla="*/ 73025 w 92"/>
              <a:gd name="T79" fmla="*/ 69850 h 72"/>
              <a:gd name="T80" fmla="*/ 146050 w 92"/>
              <a:gd name="T81" fmla="*/ 114300 h 7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72"/>
              <a:gd name="T125" fmla="*/ 92 w 92"/>
              <a:gd name="T126" fmla="*/ 72 h 7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72">
                <a:moveTo>
                  <a:pt x="92" y="72"/>
                </a:moveTo>
                <a:lnTo>
                  <a:pt x="92" y="48"/>
                </a:lnTo>
                <a:lnTo>
                  <a:pt x="82" y="48"/>
                </a:lnTo>
                <a:lnTo>
                  <a:pt x="90" y="40"/>
                </a:lnTo>
                <a:lnTo>
                  <a:pt x="92" y="34"/>
                </a:lnTo>
                <a:lnTo>
                  <a:pt x="92" y="28"/>
                </a:lnTo>
                <a:lnTo>
                  <a:pt x="92" y="20"/>
                </a:lnTo>
                <a:lnTo>
                  <a:pt x="88" y="14"/>
                </a:lnTo>
                <a:lnTo>
                  <a:pt x="84" y="8"/>
                </a:lnTo>
                <a:lnTo>
                  <a:pt x="76" y="4"/>
                </a:lnTo>
                <a:lnTo>
                  <a:pt x="68" y="0"/>
                </a:lnTo>
                <a:lnTo>
                  <a:pt x="58" y="0"/>
                </a:lnTo>
                <a:lnTo>
                  <a:pt x="42" y="2"/>
                </a:lnTo>
                <a:lnTo>
                  <a:pt x="36" y="4"/>
                </a:lnTo>
                <a:lnTo>
                  <a:pt x="32" y="8"/>
                </a:lnTo>
                <a:lnTo>
                  <a:pt x="26" y="16"/>
                </a:lnTo>
                <a:lnTo>
                  <a:pt x="24" y="28"/>
                </a:lnTo>
                <a:lnTo>
                  <a:pt x="26" y="38"/>
                </a:lnTo>
                <a:lnTo>
                  <a:pt x="32" y="46"/>
                </a:lnTo>
                <a:lnTo>
                  <a:pt x="0" y="46"/>
                </a:lnTo>
                <a:lnTo>
                  <a:pt x="0" y="72"/>
                </a:lnTo>
                <a:lnTo>
                  <a:pt x="90" y="72"/>
                </a:lnTo>
                <a:lnTo>
                  <a:pt x="92" y="72"/>
                </a:lnTo>
                <a:lnTo>
                  <a:pt x="46" y="44"/>
                </a:lnTo>
                <a:lnTo>
                  <a:pt x="44" y="40"/>
                </a:lnTo>
                <a:lnTo>
                  <a:pt x="42" y="36"/>
                </a:lnTo>
                <a:lnTo>
                  <a:pt x="44" y="32"/>
                </a:lnTo>
                <a:lnTo>
                  <a:pt x="46" y="28"/>
                </a:lnTo>
                <a:lnTo>
                  <a:pt x="50" y="26"/>
                </a:lnTo>
                <a:lnTo>
                  <a:pt x="58" y="24"/>
                </a:lnTo>
                <a:lnTo>
                  <a:pt x="66" y="26"/>
                </a:lnTo>
                <a:lnTo>
                  <a:pt x="70" y="28"/>
                </a:lnTo>
                <a:lnTo>
                  <a:pt x="74" y="32"/>
                </a:lnTo>
                <a:lnTo>
                  <a:pt x="74" y="36"/>
                </a:lnTo>
                <a:lnTo>
                  <a:pt x="74" y="40"/>
                </a:lnTo>
                <a:lnTo>
                  <a:pt x="70" y="44"/>
                </a:lnTo>
                <a:lnTo>
                  <a:pt x="66" y="46"/>
                </a:lnTo>
                <a:lnTo>
                  <a:pt x="58" y="48"/>
                </a:lnTo>
                <a:lnTo>
                  <a:pt x="52" y="46"/>
                </a:lnTo>
                <a:lnTo>
                  <a:pt x="46" y="44"/>
                </a:lnTo>
                <a:lnTo>
                  <a:pt x="92" y="7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Freeform 18"/>
          <p:cNvSpPr>
            <a:spLocks/>
          </p:cNvSpPr>
          <p:nvPr/>
        </p:nvSpPr>
        <p:spPr bwMode="auto">
          <a:xfrm>
            <a:off x="4041775" y="4344988"/>
            <a:ext cx="107950" cy="85725"/>
          </a:xfrm>
          <a:custGeom>
            <a:avLst/>
            <a:gdLst>
              <a:gd name="T0" fmla="*/ 107950 w 68"/>
              <a:gd name="T1" fmla="*/ 85725 h 54"/>
              <a:gd name="T2" fmla="*/ 107950 w 68"/>
              <a:gd name="T3" fmla="*/ 44450 h 54"/>
              <a:gd name="T4" fmla="*/ 73025 w 68"/>
              <a:gd name="T5" fmla="*/ 44450 h 54"/>
              <a:gd name="T6" fmla="*/ 50800 w 68"/>
              <a:gd name="T7" fmla="*/ 41275 h 54"/>
              <a:gd name="T8" fmla="*/ 38100 w 68"/>
              <a:gd name="T9" fmla="*/ 38100 h 54"/>
              <a:gd name="T10" fmla="*/ 31750 w 68"/>
              <a:gd name="T11" fmla="*/ 31750 h 54"/>
              <a:gd name="T12" fmla="*/ 31750 w 68"/>
              <a:gd name="T13" fmla="*/ 25400 h 54"/>
              <a:gd name="T14" fmla="*/ 34925 w 68"/>
              <a:gd name="T15" fmla="*/ 12700 h 54"/>
              <a:gd name="T16" fmla="*/ 3175 w 68"/>
              <a:gd name="T17" fmla="*/ 0 h 54"/>
              <a:gd name="T18" fmla="*/ 0 w 68"/>
              <a:gd name="T19" fmla="*/ 12700 h 54"/>
              <a:gd name="T20" fmla="*/ 0 w 68"/>
              <a:gd name="T21" fmla="*/ 22225 h 54"/>
              <a:gd name="T22" fmla="*/ 0 w 68"/>
              <a:gd name="T23" fmla="*/ 28575 h 54"/>
              <a:gd name="T24" fmla="*/ 3175 w 68"/>
              <a:gd name="T25" fmla="*/ 34925 h 54"/>
              <a:gd name="T26" fmla="*/ 9525 w 68"/>
              <a:gd name="T27" fmla="*/ 41275 h 54"/>
              <a:gd name="T28" fmla="*/ 19050 w 68"/>
              <a:gd name="T29" fmla="*/ 47625 h 54"/>
              <a:gd name="T30" fmla="*/ 0 w 68"/>
              <a:gd name="T31" fmla="*/ 47625 h 54"/>
              <a:gd name="T32" fmla="*/ 0 w 68"/>
              <a:gd name="T33" fmla="*/ 85725 h 54"/>
              <a:gd name="T34" fmla="*/ 104775 w 68"/>
              <a:gd name="T35" fmla="*/ 85725 h 54"/>
              <a:gd name="T36" fmla="*/ 107950 w 68"/>
              <a:gd name="T37" fmla="*/ 85725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8"/>
              <a:gd name="T58" fmla="*/ 0 h 54"/>
              <a:gd name="T59" fmla="*/ 68 w 68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8" h="54">
                <a:moveTo>
                  <a:pt x="68" y="54"/>
                </a:moveTo>
                <a:lnTo>
                  <a:pt x="68" y="28"/>
                </a:lnTo>
                <a:lnTo>
                  <a:pt x="46" y="28"/>
                </a:lnTo>
                <a:lnTo>
                  <a:pt x="32" y="26"/>
                </a:lnTo>
                <a:lnTo>
                  <a:pt x="24" y="24"/>
                </a:lnTo>
                <a:lnTo>
                  <a:pt x="20" y="20"/>
                </a:lnTo>
                <a:lnTo>
                  <a:pt x="20" y="16"/>
                </a:lnTo>
                <a:lnTo>
                  <a:pt x="22" y="8"/>
                </a:lnTo>
                <a:lnTo>
                  <a:pt x="2" y="0"/>
                </a:lnTo>
                <a:lnTo>
                  <a:pt x="0" y="8"/>
                </a:lnTo>
                <a:lnTo>
                  <a:pt x="0" y="14"/>
                </a:lnTo>
                <a:lnTo>
                  <a:pt x="0" y="18"/>
                </a:lnTo>
                <a:lnTo>
                  <a:pt x="2" y="22"/>
                </a:lnTo>
                <a:lnTo>
                  <a:pt x="6" y="26"/>
                </a:lnTo>
                <a:lnTo>
                  <a:pt x="12" y="30"/>
                </a:lnTo>
                <a:lnTo>
                  <a:pt x="0" y="30"/>
                </a:lnTo>
                <a:lnTo>
                  <a:pt x="0" y="54"/>
                </a:lnTo>
                <a:lnTo>
                  <a:pt x="66" y="54"/>
                </a:lnTo>
                <a:lnTo>
                  <a:pt x="68" y="5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Freeform 19"/>
          <p:cNvSpPr>
            <a:spLocks/>
          </p:cNvSpPr>
          <p:nvPr/>
        </p:nvSpPr>
        <p:spPr bwMode="auto">
          <a:xfrm>
            <a:off x="4041775" y="4224338"/>
            <a:ext cx="107950" cy="120650"/>
          </a:xfrm>
          <a:custGeom>
            <a:avLst/>
            <a:gdLst>
              <a:gd name="T0" fmla="*/ 25400 w 68"/>
              <a:gd name="T1" fmla="*/ 73025 h 76"/>
              <a:gd name="T2" fmla="*/ 25400 w 68"/>
              <a:gd name="T3" fmla="*/ 66675 h 76"/>
              <a:gd name="T4" fmla="*/ 22225 w 68"/>
              <a:gd name="T5" fmla="*/ 57150 h 76"/>
              <a:gd name="T6" fmla="*/ 25400 w 68"/>
              <a:gd name="T7" fmla="*/ 50800 h 76"/>
              <a:gd name="T8" fmla="*/ 25400 w 68"/>
              <a:gd name="T9" fmla="*/ 47625 h 76"/>
              <a:gd name="T10" fmla="*/ 28575 w 68"/>
              <a:gd name="T11" fmla="*/ 44450 h 76"/>
              <a:gd name="T12" fmla="*/ 34925 w 68"/>
              <a:gd name="T13" fmla="*/ 44450 h 76"/>
              <a:gd name="T14" fmla="*/ 41275 w 68"/>
              <a:gd name="T15" fmla="*/ 57150 h 76"/>
              <a:gd name="T16" fmla="*/ 47625 w 68"/>
              <a:gd name="T17" fmla="*/ 85725 h 76"/>
              <a:gd name="T18" fmla="*/ 53975 w 68"/>
              <a:gd name="T19" fmla="*/ 101600 h 76"/>
              <a:gd name="T20" fmla="*/ 60325 w 68"/>
              <a:gd name="T21" fmla="*/ 114300 h 76"/>
              <a:gd name="T22" fmla="*/ 66675 w 68"/>
              <a:gd name="T23" fmla="*/ 117475 h 76"/>
              <a:gd name="T24" fmla="*/ 79375 w 68"/>
              <a:gd name="T25" fmla="*/ 120650 h 76"/>
              <a:gd name="T26" fmla="*/ 92075 w 68"/>
              <a:gd name="T27" fmla="*/ 117475 h 76"/>
              <a:gd name="T28" fmla="*/ 101600 w 68"/>
              <a:gd name="T29" fmla="*/ 111125 h 76"/>
              <a:gd name="T30" fmla="*/ 107950 w 68"/>
              <a:gd name="T31" fmla="*/ 98425 h 76"/>
              <a:gd name="T32" fmla="*/ 107950 w 68"/>
              <a:gd name="T33" fmla="*/ 82550 h 76"/>
              <a:gd name="T34" fmla="*/ 107950 w 68"/>
              <a:gd name="T35" fmla="*/ 69850 h 76"/>
              <a:gd name="T36" fmla="*/ 104775 w 68"/>
              <a:gd name="T37" fmla="*/ 57150 h 76"/>
              <a:gd name="T38" fmla="*/ 95250 w 68"/>
              <a:gd name="T39" fmla="*/ 41275 h 76"/>
              <a:gd name="T40" fmla="*/ 101600 w 68"/>
              <a:gd name="T41" fmla="*/ 38100 h 76"/>
              <a:gd name="T42" fmla="*/ 107950 w 68"/>
              <a:gd name="T43" fmla="*/ 38100 h 76"/>
              <a:gd name="T44" fmla="*/ 107950 w 68"/>
              <a:gd name="T45" fmla="*/ 0 h 76"/>
              <a:gd name="T46" fmla="*/ 95250 w 68"/>
              <a:gd name="T47" fmla="*/ 3175 h 76"/>
              <a:gd name="T48" fmla="*/ 85725 w 68"/>
              <a:gd name="T49" fmla="*/ 3175 h 76"/>
              <a:gd name="T50" fmla="*/ 38100 w 68"/>
              <a:gd name="T51" fmla="*/ 3175 h 76"/>
              <a:gd name="T52" fmla="*/ 22225 w 68"/>
              <a:gd name="T53" fmla="*/ 6350 h 76"/>
              <a:gd name="T54" fmla="*/ 15875 w 68"/>
              <a:gd name="T55" fmla="*/ 9525 h 76"/>
              <a:gd name="T56" fmla="*/ 9525 w 68"/>
              <a:gd name="T57" fmla="*/ 15875 h 76"/>
              <a:gd name="T58" fmla="*/ 3175 w 68"/>
              <a:gd name="T59" fmla="*/ 22225 h 76"/>
              <a:gd name="T60" fmla="*/ 0 w 68"/>
              <a:gd name="T61" fmla="*/ 31750 h 76"/>
              <a:gd name="T62" fmla="*/ 0 w 68"/>
              <a:gd name="T63" fmla="*/ 63500 h 76"/>
              <a:gd name="T64" fmla="*/ 0 w 68"/>
              <a:gd name="T65" fmla="*/ 82550 h 76"/>
              <a:gd name="T66" fmla="*/ 6350 w 68"/>
              <a:gd name="T67" fmla="*/ 98425 h 76"/>
              <a:gd name="T68" fmla="*/ 15875 w 68"/>
              <a:gd name="T69" fmla="*/ 111125 h 76"/>
              <a:gd name="T70" fmla="*/ 31750 w 68"/>
              <a:gd name="T71" fmla="*/ 117475 h 76"/>
              <a:gd name="T72" fmla="*/ 34925 w 68"/>
              <a:gd name="T73" fmla="*/ 79375 h 76"/>
              <a:gd name="T74" fmla="*/ 28575 w 68"/>
              <a:gd name="T75" fmla="*/ 73025 h 76"/>
              <a:gd name="T76" fmla="*/ 25400 w 68"/>
              <a:gd name="T77" fmla="*/ 73025 h 76"/>
              <a:gd name="T78" fmla="*/ 63500 w 68"/>
              <a:gd name="T79" fmla="*/ 44450 h 76"/>
              <a:gd name="T80" fmla="*/ 76200 w 68"/>
              <a:gd name="T81" fmla="*/ 44450 h 76"/>
              <a:gd name="T82" fmla="*/ 82550 w 68"/>
              <a:gd name="T83" fmla="*/ 53975 h 76"/>
              <a:gd name="T84" fmla="*/ 85725 w 68"/>
              <a:gd name="T85" fmla="*/ 66675 h 76"/>
              <a:gd name="T86" fmla="*/ 85725 w 68"/>
              <a:gd name="T87" fmla="*/ 73025 h 76"/>
              <a:gd name="T88" fmla="*/ 82550 w 68"/>
              <a:gd name="T89" fmla="*/ 76200 h 76"/>
              <a:gd name="T90" fmla="*/ 76200 w 68"/>
              <a:gd name="T91" fmla="*/ 79375 h 76"/>
              <a:gd name="T92" fmla="*/ 69850 w 68"/>
              <a:gd name="T93" fmla="*/ 76200 h 76"/>
              <a:gd name="T94" fmla="*/ 63500 w 68"/>
              <a:gd name="T95" fmla="*/ 60325 h 76"/>
              <a:gd name="T96" fmla="*/ 57150 w 68"/>
              <a:gd name="T97" fmla="*/ 44450 h 76"/>
              <a:gd name="T98" fmla="*/ 63500 w 68"/>
              <a:gd name="T99" fmla="*/ 44450 h 76"/>
              <a:gd name="T100" fmla="*/ 25400 w 68"/>
              <a:gd name="T101" fmla="*/ 73025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16" y="46"/>
                </a:moveTo>
                <a:lnTo>
                  <a:pt x="16" y="42"/>
                </a:lnTo>
                <a:lnTo>
                  <a:pt x="14" y="36"/>
                </a:lnTo>
                <a:lnTo>
                  <a:pt x="16" y="32"/>
                </a:lnTo>
                <a:lnTo>
                  <a:pt x="16" y="30"/>
                </a:lnTo>
                <a:lnTo>
                  <a:pt x="18" y="28"/>
                </a:lnTo>
                <a:lnTo>
                  <a:pt x="22" y="28"/>
                </a:lnTo>
                <a:lnTo>
                  <a:pt x="26" y="36"/>
                </a:lnTo>
                <a:lnTo>
                  <a:pt x="30" y="54"/>
                </a:lnTo>
                <a:lnTo>
                  <a:pt x="34" y="64"/>
                </a:lnTo>
                <a:lnTo>
                  <a:pt x="38" y="72"/>
                </a:lnTo>
                <a:lnTo>
                  <a:pt x="42" y="74"/>
                </a:lnTo>
                <a:lnTo>
                  <a:pt x="50" y="76"/>
                </a:lnTo>
                <a:lnTo>
                  <a:pt x="58" y="74"/>
                </a:lnTo>
                <a:lnTo>
                  <a:pt x="64" y="70"/>
                </a:lnTo>
                <a:lnTo>
                  <a:pt x="68" y="62"/>
                </a:lnTo>
                <a:lnTo>
                  <a:pt x="68" y="52"/>
                </a:lnTo>
                <a:lnTo>
                  <a:pt x="68" y="44"/>
                </a:lnTo>
                <a:lnTo>
                  <a:pt x="66" y="36"/>
                </a:lnTo>
                <a:lnTo>
                  <a:pt x="60" y="26"/>
                </a:lnTo>
                <a:lnTo>
                  <a:pt x="64" y="24"/>
                </a:lnTo>
                <a:lnTo>
                  <a:pt x="68" y="24"/>
                </a:lnTo>
                <a:lnTo>
                  <a:pt x="68" y="0"/>
                </a:lnTo>
                <a:lnTo>
                  <a:pt x="60" y="2"/>
                </a:lnTo>
                <a:lnTo>
                  <a:pt x="54" y="2"/>
                </a:lnTo>
                <a:lnTo>
                  <a:pt x="24" y="2"/>
                </a:lnTo>
                <a:lnTo>
                  <a:pt x="14" y="4"/>
                </a:lnTo>
                <a:lnTo>
                  <a:pt x="10" y="6"/>
                </a:lnTo>
                <a:lnTo>
                  <a:pt x="6" y="10"/>
                </a:lnTo>
                <a:lnTo>
                  <a:pt x="2" y="14"/>
                </a:lnTo>
                <a:lnTo>
                  <a:pt x="0" y="20"/>
                </a:lnTo>
                <a:lnTo>
                  <a:pt x="0" y="40"/>
                </a:lnTo>
                <a:lnTo>
                  <a:pt x="0" y="52"/>
                </a:lnTo>
                <a:lnTo>
                  <a:pt x="4" y="62"/>
                </a:lnTo>
                <a:lnTo>
                  <a:pt x="10" y="70"/>
                </a:lnTo>
                <a:lnTo>
                  <a:pt x="20" y="74"/>
                </a:lnTo>
                <a:lnTo>
                  <a:pt x="22" y="50"/>
                </a:lnTo>
                <a:lnTo>
                  <a:pt x="18" y="46"/>
                </a:lnTo>
                <a:lnTo>
                  <a:pt x="16" y="46"/>
                </a:lnTo>
                <a:lnTo>
                  <a:pt x="40" y="28"/>
                </a:lnTo>
                <a:lnTo>
                  <a:pt x="48" y="28"/>
                </a:lnTo>
                <a:lnTo>
                  <a:pt x="52" y="34"/>
                </a:lnTo>
                <a:lnTo>
                  <a:pt x="54" y="42"/>
                </a:lnTo>
                <a:lnTo>
                  <a:pt x="54" y="46"/>
                </a:lnTo>
                <a:lnTo>
                  <a:pt x="52" y="48"/>
                </a:lnTo>
                <a:lnTo>
                  <a:pt x="48" y="50"/>
                </a:lnTo>
                <a:lnTo>
                  <a:pt x="44" y="48"/>
                </a:lnTo>
                <a:lnTo>
                  <a:pt x="40" y="38"/>
                </a:lnTo>
                <a:lnTo>
                  <a:pt x="36" y="28"/>
                </a:lnTo>
                <a:lnTo>
                  <a:pt x="40" y="28"/>
                </a:lnTo>
                <a:lnTo>
                  <a:pt x="16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Freeform 20"/>
          <p:cNvSpPr>
            <a:spLocks/>
          </p:cNvSpPr>
          <p:nvPr/>
        </p:nvSpPr>
        <p:spPr bwMode="auto">
          <a:xfrm>
            <a:off x="4041775" y="4090988"/>
            <a:ext cx="107950" cy="114300"/>
          </a:xfrm>
          <a:custGeom>
            <a:avLst/>
            <a:gdLst>
              <a:gd name="T0" fmla="*/ 107950 w 68"/>
              <a:gd name="T1" fmla="*/ 114300 h 72"/>
              <a:gd name="T2" fmla="*/ 107950 w 68"/>
              <a:gd name="T3" fmla="*/ 73025 h 72"/>
              <a:gd name="T4" fmla="*/ 57150 w 68"/>
              <a:gd name="T5" fmla="*/ 73025 h 72"/>
              <a:gd name="T6" fmla="*/ 44450 w 68"/>
              <a:gd name="T7" fmla="*/ 69850 h 72"/>
              <a:gd name="T8" fmla="*/ 34925 w 68"/>
              <a:gd name="T9" fmla="*/ 66675 h 72"/>
              <a:gd name="T10" fmla="*/ 31750 w 68"/>
              <a:gd name="T11" fmla="*/ 63500 h 72"/>
              <a:gd name="T12" fmla="*/ 31750 w 68"/>
              <a:gd name="T13" fmla="*/ 57150 h 72"/>
              <a:gd name="T14" fmla="*/ 31750 w 68"/>
              <a:gd name="T15" fmla="*/ 50800 h 72"/>
              <a:gd name="T16" fmla="*/ 34925 w 68"/>
              <a:gd name="T17" fmla="*/ 44450 h 72"/>
              <a:gd name="T18" fmla="*/ 41275 w 68"/>
              <a:gd name="T19" fmla="*/ 44450 h 72"/>
              <a:gd name="T20" fmla="*/ 47625 w 68"/>
              <a:gd name="T21" fmla="*/ 41275 h 72"/>
              <a:gd name="T22" fmla="*/ 107950 w 68"/>
              <a:gd name="T23" fmla="*/ 41275 h 72"/>
              <a:gd name="T24" fmla="*/ 107950 w 68"/>
              <a:gd name="T25" fmla="*/ 0 h 72"/>
              <a:gd name="T26" fmla="*/ 41275 w 68"/>
              <a:gd name="T27" fmla="*/ 0 h 72"/>
              <a:gd name="T28" fmla="*/ 22225 w 68"/>
              <a:gd name="T29" fmla="*/ 3175 h 72"/>
              <a:gd name="T30" fmla="*/ 9525 w 68"/>
              <a:gd name="T31" fmla="*/ 9525 h 72"/>
              <a:gd name="T32" fmla="*/ 0 w 68"/>
              <a:gd name="T33" fmla="*/ 22225 h 72"/>
              <a:gd name="T34" fmla="*/ 0 w 68"/>
              <a:gd name="T35" fmla="*/ 38100 h 72"/>
              <a:gd name="T36" fmla="*/ 0 w 68"/>
              <a:gd name="T37" fmla="*/ 47625 h 72"/>
              <a:gd name="T38" fmla="*/ 3175 w 68"/>
              <a:gd name="T39" fmla="*/ 57150 h 72"/>
              <a:gd name="T40" fmla="*/ 9525 w 68"/>
              <a:gd name="T41" fmla="*/ 66675 h 72"/>
              <a:gd name="T42" fmla="*/ 19050 w 68"/>
              <a:gd name="T43" fmla="*/ 76200 h 72"/>
              <a:gd name="T44" fmla="*/ 0 w 68"/>
              <a:gd name="T45" fmla="*/ 76200 h 72"/>
              <a:gd name="T46" fmla="*/ 0 w 68"/>
              <a:gd name="T47" fmla="*/ 114300 h 72"/>
              <a:gd name="T48" fmla="*/ 104775 w 68"/>
              <a:gd name="T49" fmla="*/ 114300 h 72"/>
              <a:gd name="T50" fmla="*/ 107950 w 68"/>
              <a:gd name="T51" fmla="*/ 114300 h 7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8"/>
              <a:gd name="T79" fmla="*/ 0 h 72"/>
              <a:gd name="T80" fmla="*/ 68 w 68"/>
              <a:gd name="T81" fmla="*/ 72 h 7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8" h="72">
                <a:moveTo>
                  <a:pt x="68" y="72"/>
                </a:moveTo>
                <a:lnTo>
                  <a:pt x="68" y="46"/>
                </a:lnTo>
                <a:lnTo>
                  <a:pt x="36" y="46"/>
                </a:lnTo>
                <a:lnTo>
                  <a:pt x="28" y="44"/>
                </a:lnTo>
                <a:lnTo>
                  <a:pt x="22" y="42"/>
                </a:lnTo>
                <a:lnTo>
                  <a:pt x="20" y="40"/>
                </a:lnTo>
                <a:lnTo>
                  <a:pt x="20" y="36"/>
                </a:lnTo>
                <a:lnTo>
                  <a:pt x="20" y="32"/>
                </a:lnTo>
                <a:lnTo>
                  <a:pt x="22" y="28"/>
                </a:lnTo>
                <a:lnTo>
                  <a:pt x="26" y="28"/>
                </a:lnTo>
                <a:lnTo>
                  <a:pt x="30" y="26"/>
                </a:lnTo>
                <a:lnTo>
                  <a:pt x="68" y="26"/>
                </a:lnTo>
                <a:lnTo>
                  <a:pt x="68" y="0"/>
                </a:lnTo>
                <a:lnTo>
                  <a:pt x="26" y="0"/>
                </a:lnTo>
                <a:lnTo>
                  <a:pt x="14" y="2"/>
                </a:lnTo>
                <a:lnTo>
                  <a:pt x="6" y="6"/>
                </a:lnTo>
                <a:lnTo>
                  <a:pt x="0" y="14"/>
                </a:lnTo>
                <a:lnTo>
                  <a:pt x="0" y="24"/>
                </a:lnTo>
                <a:lnTo>
                  <a:pt x="0" y="30"/>
                </a:lnTo>
                <a:lnTo>
                  <a:pt x="2" y="36"/>
                </a:lnTo>
                <a:lnTo>
                  <a:pt x="6" y="42"/>
                </a:lnTo>
                <a:lnTo>
                  <a:pt x="12" y="48"/>
                </a:lnTo>
                <a:lnTo>
                  <a:pt x="0" y="48"/>
                </a:lnTo>
                <a:lnTo>
                  <a:pt x="0" y="72"/>
                </a:lnTo>
                <a:lnTo>
                  <a:pt x="66" y="72"/>
                </a:lnTo>
                <a:lnTo>
                  <a:pt x="68" y="7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Freeform 21"/>
          <p:cNvSpPr>
            <a:spLocks/>
          </p:cNvSpPr>
          <p:nvPr/>
        </p:nvSpPr>
        <p:spPr bwMode="auto">
          <a:xfrm>
            <a:off x="4041775" y="3951288"/>
            <a:ext cx="107950" cy="120650"/>
          </a:xfrm>
          <a:custGeom>
            <a:avLst/>
            <a:gdLst>
              <a:gd name="T0" fmla="*/ 60325 w 68"/>
              <a:gd name="T1" fmla="*/ 0 h 76"/>
              <a:gd name="T2" fmla="*/ 41275 w 68"/>
              <a:gd name="T3" fmla="*/ 3175 h 76"/>
              <a:gd name="T4" fmla="*/ 25400 w 68"/>
              <a:gd name="T5" fmla="*/ 6350 h 76"/>
              <a:gd name="T6" fmla="*/ 15875 w 68"/>
              <a:gd name="T7" fmla="*/ 15875 h 76"/>
              <a:gd name="T8" fmla="*/ 6350 w 68"/>
              <a:gd name="T9" fmla="*/ 25400 h 76"/>
              <a:gd name="T10" fmla="*/ 0 w 68"/>
              <a:gd name="T11" fmla="*/ 41275 h 76"/>
              <a:gd name="T12" fmla="*/ 0 w 68"/>
              <a:gd name="T13" fmla="*/ 63500 h 76"/>
              <a:gd name="T14" fmla="*/ 0 w 68"/>
              <a:gd name="T15" fmla="*/ 76200 h 76"/>
              <a:gd name="T16" fmla="*/ 3175 w 68"/>
              <a:gd name="T17" fmla="*/ 88900 h 76"/>
              <a:gd name="T18" fmla="*/ 6350 w 68"/>
              <a:gd name="T19" fmla="*/ 98425 h 76"/>
              <a:gd name="T20" fmla="*/ 15875 w 68"/>
              <a:gd name="T21" fmla="*/ 104775 h 76"/>
              <a:gd name="T22" fmla="*/ 22225 w 68"/>
              <a:gd name="T23" fmla="*/ 114300 h 76"/>
              <a:gd name="T24" fmla="*/ 31750 w 68"/>
              <a:gd name="T25" fmla="*/ 117475 h 76"/>
              <a:gd name="T26" fmla="*/ 41275 w 68"/>
              <a:gd name="T27" fmla="*/ 120650 h 76"/>
              <a:gd name="T28" fmla="*/ 53975 w 68"/>
              <a:gd name="T29" fmla="*/ 120650 h 76"/>
              <a:gd name="T30" fmla="*/ 69850 w 68"/>
              <a:gd name="T31" fmla="*/ 120650 h 76"/>
              <a:gd name="T32" fmla="*/ 85725 w 68"/>
              <a:gd name="T33" fmla="*/ 114300 h 76"/>
              <a:gd name="T34" fmla="*/ 95250 w 68"/>
              <a:gd name="T35" fmla="*/ 104775 h 76"/>
              <a:gd name="T36" fmla="*/ 104775 w 68"/>
              <a:gd name="T37" fmla="*/ 95250 h 76"/>
              <a:gd name="T38" fmla="*/ 107950 w 68"/>
              <a:gd name="T39" fmla="*/ 79375 h 76"/>
              <a:gd name="T40" fmla="*/ 107950 w 68"/>
              <a:gd name="T41" fmla="*/ 60325 h 76"/>
              <a:gd name="T42" fmla="*/ 107950 w 68"/>
              <a:gd name="T43" fmla="*/ 41275 h 76"/>
              <a:gd name="T44" fmla="*/ 101600 w 68"/>
              <a:gd name="T45" fmla="*/ 25400 h 76"/>
              <a:gd name="T46" fmla="*/ 92075 w 68"/>
              <a:gd name="T47" fmla="*/ 12700 h 76"/>
              <a:gd name="T48" fmla="*/ 79375 w 68"/>
              <a:gd name="T49" fmla="*/ 3175 h 76"/>
              <a:gd name="T50" fmla="*/ 76200 w 68"/>
              <a:gd name="T51" fmla="*/ 41275 h 76"/>
              <a:gd name="T52" fmla="*/ 82550 w 68"/>
              <a:gd name="T53" fmla="*/ 50800 h 76"/>
              <a:gd name="T54" fmla="*/ 85725 w 68"/>
              <a:gd name="T55" fmla="*/ 60325 h 76"/>
              <a:gd name="T56" fmla="*/ 82550 w 68"/>
              <a:gd name="T57" fmla="*/ 69850 h 76"/>
              <a:gd name="T58" fmla="*/ 79375 w 68"/>
              <a:gd name="T59" fmla="*/ 76200 h 76"/>
              <a:gd name="T60" fmla="*/ 73025 w 68"/>
              <a:gd name="T61" fmla="*/ 79375 h 76"/>
              <a:gd name="T62" fmla="*/ 63500 w 68"/>
              <a:gd name="T63" fmla="*/ 82550 h 76"/>
              <a:gd name="T64" fmla="*/ 63500 w 68"/>
              <a:gd name="T65" fmla="*/ 0 h 76"/>
              <a:gd name="T66" fmla="*/ 63500 w 68"/>
              <a:gd name="T67" fmla="*/ 0 h 76"/>
              <a:gd name="T68" fmla="*/ 60325 w 68"/>
              <a:gd name="T69" fmla="*/ 0 h 76"/>
              <a:gd name="T70" fmla="*/ 44450 w 68"/>
              <a:gd name="T71" fmla="*/ 82550 h 76"/>
              <a:gd name="T72" fmla="*/ 38100 w 68"/>
              <a:gd name="T73" fmla="*/ 79375 h 76"/>
              <a:gd name="T74" fmla="*/ 31750 w 68"/>
              <a:gd name="T75" fmla="*/ 76200 h 76"/>
              <a:gd name="T76" fmla="*/ 25400 w 68"/>
              <a:gd name="T77" fmla="*/ 69850 h 76"/>
              <a:gd name="T78" fmla="*/ 22225 w 68"/>
              <a:gd name="T79" fmla="*/ 60325 h 76"/>
              <a:gd name="T80" fmla="*/ 25400 w 68"/>
              <a:gd name="T81" fmla="*/ 53975 h 76"/>
              <a:gd name="T82" fmla="*/ 28575 w 68"/>
              <a:gd name="T83" fmla="*/ 47625 h 76"/>
              <a:gd name="T84" fmla="*/ 34925 w 68"/>
              <a:gd name="T85" fmla="*/ 44450 h 76"/>
              <a:gd name="T86" fmla="*/ 44450 w 68"/>
              <a:gd name="T87" fmla="*/ 41275 h 76"/>
              <a:gd name="T88" fmla="*/ 44450 w 68"/>
              <a:gd name="T89" fmla="*/ 82550 h 76"/>
              <a:gd name="T90" fmla="*/ 60325 w 68"/>
              <a:gd name="T91" fmla="*/ 0 h 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76"/>
              <a:gd name="T140" fmla="*/ 68 w 68"/>
              <a:gd name="T141" fmla="*/ 76 h 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76">
                <a:moveTo>
                  <a:pt x="38" y="0"/>
                </a:moveTo>
                <a:lnTo>
                  <a:pt x="26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0" y="26"/>
                </a:lnTo>
                <a:lnTo>
                  <a:pt x="0" y="40"/>
                </a:lnTo>
                <a:lnTo>
                  <a:pt x="0" y="48"/>
                </a:lnTo>
                <a:lnTo>
                  <a:pt x="2" y="56"/>
                </a:lnTo>
                <a:lnTo>
                  <a:pt x="4" y="62"/>
                </a:lnTo>
                <a:lnTo>
                  <a:pt x="10" y="66"/>
                </a:lnTo>
                <a:lnTo>
                  <a:pt x="14" y="72"/>
                </a:lnTo>
                <a:lnTo>
                  <a:pt x="20" y="74"/>
                </a:lnTo>
                <a:lnTo>
                  <a:pt x="26" y="76"/>
                </a:lnTo>
                <a:lnTo>
                  <a:pt x="34" y="76"/>
                </a:lnTo>
                <a:lnTo>
                  <a:pt x="44" y="76"/>
                </a:lnTo>
                <a:lnTo>
                  <a:pt x="54" y="72"/>
                </a:lnTo>
                <a:lnTo>
                  <a:pt x="60" y="66"/>
                </a:lnTo>
                <a:lnTo>
                  <a:pt x="66" y="60"/>
                </a:lnTo>
                <a:lnTo>
                  <a:pt x="68" y="50"/>
                </a:lnTo>
                <a:lnTo>
                  <a:pt x="68" y="38"/>
                </a:lnTo>
                <a:lnTo>
                  <a:pt x="68" y="26"/>
                </a:lnTo>
                <a:lnTo>
                  <a:pt x="64" y="16"/>
                </a:lnTo>
                <a:lnTo>
                  <a:pt x="58" y="8"/>
                </a:lnTo>
                <a:lnTo>
                  <a:pt x="50" y="2"/>
                </a:lnTo>
                <a:lnTo>
                  <a:pt x="48" y="26"/>
                </a:lnTo>
                <a:lnTo>
                  <a:pt x="52" y="32"/>
                </a:lnTo>
                <a:lnTo>
                  <a:pt x="54" y="38"/>
                </a:lnTo>
                <a:lnTo>
                  <a:pt x="52" y="44"/>
                </a:lnTo>
                <a:lnTo>
                  <a:pt x="50" y="48"/>
                </a:lnTo>
                <a:lnTo>
                  <a:pt x="46" y="50"/>
                </a:lnTo>
                <a:lnTo>
                  <a:pt x="40" y="52"/>
                </a:lnTo>
                <a:lnTo>
                  <a:pt x="40" y="0"/>
                </a:lnTo>
                <a:lnTo>
                  <a:pt x="38" y="0"/>
                </a:lnTo>
                <a:lnTo>
                  <a:pt x="28" y="52"/>
                </a:lnTo>
                <a:lnTo>
                  <a:pt x="24" y="50"/>
                </a:lnTo>
                <a:lnTo>
                  <a:pt x="20" y="48"/>
                </a:lnTo>
                <a:lnTo>
                  <a:pt x="16" y="44"/>
                </a:lnTo>
                <a:lnTo>
                  <a:pt x="14" y="38"/>
                </a:lnTo>
                <a:lnTo>
                  <a:pt x="16" y="34"/>
                </a:lnTo>
                <a:lnTo>
                  <a:pt x="18" y="30"/>
                </a:lnTo>
                <a:lnTo>
                  <a:pt x="22" y="28"/>
                </a:lnTo>
                <a:lnTo>
                  <a:pt x="28" y="26"/>
                </a:lnTo>
                <a:lnTo>
                  <a:pt x="28" y="52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Freeform 22"/>
          <p:cNvSpPr>
            <a:spLocks/>
          </p:cNvSpPr>
          <p:nvPr/>
        </p:nvSpPr>
        <p:spPr bwMode="auto">
          <a:xfrm>
            <a:off x="4041775" y="3748088"/>
            <a:ext cx="146050" cy="117475"/>
          </a:xfrm>
          <a:custGeom>
            <a:avLst/>
            <a:gdLst>
              <a:gd name="T0" fmla="*/ 146050 w 92"/>
              <a:gd name="T1" fmla="*/ 76200 h 74"/>
              <a:gd name="T2" fmla="*/ 95250 w 92"/>
              <a:gd name="T3" fmla="*/ 76200 h 74"/>
              <a:gd name="T4" fmla="*/ 104775 w 92"/>
              <a:gd name="T5" fmla="*/ 63500 h 74"/>
              <a:gd name="T6" fmla="*/ 107950 w 92"/>
              <a:gd name="T7" fmla="*/ 44450 h 74"/>
              <a:gd name="T8" fmla="*/ 104775 w 92"/>
              <a:gd name="T9" fmla="*/ 28575 h 74"/>
              <a:gd name="T10" fmla="*/ 95250 w 92"/>
              <a:gd name="T11" fmla="*/ 12700 h 74"/>
              <a:gd name="T12" fmla="*/ 88900 w 92"/>
              <a:gd name="T13" fmla="*/ 6350 h 74"/>
              <a:gd name="T14" fmla="*/ 79375 w 92"/>
              <a:gd name="T15" fmla="*/ 3175 h 74"/>
              <a:gd name="T16" fmla="*/ 53975 w 92"/>
              <a:gd name="T17" fmla="*/ 0 h 74"/>
              <a:gd name="T18" fmla="*/ 31750 w 92"/>
              <a:gd name="T19" fmla="*/ 3175 h 74"/>
              <a:gd name="T20" fmla="*/ 15875 w 92"/>
              <a:gd name="T21" fmla="*/ 12700 h 74"/>
              <a:gd name="T22" fmla="*/ 9525 w 92"/>
              <a:gd name="T23" fmla="*/ 19050 h 74"/>
              <a:gd name="T24" fmla="*/ 3175 w 92"/>
              <a:gd name="T25" fmla="*/ 25400 h 74"/>
              <a:gd name="T26" fmla="*/ 0 w 92"/>
              <a:gd name="T27" fmla="*/ 34925 h 74"/>
              <a:gd name="T28" fmla="*/ 0 w 92"/>
              <a:gd name="T29" fmla="*/ 44450 h 74"/>
              <a:gd name="T30" fmla="*/ 0 w 92"/>
              <a:gd name="T31" fmla="*/ 53975 h 74"/>
              <a:gd name="T32" fmla="*/ 3175 w 92"/>
              <a:gd name="T33" fmla="*/ 63500 h 74"/>
              <a:gd name="T34" fmla="*/ 15875 w 92"/>
              <a:gd name="T35" fmla="*/ 79375 h 74"/>
              <a:gd name="T36" fmla="*/ 0 w 92"/>
              <a:gd name="T37" fmla="*/ 79375 h 74"/>
              <a:gd name="T38" fmla="*/ 0 w 92"/>
              <a:gd name="T39" fmla="*/ 117475 h 74"/>
              <a:gd name="T40" fmla="*/ 146050 w 92"/>
              <a:gd name="T41" fmla="*/ 117475 h 74"/>
              <a:gd name="T42" fmla="*/ 146050 w 92"/>
              <a:gd name="T43" fmla="*/ 79375 h 74"/>
              <a:gd name="T44" fmla="*/ 146050 w 92"/>
              <a:gd name="T45" fmla="*/ 76200 h 74"/>
              <a:gd name="T46" fmla="*/ 34925 w 92"/>
              <a:gd name="T47" fmla="*/ 69850 h 74"/>
              <a:gd name="T48" fmla="*/ 31750 w 92"/>
              <a:gd name="T49" fmla="*/ 66675 h 74"/>
              <a:gd name="T50" fmla="*/ 28575 w 92"/>
              <a:gd name="T51" fmla="*/ 57150 h 74"/>
              <a:gd name="T52" fmla="*/ 31750 w 92"/>
              <a:gd name="T53" fmla="*/ 50800 h 74"/>
              <a:gd name="T54" fmla="*/ 34925 w 92"/>
              <a:gd name="T55" fmla="*/ 47625 h 74"/>
              <a:gd name="T56" fmla="*/ 41275 w 92"/>
              <a:gd name="T57" fmla="*/ 41275 h 74"/>
              <a:gd name="T58" fmla="*/ 53975 w 92"/>
              <a:gd name="T59" fmla="*/ 41275 h 74"/>
              <a:gd name="T60" fmla="*/ 66675 w 92"/>
              <a:gd name="T61" fmla="*/ 41275 h 74"/>
              <a:gd name="T62" fmla="*/ 73025 w 92"/>
              <a:gd name="T63" fmla="*/ 44450 h 74"/>
              <a:gd name="T64" fmla="*/ 76200 w 92"/>
              <a:gd name="T65" fmla="*/ 50800 h 74"/>
              <a:gd name="T66" fmla="*/ 79375 w 92"/>
              <a:gd name="T67" fmla="*/ 57150 h 74"/>
              <a:gd name="T68" fmla="*/ 76200 w 92"/>
              <a:gd name="T69" fmla="*/ 66675 h 74"/>
              <a:gd name="T70" fmla="*/ 73025 w 92"/>
              <a:gd name="T71" fmla="*/ 69850 h 74"/>
              <a:gd name="T72" fmla="*/ 66675 w 92"/>
              <a:gd name="T73" fmla="*/ 76200 h 74"/>
              <a:gd name="T74" fmla="*/ 53975 w 92"/>
              <a:gd name="T75" fmla="*/ 76200 h 74"/>
              <a:gd name="T76" fmla="*/ 41275 w 92"/>
              <a:gd name="T77" fmla="*/ 76200 h 74"/>
              <a:gd name="T78" fmla="*/ 34925 w 92"/>
              <a:gd name="T79" fmla="*/ 69850 h 74"/>
              <a:gd name="T80" fmla="*/ 146050 w 92"/>
              <a:gd name="T81" fmla="*/ 76200 h 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74"/>
              <a:gd name="T125" fmla="*/ 92 w 92"/>
              <a:gd name="T126" fmla="*/ 74 h 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74">
                <a:moveTo>
                  <a:pt x="92" y="48"/>
                </a:moveTo>
                <a:lnTo>
                  <a:pt x="60" y="48"/>
                </a:lnTo>
                <a:lnTo>
                  <a:pt x="66" y="40"/>
                </a:lnTo>
                <a:lnTo>
                  <a:pt x="68" y="28"/>
                </a:lnTo>
                <a:lnTo>
                  <a:pt x="66" y="18"/>
                </a:lnTo>
                <a:lnTo>
                  <a:pt x="60" y="8"/>
                </a:lnTo>
                <a:lnTo>
                  <a:pt x="56" y="4"/>
                </a:lnTo>
                <a:lnTo>
                  <a:pt x="50" y="2"/>
                </a:lnTo>
                <a:lnTo>
                  <a:pt x="34" y="0"/>
                </a:lnTo>
                <a:lnTo>
                  <a:pt x="20" y="2"/>
                </a:lnTo>
                <a:lnTo>
                  <a:pt x="10" y="8"/>
                </a:lnTo>
                <a:lnTo>
                  <a:pt x="6" y="12"/>
                </a:lnTo>
                <a:lnTo>
                  <a:pt x="2" y="16"/>
                </a:lnTo>
                <a:lnTo>
                  <a:pt x="0" y="22"/>
                </a:lnTo>
                <a:lnTo>
                  <a:pt x="0" y="28"/>
                </a:lnTo>
                <a:lnTo>
                  <a:pt x="0" y="34"/>
                </a:lnTo>
                <a:lnTo>
                  <a:pt x="2" y="40"/>
                </a:lnTo>
                <a:lnTo>
                  <a:pt x="10" y="50"/>
                </a:lnTo>
                <a:lnTo>
                  <a:pt x="0" y="50"/>
                </a:lnTo>
                <a:lnTo>
                  <a:pt x="0" y="74"/>
                </a:lnTo>
                <a:lnTo>
                  <a:pt x="92" y="74"/>
                </a:lnTo>
                <a:lnTo>
                  <a:pt x="92" y="50"/>
                </a:lnTo>
                <a:lnTo>
                  <a:pt x="92" y="48"/>
                </a:lnTo>
                <a:lnTo>
                  <a:pt x="22" y="44"/>
                </a:lnTo>
                <a:lnTo>
                  <a:pt x="20" y="42"/>
                </a:lnTo>
                <a:lnTo>
                  <a:pt x="18" y="36"/>
                </a:lnTo>
                <a:lnTo>
                  <a:pt x="20" y="32"/>
                </a:lnTo>
                <a:lnTo>
                  <a:pt x="22" y="30"/>
                </a:lnTo>
                <a:lnTo>
                  <a:pt x="26" y="26"/>
                </a:lnTo>
                <a:lnTo>
                  <a:pt x="34" y="26"/>
                </a:lnTo>
                <a:lnTo>
                  <a:pt x="42" y="26"/>
                </a:lnTo>
                <a:lnTo>
                  <a:pt x="46" y="28"/>
                </a:lnTo>
                <a:lnTo>
                  <a:pt x="48" y="32"/>
                </a:lnTo>
                <a:lnTo>
                  <a:pt x="50" y="36"/>
                </a:lnTo>
                <a:lnTo>
                  <a:pt x="48" y="42"/>
                </a:lnTo>
                <a:lnTo>
                  <a:pt x="46" y="44"/>
                </a:lnTo>
                <a:lnTo>
                  <a:pt x="42" y="48"/>
                </a:lnTo>
                <a:lnTo>
                  <a:pt x="34" y="48"/>
                </a:lnTo>
                <a:lnTo>
                  <a:pt x="26" y="48"/>
                </a:lnTo>
                <a:lnTo>
                  <a:pt x="22" y="44"/>
                </a:lnTo>
                <a:lnTo>
                  <a:pt x="92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23"/>
          <p:cNvSpPr>
            <a:spLocks/>
          </p:cNvSpPr>
          <p:nvPr/>
        </p:nvSpPr>
        <p:spPr bwMode="auto">
          <a:xfrm>
            <a:off x="4041775" y="3614738"/>
            <a:ext cx="107950" cy="120650"/>
          </a:xfrm>
          <a:custGeom>
            <a:avLst/>
            <a:gdLst>
              <a:gd name="T0" fmla="*/ 95250 w 68"/>
              <a:gd name="T1" fmla="*/ 101600 h 76"/>
              <a:gd name="T2" fmla="*/ 101600 w 68"/>
              <a:gd name="T3" fmla="*/ 92075 h 76"/>
              <a:gd name="T4" fmla="*/ 104775 w 68"/>
              <a:gd name="T5" fmla="*/ 82550 h 76"/>
              <a:gd name="T6" fmla="*/ 107950 w 68"/>
              <a:gd name="T7" fmla="*/ 60325 h 76"/>
              <a:gd name="T8" fmla="*/ 107950 w 68"/>
              <a:gd name="T9" fmla="*/ 44450 h 76"/>
              <a:gd name="T10" fmla="*/ 104775 w 68"/>
              <a:gd name="T11" fmla="*/ 34925 h 76"/>
              <a:gd name="T12" fmla="*/ 101600 w 68"/>
              <a:gd name="T13" fmla="*/ 22225 h 76"/>
              <a:gd name="T14" fmla="*/ 95250 w 68"/>
              <a:gd name="T15" fmla="*/ 15875 h 76"/>
              <a:gd name="T16" fmla="*/ 85725 w 68"/>
              <a:gd name="T17" fmla="*/ 6350 h 76"/>
              <a:gd name="T18" fmla="*/ 76200 w 68"/>
              <a:gd name="T19" fmla="*/ 3175 h 76"/>
              <a:gd name="T20" fmla="*/ 66675 w 68"/>
              <a:gd name="T21" fmla="*/ 0 h 76"/>
              <a:gd name="T22" fmla="*/ 53975 w 68"/>
              <a:gd name="T23" fmla="*/ 0 h 76"/>
              <a:gd name="T24" fmla="*/ 34925 w 68"/>
              <a:gd name="T25" fmla="*/ 3175 h 76"/>
              <a:gd name="T26" fmla="*/ 15875 w 68"/>
              <a:gd name="T27" fmla="*/ 12700 h 76"/>
              <a:gd name="T28" fmla="*/ 9525 w 68"/>
              <a:gd name="T29" fmla="*/ 22225 h 76"/>
              <a:gd name="T30" fmla="*/ 3175 w 68"/>
              <a:gd name="T31" fmla="*/ 31750 h 76"/>
              <a:gd name="T32" fmla="*/ 0 w 68"/>
              <a:gd name="T33" fmla="*/ 44450 h 76"/>
              <a:gd name="T34" fmla="*/ 0 w 68"/>
              <a:gd name="T35" fmla="*/ 60325 h 76"/>
              <a:gd name="T36" fmla="*/ 0 w 68"/>
              <a:gd name="T37" fmla="*/ 73025 h 76"/>
              <a:gd name="T38" fmla="*/ 3175 w 68"/>
              <a:gd name="T39" fmla="*/ 85725 h 76"/>
              <a:gd name="T40" fmla="*/ 6350 w 68"/>
              <a:gd name="T41" fmla="*/ 95250 h 76"/>
              <a:gd name="T42" fmla="*/ 15875 w 68"/>
              <a:gd name="T43" fmla="*/ 104775 h 76"/>
              <a:gd name="T44" fmla="*/ 22225 w 68"/>
              <a:gd name="T45" fmla="*/ 111125 h 76"/>
              <a:gd name="T46" fmla="*/ 31750 w 68"/>
              <a:gd name="T47" fmla="*/ 114300 h 76"/>
              <a:gd name="T48" fmla="*/ 44450 w 68"/>
              <a:gd name="T49" fmla="*/ 117475 h 76"/>
              <a:gd name="T50" fmla="*/ 53975 w 68"/>
              <a:gd name="T51" fmla="*/ 120650 h 76"/>
              <a:gd name="T52" fmla="*/ 66675 w 68"/>
              <a:gd name="T53" fmla="*/ 117475 h 76"/>
              <a:gd name="T54" fmla="*/ 79375 w 68"/>
              <a:gd name="T55" fmla="*/ 114300 h 76"/>
              <a:gd name="T56" fmla="*/ 88900 w 68"/>
              <a:gd name="T57" fmla="*/ 107950 h 76"/>
              <a:gd name="T58" fmla="*/ 92075 w 68"/>
              <a:gd name="T59" fmla="*/ 101600 h 76"/>
              <a:gd name="T60" fmla="*/ 95250 w 68"/>
              <a:gd name="T61" fmla="*/ 101600 h 76"/>
              <a:gd name="T62" fmla="*/ 34925 w 68"/>
              <a:gd name="T63" fmla="*/ 73025 h 76"/>
              <a:gd name="T64" fmla="*/ 28575 w 68"/>
              <a:gd name="T65" fmla="*/ 66675 h 76"/>
              <a:gd name="T66" fmla="*/ 25400 w 68"/>
              <a:gd name="T67" fmla="*/ 60325 h 76"/>
              <a:gd name="T68" fmla="*/ 28575 w 68"/>
              <a:gd name="T69" fmla="*/ 50800 h 76"/>
              <a:gd name="T70" fmla="*/ 34925 w 68"/>
              <a:gd name="T71" fmla="*/ 44450 h 76"/>
              <a:gd name="T72" fmla="*/ 41275 w 68"/>
              <a:gd name="T73" fmla="*/ 41275 h 76"/>
              <a:gd name="T74" fmla="*/ 53975 w 68"/>
              <a:gd name="T75" fmla="*/ 38100 h 76"/>
              <a:gd name="T76" fmla="*/ 66675 w 68"/>
              <a:gd name="T77" fmla="*/ 41275 h 76"/>
              <a:gd name="T78" fmla="*/ 76200 w 68"/>
              <a:gd name="T79" fmla="*/ 44450 h 76"/>
              <a:gd name="T80" fmla="*/ 79375 w 68"/>
              <a:gd name="T81" fmla="*/ 50800 h 76"/>
              <a:gd name="T82" fmla="*/ 82550 w 68"/>
              <a:gd name="T83" fmla="*/ 60325 h 76"/>
              <a:gd name="T84" fmla="*/ 79375 w 68"/>
              <a:gd name="T85" fmla="*/ 66675 h 76"/>
              <a:gd name="T86" fmla="*/ 76200 w 68"/>
              <a:gd name="T87" fmla="*/ 73025 h 76"/>
              <a:gd name="T88" fmla="*/ 66675 w 68"/>
              <a:gd name="T89" fmla="*/ 79375 h 76"/>
              <a:gd name="T90" fmla="*/ 53975 w 68"/>
              <a:gd name="T91" fmla="*/ 79375 h 76"/>
              <a:gd name="T92" fmla="*/ 41275 w 68"/>
              <a:gd name="T93" fmla="*/ 79375 h 76"/>
              <a:gd name="T94" fmla="*/ 34925 w 68"/>
              <a:gd name="T95" fmla="*/ 73025 h 76"/>
              <a:gd name="T96" fmla="*/ 95250 w 68"/>
              <a:gd name="T97" fmla="*/ 101600 h 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"/>
              <a:gd name="T148" fmla="*/ 0 h 76"/>
              <a:gd name="T149" fmla="*/ 68 w 68"/>
              <a:gd name="T150" fmla="*/ 76 h 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" h="76">
                <a:moveTo>
                  <a:pt x="60" y="64"/>
                </a:moveTo>
                <a:lnTo>
                  <a:pt x="64" y="58"/>
                </a:lnTo>
                <a:lnTo>
                  <a:pt x="66" y="52"/>
                </a:lnTo>
                <a:lnTo>
                  <a:pt x="68" y="38"/>
                </a:lnTo>
                <a:lnTo>
                  <a:pt x="68" y="28"/>
                </a:lnTo>
                <a:lnTo>
                  <a:pt x="66" y="22"/>
                </a:lnTo>
                <a:lnTo>
                  <a:pt x="64" y="14"/>
                </a:lnTo>
                <a:lnTo>
                  <a:pt x="60" y="10"/>
                </a:lnTo>
                <a:lnTo>
                  <a:pt x="54" y="4"/>
                </a:lnTo>
                <a:lnTo>
                  <a:pt x="48" y="2"/>
                </a:lnTo>
                <a:lnTo>
                  <a:pt x="42" y="0"/>
                </a:lnTo>
                <a:lnTo>
                  <a:pt x="34" y="0"/>
                </a:lnTo>
                <a:lnTo>
                  <a:pt x="22" y="2"/>
                </a:lnTo>
                <a:lnTo>
                  <a:pt x="10" y="8"/>
                </a:lnTo>
                <a:lnTo>
                  <a:pt x="6" y="14"/>
                </a:lnTo>
                <a:lnTo>
                  <a:pt x="2" y="20"/>
                </a:lnTo>
                <a:lnTo>
                  <a:pt x="0" y="28"/>
                </a:lnTo>
                <a:lnTo>
                  <a:pt x="0" y="38"/>
                </a:lnTo>
                <a:lnTo>
                  <a:pt x="0" y="46"/>
                </a:lnTo>
                <a:lnTo>
                  <a:pt x="2" y="54"/>
                </a:lnTo>
                <a:lnTo>
                  <a:pt x="4" y="60"/>
                </a:lnTo>
                <a:lnTo>
                  <a:pt x="10" y="66"/>
                </a:lnTo>
                <a:lnTo>
                  <a:pt x="14" y="70"/>
                </a:lnTo>
                <a:lnTo>
                  <a:pt x="20" y="72"/>
                </a:lnTo>
                <a:lnTo>
                  <a:pt x="28" y="74"/>
                </a:lnTo>
                <a:lnTo>
                  <a:pt x="34" y="76"/>
                </a:lnTo>
                <a:lnTo>
                  <a:pt x="42" y="74"/>
                </a:lnTo>
                <a:lnTo>
                  <a:pt x="50" y="72"/>
                </a:lnTo>
                <a:lnTo>
                  <a:pt x="56" y="68"/>
                </a:lnTo>
                <a:lnTo>
                  <a:pt x="58" y="64"/>
                </a:lnTo>
                <a:lnTo>
                  <a:pt x="60" y="64"/>
                </a:lnTo>
                <a:lnTo>
                  <a:pt x="22" y="46"/>
                </a:lnTo>
                <a:lnTo>
                  <a:pt x="18" y="42"/>
                </a:lnTo>
                <a:lnTo>
                  <a:pt x="16" y="38"/>
                </a:lnTo>
                <a:lnTo>
                  <a:pt x="18" y="32"/>
                </a:lnTo>
                <a:lnTo>
                  <a:pt x="22" y="28"/>
                </a:lnTo>
                <a:lnTo>
                  <a:pt x="26" y="26"/>
                </a:lnTo>
                <a:lnTo>
                  <a:pt x="34" y="24"/>
                </a:lnTo>
                <a:lnTo>
                  <a:pt x="42" y="26"/>
                </a:lnTo>
                <a:lnTo>
                  <a:pt x="48" y="28"/>
                </a:lnTo>
                <a:lnTo>
                  <a:pt x="50" y="32"/>
                </a:lnTo>
                <a:lnTo>
                  <a:pt x="52" y="38"/>
                </a:lnTo>
                <a:lnTo>
                  <a:pt x="50" y="42"/>
                </a:lnTo>
                <a:lnTo>
                  <a:pt x="48" y="46"/>
                </a:lnTo>
                <a:lnTo>
                  <a:pt x="42" y="50"/>
                </a:lnTo>
                <a:lnTo>
                  <a:pt x="34" y="50"/>
                </a:lnTo>
                <a:lnTo>
                  <a:pt x="26" y="50"/>
                </a:lnTo>
                <a:lnTo>
                  <a:pt x="22" y="46"/>
                </a:lnTo>
                <a:lnTo>
                  <a:pt x="60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Freeform 24"/>
          <p:cNvSpPr>
            <a:spLocks/>
          </p:cNvSpPr>
          <p:nvPr/>
        </p:nvSpPr>
        <p:spPr bwMode="auto">
          <a:xfrm>
            <a:off x="4003675" y="3522663"/>
            <a:ext cx="146050" cy="79375"/>
          </a:xfrm>
          <a:custGeom>
            <a:avLst/>
            <a:gdLst>
              <a:gd name="T0" fmla="*/ 19050 w 92"/>
              <a:gd name="T1" fmla="*/ 63500 h 50"/>
              <a:gd name="T2" fmla="*/ 38100 w 92"/>
              <a:gd name="T3" fmla="*/ 63500 h 50"/>
              <a:gd name="T4" fmla="*/ 38100 w 92"/>
              <a:gd name="T5" fmla="*/ 79375 h 50"/>
              <a:gd name="T6" fmla="*/ 69850 w 92"/>
              <a:gd name="T7" fmla="*/ 79375 h 50"/>
              <a:gd name="T8" fmla="*/ 69850 w 92"/>
              <a:gd name="T9" fmla="*/ 63500 h 50"/>
              <a:gd name="T10" fmla="*/ 104775 w 92"/>
              <a:gd name="T11" fmla="*/ 63500 h 50"/>
              <a:gd name="T12" fmla="*/ 120650 w 92"/>
              <a:gd name="T13" fmla="*/ 63500 h 50"/>
              <a:gd name="T14" fmla="*/ 130175 w 92"/>
              <a:gd name="T15" fmla="*/ 60325 h 50"/>
              <a:gd name="T16" fmla="*/ 139700 w 92"/>
              <a:gd name="T17" fmla="*/ 53975 h 50"/>
              <a:gd name="T18" fmla="*/ 142875 w 92"/>
              <a:gd name="T19" fmla="*/ 47625 h 50"/>
              <a:gd name="T20" fmla="*/ 146050 w 92"/>
              <a:gd name="T21" fmla="*/ 41275 h 50"/>
              <a:gd name="T22" fmla="*/ 146050 w 92"/>
              <a:gd name="T23" fmla="*/ 25400 h 50"/>
              <a:gd name="T24" fmla="*/ 142875 w 92"/>
              <a:gd name="T25" fmla="*/ 0 h 50"/>
              <a:gd name="T26" fmla="*/ 117475 w 92"/>
              <a:gd name="T27" fmla="*/ 3175 h 50"/>
              <a:gd name="T28" fmla="*/ 117475 w 92"/>
              <a:gd name="T29" fmla="*/ 15875 h 50"/>
              <a:gd name="T30" fmla="*/ 117475 w 92"/>
              <a:gd name="T31" fmla="*/ 19050 h 50"/>
              <a:gd name="T32" fmla="*/ 114300 w 92"/>
              <a:gd name="T33" fmla="*/ 22225 h 50"/>
              <a:gd name="T34" fmla="*/ 107950 w 92"/>
              <a:gd name="T35" fmla="*/ 22225 h 50"/>
              <a:gd name="T36" fmla="*/ 69850 w 92"/>
              <a:gd name="T37" fmla="*/ 22225 h 50"/>
              <a:gd name="T38" fmla="*/ 69850 w 92"/>
              <a:gd name="T39" fmla="*/ 0 h 50"/>
              <a:gd name="T40" fmla="*/ 38100 w 92"/>
              <a:gd name="T41" fmla="*/ 0 h 50"/>
              <a:gd name="T42" fmla="*/ 38100 w 92"/>
              <a:gd name="T43" fmla="*/ 22225 h 50"/>
              <a:gd name="T44" fmla="*/ 0 w 92"/>
              <a:gd name="T45" fmla="*/ 22225 h 50"/>
              <a:gd name="T46" fmla="*/ 15875 w 92"/>
              <a:gd name="T47" fmla="*/ 63500 h 50"/>
              <a:gd name="T48" fmla="*/ 19050 w 92"/>
              <a:gd name="T49" fmla="*/ 63500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2"/>
              <a:gd name="T76" fmla="*/ 0 h 50"/>
              <a:gd name="T77" fmla="*/ 92 w 92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2" h="50">
                <a:moveTo>
                  <a:pt x="12" y="40"/>
                </a:moveTo>
                <a:lnTo>
                  <a:pt x="24" y="40"/>
                </a:lnTo>
                <a:lnTo>
                  <a:pt x="24" y="50"/>
                </a:lnTo>
                <a:lnTo>
                  <a:pt x="44" y="50"/>
                </a:lnTo>
                <a:lnTo>
                  <a:pt x="44" y="40"/>
                </a:lnTo>
                <a:lnTo>
                  <a:pt x="66" y="40"/>
                </a:lnTo>
                <a:lnTo>
                  <a:pt x="76" y="40"/>
                </a:lnTo>
                <a:lnTo>
                  <a:pt x="82" y="38"/>
                </a:lnTo>
                <a:lnTo>
                  <a:pt x="88" y="34"/>
                </a:lnTo>
                <a:lnTo>
                  <a:pt x="90" y="30"/>
                </a:lnTo>
                <a:lnTo>
                  <a:pt x="92" y="26"/>
                </a:lnTo>
                <a:lnTo>
                  <a:pt x="92" y="16"/>
                </a:lnTo>
                <a:lnTo>
                  <a:pt x="90" y="0"/>
                </a:lnTo>
                <a:lnTo>
                  <a:pt x="74" y="2"/>
                </a:lnTo>
                <a:lnTo>
                  <a:pt x="74" y="10"/>
                </a:lnTo>
                <a:lnTo>
                  <a:pt x="74" y="12"/>
                </a:lnTo>
                <a:lnTo>
                  <a:pt x="72" y="14"/>
                </a:lnTo>
                <a:lnTo>
                  <a:pt x="68" y="14"/>
                </a:lnTo>
                <a:lnTo>
                  <a:pt x="44" y="14"/>
                </a:lnTo>
                <a:lnTo>
                  <a:pt x="44" y="0"/>
                </a:lnTo>
                <a:lnTo>
                  <a:pt x="24" y="0"/>
                </a:lnTo>
                <a:lnTo>
                  <a:pt x="24" y="14"/>
                </a:lnTo>
                <a:lnTo>
                  <a:pt x="0" y="14"/>
                </a:lnTo>
                <a:lnTo>
                  <a:pt x="10" y="40"/>
                </a:lnTo>
                <a:lnTo>
                  <a:pt x="12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Freeform 25"/>
          <p:cNvSpPr>
            <a:spLocks/>
          </p:cNvSpPr>
          <p:nvPr/>
        </p:nvSpPr>
        <p:spPr bwMode="auto">
          <a:xfrm>
            <a:off x="4041775" y="3384550"/>
            <a:ext cx="107950" cy="125413"/>
          </a:xfrm>
          <a:custGeom>
            <a:avLst/>
            <a:gdLst>
              <a:gd name="T0" fmla="*/ 60325 w 68"/>
              <a:gd name="T1" fmla="*/ 0 h 79"/>
              <a:gd name="T2" fmla="*/ 41275 w 68"/>
              <a:gd name="T3" fmla="*/ 3175 h 79"/>
              <a:gd name="T4" fmla="*/ 25400 w 68"/>
              <a:gd name="T5" fmla="*/ 6350 h 79"/>
              <a:gd name="T6" fmla="*/ 15875 w 68"/>
              <a:gd name="T7" fmla="*/ 15875 h 79"/>
              <a:gd name="T8" fmla="*/ 6350 w 68"/>
              <a:gd name="T9" fmla="*/ 28575 h 79"/>
              <a:gd name="T10" fmla="*/ 0 w 68"/>
              <a:gd name="T11" fmla="*/ 46038 h 79"/>
              <a:gd name="T12" fmla="*/ 0 w 68"/>
              <a:gd name="T13" fmla="*/ 65088 h 79"/>
              <a:gd name="T14" fmla="*/ 0 w 68"/>
              <a:gd name="T15" fmla="*/ 77788 h 79"/>
              <a:gd name="T16" fmla="*/ 3175 w 68"/>
              <a:gd name="T17" fmla="*/ 90488 h 79"/>
              <a:gd name="T18" fmla="*/ 6350 w 68"/>
              <a:gd name="T19" fmla="*/ 100013 h 79"/>
              <a:gd name="T20" fmla="*/ 15875 w 68"/>
              <a:gd name="T21" fmla="*/ 109538 h 79"/>
              <a:gd name="T22" fmla="*/ 22225 w 68"/>
              <a:gd name="T23" fmla="*/ 115888 h 79"/>
              <a:gd name="T24" fmla="*/ 31750 w 68"/>
              <a:gd name="T25" fmla="*/ 119063 h 79"/>
              <a:gd name="T26" fmla="*/ 41275 w 68"/>
              <a:gd name="T27" fmla="*/ 122238 h 79"/>
              <a:gd name="T28" fmla="*/ 53975 w 68"/>
              <a:gd name="T29" fmla="*/ 125413 h 79"/>
              <a:gd name="T30" fmla="*/ 69850 w 68"/>
              <a:gd name="T31" fmla="*/ 122238 h 79"/>
              <a:gd name="T32" fmla="*/ 85725 w 68"/>
              <a:gd name="T33" fmla="*/ 115888 h 79"/>
              <a:gd name="T34" fmla="*/ 95250 w 68"/>
              <a:gd name="T35" fmla="*/ 106363 h 79"/>
              <a:gd name="T36" fmla="*/ 104775 w 68"/>
              <a:gd name="T37" fmla="*/ 96838 h 79"/>
              <a:gd name="T38" fmla="*/ 107950 w 68"/>
              <a:gd name="T39" fmla="*/ 80963 h 79"/>
              <a:gd name="T40" fmla="*/ 107950 w 68"/>
              <a:gd name="T41" fmla="*/ 65088 h 79"/>
              <a:gd name="T42" fmla="*/ 107950 w 68"/>
              <a:gd name="T43" fmla="*/ 41275 h 79"/>
              <a:gd name="T44" fmla="*/ 101600 w 68"/>
              <a:gd name="T45" fmla="*/ 25400 h 79"/>
              <a:gd name="T46" fmla="*/ 92075 w 68"/>
              <a:gd name="T47" fmla="*/ 12700 h 79"/>
              <a:gd name="T48" fmla="*/ 79375 w 68"/>
              <a:gd name="T49" fmla="*/ 3175 h 79"/>
              <a:gd name="T50" fmla="*/ 76200 w 68"/>
              <a:gd name="T51" fmla="*/ 41275 h 79"/>
              <a:gd name="T52" fmla="*/ 82550 w 68"/>
              <a:gd name="T53" fmla="*/ 52388 h 79"/>
              <a:gd name="T54" fmla="*/ 85725 w 68"/>
              <a:gd name="T55" fmla="*/ 61913 h 79"/>
              <a:gd name="T56" fmla="*/ 82550 w 68"/>
              <a:gd name="T57" fmla="*/ 71438 h 79"/>
              <a:gd name="T58" fmla="*/ 79375 w 68"/>
              <a:gd name="T59" fmla="*/ 77788 h 79"/>
              <a:gd name="T60" fmla="*/ 73025 w 68"/>
              <a:gd name="T61" fmla="*/ 80963 h 79"/>
              <a:gd name="T62" fmla="*/ 63500 w 68"/>
              <a:gd name="T63" fmla="*/ 84138 h 79"/>
              <a:gd name="T64" fmla="*/ 63500 w 68"/>
              <a:gd name="T65" fmla="*/ 0 h 79"/>
              <a:gd name="T66" fmla="*/ 63500 w 68"/>
              <a:gd name="T67" fmla="*/ 0 h 79"/>
              <a:gd name="T68" fmla="*/ 60325 w 68"/>
              <a:gd name="T69" fmla="*/ 0 h 79"/>
              <a:gd name="T70" fmla="*/ 44450 w 68"/>
              <a:gd name="T71" fmla="*/ 84138 h 79"/>
              <a:gd name="T72" fmla="*/ 38100 w 68"/>
              <a:gd name="T73" fmla="*/ 80963 h 79"/>
              <a:gd name="T74" fmla="*/ 31750 w 68"/>
              <a:gd name="T75" fmla="*/ 77788 h 79"/>
              <a:gd name="T76" fmla="*/ 25400 w 68"/>
              <a:gd name="T77" fmla="*/ 71438 h 79"/>
              <a:gd name="T78" fmla="*/ 22225 w 68"/>
              <a:gd name="T79" fmla="*/ 61913 h 79"/>
              <a:gd name="T80" fmla="*/ 25400 w 68"/>
              <a:gd name="T81" fmla="*/ 55563 h 79"/>
              <a:gd name="T82" fmla="*/ 28575 w 68"/>
              <a:gd name="T83" fmla="*/ 49213 h 79"/>
              <a:gd name="T84" fmla="*/ 34925 w 68"/>
              <a:gd name="T85" fmla="*/ 46038 h 79"/>
              <a:gd name="T86" fmla="*/ 44450 w 68"/>
              <a:gd name="T87" fmla="*/ 41275 h 79"/>
              <a:gd name="T88" fmla="*/ 44450 w 68"/>
              <a:gd name="T89" fmla="*/ 84138 h 79"/>
              <a:gd name="T90" fmla="*/ 60325 w 68"/>
              <a:gd name="T91" fmla="*/ 0 h 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79"/>
              <a:gd name="T140" fmla="*/ 68 w 68"/>
              <a:gd name="T141" fmla="*/ 79 h 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79">
                <a:moveTo>
                  <a:pt x="38" y="0"/>
                </a:moveTo>
                <a:lnTo>
                  <a:pt x="26" y="2"/>
                </a:lnTo>
                <a:lnTo>
                  <a:pt x="16" y="4"/>
                </a:lnTo>
                <a:lnTo>
                  <a:pt x="10" y="10"/>
                </a:lnTo>
                <a:lnTo>
                  <a:pt x="4" y="18"/>
                </a:lnTo>
                <a:lnTo>
                  <a:pt x="0" y="29"/>
                </a:lnTo>
                <a:lnTo>
                  <a:pt x="0" y="41"/>
                </a:lnTo>
                <a:lnTo>
                  <a:pt x="0" y="49"/>
                </a:lnTo>
                <a:lnTo>
                  <a:pt x="2" y="57"/>
                </a:lnTo>
                <a:lnTo>
                  <a:pt x="4" y="63"/>
                </a:lnTo>
                <a:lnTo>
                  <a:pt x="10" y="69"/>
                </a:lnTo>
                <a:lnTo>
                  <a:pt x="14" y="73"/>
                </a:lnTo>
                <a:lnTo>
                  <a:pt x="20" y="75"/>
                </a:lnTo>
                <a:lnTo>
                  <a:pt x="26" y="77"/>
                </a:lnTo>
                <a:lnTo>
                  <a:pt x="34" y="79"/>
                </a:lnTo>
                <a:lnTo>
                  <a:pt x="44" y="77"/>
                </a:lnTo>
                <a:lnTo>
                  <a:pt x="54" y="73"/>
                </a:lnTo>
                <a:lnTo>
                  <a:pt x="60" y="67"/>
                </a:lnTo>
                <a:lnTo>
                  <a:pt x="66" y="61"/>
                </a:lnTo>
                <a:lnTo>
                  <a:pt x="68" y="51"/>
                </a:lnTo>
                <a:lnTo>
                  <a:pt x="68" y="41"/>
                </a:lnTo>
                <a:lnTo>
                  <a:pt x="68" y="26"/>
                </a:lnTo>
                <a:lnTo>
                  <a:pt x="64" y="16"/>
                </a:lnTo>
                <a:lnTo>
                  <a:pt x="58" y="8"/>
                </a:lnTo>
                <a:lnTo>
                  <a:pt x="50" y="2"/>
                </a:lnTo>
                <a:lnTo>
                  <a:pt x="48" y="26"/>
                </a:lnTo>
                <a:lnTo>
                  <a:pt x="52" y="33"/>
                </a:lnTo>
                <a:lnTo>
                  <a:pt x="54" y="39"/>
                </a:lnTo>
                <a:lnTo>
                  <a:pt x="52" y="45"/>
                </a:lnTo>
                <a:lnTo>
                  <a:pt x="50" y="49"/>
                </a:lnTo>
                <a:lnTo>
                  <a:pt x="46" y="51"/>
                </a:lnTo>
                <a:lnTo>
                  <a:pt x="40" y="53"/>
                </a:lnTo>
                <a:lnTo>
                  <a:pt x="40" y="0"/>
                </a:lnTo>
                <a:lnTo>
                  <a:pt x="38" y="0"/>
                </a:lnTo>
                <a:lnTo>
                  <a:pt x="28" y="53"/>
                </a:lnTo>
                <a:lnTo>
                  <a:pt x="24" y="51"/>
                </a:lnTo>
                <a:lnTo>
                  <a:pt x="20" y="49"/>
                </a:lnTo>
                <a:lnTo>
                  <a:pt x="16" y="45"/>
                </a:lnTo>
                <a:lnTo>
                  <a:pt x="14" y="39"/>
                </a:lnTo>
                <a:lnTo>
                  <a:pt x="16" y="35"/>
                </a:lnTo>
                <a:lnTo>
                  <a:pt x="18" y="31"/>
                </a:lnTo>
                <a:lnTo>
                  <a:pt x="22" y="29"/>
                </a:lnTo>
                <a:lnTo>
                  <a:pt x="28" y="26"/>
                </a:lnTo>
                <a:lnTo>
                  <a:pt x="28" y="53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Freeform 26"/>
          <p:cNvSpPr>
            <a:spLocks/>
          </p:cNvSpPr>
          <p:nvPr/>
        </p:nvSpPr>
        <p:spPr bwMode="auto">
          <a:xfrm>
            <a:off x="4041775" y="3254375"/>
            <a:ext cx="107950" cy="111125"/>
          </a:xfrm>
          <a:custGeom>
            <a:avLst/>
            <a:gdLst>
              <a:gd name="T0" fmla="*/ 107950 w 68"/>
              <a:gd name="T1" fmla="*/ 111125 h 70"/>
              <a:gd name="T2" fmla="*/ 107950 w 68"/>
              <a:gd name="T3" fmla="*/ 73025 h 70"/>
              <a:gd name="T4" fmla="*/ 57150 w 68"/>
              <a:gd name="T5" fmla="*/ 73025 h 70"/>
              <a:gd name="T6" fmla="*/ 44450 w 68"/>
              <a:gd name="T7" fmla="*/ 69850 h 70"/>
              <a:gd name="T8" fmla="*/ 34925 w 68"/>
              <a:gd name="T9" fmla="*/ 66675 h 70"/>
              <a:gd name="T10" fmla="*/ 31750 w 68"/>
              <a:gd name="T11" fmla="*/ 63500 h 70"/>
              <a:gd name="T12" fmla="*/ 31750 w 68"/>
              <a:gd name="T13" fmla="*/ 53975 h 70"/>
              <a:gd name="T14" fmla="*/ 31750 w 68"/>
              <a:gd name="T15" fmla="*/ 50800 h 70"/>
              <a:gd name="T16" fmla="*/ 34925 w 68"/>
              <a:gd name="T17" fmla="*/ 44450 h 70"/>
              <a:gd name="T18" fmla="*/ 41275 w 68"/>
              <a:gd name="T19" fmla="*/ 41275 h 70"/>
              <a:gd name="T20" fmla="*/ 47625 w 68"/>
              <a:gd name="T21" fmla="*/ 41275 h 70"/>
              <a:gd name="T22" fmla="*/ 107950 w 68"/>
              <a:gd name="T23" fmla="*/ 41275 h 70"/>
              <a:gd name="T24" fmla="*/ 107950 w 68"/>
              <a:gd name="T25" fmla="*/ 0 h 70"/>
              <a:gd name="T26" fmla="*/ 41275 w 68"/>
              <a:gd name="T27" fmla="*/ 0 h 70"/>
              <a:gd name="T28" fmla="*/ 22225 w 68"/>
              <a:gd name="T29" fmla="*/ 3175 h 70"/>
              <a:gd name="T30" fmla="*/ 9525 w 68"/>
              <a:gd name="T31" fmla="*/ 9525 h 70"/>
              <a:gd name="T32" fmla="*/ 0 w 68"/>
              <a:gd name="T33" fmla="*/ 22225 h 70"/>
              <a:gd name="T34" fmla="*/ 0 w 68"/>
              <a:gd name="T35" fmla="*/ 38100 h 70"/>
              <a:gd name="T36" fmla="*/ 0 w 68"/>
              <a:gd name="T37" fmla="*/ 47625 h 70"/>
              <a:gd name="T38" fmla="*/ 3175 w 68"/>
              <a:gd name="T39" fmla="*/ 57150 h 70"/>
              <a:gd name="T40" fmla="*/ 9525 w 68"/>
              <a:gd name="T41" fmla="*/ 66675 h 70"/>
              <a:gd name="T42" fmla="*/ 19050 w 68"/>
              <a:gd name="T43" fmla="*/ 76200 h 70"/>
              <a:gd name="T44" fmla="*/ 0 w 68"/>
              <a:gd name="T45" fmla="*/ 76200 h 70"/>
              <a:gd name="T46" fmla="*/ 0 w 68"/>
              <a:gd name="T47" fmla="*/ 111125 h 70"/>
              <a:gd name="T48" fmla="*/ 104775 w 68"/>
              <a:gd name="T49" fmla="*/ 111125 h 70"/>
              <a:gd name="T50" fmla="*/ 107950 w 68"/>
              <a:gd name="T51" fmla="*/ 111125 h 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8"/>
              <a:gd name="T79" fmla="*/ 0 h 70"/>
              <a:gd name="T80" fmla="*/ 68 w 68"/>
              <a:gd name="T81" fmla="*/ 70 h 7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8" h="70">
                <a:moveTo>
                  <a:pt x="68" y="70"/>
                </a:moveTo>
                <a:lnTo>
                  <a:pt x="68" y="46"/>
                </a:lnTo>
                <a:lnTo>
                  <a:pt x="36" y="46"/>
                </a:lnTo>
                <a:lnTo>
                  <a:pt x="28" y="44"/>
                </a:lnTo>
                <a:lnTo>
                  <a:pt x="22" y="42"/>
                </a:lnTo>
                <a:lnTo>
                  <a:pt x="20" y="40"/>
                </a:lnTo>
                <a:lnTo>
                  <a:pt x="20" y="34"/>
                </a:lnTo>
                <a:lnTo>
                  <a:pt x="20" y="32"/>
                </a:lnTo>
                <a:lnTo>
                  <a:pt x="22" y="28"/>
                </a:lnTo>
                <a:lnTo>
                  <a:pt x="26" y="26"/>
                </a:lnTo>
                <a:lnTo>
                  <a:pt x="30" y="26"/>
                </a:lnTo>
                <a:lnTo>
                  <a:pt x="68" y="26"/>
                </a:lnTo>
                <a:lnTo>
                  <a:pt x="68" y="0"/>
                </a:lnTo>
                <a:lnTo>
                  <a:pt x="26" y="0"/>
                </a:lnTo>
                <a:lnTo>
                  <a:pt x="14" y="2"/>
                </a:lnTo>
                <a:lnTo>
                  <a:pt x="6" y="6"/>
                </a:lnTo>
                <a:lnTo>
                  <a:pt x="0" y="14"/>
                </a:lnTo>
                <a:lnTo>
                  <a:pt x="0" y="24"/>
                </a:lnTo>
                <a:lnTo>
                  <a:pt x="0" y="30"/>
                </a:lnTo>
                <a:lnTo>
                  <a:pt x="2" y="36"/>
                </a:lnTo>
                <a:lnTo>
                  <a:pt x="6" y="42"/>
                </a:lnTo>
                <a:lnTo>
                  <a:pt x="12" y="48"/>
                </a:lnTo>
                <a:lnTo>
                  <a:pt x="0" y="48"/>
                </a:lnTo>
                <a:lnTo>
                  <a:pt x="0" y="70"/>
                </a:lnTo>
                <a:lnTo>
                  <a:pt x="66" y="70"/>
                </a:lnTo>
                <a:lnTo>
                  <a:pt x="68" y="7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Freeform 27"/>
          <p:cNvSpPr>
            <a:spLocks/>
          </p:cNvSpPr>
          <p:nvPr/>
        </p:nvSpPr>
        <p:spPr bwMode="auto">
          <a:xfrm>
            <a:off x="4003675" y="3159125"/>
            <a:ext cx="146050" cy="79375"/>
          </a:xfrm>
          <a:custGeom>
            <a:avLst/>
            <a:gdLst>
              <a:gd name="T0" fmla="*/ 19050 w 92"/>
              <a:gd name="T1" fmla="*/ 63500 h 50"/>
              <a:gd name="T2" fmla="*/ 38100 w 92"/>
              <a:gd name="T3" fmla="*/ 63500 h 50"/>
              <a:gd name="T4" fmla="*/ 38100 w 92"/>
              <a:gd name="T5" fmla="*/ 79375 h 50"/>
              <a:gd name="T6" fmla="*/ 69850 w 92"/>
              <a:gd name="T7" fmla="*/ 79375 h 50"/>
              <a:gd name="T8" fmla="*/ 69850 w 92"/>
              <a:gd name="T9" fmla="*/ 63500 h 50"/>
              <a:gd name="T10" fmla="*/ 104775 w 92"/>
              <a:gd name="T11" fmla="*/ 63500 h 50"/>
              <a:gd name="T12" fmla="*/ 120650 w 92"/>
              <a:gd name="T13" fmla="*/ 63500 h 50"/>
              <a:gd name="T14" fmla="*/ 130175 w 92"/>
              <a:gd name="T15" fmla="*/ 60325 h 50"/>
              <a:gd name="T16" fmla="*/ 139700 w 92"/>
              <a:gd name="T17" fmla="*/ 57150 h 50"/>
              <a:gd name="T18" fmla="*/ 142875 w 92"/>
              <a:gd name="T19" fmla="*/ 50800 h 50"/>
              <a:gd name="T20" fmla="*/ 146050 w 92"/>
              <a:gd name="T21" fmla="*/ 41275 h 50"/>
              <a:gd name="T22" fmla="*/ 146050 w 92"/>
              <a:gd name="T23" fmla="*/ 28575 h 50"/>
              <a:gd name="T24" fmla="*/ 142875 w 92"/>
              <a:gd name="T25" fmla="*/ 0 h 50"/>
              <a:gd name="T26" fmla="*/ 117475 w 92"/>
              <a:gd name="T27" fmla="*/ 3175 h 50"/>
              <a:gd name="T28" fmla="*/ 117475 w 92"/>
              <a:gd name="T29" fmla="*/ 15875 h 50"/>
              <a:gd name="T30" fmla="*/ 117475 w 92"/>
              <a:gd name="T31" fmla="*/ 19050 h 50"/>
              <a:gd name="T32" fmla="*/ 114300 w 92"/>
              <a:gd name="T33" fmla="*/ 22225 h 50"/>
              <a:gd name="T34" fmla="*/ 107950 w 92"/>
              <a:gd name="T35" fmla="*/ 22225 h 50"/>
              <a:gd name="T36" fmla="*/ 69850 w 92"/>
              <a:gd name="T37" fmla="*/ 22225 h 50"/>
              <a:gd name="T38" fmla="*/ 69850 w 92"/>
              <a:gd name="T39" fmla="*/ 0 h 50"/>
              <a:gd name="T40" fmla="*/ 38100 w 92"/>
              <a:gd name="T41" fmla="*/ 0 h 50"/>
              <a:gd name="T42" fmla="*/ 38100 w 92"/>
              <a:gd name="T43" fmla="*/ 22225 h 50"/>
              <a:gd name="T44" fmla="*/ 0 w 92"/>
              <a:gd name="T45" fmla="*/ 22225 h 50"/>
              <a:gd name="T46" fmla="*/ 15875 w 92"/>
              <a:gd name="T47" fmla="*/ 63500 h 50"/>
              <a:gd name="T48" fmla="*/ 19050 w 92"/>
              <a:gd name="T49" fmla="*/ 63500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2"/>
              <a:gd name="T76" fmla="*/ 0 h 50"/>
              <a:gd name="T77" fmla="*/ 92 w 92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2" h="50">
                <a:moveTo>
                  <a:pt x="12" y="40"/>
                </a:moveTo>
                <a:lnTo>
                  <a:pt x="24" y="40"/>
                </a:lnTo>
                <a:lnTo>
                  <a:pt x="24" y="50"/>
                </a:lnTo>
                <a:lnTo>
                  <a:pt x="44" y="50"/>
                </a:lnTo>
                <a:lnTo>
                  <a:pt x="44" y="40"/>
                </a:lnTo>
                <a:lnTo>
                  <a:pt x="66" y="40"/>
                </a:lnTo>
                <a:lnTo>
                  <a:pt x="76" y="40"/>
                </a:lnTo>
                <a:lnTo>
                  <a:pt x="82" y="38"/>
                </a:lnTo>
                <a:lnTo>
                  <a:pt x="88" y="36"/>
                </a:lnTo>
                <a:lnTo>
                  <a:pt x="90" y="32"/>
                </a:lnTo>
                <a:lnTo>
                  <a:pt x="92" y="26"/>
                </a:lnTo>
                <a:lnTo>
                  <a:pt x="92" y="18"/>
                </a:lnTo>
                <a:lnTo>
                  <a:pt x="90" y="0"/>
                </a:lnTo>
                <a:lnTo>
                  <a:pt x="74" y="2"/>
                </a:lnTo>
                <a:lnTo>
                  <a:pt x="74" y="10"/>
                </a:lnTo>
                <a:lnTo>
                  <a:pt x="74" y="12"/>
                </a:lnTo>
                <a:lnTo>
                  <a:pt x="72" y="14"/>
                </a:lnTo>
                <a:lnTo>
                  <a:pt x="68" y="14"/>
                </a:lnTo>
                <a:lnTo>
                  <a:pt x="44" y="14"/>
                </a:lnTo>
                <a:lnTo>
                  <a:pt x="44" y="0"/>
                </a:lnTo>
                <a:lnTo>
                  <a:pt x="24" y="0"/>
                </a:lnTo>
                <a:lnTo>
                  <a:pt x="24" y="14"/>
                </a:lnTo>
                <a:lnTo>
                  <a:pt x="0" y="14"/>
                </a:lnTo>
                <a:lnTo>
                  <a:pt x="10" y="40"/>
                </a:lnTo>
                <a:lnTo>
                  <a:pt x="12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Freeform 28"/>
          <p:cNvSpPr>
            <a:spLocks/>
          </p:cNvSpPr>
          <p:nvPr/>
        </p:nvSpPr>
        <p:spPr bwMode="auto">
          <a:xfrm>
            <a:off x="4003675" y="3098800"/>
            <a:ext cx="146050" cy="41275"/>
          </a:xfrm>
          <a:custGeom>
            <a:avLst/>
            <a:gdLst>
              <a:gd name="T0" fmla="*/ 25400 w 92"/>
              <a:gd name="T1" fmla="*/ 41275 h 26"/>
              <a:gd name="T2" fmla="*/ 25400 w 92"/>
              <a:gd name="T3" fmla="*/ 0 h 26"/>
              <a:gd name="T4" fmla="*/ 0 w 92"/>
              <a:gd name="T5" fmla="*/ 0 h 26"/>
              <a:gd name="T6" fmla="*/ 0 w 92"/>
              <a:gd name="T7" fmla="*/ 41275 h 26"/>
              <a:gd name="T8" fmla="*/ 22225 w 92"/>
              <a:gd name="T9" fmla="*/ 41275 h 26"/>
              <a:gd name="T10" fmla="*/ 25400 w 92"/>
              <a:gd name="T11" fmla="*/ 41275 h 26"/>
              <a:gd name="T12" fmla="*/ 146050 w 92"/>
              <a:gd name="T13" fmla="*/ 41275 h 26"/>
              <a:gd name="T14" fmla="*/ 146050 w 92"/>
              <a:gd name="T15" fmla="*/ 0 h 26"/>
              <a:gd name="T16" fmla="*/ 38100 w 92"/>
              <a:gd name="T17" fmla="*/ 0 h 26"/>
              <a:gd name="T18" fmla="*/ 38100 w 92"/>
              <a:gd name="T19" fmla="*/ 41275 h 26"/>
              <a:gd name="T20" fmla="*/ 146050 w 92"/>
              <a:gd name="T21" fmla="*/ 41275 h 26"/>
              <a:gd name="T22" fmla="*/ 25400 w 92"/>
              <a:gd name="T23" fmla="*/ 41275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"/>
              <a:gd name="T37" fmla="*/ 0 h 26"/>
              <a:gd name="T38" fmla="*/ 92 w 92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" h="26">
                <a:moveTo>
                  <a:pt x="16" y="26"/>
                </a:moveTo>
                <a:lnTo>
                  <a:pt x="16" y="0"/>
                </a:lnTo>
                <a:lnTo>
                  <a:pt x="0" y="0"/>
                </a:lnTo>
                <a:lnTo>
                  <a:pt x="0" y="26"/>
                </a:lnTo>
                <a:lnTo>
                  <a:pt x="14" y="26"/>
                </a:lnTo>
                <a:lnTo>
                  <a:pt x="16" y="26"/>
                </a:lnTo>
                <a:lnTo>
                  <a:pt x="92" y="26"/>
                </a:lnTo>
                <a:lnTo>
                  <a:pt x="92" y="0"/>
                </a:lnTo>
                <a:lnTo>
                  <a:pt x="24" y="0"/>
                </a:lnTo>
                <a:lnTo>
                  <a:pt x="24" y="26"/>
                </a:lnTo>
                <a:lnTo>
                  <a:pt x="92" y="26"/>
                </a:lnTo>
                <a:lnTo>
                  <a:pt x="16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Freeform 29"/>
          <p:cNvSpPr>
            <a:spLocks/>
          </p:cNvSpPr>
          <p:nvPr/>
        </p:nvSpPr>
        <p:spPr bwMode="auto">
          <a:xfrm>
            <a:off x="4041775" y="2955925"/>
            <a:ext cx="107950" cy="123825"/>
          </a:xfrm>
          <a:custGeom>
            <a:avLst/>
            <a:gdLst>
              <a:gd name="T0" fmla="*/ 25400 w 68"/>
              <a:gd name="T1" fmla="*/ 73025 h 78"/>
              <a:gd name="T2" fmla="*/ 25400 w 68"/>
              <a:gd name="T3" fmla="*/ 66675 h 78"/>
              <a:gd name="T4" fmla="*/ 22225 w 68"/>
              <a:gd name="T5" fmla="*/ 60325 h 78"/>
              <a:gd name="T6" fmla="*/ 25400 w 68"/>
              <a:gd name="T7" fmla="*/ 53975 h 78"/>
              <a:gd name="T8" fmla="*/ 25400 w 68"/>
              <a:gd name="T9" fmla="*/ 47625 h 78"/>
              <a:gd name="T10" fmla="*/ 28575 w 68"/>
              <a:gd name="T11" fmla="*/ 47625 h 78"/>
              <a:gd name="T12" fmla="*/ 34925 w 68"/>
              <a:gd name="T13" fmla="*/ 44450 h 78"/>
              <a:gd name="T14" fmla="*/ 41275 w 68"/>
              <a:gd name="T15" fmla="*/ 60325 h 78"/>
              <a:gd name="T16" fmla="*/ 47625 w 68"/>
              <a:gd name="T17" fmla="*/ 88900 h 78"/>
              <a:gd name="T18" fmla="*/ 53975 w 68"/>
              <a:gd name="T19" fmla="*/ 104775 h 78"/>
              <a:gd name="T20" fmla="*/ 60325 w 68"/>
              <a:gd name="T21" fmla="*/ 114300 h 78"/>
              <a:gd name="T22" fmla="*/ 66675 w 68"/>
              <a:gd name="T23" fmla="*/ 120650 h 78"/>
              <a:gd name="T24" fmla="*/ 79375 w 68"/>
              <a:gd name="T25" fmla="*/ 123825 h 78"/>
              <a:gd name="T26" fmla="*/ 92075 w 68"/>
              <a:gd name="T27" fmla="*/ 120650 h 78"/>
              <a:gd name="T28" fmla="*/ 101600 w 68"/>
              <a:gd name="T29" fmla="*/ 111125 h 78"/>
              <a:gd name="T30" fmla="*/ 107950 w 68"/>
              <a:gd name="T31" fmla="*/ 101600 h 78"/>
              <a:gd name="T32" fmla="*/ 107950 w 68"/>
              <a:gd name="T33" fmla="*/ 82550 h 78"/>
              <a:gd name="T34" fmla="*/ 107950 w 68"/>
              <a:gd name="T35" fmla="*/ 69850 h 78"/>
              <a:gd name="T36" fmla="*/ 104775 w 68"/>
              <a:gd name="T37" fmla="*/ 60325 h 78"/>
              <a:gd name="T38" fmla="*/ 95250 w 68"/>
              <a:gd name="T39" fmla="*/ 44450 h 78"/>
              <a:gd name="T40" fmla="*/ 101600 w 68"/>
              <a:gd name="T41" fmla="*/ 41275 h 78"/>
              <a:gd name="T42" fmla="*/ 107950 w 68"/>
              <a:gd name="T43" fmla="*/ 38100 h 78"/>
              <a:gd name="T44" fmla="*/ 107950 w 68"/>
              <a:gd name="T45" fmla="*/ 0 h 78"/>
              <a:gd name="T46" fmla="*/ 95250 w 68"/>
              <a:gd name="T47" fmla="*/ 6350 h 78"/>
              <a:gd name="T48" fmla="*/ 85725 w 68"/>
              <a:gd name="T49" fmla="*/ 6350 h 78"/>
              <a:gd name="T50" fmla="*/ 38100 w 68"/>
              <a:gd name="T51" fmla="*/ 6350 h 78"/>
              <a:gd name="T52" fmla="*/ 22225 w 68"/>
              <a:gd name="T53" fmla="*/ 9525 h 78"/>
              <a:gd name="T54" fmla="*/ 15875 w 68"/>
              <a:gd name="T55" fmla="*/ 12700 h 78"/>
              <a:gd name="T56" fmla="*/ 9525 w 68"/>
              <a:gd name="T57" fmla="*/ 15875 h 78"/>
              <a:gd name="T58" fmla="*/ 3175 w 68"/>
              <a:gd name="T59" fmla="*/ 25400 h 78"/>
              <a:gd name="T60" fmla="*/ 0 w 68"/>
              <a:gd name="T61" fmla="*/ 34925 h 78"/>
              <a:gd name="T62" fmla="*/ 0 w 68"/>
              <a:gd name="T63" fmla="*/ 63500 h 78"/>
              <a:gd name="T64" fmla="*/ 0 w 68"/>
              <a:gd name="T65" fmla="*/ 85725 h 78"/>
              <a:gd name="T66" fmla="*/ 6350 w 68"/>
              <a:gd name="T67" fmla="*/ 101600 h 78"/>
              <a:gd name="T68" fmla="*/ 15875 w 68"/>
              <a:gd name="T69" fmla="*/ 114300 h 78"/>
              <a:gd name="T70" fmla="*/ 31750 w 68"/>
              <a:gd name="T71" fmla="*/ 120650 h 78"/>
              <a:gd name="T72" fmla="*/ 34925 w 68"/>
              <a:gd name="T73" fmla="*/ 79375 h 78"/>
              <a:gd name="T74" fmla="*/ 28575 w 68"/>
              <a:gd name="T75" fmla="*/ 73025 h 78"/>
              <a:gd name="T76" fmla="*/ 25400 w 68"/>
              <a:gd name="T77" fmla="*/ 73025 h 78"/>
              <a:gd name="T78" fmla="*/ 63500 w 68"/>
              <a:gd name="T79" fmla="*/ 44450 h 78"/>
              <a:gd name="T80" fmla="*/ 76200 w 68"/>
              <a:gd name="T81" fmla="*/ 47625 h 78"/>
              <a:gd name="T82" fmla="*/ 82550 w 68"/>
              <a:gd name="T83" fmla="*/ 57150 h 78"/>
              <a:gd name="T84" fmla="*/ 85725 w 68"/>
              <a:gd name="T85" fmla="*/ 69850 h 78"/>
              <a:gd name="T86" fmla="*/ 85725 w 68"/>
              <a:gd name="T87" fmla="*/ 73025 h 78"/>
              <a:gd name="T88" fmla="*/ 82550 w 68"/>
              <a:gd name="T89" fmla="*/ 79375 h 78"/>
              <a:gd name="T90" fmla="*/ 76200 w 68"/>
              <a:gd name="T91" fmla="*/ 82550 h 78"/>
              <a:gd name="T92" fmla="*/ 69850 w 68"/>
              <a:gd name="T93" fmla="*/ 79375 h 78"/>
              <a:gd name="T94" fmla="*/ 63500 w 68"/>
              <a:gd name="T95" fmla="*/ 63500 h 78"/>
              <a:gd name="T96" fmla="*/ 57150 w 68"/>
              <a:gd name="T97" fmla="*/ 44450 h 78"/>
              <a:gd name="T98" fmla="*/ 63500 w 68"/>
              <a:gd name="T99" fmla="*/ 44450 h 78"/>
              <a:gd name="T100" fmla="*/ 25400 w 68"/>
              <a:gd name="T101" fmla="*/ 73025 h 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8"/>
              <a:gd name="T155" fmla="*/ 68 w 68"/>
              <a:gd name="T156" fmla="*/ 78 h 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8">
                <a:moveTo>
                  <a:pt x="16" y="46"/>
                </a:moveTo>
                <a:lnTo>
                  <a:pt x="16" y="42"/>
                </a:lnTo>
                <a:lnTo>
                  <a:pt x="14" y="38"/>
                </a:lnTo>
                <a:lnTo>
                  <a:pt x="16" y="34"/>
                </a:lnTo>
                <a:lnTo>
                  <a:pt x="16" y="30"/>
                </a:lnTo>
                <a:lnTo>
                  <a:pt x="18" y="30"/>
                </a:lnTo>
                <a:lnTo>
                  <a:pt x="22" y="28"/>
                </a:lnTo>
                <a:lnTo>
                  <a:pt x="26" y="38"/>
                </a:lnTo>
                <a:lnTo>
                  <a:pt x="30" y="56"/>
                </a:lnTo>
                <a:lnTo>
                  <a:pt x="34" y="66"/>
                </a:lnTo>
                <a:lnTo>
                  <a:pt x="38" y="72"/>
                </a:lnTo>
                <a:lnTo>
                  <a:pt x="42" y="76"/>
                </a:lnTo>
                <a:lnTo>
                  <a:pt x="50" y="78"/>
                </a:lnTo>
                <a:lnTo>
                  <a:pt x="58" y="76"/>
                </a:lnTo>
                <a:lnTo>
                  <a:pt x="64" y="70"/>
                </a:lnTo>
                <a:lnTo>
                  <a:pt x="68" y="64"/>
                </a:lnTo>
                <a:lnTo>
                  <a:pt x="68" y="52"/>
                </a:lnTo>
                <a:lnTo>
                  <a:pt x="68" y="44"/>
                </a:lnTo>
                <a:lnTo>
                  <a:pt x="66" y="38"/>
                </a:lnTo>
                <a:lnTo>
                  <a:pt x="60" y="28"/>
                </a:lnTo>
                <a:lnTo>
                  <a:pt x="64" y="26"/>
                </a:lnTo>
                <a:lnTo>
                  <a:pt x="68" y="24"/>
                </a:lnTo>
                <a:lnTo>
                  <a:pt x="68" y="0"/>
                </a:lnTo>
                <a:lnTo>
                  <a:pt x="60" y="4"/>
                </a:lnTo>
                <a:lnTo>
                  <a:pt x="54" y="4"/>
                </a:lnTo>
                <a:lnTo>
                  <a:pt x="24" y="4"/>
                </a:lnTo>
                <a:lnTo>
                  <a:pt x="14" y="6"/>
                </a:lnTo>
                <a:lnTo>
                  <a:pt x="10" y="8"/>
                </a:lnTo>
                <a:lnTo>
                  <a:pt x="6" y="10"/>
                </a:lnTo>
                <a:lnTo>
                  <a:pt x="2" y="16"/>
                </a:lnTo>
                <a:lnTo>
                  <a:pt x="0" y="22"/>
                </a:lnTo>
                <a:lnTo>
                  <a:pt x="0" y="40"/>
                </a:lnTo>
                <a:lnTo>
                  <a:pt x="0" y="54"/>
                </a:lnTo>
                <a:lnTo>
                  <a:pt x="4" y="64"/>
                </a:lnTo>
                <a:lnTo>
                  <a:pt x="10" y="72"/>
                </a:lnTo>
                <a:lnTo>
                  <a:pt x="20" y="76"/>
                </a:lnTo>
                <a:lnTo>
                  <a:pt x="22" y="50"/>
                </a:lnTo>
                <a:lnTo>
                  <a:pt x="18" y="46"/>
                </a:lnTo>
                <a:lnTo>
                  <a:pt x="16" y="46"/>
                </a:lnTo>
                <a:lnTo>
                  <a:pt x="40" y="28"/>
                </a:lnTo>
                <a:lnTo>
                  <a:pt x="48" y="30"/>
                </a:lnTo>
                <a:lnTo>
                  <a:pt x="52" y="36"/>
                </a:lnTo>
                <a:lnTo>
                  <a:pt x="54" y="44"/>
                </a:lnTo>
                <a:lnTo>
                  <a:pt x="54" y="46"/>
                </a:lnTo>
                <a:lnTo>
                  <a:pt x="52" y="50"/>
                </a:lnTo>
                <a:lnTo>
                  <a:pt x="48" y="52"/>
                </a:lnTo>
                <a:lnTo>
                  <a:pt x="44" y="50"/>
                </a:lnTo>
                <a:lnTo>
                  <a:pt x="40" y="40"/>
                </a:lnTo>
                <a:lnTo>
                  <a:pt x="36" y="28"/>
                </a:lnTo>
                <a:lnTo>
                  <a:pt x="40" y="28"/>
                </a:lnTo>
                <a:lnTo>
                  <a:pt x="16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Freeform 30"/>
          <p:cNvSpPr>
            <a:spLocks/>
          </p:cNvSpPr>
          <p:nvPr/>
        </p:nvSpPr>
        <p:spPr bwMode="auto">
          <a:xfrm>
            <a:off x="4003675" y="2895600"/>
            <a:ext cx="146050" cy="41275"/>
          </a:xfrm>
          <a:custGeom>
            <a:avLst/>
            <a:gdLst>
              <a:gd name="T0" fmla="*/ 146050 w 92"/>
              <a:gd name="T1" fmla="*/ 41275 h 26"/>
              <a:gd name="T2" fmla="*/ 146050 w 92"/>
              <a:gd name="T3" fmla="*/ 0 h 26"/>
              <a:gd name="T4" fmla="*/ 0 w 92"/>
              <a:gd name="T5" fmla="*/ 0 h 26"/>
              <a:gd name="T6" fmla="*/ 0 w 92"/>
              <a:gd name="T7" fmla="*/ 41275 h 26"/>
              <a:gd name="T8" fmla="*/ 142875 w 92"/>
              <a:gd name="T9" fmla="*/ 41275 h 26"/>
              <a:gd name="T10" fmla="*/ 146050 w 92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26"/>
              <a:gd name="T20" fmla="*/ 92 w 92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26">
                <a:moveTo>
                  <a:pt x="92" y="26"/>
                </a:moveTo>
                <a:lnTo>
                  <a:pt x="92" y="0"/>
                </a:lnTo>
                <a:lnTo>
                  <a:pt x="0" y="0"/>
                </a:lnTo>
                <a:lnTo>
                  <a:pt x="0" y="26"/>
                </a:lnTo>
                <a:lnTo>
                  <a:pt x="90" y="26"/>
                </a:lnTo>
                <a:lnTo>
                  <a:pt x="92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Freeform 31"/>
          <p:cNvSpPr>
            <a:spLocks/>
          </p:cNvSpPr>
          <p:nvPr/>
        </p:nvSpPr>
        <p:spPr bwMode="auto">
          <a:xfrm>
            <a:off x="4000500" y="2743200"/>
            <a:ext cx="190500" cy="60325"/>
          </a:xfrm>
          <a:custGeom>
            <a:avLst/>
            <a:gdLst>
              <a:gd name="T0" fmla="*/ 47625 w 120"/>
              <a:gd name="T1" fmla="*/ 50800 h 38"/>
              <a:gd name="T2" fmla="*/ 69850 w 120"/>
              <a:gd name="T3" fmla="*/ 57150 h 38"/>
              <a:gd name="T4" fmla="*/ 95250 w 120"/>
              <a:gd name="T5" fmla="*/ 60325 h 38"/>
              <a:gd name="T6" fmla="*/ 117475 w 120"/>
              <a:gd name="T7" fmla="*/ 57150 h 38"/>
              <a:gd name="T8" fmla="*/ 142875 w 120"/>
              <a:gd name="T9" fmla="*/ 53975 h 38"/>
              <a:gd name="T10" fmla="*/ 165100 w 120"/>
              <a:gd name="T11" fmla="*/ 41275 h 38"/>
              <a:gd name="T12" fmla="*/ 190500 w 120"/>
              <a:gd name="T13" fmla="*/ 25400 h 38"/>
              <a:gd name="T14" fmla="*/ 190500 w 120"/>
              <a:gd name="T15" fmla="*/ 0 h 38"/>
              <a:gd name="T16" fmla="*/ 168275 w 120"/>
              <a:gd name="T17" fmla="*/ 9525 h 38"/>
              <a:gd name="T18" fmla="*/ 142875 w 120"/>
              <a:gd name="T19" fmla="*/ 19050 h 38"/>
              <a:gd name="T20" fmla="*/ 120650 w 120"/>
              <a:gd name="T21" fmla="*/ 22225 h 38"/>
              <a:gd name="T22" fmla="*/ 98425 w 120"/>
              <a:gd name="T23" fmla="*/ 25400 h 38"/>
              <a:gd name="T24" fmla="*/ 76200 w 120"/>
              <a:gd name="T25" fmla="*/ 22225 h 38"/>
              <a:gd name="T26" fmla="*/ 53975 w 120"/>
              <a:gd name="T27" fmla="*/ 19050 h 38"/>
              <a:gd name="T28" fmla="*/ 28575 w 120"/>
              <a:gd name="T29" fmla="*/ 12700 h 38"/>
              <a:gd name="T30" fmla="*/ 0 w 120"/>
              <a:gd name="T31" fmla="*/ 0 h 38"/>
              <a:gd name="T32" fmla="*/ 0 w 120"/>
              <a:gd name="T33" fmla="*/ 25400 h 38"/>
              <a:gd name="T34" fmla="*/ 25400 w 120"/>
              <a:gd name="T35" fmla="*/ 41275 h 38"/>
              <a:gd name="T36" fmla="*/ 44450 w 120"/>
              <a:gd name="T37" fmla="*/ 50800 h 38"/>
              <a:gd name="T38" fmla="*/ 47625 w 120"/>
              <a:gd name="T39" fmla="*/ 50800 h 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38"/>
              <a:gd name="T62" fmla="*/ 120 w 120"/>
              <a:gd name="T63" fmla="*/ 38 h 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38">
                <a:moveTo>
                  <a:pt x="30" y="32"/>
                </a:moveTo>
                <a:lnTo>
                  <a:pt x="44" y="36"/>
                </a:lnTo>
                <a:lnTo>
                  <a:pt x="60" y="38"/>
                </a:lnTo>
                <a:lnTo>
                  <a:pt x="74" y="36"/>
                </a:lnTo>
                <a:lnTo>
                  <a:pt x="90" y="34"/>
                </a:lnTo>
                <a:lnTo>
                  <a:pt x="104" y="26"/>
                </a:lnTo>
                <a:lnTo>
                  <a:pt x="120" y="16"/>
                </a:lnTo>
                <a:lnTo>
                  <a:pt x="120" y="0"/>
                </a:lnTo>
                <a:lnTo>
                  <a:pt x="106" y="6"/>
                </a:lnTo>
                <a:lnTo>
                  <a:pt x="90" y="12"/>
                </a:lnTo>
                <a:lnTo>
                  <a:pt x="76" y="14"/>
                </a:lnTo>
                <a:lnTo>
                  <a:pt x="62" y="16"/>
                </a:lnTo>
                <a:lnTo>
                  <a:pt x="48" y="14"/>
                </a:lnTo>
                <a:lnTo>
                  <a:pt x="34" y="12"/>
                </a:lnTo>
                <a:lnTo>
                  <a:pt x="18" y="8"/>
                </a:lnTo>
                <a:lnTo>
                  <a:pt x="0" y="0"/>
                </a:lnTo>
                <a:lnTo>
                  <a:pt x="0" y="16"/>
                </a:lnTo>
                <a:lnTo>
                  <a:pt x="16" y="26"/>
                </a:lnTo>
                <a:lnTo>
                  <a:pt x="28" y="32"/>
                </a:lnTo>
                <a:lnTo>
                  <a:pt x="30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Freeform 32"/>
          <p:cNvSpPr>
            <a:spLocks/>
          </p:cNvSpPr>
          <p:nvPr/>
        </p:nvSpPr>
        <p:spPr bwMode="auto">
          <a:xfrm>
            <a:off x="4041775" y="2609850"/>
            <a:ext cx="107950" cy="123825"/>
          </a:xfrm>
          <a:custGeom>
            <a:avLst/>
            <a:gdLst>
              <a:gd name="T0" fmla="*/ 107950 w 68"/>
              <a:gd name="T1" fmla="*/ 82550 h 78"/>
              <a:gd name="T2" fmla="*/ 107950 w 68"/>
              <a:gd name="T3" fmla="*/ 44450 h 78"/>
              <a:gd name="T4" fmla="*/ 0 w 68"/>
              <a:gd name="T5" fmla="*/ 0 h 78"/>
              <a:gd name="T6" fmla="*/ 0 w 68"/>
              <a:gd name="T7" fmla="*/ 41275 h 78"/>
              <a:gd name="T8" fmla="*/ 66675 w 68"/>
              <a:gd name="T9" fmla="*/ 63500 h 78"/>
              <a:gd name="T10" fmla="*/ 0 w 68"/>
              <a:gd name="T11" fmla="*/ 82550 h 78"/>
              <a:gd name="T12" fmla="*/ 0 w 68"/>
              <a:gd name="T13" fmla="*/ 123825 h 78"/>
              <a:gd name="T14" fmla="*/ 104775 w 68"/>
              <a:gd name="T15" fmla="*/ 82550 h 78"/>
              <a:gd name="T16" fmla="*/ 107950 w 68"/>
              <a:gd name="T17" fmla="*/ 82550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78"/>
              <a:gd name="T29" fmla="*/ 68 w 68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78">
                <a:moveTo>
                  <a:pt x="68" y="52"/>
                </a:moveTo>
                <a:lnTo>
                  <a:pt x="68" y="28"/>
                </a:lnTo>
                <a:lnTo>
                  <a:pt x="0" y="0"/>
                </a:lnTo>
                <a:lnTo>
                  <a:pt x="0" y="26"/>
                </a:lnTo>
                <a:lnTo>
                  <a:pt x="42" y="40"/>
                </a:lnTo>
                <a:lnTo>
                  <a:pt x="0" y="52"/>
                </a:lnTo>
                <a:lnTo>
                  <a:pt x="0" y="78"/>
                </a:lnTo>
                <a:lnTo>
                  <a:pt x="66" y="52"/>
                </a:lnTo>
                <a:lnTo>
                  <a:pt x="68" y="5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Freeform 33"/>
          <p:cNvSpPr>
            <a:spLocks/>
          </p:cNvSpPr>
          <p:nvPr/>
        </p:nvSpPr>
        <p:spPr bwMode="auto">
          <a:xfrm>
            <a:off x="4041775" y="2482850"/>
            <a:ext cx="107950" cy="120650"/>
          </a:xfrm>
          <a:custGeom>
            <a:avLst/>
            <a:gdLst>
              <a:gd name="T0" fmla="*/ 95250 w 68"/>
              <a:gd name="T1" fmla="*/ 101600 h 76"/>
              <a:gd name="T2" fmla="*/ 101600 w 68"/>
              <a:gd name="T3" fmla="*/ 92075 h 76"/>
              <a:gd name="T4" fmla="*/ 104775 w 68"/>
              <a:gd name="T5" fmla="*/ 82550 h 76"/>
              <a:gd name="T6" fmla="*/ 107950 w 68"/>
              <a:gd name="T7" fmla="*/ 60325 h 76"/>
              <a:gd name="T8" fmla="*/ 107950 w 68"/>
              <a:gd name="T9" fmla="*/ 47625 h 76"/>
              <a:gd name="T10" fmla="*/ 104775 w 68"/>
              <a:gd name="T11" fmla="*/ 34925 h 76"/>
              <a:gd name="T12" fmla="*/ 101600 w 68"/>
              <a:gd name="T13" fmla="*/ 25400 h 76"/>
              <a:gd name="T14" fmla="*/ 95250 w 68"/>
              <a:gd name="T15" fmla="*/ 15875 h 76"/>
              <a:gd name="T16" fmla="*/ 85725 w 68"/>
              <a:gd name="T17" fmla="*/ 9525 h 76"/>
              <a:gd name="T18" fmla="*/ 76200 w 68"/>
              <a:gd name="T19" fmla="*/ 3175 h 76"/>
              <a:gd name="T20" fmla="*/ 66675 w 68"/>
              <a:gd name="T21" fmla="*/ 0 h 76"/>
              <a:gd name="T22" fmla="*/ 53975 w 68"/>
              <a:gd name="T23" fmla="*/ 0 h 76"/>
              <a:gd name="T24" fmla="*/ 34925 w 68"/>
              <a:gd name="T25" fmla="*/ 3175 h 76"/>
              <a:gd name="T26" fmla="*/ 15875 w 68"/>
              <a:gd name="T27" fmla="*/ 12700 h 76"/>
              <a:gd name="T28" fmla="*/ 9525 w 68"/>
              <a:gd name="T29" fmla="*/ 22225 h 76"/>
              <a:gd name="T30" fmla="*/ 3175 w 68"/>
              <a:gd name="T31" fmla="*/ 31750 h 76"/>
              <a:gd name="T32" fmla="*/ 0 w 68"/>
              <a:gd name="T33" fmla="*/ 47625 h 76"/>
              <a:gd name="T34" fmla="*/ 0 w 68"/>
              <a:gd name="T35" fmla="*/ 60325 h 76"/>
              <a:gd name="T36" fmla="*/ 0 w 68"/>
              <a:gd name="T37" fmla="*/ 73025 h 76"/>
              <a:gd name="T38" fmla="*/ 3175 w 68"/>
              <a:gd name="T39" fmla="*/ 85725 h 76"/>
              <a:gd name="T40" fmla="*/ 6350 w 68"/>
              <a:gd name="T41" fmla="*/ 95250 h 76"/>
              <a:gd name="T42" fmla="*/ 15875 w 68"/>
              <a:gd name="T43" fmla="*/ 104775 h 76"/>
              <a:gd name="T44" fmla="*/ 22225 w 68"/>
              <a:gd name="T45" fmla="*/ 111125 h 76"/>
              <a:gd name="T46" fmla="*/ 31750 w 68"/>
              <a:gd name="T47" fmla="*/ 117475 h 76"/>
              <a:gd name="T48" fmla="*/ 44450 w 68"/>
              <a:gd name="T49" fmla="*/ 120650 h 76"/>
              <a:gd name="T50" fmla="*/ 53975 w 68"/>
              <a:gd name="T51" fmla="*/ 120650 h 76"/>
              <a:gd name="T52" fmla="*/ 66675 w 68"/>
              <a:gd name="T53" fmla="*/ 120650 h 76"/>
              <a:gd name="T54" fmla="*/ 79375 w 68"/>
              <a:gd name="T55" fmla="*/ 117475 h 76"/>
              <a:gd name="T56" fmla="*/ 88900 w 68"/>
              <a:gd name="T57" fmla="*/ 111125 h 76"/>
              <a:gd name="T58" fmla="*/ 92075 w 68"/>
              <a:gd name="T59" fmla="*/ 101600 h 76"/>
              <a:gd name="T60" fmla="*/ 95250 w 68"/>
              <a:gd name="T61" fmla="*/ 101600 h 76"/>
              <a:gd name="T62" fmla="*/ 34925 w 68"/>
              <a:gd name="T63" fmla="*/ 76200 h 76"/>
              <a:gd name="T64" fmla="*/ 28575 w 68"/>
              <a:gd name="T65" fmla="*/ 69850 h 76"/>
              <a:gd name="T66" fmla="*/ 25400 w 68"/>
              <a:gd name="T67" fmla="*/ 60325 h 76"/>
              <a:gd name="T68" fmla="*/ 28575 w 68"/>
              <a:gd name="T69" fmla="*/ 53975 h 76"/>
              <a:gd name="T70" fmla="*/ 34925 w 68"/>
              <a:gd name="T71" fmla="*/ 47625 h 76"/>
              <a:gd name="T72" fmla="*/ 41275 w 68"/>
              <a:gd name="T73" fmla="*/ 41275 h 76"/>
              <a:gd name="T74" fmla="*/ 53975 w 68"/>
              <a:gd name="T75" fmla="*/ 41275 h 76"/>
              <a:gd name="T76" fmla="*/ 66675 w 68"/>
              <a:gd name="T77" fmla="*/ 41275 h 76"/>
              <a:gd name="T78" fmla="*/ 76200 w 68"/>
              <a:gd name="T79" fmla="*/ 47625 h 76"/>
              <a:gd name="T80" fmla="*/ 79375 w 68"/>
              <a:gd name="T81" fmla="*/ 53975 h 76"/>
              <a:gd name="T82" fmla="*/ 82550 w 68"/>
              <a:gd name="T83" fmla="*/ 60325 h 76"/>
              <a:gd name="T84" fmla="*/ 79375 w 68"/>
              <a:gd name="T85" fmla="*/ 69850 h 76"/>
              <a:gd name="T86" fmla="*/ 76200 w 68"/>
              <a:gd name="T87" fmla="*/ 76200 h 76"/>
              <a:gd name="T88" fmla="*/ 66675 w 68"/>
              <a:gd name="T89" fmla="*/ 79375 h 76"/>
              <a:gd name="T90" fmla="*/ 53975 w 68"/>
              <a:gd name="T91" fmla="*/ 79375 h 76"/>
              <a:gd name="T92" fmla="*/ 41275 w 68"/>
              <a:gd name="T93" fmla="*/ 79375 h 76"/>
              <a:gd name="T94" fmla="*/ 34925 w 68"/>
              <a:gd name="T95" fmla="*/ 76200 h 76"/>
              <a:gd name="T96" fmla="*/ 95250 w 68"/>
              <a:gd name="T97" fmla="*/ 101600 h 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"/>
              <a:gd name="T148" fmla="*/ 0 h 76"/>
              <a:gd name="T149" fmla="*/ 68 w 68"/>
              <a:gd name="T150" fmla="*/ 76 h 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" h="76">
                <a:moveTo>
                  <a:pt x="60" y="64"/>
                </a:moveTo>
                <a:lnTo>
                  <a:pt x="64" y="58"/>
                </a:lnTo>
                <a:lnTo>
                  <a:pt x="66" y="52"/>
                </a:lnTo>
                <a:lnTo>
                  <a:pt x="68" y="38"/>
                </a:lnTo>
                <a:lnTo>
                  <a:pt x="68" y="30"/>
                </a:lnTo>
                <a:lnTo>
                  <a:pt x="66" y="22"/>
                </a:lnTo>
                <a:lnTo>
                  <a:pt x="64" y="16"/>
                </a:lnTo>
                <a:lnTo>
                  <a:pt x="60" y="10"/>
                </a:lnTo>
                <a:lnTo>
                  <a:pt x="54" y="6"/>
                </a:lnTo>
                <a:lnTo>
                  <a:pt x="48" y="2"/>
                </a:lnTo>
                <a:lnTo>
                  <a:pt x="42" y="0"/>
                </a:lnTo>
                <a:lnTo>
                  <a:pt x="34" y="0"/>
                </a:lnTo>
                <a:lnTo>
                  <a:pt x="22" y="2"/>
                </a:lnTo>
                <a:lnTo>
                  <a:pt x="10" y="8"/>
                </a:lnTo>
                <a:lnTo>
                  <a:pt x="6" y="14"/>
                </a:lnTo>
                <a:lnTo>
                  <a:pt x="2" y="20"/>
                </a:lnTo>
                <a:lnTo>
                  <a:pt x="0" y="30"/>
                </a:lnTo>
                <a:lnTo>
                  <a:pt x="0" y="38"/>
                </a:lnTo>
                <a:lnTo>
                  <a:pt x="0" y="46"/>
                </a:lnTo>
                <a:lnTo>
                  <a:pt x="2" y="54"/>
                </a:lnTo>
                <a:lnTo>
                  <a:pt x="4" y="60"/>
                </a:lnTo>
                <a:lnTo>
                  <a:pt x="10" y="66"/>
                </a:lnTo>
                <a:lnTo>
                  <a:pt x="14" y="70"/>
                </a:lnTo>
                <a:lnTo>
                  <a:pt x="20" y="74"/>
                </a:lnTo>
                <a:lnTo>
                  <a:pt x="28" y="76"/>
                </a:lnTo>
                <a:lnTo>
                  <a:pt x="34" y="76"/>
                </a:lnTo>
                <a:lnTo>
                  <a:pt x="42" y="76"/>
                </a:lnTo>
                <a:lnTo>
                  <a:pt x="50" y="74"/>
                </a:lnTo>
                <a:lnTo>
                  <a:pt x="56" y="70"/>
                </a:lnTo>
                <a:lnTo>
                  <a:pt x="58" y="64"/>
                </a:lnTo>
                <a:lnTo>
                  <a:pt x="60" y="64"/>
                </a:lnTo>
                <a:lnTo>
                  <a:pt x="22" y="48"/>
                </a:lnTo>
                <a:lnTo>
                  <a:pt x="18" y="44"/>
                </a:lnTo>
                <a:lnTo>
                  <a:pt x="16" y="38"/>
                </a:lnTo>
                <a:lnTo>
                  <a:pt x="18" y="34"/>
                </a:lnTo>
                <a:lnTo>
                  <a:pt x="22" y="30"/>
                </a:lnTo>
                <a:lnTo>
                  <a:pt x="26" y="26"/>
                </a:lnTo>
                <a:lnTo>
                  <a:pt x="34" y="26"/>
                </a:lnTo>
                <a:lnTo>
                  <a:pt x="42" y="26"/>
                </a:lnTo>
                <a:lnTo>
                  <a:pt x="48" y="30"/>
                </a:lnTo>
                <a:lnTo>
                  <a:pt x="50" y="34"/>
                </a:lnTo>
                <a:lnTo>
                  <a:pt x="52" y="38"/>
                </a:lnTo>
                <a:lnTo>
                  <a:pt x="50" y="44"/>
                </a:lnTo>
                <a:lnTo>
                  <a:pt x="48" y="48"/>
                </a:lnTo>
                <a:lnTo>
                  <a:pt x="42" y="50"/>
                </a:lnTo>
                <a:lnTo>
                  <a:pt x="34" y="50"/>
                </a:lnTo>
                <a:lnTo>
                  <a:pt x="26" y="50"/>
                </a:lnTo>
                <a:lnTo>
                  <a:pt x="22" y="48"/>
                </a:lnTo>
                <a:lnTo>
                  <a:pt x="60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Freeform 34"/>
          <p:cNvSpPr>
            <a:spLocks/>
          </p:cNvSpPr>
          <p:nvPr/>
        </p:nvSpPr>
        <p:spPr bwMode="auto">
          <a:xfrm>
            <a:off x="4003675" y="2422525"/>
            <a:ext cx="146050" cy="41275"/>
          </a:xfrm>
          <a:custGeom>
            <a:avLst/>
            <a:gdLst>
              <a:gd name="T0" fmla="*/ 146050 w 92"/>
              <a:gd name="T1" fmla="*/ 41275 h 26"/>
              <a:gd name="T2" fmla="*/ 146050 w 92"/>
              <a:gd name="T3" fmla="*/ 0 h 26"/>
              <a:gd name="T4" fmla="*/ 0 w 92"/>
              <a:gd name="T5" fmla="*/ 0 h 26"/>
              <a:gd name="T6" fmla="*/ 0 w 92"/>
              <a:gd name="T7" fmla="*/ 41275 h 26"/>
              <a:gd name="T8" fmla="*/ 142875 w 92"/>
              <a:gd name="T9" fmla="*/ 41275 h 26"/>
              <a:gd name="T10" fmla="*/ 146050 w 92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26"/>
              <a:gd name="T20" fmla="*/ 92 w 92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26">
                <a:moveTo>
                  <a:pt x="92" y="26"/>
                </a:moveTo>
                <a:lnTo>
                  <a:pt x="92" y="0"/>
                </a:lnTo>
                <a:lnTo>
                  <a:pt x="0" y="0"/>
                </a:lnTo>
                <a:lnTo>
                  <a:pt x="0" y="26"/>
                </a:lnTo>
                <a:lnTo>
                  <a:pt x="90" y="26"/>
                </a:lnTo>
                <a:lnTo>
                  <a:pt x="92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Freeform 35"/>
          <p:cNvSpPr>
            <a:spLocks/>
          </p:cNvSpPr>
          <p:nvPr/>
        </p:nvSpPr>
        <p:spPr bwMode="auto">
          <a:xfrm>
            <a:off x="4003675" y="2324100"/>
            <a:ext cx="146050" cy="79375"/>
          </a:xfrm>
          <a:custGeom>
            <a:avLst/>
            <a:gdLst>
              <a:gd name="T0" fmla="*/ 19050 w 92"/>
              <a:gd name="T1" fmla="*/ 63500 h 50"/>
              <a:gd name="T2" fmla="*/ 38100 w 92"/>
              <a:gd name="T3" fmla="*/ 63500 h 50"/>
              <a:gd name="T4" fmla="*/ 38100 w 92"/>
              <a:gd name="T5" fmla="*/ 79375 h 50"/>
              <a:gd name="T6" fmla="*/ 69850 w 92"/>
              <a:gd name="T7" fmla="*/ 79375 h 50"/>
              <a:gd name="T8" fmla="*/ 69850 w 92"/>
              <a:gd name="T9" fmla="*/ 63500 h 50"/>
              <a:gd name="T10" fmla="*/ 104775 w 92"/>
              <a:gd name="T11" fmla="*/ 63500 h 50"/>
              <a:gd name="T12" fmla="*/ 120650 w 92"/>
              <a:gd name="T13" fmla="*/ 63500 h 50"/>
              <a:gd name="T14" fmla="*/ 130175 w 92"/>
              <a:gd name="T15" fmla="*/ 60325 h 50"/>
              <a:gd name="T16" fmla="*/ 139700 w 92"/>
              <a:gd name="T17" fmla="*/ 57150 h 50"/>
              <a:gd name="T18" fmla="*/ 142875 w 92"/>
              <a:gd name="T19" fmla="*/ 50800 h 50"/>
              <a:gd name="T20" fmla="*/ 146050 w 92"/>
              <a:gd name="T21" fmla="*/ 41275 h 50"/>
              <a:gd name="T22" fmla="*/ 146050 w 92"/>
              <a:gd name="T23" fmla="*/ 28575 h 50"/>
              <a:gd name="T24" fmla="*/ 142875 w 92"/>
              <a:gd name="T25" fmla="*/ 0 h 50"/>
              <a:gd name="T26" fmla="*/ 117475 w 92"/>
              <a:gd name="T27" fmla="*/ 3175 h 50"/>
              <a:gd name="T28" fmla="*/ 117475 w 92"/>
              <a:gd name="T29" fmla="*/ 15875 h 50"/>
              <a:gd name="T30" fmla="*/ 117475 w 92"/>
              <a:gd name="T31" fmla="*/ 19050 h 50"/>
              <a:gd name="T32" fmla="*/ 114300 w 92"/>
              <a:gd name="T33" fmla="*/ 22225 h 50"/>
              <a:gd name="T34" fmla="*/ 107950 w 92"/>
              <a:gd name="T35" fmla="*/ 22225 h 50"/>
              <a:gd name="T36" fmla="*/ 69850 w 92"/>
              <a:gd name="T37" fmla="*/ 22225 h 50"/>
              <a:gd name="T38" fmla="*/ 69850 w 92"/>
              <a:gd name="T39" fmla="*/ 0 h 50"/>
              <a:gd name="T40" fmla="*/ 38100 w 92"/>
              <a:gd name="T41" fmla="*/ 0 h 50"/>
              <a:gd name="T42" fmla="*/ 38100 w 92"/>
              <a:gd name="T43" fmla="*/ 22225 h 50"/>
              <a:gd name="T44" fmla="*/ 0 w 92"/>
              <a:gd name="T45" fmla="*/ 22225 h 50"/>
              <a:gd name="T46" fmla="*/ 15875 w 92"/>
              <a:gd name="T47" fmla="*/ 63500 h 50"/>
              <a:gd name="T48" fmla="*/ 19050 w 92"/>
              <a:gd name="T49" fmla="*/ 63500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2"/>
              <a:gd name="T76" fmla="*/ 0 h 50"/>
              <a:gd name="T77" fmla="*/ 92 w 92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2" h="50">
                <a:moveTo>
                  <a:pt x="12" y="40"/>
                </a:moveTo>
                <a:lnTo>
                  <a:pt x="24" y="40"/>
                </a:lnTo>
                <a:lnTo>
                  <a:pt x="24" y="50"/>
                </a:lnTo>
                <a:lnTo>
                  <a:pt x="44" y="50"/>
                </a:lnTo>
                <a:lnTo>
                  <a:pt x="44" y="40"/>
                </a:lnTo>
                <a:lnTo>
                  <a:pt x="66" y="40"/>
                </a:lnTo>
                <a:lnTo>
                  <a:pt x="76" y="40"/>
                </a:lnTo>
                <a:lnTo>
                  <a:pt x="82" y="38"/>
                </a:lnTo>
                <a:lnTo>
                  <a:pt x="88" y="36"/>
                </a:lnTo>
                <a:lnTo>
                  <a:pt x="90" y="32"/>
                </a:lnTo>
                <a:lnTo>
                  <a:pt x="92" y="26"/>
                </a:lnTo>
                <a:lnTo>
                  <a:pt x="92" y="18"/>
                </a:lnTo>
                <a:lnTo>
                  <a:pt x="90" y="0"/>
                </a:lnTo>
                <a:lnTo>
                  <a:pt x="74" y="2"/>
                </a:lnTo>
                <a:lnTo>
                  <a:pt x="74" y="10"/>
                </a:lnTo>
                <a:lnTo>
                  <a:pt x="74" y="12"/>
                </a:lnTo>
                <a:lnTo>
                  <a:pt x="72" y="14"/>
                </a:lnTo>
                <a:lnTo>
                  <a:pt x="68" y="14"/>
                </a:lnTo>
                <a:lnTo>
                  <a:pt x="44" y="14"/>
                </a:lnTo>
                <a:lnTo>
                  <a:pt x="44" y="0"/>
                </a:lnTo>
                <a:lnTo>
                  <a:pt x="24" y="0"/>
                </a:lnTo>
                <a:lnTo>
                  <a:pt x="24" y="14"/>
                </a:lnTo>
                <a:lnTo>
                  <a:pt x="0" y="14"/>
                </a:lnTo>
                <a:lnTo>
                  <a:pt x="10" y="40"/>
                </a:lnTo>
                <a:lnTo>
                  <a:pt x="12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Freeform 36"/>
          <p:cNvSpPr>
            <a:spLocks/>
          </p:cNvSpPr>
          <p:nvPr/>
        </p:nvSpPr>
        <p:spPr bwMode="auto">
          <a:xfrm>
            <a:off x="4041775" y="2190750"/>
            <a:ext cx="107950" cy="120650"/>
          </a:xfrm>
          <a:custGeom>
            <a:avLst/>
            <a:gdLst>
              <a:gd name="T0" fmla="*/ 25400 w 68"/>
              <a:gd name="T1" fmla="*/ 73025 h 76"/>
              <a:gd name="T2" fmla="*/ 25400 w 68"/>
              <a:gd name="T3" fmla="*/ 66675 h 76"/>
              <a:gd name="T4" fmla="*/ 22225 w 68"/>
              <a:gd name="T5" fmla="*/ 57150 h 76"/>
              <a:gd name="T6" fmla="*/ 25400 w 68"/>
              <a:gd name="T7" fmla="*/ 50800 h 76"/>
              <a:gd name="T8" fmla="*/ 25400 w 68"/>
              <a:gd name="T9" fmla="*/ 47625 h 76"/>
              <a:gd name="T10" fmla="*/ 28575 w 68"/>
              <a:gd name="T11" fmla="*/ 44450 h 76"/>
              <a:gd name="T12" fmla="*/ 34925 w 68"/>
              <a:gd name="T13" fmla="*/ 44450 h 76"/>
              <a:gd name="T14" fmla="*/ 41275 w 68"/>
              <a:gd name="T15" fmla="*/ 57150 h 76"/>
              <a:gd name="T16" fmla="*/ 47625 w 68"/>
              <a:gd name="T17" fmla="*/ 85725 h 76"/>
              <a:gd name="T18" fmla="*/ 53975 w 68"/>
              <a:gd name="T19" fmla="*/ 101600 h 76"/>
              <a:gd name="T20" fmla="*/ 60325 w 68"/>
              <a:gd name="T21" fmla="*/ 114300 h 76"/>
              <a:gd name="T22" fmla="*/ 66675 w 68"/>
              <a:gd name="T23" fmla="*/ 117475 h 76"/>
              <a:gd name="T24" fmla="*/ 79375 w 68"/>
              <a:gd name="T25" fmla="*/ 120650 h 76"/>
              <a:gd name="T26" fmla="*/ 92075 w 68"/>
              <a:gd name="T27" fmla="*/ 117475 h 76"/>
              <a:gd name="T28" fmla="*/ 101600 w 68"/>
              <a:gd name="T29" fmla="*/ 111125 h 76"/>
              <a:gd name="T30" fmla="*/ 107950 w 68"/>
              <a:gd name="T31" fmla="*/ 98425 h 76"/>
              <a:gd name="T32" fmla="*/ 107950 w 68"/>
              <a:gd name="T33" fmla="*/ 82550 h 76"/>
              <a:gd name="T34" fmla="*/ 107950 w 68"/>
              <a:gd name="T35" fmla="*/ 69850 h 76"/>
              <a:gd name="T36" fmla="*/ 104775 w 68"/>
              <a:gd name="T37" fmla="*/ 57150 h 76"/>
              <a:gd name="T38" fmla="*/ 95250 w 68"/>
              <a:gd name="T39" fmla="*/ 41275 h 76"/>
              <a:gd name="T40" fmla="*/ 101600 w 68"/>
              <a:gd name="T41" fmla="*/ 38100 h 76"/>
              <a:gd name="T42" fmla="*/ 107950 w 68"/>
              <a:gd name="T43" fmla="*/ 38100 h 76"/>
              <a:gd name="T44" fmla="*/ 107950 w 68"/>
              <a:gd name="T45" fmla="*/ 0 h 76"/>
              <a:gd name="T46" fmla="*/ 95250 w 68"/>
              <a:gd name="T47" fmla="*/ 3175 h 76"/>
              <a:gd name="T48" fmla="*/ 85725 w 68"/>
              <a:gd name="T49" fmla="*/ 3175 h 76"/>
              <a:gd name="T50" fmla="*/ 38100 w 68"/>
              <a:gd name="T51" fmla="*/ 3175 h 76"/>
              <a:gd name="T52" fmla="*/ 22225 w 68"/>
              <a:gd name="T53" fmla="*/ 6350 h 76"/>
              <a:gd name="T54" fmla="*/ 15875 w 68"/>
              <a:gd name="T55" fmla="*/ 9525 h 76"/>
              <a:gd name="T56" fmla="*/ 9525 w 68"/>
              <a:gd name="T57" fmla="*/ 15875 h 76"/>
              <a:gd name="T58" fmla="*/ 3175 w 68"/>
              <a:gd name="T59" fmla="*/ 22225 h 76"/>
              <a:gd name="T60" fmla="*/ 0 w 68"/>
              <a:gd name="T61" fmla="*/ 31750 h 76"/>
              <a:gd name="T62" fmla="*/ 0 w 68"/>
              <a:gd name="T63" fmla="*/ 63500 h 76"/>
              <a:gd name="T64" fmla="*/ 0 w 68"/>
              <a:gd name="T65" fmla="*/ 82550 h 76"/>
              <a:gd name="T66" fmla="*/ 6350 w 68"/>
              <a:gd name="T67" fmla="*/ 98425 h 76"/>
              <a:gd name="T68" fmla="*/ 15875 w 68"/>
              <a:gd name="T69" fmla="*/ 111125 h 76"/>
              <a:gd name="T70" fmla="*/ 31750 w 68"/>
              <a:gd name="T71" fmla="*/ 117475 h 76"/>
              <a:gd name="T72" fmla="*/ 34925 w 68"/>
              <a:gd name="T73" fmla="*/ 79375 h 76"/>
              <a:gd name="T74" fmla="*/ 28575 w 68"/>
              <a:gd name="T75" fmla="*/ 73025 h 76"/>
              <a:gd name="T76" fmla="*/ 25400 w 68"/>
              <a:gd name="T77" fmla="*/ 73025 h 76"/>
              <a:gd name="T78" fmla="*/ 63500 w 68"/>
              <a:gd name="T79" fmla="*/ 44450 h 76"/>
              <a:gd name="T80" fmla="*/ 76200 w 68"/>
              <a:gd name="T81" fmla="*/ 44450 h 76"/>
              <a:gd name="T82" fmla="*/ 82550 w 68"/>
              <a:gd name="T83" fmla="*/ 53975 h 76"/>
              <a:gd name="T84" fmla="*/ 85725 w 68"/>
              <a:gd name="T85" fmla="*/ 66675 h 76"/>
              <a:gd name="T86" fmla="*/ 85725 w 68"/>
              <a:gd name="T87" fmla="*/ 73025 h 76"/>
              <a:gd name="T88" fmla="*/ 82550 w 68"/>
              <a:gd name="T89" fmla="*/ 76200 h 76"/>
              <a:gd name="T90" fmla="*/ 76200 w 68"/>
              <a:gd name="T91" fmla="*/ 79375 h 76"/>
              <a:gd name="T92" fmla="*/ 69850 w 68"/>
              <a:gd name="T93" fmla="*/ 76200 h 76"/>
              <a:gd name="T94" fmla="*/ 63500 w 68"/>
              <a:gd name="T95" fmla="*/ 60325 h 76"/>
              <a:gd name="T96" fmla="*/ 57150 w 68"/>
              <a:gd name="T97" fmla="*/ 44450 h 76"/>
              <a:gd name="T98" fmla="*/ 63500 w 68"/>
              <a:gd name="T99" fmla="*/ 44450 h 76"/>
              <a:gd name="T100" fmla="*/ 25400 w 68"/>
              <a:gd name="T101" fmla="*/ 73025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16" y="46"/>
                </a:moveTo>
                <a:lnTo>
                  <a:pt x="16" y="42"/>
                </a:lnTo>
                <a:lnTo>
                  <a:pt x="14" y="36"/>
                </a:lnTo>
                <a:lnTo>
                  <a:pt x="16" y="32"/>
                </a:lnTo>
                <a:lnTo>
                  <a:pt x="16" y="30"/>
                </a:lnTo>
                <a:lnTo>
                  <a:pt x="18" y="28"/>
                </a:lnTo>
                <a:lnTo>
                  <a:pt x="22" y="28"/>
                </a:lnTo>
                <a:lnTo>
                  <a:pt x="26" y="36"/>
                </a:lnTo>
                <a:lnTo>
                  <a:pt x="30" y="54"/>
                </a:lnTo>
                <a:lnTo>
                  <a:pt x="34" y="64"/>
                </a:lnTo>
                <a:lnTo>
                  <a:pt x="38" y="72"/>
                </a:lnTo>
                <a:lnTo>
                  <a:pt x="42" y="74"/>
                </a:lnTo>
                <a:lnTo>
                  <a:pt x="50" y="76"/>
                </a:lnTo>
                <a:lnTo>
                  <a:pt x="58" y="74"/>
                </a:lnTo>
                <a:lnTo>
                  <a:pt x="64" y="70"/>
                </a:lnTo>
                <a:lnTo>
                  <a:pt x="68" y="62"/>
                </a:lnTo>
                <a:lnTo>
                  <a:pt x="68" y="52"/>
                </a:lnTo>
                <a:lnTo>
                  <a:pt x="68" y="44"/>
                </a:lnTo>
                <a:lnTo>
                  <a:pt x="66" y="36"/>
                </a:lnTo>
                <a:lnTo>
                  <a:pt x="60" y="26"/>
                </a:lnTo>
                <a:lnTo>
                  <a:pt x="64" y="24"/>
                </a:lnTo>
                <a:lnTo>
                  <a:pt x="68" y="24"/>
                </a:lnTo>
                <a:lnTo>
                  <a:pt x="68" y="0"/>
                </a:lnTo>
                <a:lnTo>
                  <a:pt x="60" y="2"/>
                </a:lnTo>
                <a:lnTo>
                  <a:pt x="54" y="2"/>
                </a:lnTo>
                <a:lnTo>
                  <a:pt x="24" y="2"/>
                </a:lnTo>
                <a:lnTo>
                  <a:pt x="14" y="4"/>
                </a:lnTo>
                <a:lnTo>
                  <a:pt x="10" y="6"/>
                </a:lnTo>
                <a:lnTo>
                  <a:pt x="6" y="10"/>
                </a:lnTo>
                <a:lnTo>
                  <a:pt x="2" y="14"/>
                </a:lnTo>
                <a:lnTo>
                  <a:pt x="0" y="20"/>
                </a:lnTo>
                <a:lnTo>
                  <a:pt x="0" y="40"/>
                </a:lnTo>
                <a:lnTo>
                  <a:pt x="0" y="52"/>
                </a:lnTo>
                <a:lnTo>
                  <a:pt x="4" y="62"/>
                </a:lnTo>
                <a:lnTo>
                  <a:pt x="10" y="70"/>
                </a:lnTo>
                <a:lnTo>
                  <a:pt x="20" y="74"/>
                </a:lnTo>
                <a:lnTo>
                  <a:pt x="22" y="50"/>
                </a:lnTo>
                <a:lnTo>
                  <a:pt x="18" y="46"/>
                </a:lnTo>
                <a:lnTo>
                  <a:pt x="16" y="46"/>
                </a:lnTo>
                <a:lnTo>
                  <a:pt x="40" y="28"/>
                </a:lnTo>
                <a:lnTo>
                  <a:pt x="48" y="28"/>
                </a:lnTo>
                <a:lnTo>
                  <a:pt x="52" y="34"/>
                </a:lnTo>
                <a:lnTo>
                  <a:pt x="54" y="42"/>
                </a:lnTo>
                <a:lnTo>
                  <a:pt x="54" y="46"/>
                </a:lnTo>
                <a:lnTo>
                  <a:pt x="52" y="48"/>
                </a:lnTo>
                <a:lnTo>
                  <a:pt x="48" y="50"/>
                </a:lnTo>
                <a:lnTo>
                  <a:pt x="44" y="48"/>
                </a:lnTo>
                <a:lnTo>
                  <a:pt x="40" y="38"/>
                </a:lnTo>
                <a:lnTo>
                  <a:pt x="36" y="28"/>
                </a:lnTo>
                <a:lnTo>
                  <a:pt x="40" y="28"/>
                </a:lnTo>
                <a:lnTo>
                  <a:pt x="16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Freeform 37"/>
          <p:cNvSpPr>
            <a:spLocks/>
          </p:cNvSpPr>
          <p:nvPr/>
        </p:nvSpPr>
        <p:spPr bwMode="auto">
          <a:xfrm>
            <a:off x="4041775" y="2060575"/>
            <a:ext cx="149225" cy="114300"/>
          </a:xfrm>
          <a:custGeom>
            <a:avLst/>
            <a:gdLst>
              <a:gd name="T0" fmla="*/ 15875 w 94"/>
              <a:gd name="T1" fmla="*/ 34925 h 72"/>
              <a:gd name="T2" fmla="*/ 9525 w 94"/>
              <a:gd name="T3" fmla="*/ 44450 h 72"/>
              <a:gd name="T4" fmla="*/ 3175 w 94"/>
              <a:gd name="T5" fmla="*/ 50800 h 72"/>
              <a:gd name="T6" fmla="*/ 0 w 94"/>
              <a:gd name="T7" fmla="*/ 60325 h 72"/>
              <a:gd name="T8" fmla="*/ 0 w 94"/>
              <a:gd name="T9" fmla="*/ 73025 h 72"/>
              <a:gd name="T10" fmla="*/ 3175 w 94"/>
              <a:gd name="T11" fmla="*/ 88900 h 72"/>
              <a:gd name="T12" fmla="*/ 12700 w 94"/>
              <a:gd name="T13" fmla="*/ 101600 h 72"/>
              <a:gd name="T14" fmla="*/ 19050 w 94"/>
              <a:gd name="T15" fmla="*/ 107950 h 72"/>
              <a:gd name="T16" fmla="*/ 28575 w 94"/>
              <a:gd name="T17" fmla="*/ 111125 h 72"/>
              <a:gd name="T18" fmla="*/ 50800 w 94"/>
              <a:gd name="T19" fmla="*/ 114300 h 72"/>
              <a:gd name="T20" fmla="*/ 69850 w 94"/>
              <a:gd name="T21" fmla="*/ 111125 h 72"/>
              <a:gd name="T22" fmla="*/ 82550 w 94"/>
              <a:gd name="T23" fmla="*/ 104775 h 72"/>
              <a:gd name="T24" fmla="*/ 92075 w 94"/>
              <a:gd name="T25" fmla="*/ 98425 h 72"/>
              <a:gd name="T26" fmla="*/ 98425 w 94"/>
              <a:gd name="T27" fmla="*/ 88900 h 72"/>
              <a:gd name="T28" fmla="*/ 101600 w 94"/>
              <a:gd name="T29" fmla="*/ 82550 h 72"/>
              <a:gd name="T30" fmla="*/ 101600 w 94"/>
              <a:gd name="T31" fmla="*/ 69850 h 72"/>
              <a:gd name="T32" fmla="*/ 101600 w 94"/>
              <a:gd name="T33" fmla="*/ 60325 h 72"/>
              <a:gd name="T34" fmla="*/ 98425 w 94"/>
              <a:gd name="T35" fmla="*/ 50800 h 72"/>
              <a:gd name="T36" fmla="*/ 88900 w 94"/>
              <a:gd name="T37" fmla="*/ 38100 h 72"/>
              <a:gd name="T38" fmla="*/ 104775 w 94"/>
              <a:gd name="T39" fmla="*/ 38100 h 72"/>
              <a:gd name="T40" fmla="*/ 114300 w 94"/>
              <a:gd name="T41" fmla="*/ 41275 h 72"/>
              <a:gd name="T42" fmla="*/ 120650 w 94"/>
              <a:gd name="T43" fmla="*/ 44450 h 72"/>
              <a:gd name="T44" fmla="*/ 123825 w 94"/>
              <a:gd name="T45" fmla="*/ 47625 h 72"/>
              <a:gd name="T46" fmla="*/ 123825 w 94"/>
              <a:gd name="T47" fmla="*/ 57150 h 72"/>
              <a:gd name="T48" fmla="*/ 120650 w 94"/>
              <a:gd name="T49" fmla="*/ 66675 h 72"/>
              <a:gd name="T50" fmla="*/ 114300 w 94"/>
              <a:gd name="T51" fmla="*/ 73025 h 72"/>
              <a:gd name="T52" fmla="*/ 107950 w 94"/>
              <a:gd name="T53" fmla="*/ 111125 h 72"/>
              <a:gd name="T54" fmla="*/ 114300 w 94"/>
              <a:gd name="T55" fmla="*/ 111125 h 72"/>
              <a:gd name="T56" fmla="*/ 130175 w 94"/>
              <a:gd name="T57" fmla="*/ 107950 h 72"/>
              <a:gd name="T58" fmla="*/ 139700 w 94"/>
              <a:gd name="T59" fmla="*/ 98425 h 72"/>
              <a:gd name="T60" fmla="*/ 142875 w 94"/>
              <a:gd name="T61" fmla="*/ 92075 h 72"/>
              <a:gd name="T62" fmla="*/ 146050 w 94"/>
              <a:gd name="T63" fmla="*/ 82550 h 72"/>
              <a:gd name="T64" fmla="*/ 149225 w 94"/>
              <a:gd name="T65" fmla="*/ 57150 h 72"/>
              <a:gd name="T66" fmla="*/ 146050 w 94"/>
              <a:gd name="T67" fmla="*/ 31750 h 72"/>
              <a:gd name="T68" fmla="*/ 142875 w 94"/>
              <a:gd name="T69" fmla="*/ 22225 h 72"/>
              <a:gd name="T70" fmla="*/ 139700 w 94"/>
              <a:gd name="T71" fmla="*/ 12700 h 72"/>
              <a:gd name="T72" fmla="*/ 133350 w 94"/>
              <a:gd name="T73" fmla="*/ 6350 h 72"/>
              <a:gd name="T74" fmla="*/ 123825 w 94"/>
              <a:gd name="T75" fmla="*/ 3175 h 72"/>
              <a:gd name="T76" fmla="*/ 114300 w 94"/>
              <a:gd name="T77" fmla="*/ 0 h 72"/>
              <a:gd name="T78" fmla="*/ 104775 w 94"/>
              <a:gd name="T79" fmla="*/ 0 h 72"/>
              <a:gd name="T80" fmla="*/ 101600 w 94"/>
              <a:gd name="T81" fmla="*/ 0 h 72"/>
              <a:gd name="T82" fmla="*/ 0 w 94"/>
              <a:gd name="T83" fmla="*/ 0 h 72"/>
              <a:gd name="T84" fmla="*/ 0 w 94"/>
              <a:gd name="T85" fmla="*/ 34925 h 72"/>
              <a:gd name="T86" fmla="*/ 12700 w 94"/>
              <a:gd name="T87" fmla="*/ 34925 h 72"/>
              <a:gd name="T88" fmla="*/ 15875 w 94"/>
              <a:gd name="T89" fmla="*/ 34925 h 72"/>
              <a:gd name="T90" fmla="*/ 34925 w 94"/>
              <a:gd name="T91" fmla="*/ 69850 h 72"/>
              <a:gd name="T92" fmla="*/ 28575 w 94"/>
              <a:gd name="T93" fmla="*/ 63500 h 72"/>
              <a:gd name="T94" fmla="*/ 28575 w 94"/>
              <a:gd name="T95" fmla="*/ 57150 h 72"/>
              <a:gd name="T96" fmla="*/ 28575 w 94"/>
              <a:gd name="T97" fmla="*/ 50800 h 72"/>
              <a:gd name="T98" fmla="*/ 34925 w 94"/>
              <a:gd name="T99" fmla="*/ 44450 h 72"/>
              <a:gd name="T100" fmla="*/ 41275 w 94"/>
              <a:gd name="T101" fmla="*/ 41275 h 72"/>
              <a:gd name="T102" fmla="*/ 50800 w 94"/>
              <a:gd name="T103" fmla="*/ 38100 h 72"/>
              <a:gd name="T104" fmla="*/ 63500 w 94"/>
              <a:gd name="T105" fmla="*/ 41275 h 72"/>
              <a:gd name="T106" fmla="*/ 69850 w 94"/>
              <a:gd name="T107" fmla="*/ 44450 h 72"/>
              <a:gd name="T108" fmla="*/ 73025 w 94"/>
              <a:gd name="T109" fmla="*/ 50800 h 72"/>
              <a:gd name="T110" fmla="*/ 76200 w 94"/>
              <a:gd name="T111" fmla="*/ 57150 h 72"/>
              <a:gd name="T112" fmla="*/ 73025 w 94"/>
              <a:gd name="T113" fmla="*/ 63500 h 72"/>
              <a:gd name="T114" fmla="*/ 69850 w 94"/>
              <a:gd name="T115" fmla="*/ 69850 h 72"/>
              <a:gd name="T116" fmla="*/ 63500 w 94"/>
              <a:gd name="T117" fmla="*/ 73025 h 72"/>
              <a:gd name="T118" fmla="*/ 53975 w 94"/>
              <a:gd name="T119" fmla="*/ 73025 h 72"/>
              <a:gd name="T120" fmla="*/ 41275 w 94"/>
              <a:gd name="T121" fmla="*/ 73025 h 72"/>
              <a:gd name="T122" fmla="*/ 34925 w 94"/>
              <a:gd name="T123" fmla="*/ 69850 h 72"/>
              <a:gd name="T124" fmla="*/ 15875 w 94"/>
              <a:gd name="T125" fmla="*/ 34925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4"/>
              <a:gd name="T190" fmla="*/ 0 h 72"/>
              <a:gd name="T191" fmla="*/ 94 w 94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4" h="72">
                <a:moveTo>
                  <a:pt x="10" y="22"/>
                </a:moveTo>
                <a:lnTo>
                  <a:pt x="6" y="28"/>
                </a:lnTo>
                <a:lnTo>
                  <a:pt x="2" y="32"/>
                </a:lnTo>
                <a:lnTo>
                  <a:pt x="0" y="38"/>
                </a:lnTo>
                <a:lnTo>
                  <a:pt x="0" y="46"/>
                </a:lnTo>
                <a:lnTo>
                  <a:pt x="2" y="56"/>
                </a:lnTo>
                <a:lnTo>
                  <a:pt x="8" y="64"/>
                </a:lnTo>
                <a:lnTo>
                  <a:pt x="12" y="68"/>
                </a:lnTo>
                <a:lnTo>
                  <a:pt x="18" y="70"/>
                </a:lnTo>
                <a:lnTo>
                  <a:pt x="32" y="72"/>
                </a:lnTo>
                <a:lnTo>
                  <a:pt x="44" y="70"/>
                </a:lnTo>
                <a:lnTo>
                  <a:pt x="52" y="66"/>
                </a:lnTo>
                <a:lnTo>
                  <a:pt x="58" y="62"/>
                </a:lnTo>
                <a:lnTo>
                  <a:pt x="62" y="56"/>
                </a:lnTo>
                <a:lnTo>
                  <a:pt x="64" y="52"/>
                </a:lnTo>
                <a:lnTo>
                  <a:pt x="64" y="44"/>
                </a:lnTo>
                <a:lnTo>
                  <a:pt x="64" y="38"/>
                </a:lnTo>
                <a:lnTo>
                  <a:pt x="62" y="32"/>
                </a:lnTo>
                <a:lnTo>
                  <a:pt x="56" y="24"/>
                </a:lnTo>
                <a:lnTo>
                  <a:pt x="66" y="24"/>
                </a:lnTo>
                <a:lnTo>
                  <a:pt x="72" y="26"/>
                </a:lnTo>
                <a:lnTo>
                  <a:pt x="76" y="28"/>
                </a:lnTo>
                <a:lnTo>
                  <a:pt x="78" y="30"/>
                </a:lnTo>
                <a:lnTo>
                  <a:pt x="78" y="36"/>
                </a:lnTo>
                <a:lnTo>
                  <a:pt x="76" y="42"/>
                </a:lnTo>
                <a:lnTo>
                  <a:pt x="72" y="46"/>
                </a:lnTo>
                <a:lnTo>
                  <a:pt x="68" y="70"/>
                </a:lnTo>
                <a:lnTo>
                  <a:pt x="72" y="70"/>
                </a:lnTo>
                <a:lnTo>
                  <a:pt x="82" y="68"/>
                </a:lnTo>
                <a:lnTo>
                  <a:pt x="88" y="62"/>
                </a:lnTo>
                <a:lnTo>
                  <a:pt x="90" y="58"/>
                </a:lnTo>
                <a:lnTo>
                  <a:pt x="92" y="52"/>
                </a:lnTo>
                <a:lnTo>
                  <a:pt x="94" y="36"/>
                </a:lnTo>
                <a:lnTo>
                  <a:pt x="92" y="20"/>
                </a:lnTo>
                <a:lnTo>
                  <a:pt x="90" y="14"/>
                </a:lnTo>
                <a:lnTo>
                  <a:pt x="88" y="8"/>
                </a:lnTo>
                <a:lnTo>
                  <a:pt x="84" y="4"/>
                </a:lnTo>
                <a:lnTo>
                  <a:pt x="78" y="2"/>
                </a:lnTo>
                <a:lnTo>
                  <a:pt x="72" y="0"/>
                </a:lnTo>
                <a:lnTo>
                  <a:pt x="66" y="0"/>
                </a:lnTo>
                <a:lnTo>
                  <a:pt x="64" y="0"/>
                </a:lnTo>
                <a:lnTo>
                  <a:pt x="0" y="0"/>
                </a:lnTo>
                <a:lnTo>
                  <a:pt x="0" y="22"/>
                </a:lnTo>
                <a:lnTo>
                  <a:pt x="8" y="22"/>
                </a:lnTo>
                <a:lnTo>
                  <a:pt x="10" y="22"/>
                </a:lnTo>
                <a:lnTo>
                  <a:pt x="22" y="44"/>
                </a:lnTo>
                <a:lnTo>
                  <a:pt x="18" y="40"/>
                </a:lnTo>
                <a:lnTo>
                  <a:pt x="18" y="36"/>
                </a:lnTo>
                <a:lnTo>
                  <a:pt x="18" y="32"/>
                </a:lnTo>
                <a:lnTo>
                  <a:pt x="22" y="28"/>
                </a:lnTo>
                <a:lnTo>
                  <a:pt x="26" y="26"/>
                </a:lnTo>
                <a:lnTo>
                  <a:pt x="32" y="24"/>
                </a:lnTo>
                <a:lnTo>
                  <a:pt x="40" y="26"/>
                </a:lnTo>
                <a:lnTo>
                  <a:pt x="44" y="28"/>
                </a:lnTo>
                <a:lnTo>
                  <a:pt x="46" y="32"/>
                </a:lnTo>
                <a:lnTo>
                  <a:pt x="48" y="36"/>
                </a:lnTo>
                <a:lnTo>
                  <a:pt x="46" y="40"/>
                </a:lnTo>
                <a:lnTo>
                  <a:pt x="44" y="44"/>
                </a:lnTo>
                <a:lnTo>
                  <a:pt x="40" y="46"/>
                </a:lnTo>
                <a:lnTo>
                  <a:pt x="34" y="46"/>
                </a:lnTo>
                <a:lnTo>
                  <a:pt x="26" y="46"/>
                </a:lnTo>
                <a:lnTo>
                  <a:pt x="22" y="44"/>
                </a:lnTo>
                <a:lnTo>
                  <a:pt x="10" y="2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Freeform 38"/>
          <p:cNvSpPr>
            <a:spLocks/>
          </p:cNvSpPr>
          <p:nvPr/>
        </p:nvSpPr>
        <p:spPr bwMode="auto">
          <a:xfrm>
            <a:off x="4041775" y="1917700"/>
            <a:ext cx="107950" cy="120650"/>
          </a:xfrm>
          <a:custGeom>
            <a:avLst/>
            <a:gdLst>
              <a:gd name="T0" fmla="*/ 60325 w 68"/>
              <a:gd name="T1" fmla="*/ 0 h 76"/>
              <a:gd name="T2" fmla="*/ 41275 w 68"/>
              <a:gd name="T3" fmla="*/ 3175 h 76"/>
              <a:gd name="T4" fmla="*/ 25400 w 68"/>
              <a:gd name="T5" fmla="*/ 6350 h 76"/>
              <a:gd name="T6" fmla="*/ 15875 w 68"/>
              <a:gd name="T7" fmla="*/ 15875 h 76"/>
              <a:gd name="T8" fmla="*/ 6350 w 68"/>
              <a:gd name="T9" fmla="*/ 25400 h 76"/>
              <a:gd name="T10" fmla="*/ 0 w 68"/>
              <a:gd name="T11" fmla="*/ 41275 h 76"/>
              <a:gd name="T12" fmla="*/ 0 w 68"/>
              <a:gd name="T13" fmla="*/ 63500 h 76"/>
              <a:gd name="T14" fmla="*/ 0 w 68"/>
              <a:gd name="T15" fmla="*/ 76200 h 76"/>
              <a:gd name="T16" fmla="*/ 3175 w 68"/>
              <a:gd name="T17" fmla="*/ 88900 h 76"/>
              <a:gd name="T18" fmla="*/ 6350 w 68"/>
              <a:gd name="T19" fmla="*/ 98425 h 76"/>
              <a:gd name="T20" fmla="*/ 15875 w 68"/>
              <a:gd name="T21" fmla="*/ 104775 h 76"/>
              <a:gd name="T22" fmla="*/ 22225 w 68"/>
              <a:gd name="T23" fmla="*/ 114300 h 76"/>
              <a:gd name="T24" fmla="*/ 31750 w 68"/>
              <a:gd name="T25" fmla="*/ 117475 h 76"/>
              <a:gd name="T26" fmla="*/ 41275 w 68"/>
              <a:gd name="T27" fmla="*/ 120650 h 76"/>
              <a:gd name="T28" fmla="*/ 53975 w 68"/>
              <a:gd name="T29" fmla="*/ 120650 h 76"/>
              <a:gd name="T30" fmla="*/ 69850 w 68"/>
              <a:gd name="T31" fmla="*/ 120650 h 76"/>
              <a:gd name="T32" fmla="*/ 85725 w 68"/>
              <a:gd name="T33" fmla="*/ 114300 h 76"/>
              <a:gd name="T34" fmla="*/ 95250 w 68"/>
              <a:gd name="T35" fmla="*/ 104775 h 76"/>
              <a:gd name="T36" fmla="*/ 104775 w 68"/>
              <a:gd name="T37" fmla="*/ 95250 h 76"/>
              <a:gd name="T38" fmla="*/ 107950 w 68"/>
              <a:gd name="T39" fmla="*/ 79375 h 76"/>
              <a:gd name="T40" fmla="*/ 107950 w 68"/>
              <a:gd name="T41" fmla="*/ 60325 h 76"/>
              <a:gd name="T42" fmla="*/ 107950 w 68"/>
              <a:gd name="T43" fmla="*/ 41275 h 76"/>
              <a:gd name="T44" fmla="*/ 101600 w 68"/>
              <a:gd name="T45" fmla="*/ 25400 h 76"/>
              <a:gd name="T46" fmla="*/ 92075 w 68"/>
              <a:gd name="T47" fmla="*/ 12700 h 76"/>
              <a:gd name="T48" fmla="*/ 79375 w 68"/>
              <a:gd name="T49" fmla="*/ 3175 h 76"/>
              <a:gd name="T50" fmla="*/ 76200 w 68"/>
              <a:gd name="T51" fmla="*/ 41275 h 76"/>
              <a:gd name="T52" fmla="*/ 82550 w 68"/>
              <a:gd name="T53" fmla="*/ 47625 h 76"/>
              <a:gd name="T54" fmla="*/ 85725 w 68"/>
              <a:gd name="T55" fmla="*/ 60325 h 76"/>
              <a:gd name="T56" fmla="*/ 82550 w 68"/>
              <a:gd name="T57" fmla="*/ 69850 h 76"/>
              <a:gd name="T58" fmla="*/ 79375 w 68"/>
              <a:gd name="T59" fmla="*/ 76200 h 76"/>
              <a:gd name="T60" fmla="*/ 73025 w 68"/>
              <a:gd name="T61" fmla="*/ 79375 h 76"/>
              <a:gd name="T62" fmla="*/ 63500 w 68"/>
              <a:gd name="T63" fmla="*/ 82550 h 76"/>
              <a:gd name="T64" fmla="*/ 63500 w 68"/>
              <a:gd name="T65" fmla="*/ 0 h 76"/>
              <a:gd name="T66" fmla="*/ 63500 w 68"/>
              <a:gd name="T67" fmla="*/ 0 h 76"/>
              <a:gd name="T68" fmla="*/ 60325 w 68"/>
              <a:gd name="T69" fmla="*/ 0 h 76"/>
              <a:gd name="T70" fmla="*/ 44450 w 68"/>
              <a:gd name="T71" fmla="*/ 79375 h 76"/>
              <a:gd name="T72" fmla="*/ 38100 w 68"/>
              <a:gd name="T73" fmla="*/ 79375 h 76"/>
              <a:gd name="T74" fmla="*/ 31750 w 68"/>
              <a:gd name="T75" fmla="*/ 76200 h 76"/>
              <a:gd name="T76" fmla="*/ 25400 w 68"/>
              <a:gd name="T77" fmla="*/ 69850 h 76"/>
              <a:gd name="T78" fmla="*/ 22225 w 68"/>
              <a:gd name="T79" fmla="*/ 60325 h 76"/>
              <a:gd name="T80" fmla="*/ 25400 w 68"/>
              <a:gd name="T81" fmla="*/ 53975 h 76"/>
              <a:gd name="T82" fmla="*/ 28575 w 68"/>
              <a:gd name="T83" fmla="*/ 47625 h 76"/>
              <a:gd name="T84" fmla="*/ 34925 w 68"/>
              <a:gd name="T85" fmla="*/ 44450 h 76"/>
              <a:gd name="T86" fmla="*/ 44450 w 68"/>
              <a:gd name="T87" fmla="*/ 41275 h 76"/>
              <a:gd name="T88" fmla="*/ 44450 w 68"/>
              <a:gd name="T89" fmla="*/ 79375 h 76"/>
              <a:gd name="T90" fmla="*/ 60325 w 68"/>
              <a:gd name="T91" fmla="*/ 0 h 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76"/>
              <a:gd name="T140" fmla="*/ 68 w 68"/>
              <a:gd name="T141" fmla="*/ 76 h 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76">
                <a:moveTo>
                  <a:pt x="38" y="0"/>
                </a:moveTo>
                <a:lnTo>
                  <a:pt x="26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0" y="26"/>
                </a:lnTo>
                <a:lnTo>
                  <a:pt x="0" y="40"/>
                </a:lnTo>
                <a:lnTo>
                  <a:pt x="0" y="48"/>
                </a:lnTo>
                <a:lnTo>
                  <a:pt x="2" y="56"/>
                </a:lnTo>
                <a:lnTo>
                  <a:pt x="4" y="62"/>
                </a:lnTo>
                <a:lnTo>
                  <a:pt x="10" y="66"/>
                </a:lnTo>
                <a:lnTo>
                  <a:pt x="14" y="72"/>
                </a:lnTo>
                <a:lnTo>
                  <a:pt x="20" y="74"/>
                </a:lnTo>
                <a:lnTo>
                  <a:pt x="26" y="76"/>
                </a:lnTo>
                <a:lnTo>
                  <a:pt x="34" y="76"/>
                </a:lnTo>
                <a:lnTo>
                  <a:pt x="44" y="76"/>
                </a:lnTo>
                <a:lnTo>
                  <a:pt x="54" y="72"/>
                </a:lnTo>
                <a:lnTo>
                  <a:pt x="60" y="66"/>
                </a:lnTo>
                <a:lnTo>
                  <a:pt x="66" y="60"/>
                </a:lnTo>
                <a:lnTo>
                  <a:pt x="68" y="50"/>
                </a:lnTo>
                <a:lnTo>
                  <a:pt x="68" y="38"/>
                </a:lnTo>
                <a:lnTo>
                  <a:pt x="68" y="26"/>
                </a:lnTo>
                <a:lnTo>
                  <a:pt x="64" y="16"/>
                </a:lnTo>
                <a:lnTo>
                  <a:pt x="58" y="8"/>
                </a:lnTo>
                <a:lnTo>
                  <a:pt x="50" y="2"/>
                </a:lnTo>
                <a:lnTo>
                  <a:pt x="48" y="26"/>
                </a:lnTo>
                <a:lnTo>
                  <a:pt x="52" y="30"/>
                </a:lnTo>
                <a:lnTo>
                  <a:pt x="54" y="38"/>
                </a:lnTo>
                <a:lnTo>
                  <a:pt x="52" y="44"/>
                </a:lnTo>
                <a:lnTo>
                  <a:pt x="50" y="48"/>
                </a:lnTo>
                <a:lnTo>
                  <a:pt x="46" y="50"/>
                </a:lnTo>
                <a:lnTo>
                  <a:pt x="40" y="52"/>
                </a:lnTo>
                <a:lnTo>
                  <a:pt x="40" y="0"/>
                </a:lnTo>
                <a:lnTo>
                  <a:pt x="38" y="0"/>
                </a:lnTo>
                <a:lnTo>
                  <a:pt x="28" y="50"/>
                </a:lnTo>
                <a:lnTo>
                  <a:pt x="24" y="50"/>
                </a:lnTo>
                <a:lnTo>
                  <a:pt x="20" y="48"/>
                </a:lnTo>
                <a:lnTo>
                  <a:pt x="16" y="44"/>
                </a:lnTo>
                <a:lnTo>
                  <a:pt x="14" y="38"/>
                </a:lnTo>
                <a:lnTo>
                  <a:pt x="16" y="34"/>
                </a:lnTo>
                <a:lnTo>
                  <a:pt x="18" y="30"/>
                </a:lnTo>
                <a:lnTo>
                  <a:pt x="22" y="28"/>
                </a:lnTo>
                <a:lnTo>
                  <a:pt x="28" y="26"/>
                </a:lnTo>
                <a:lnTo>
                  <a:pt x="28" y="50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1" name="Freeform 39"/>
          <p:cNvSpPr>
            <a:spLocks/>
          </p:cNvSpPr>
          <p:nvPr/>
        </p:nvSpPr>
        <p:spPr bwMode="auto">
          <a:xfrm>
            <a:off x="4108450" y="1857375"/>
            <a:ext cx="82550" cy="41275"/>
          </a:xfrm>
          <a:custGeom>
            <a:avLst/>
            <a:gdLst>
              <a:gd name="T0" fmla="*/ 41275 w 52"/>
              <a:gd name="T1" fmla="*/ 41275 h 26"/>
              <a:gd name="T2" fmla="*/ 41275 w 52"/>
              <a:gd name="T3" fmla="*/ 22225 h 26"/>
              <a:gd name="T4" fmla="*/ 47625 w 52"/>
              <a:gd name="T5" fmla="*/ 22225 h 26"/>
              <a:gd name="T6" fmla="*/ 53975 w 52"/>
              <a:gd name="T7" fmla="*/ 25400 h 26"/>
              <a:gd name="T8" fmla="*/ 57150 w 52"/>
              <a:gd name="T9" fmla="*/ 31750 h 26"/>
              <a:gd name="T10" fmla="*/ 63500 w 52"/>
              <a:gd name="T11" fmla="*/ 41275 h 26"/>
              <a:gd name="T12" fmla="*/ 82550 w 52"/>
              <a:gd name="T13" fmla="*/ 31750 h 26"/>
              <a:gd name="T14" fmla="*/ 73025 w 52"/>
              <a:gd name="T15" fmla="*/ 15875 h 26"/>
              <a:gd name="T16" fmla="*/ 63500 w 52"/>
              <a:gd name="T17" fmla="*/ 6350 h 26"/>
              <a:gd name="T18" fmla="*/ 50800 w 52"/>
              <a:gd name="T19" fmla="*/ 0 h 26"/>
              <a:gd name="T20" fmla="*/ 31750 w 52"/>
              <a:gd name="T21" fmla="*/ 0 h 26"/>
              <a:gd name="T22" fmla="*/ 0 w 52"/>
              <a:gd name="T23" fmla="*/ 0 h 26"/>
              <a:gd name="T24" fmla="*/ 0 w 52"/>
              <a:gd name="T25" fmla="*/ 41275 h 26"/>
              <a:gd name="T26" fmla="*/ 38100 w 52"/>
              <a:gd name="T27" fmla="*/ 41275 h 26"/>
              <a:gd name="T28" fmla="*/ 41275 w 52"/>
              <a:gd name="T29" fmla="*/ 41275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6"/>
              <a:gd name="T47" fmla="*/ 52 w 52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6">
                <a:moveTo>
                  <a:pt x="26" y="26"/>
                </a:moveTo>
                <a:lnTo>
                  <a:pt x="26" y="14"/>
                </a:lnTo>
                <a:lnTo>
                  <a:pt x="30" y="14"/>
                </a:lnTo>
                <a:lnTo>
                  <a:pt x="34" y="16"/>
                </a:lnTo>
                <a:lnTo>
                  <a:pt x="36" y="20"/>
                </a:lnTo>
                <a:lnTo>
                  <a:pt x="40" y="26"/>
                </a:lnTo>
                <a:lnTo>
                  <a:pt x="52" y="20"/>
                </a:lnTo>
                <a:lnTo>
                  <a:pt x="46" y="10"/>
                </a:lnTo>
                <a:lnTo>
                  <a:pt x="40" y="4"/>
                </a:lnTo>
                <a:lnTo>
                  <a:pt x="32" y="0"/>
                </a:lnTo>
                <a:lnTo>
                  <a:pt x="20" y="0"/>
                </a:lnTo>
                <a:lnTo>
                  <a:pt x="0" y="0"/>
                </a:lnTo>
                <a:lnTo>
                  <a:pt x="0" y="26"/>
                </a:lnTo>
                <a:lnTo>
                  <a:pt x="24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Freeform 40"/>
          <p:cNvSpPr>
            <a:spLocks/>
          </p:cNvSpPr>
          <p:nvPr/>
        </p:nvSpPr>
        <p:spPr bwMode="auto">
          <a:xfrm>
            <a:off x="4041775" y="1584325"/>
            <a:ext cx="107950" cy="177800"/>
          </a:xfrm>
          <a:custGeom>
            <a:avLst/>
            <a:gdLst>
              <a:gd name="T0" fmla="*/ 107950 w 68"/>
              <a:gd name="T1" fmla="*/ 177800 h 112"/>
              <a:gd name="T2" fmla="*/ 107950 w 68"/>
              <a:gd name="T3" fmla="*/ 139700 h 112"/>
              <a:gd name="T4" fmla="*/ 53975 w 68"/>
              <a:gd name="T5" fmla="*/ 139700 h 112"/>
              <a:gd name="T6" fmla="*/ 41275 w 68"/>
              <a:gd name="T7" fmla="*/ 136525 h 112"/>
              <a:gd name="T8" fmla="*/ 34925 w 68"/>
              <a:gd name="T9" fmla="*/ 133350 h 112"/>
              <a:gd name="T10" fmla="*/ 31750 w 68"/>
              <a:gd name="T11" fmla="*/ 130175 h 112"/>
              <a:gd name="T12" fmla="*/ 31750 w 68"/>
              <a:gd name="T13" fmla="*/ 123825 h 112"/>
              <a:gd name="T14" fmla="*/ 31750 w 68"/>
              <a:gd name="T15" fmla="*/ 114300 h 112"/>
              <a:gd name="T16" fmla="*/ 38100 w 68"/>
              <a:gd name="T17" fmla="*/ 111125 h 112"/>
              <a:gd name="T18" fmla="*/ 47625 w 68"/>
              <a:gd name="T19" fmla="*/ 111125 h 112"/>
              <a:gd name="T20" fmla="*/ 107950 w 68"/>
              <a:gd name="T21" fmla="*/ 111125 h 112"/>
              <a:gd name="T22" fmla="*/ 107950 w 68"/>
              <a:gd name="T23" fmla="*/ 69850 h 112"/>
              <a:gd name="T24" fmla="*/ 53975 w 68"/>
              <a:gd name="T25" fmla="*/ 69850 h 112"/>
              <a:gd name="T26" fmla="*/ 41275 w 68"/>
              <a:gd name="T27" fmla="*/ 69850 h 112"/>
              <a:gd name="T28" fmla="*/ 34925 w 68"/>
              <a:gd name="T29" fmla="*/ 66675 h 112"/>
              <a:gd name="T30" fmla="*/ 31750 w 68"/>
              <a:gd name="T31" fmla="*/ 60325 h 112"/>
              <a:gd name="T32" fmla="*/ 31750 w 68"/>
              <a:gd name="T33" fmla="*/ 53975 h 112"/>
              <a:gd name="T34" fmla="*/ 31750 w 68"/>
              <a:gd name="T35" fmla="*/ 47625 h 112"/>
              <a:gd name="T36" fmla="*/ 34925 w 68"/>
              <a:gd name="T37" fmla="*/ 44450 h 112"/>
              <a:gd name="T38" fmla="*/ 47625 w 68"/>
              <a:gd name="T39" fmla="*/ 41275 h 112"/>
              <a:gd name="T40" fmla="*/ 107950 w 68"/>
              <a:gd name="T41" fmla="*/ 41275 h 112"/>
              <a:gd name="T42" fmla="*/ 107950 w 68"/>
              <a:gd name="T43" fmla="*/ 0 h 112"/>
              <a:gd name="T44" fmla="*/ 41275 w 68"/>
              <a:gd name="T45" fmla="*/ 0 h 112"/>
              <a:gd name="T46" fmla="*/ 22225 w 68"/>
              <a:gd name="T47" fmla="*/ 3175 h 112"/>
              <a:gd name="T48" fmla="*/ 9525 w 68"/>
              <a:gd name="T49" fmla="*/ 9525 h 112"/>
              <a:gd name="T50" fmla="*/ 3175 w 68"/>
              <a:gd name="T51" fmla="*/ 22225 h 112"/>
              <a:gd name="T52" fmla="*/ 0 w 68"/>
              <a:gd name="T53" fmla="*/ 34925 h 112"/>
              <a:gd name="T54" fmla="*/ 0 w 68"/>
              <a:gd name="T55" fmla="*/ 47625 h 112"/>
              <a:gd name="T56" fmla="*/ 3175 w 68"/>
              <a:gd name="T57" fmla="*/ 57150 h 112"/>
              <a:gd name="T58" fmla="*/ 9525 w 68"/>
              <a:gd name="T59" fmla="*/ 63500 h 112"/>
              <a:gd name="T60" fmla="*/ 15875 w 68"/>
              <a:gd name="T61" fmla="*/ 73025 h 112"/>
              <a:gd name="T62" fmla="*/ 9525 w 68"/>
              <a:gd name="T63" fmla="*/ 79375 h 112"/>
              <a:gd name="T64" fmla="*/ 3175 w 68"/>
              <a:gd name="T65" fmla="*/ 85725 h 112"/>
              <a:gd name="T66" fmla="*/ 0 w 68"/>
              <a:gd name="T67" fmla="*/ 95250 h 112"/>
              <a:gd name="T68" fmla="*/ 0 w 68"/>
              <a:gd name="T69" fmla="*/ 104775 h 112"/>
              <a:gd name="T70" fmla="*/ 0 w 68"/>
              <a:gd name="T71" fmla="*/ 114300 h 112"/>
              <a:gd name="T72" fmla="*/ 3175 w 68"/>
              <a:gd name="T73" fmla="*/ 123825 h 112"/>
              <a:gd name="T74" fmla="*/ 9525 w 68"/>
              <a:gd name="T75" fmla="*/ 133350 h 112"/>
              <a:gd name="T76" fmla="*/ 15875 w 68"/>
              <a:gd name="T77" fmla="*/ 142875 h 112"/>
              <a:gd name="T78" fmla="*/ 0 w 68"/>
              <a:gd name="T79" fmla="*/ 142875 h 112"/>
              <a:gd name="T80" fmla="*/ 0 w 68"/>
              <a:gd name="T81" fmla="*/ 177800 h 112"/>
              <a:gd name="T82" fmla="*/ 104775 w 68"/>
              <a:gd name="T83" fmla="*/ 177800 h 112"/>
              <a:gd name="T84" fmla="*/ 107950 w 68"/>
              <a:gd name="T85" fmla="*/ 177800 h 1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"/>
              <a:gd name="T130" fmla="*/ 0 h 112"/>
              <a:gd name="T131" fmla="*/ 68 w 68"/>
              <a:gd name="T132" fmla="*/ 112 h 1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" h="112">
                <a:moveTo>
                  <a:pt x="68" y="112"/>
                </a:moveTo>
                <a:lnTo>
                  <a:pt x="68" y="88"/>
                </a:lnTo>
                <a:lnTo>
                  <a:pt x="34" y="88"/>
                </a:lnTo>
                <a:lnTo>
                  <a:pt x="26" y="86"/>
                </a:lnTo>
                <a:lnTo>
                  <a:pt x="22" y="84"/>
                </a:lnTo>
                <a:lnTo>
                  <a:pt x="20" y="82"/>
                </a:lnTo>
                <a:lnTo>
                  <a:pt x="20" y="78"/>
                </a:lnTo>
                <a:lnTo>
                  <a:pt x="20" y="72"/>
                </a:lnTo>
                <a:lnTo>
                  <a:pt x="24" y="70"/>
                </a:lnTo>
                <a:lnTo>
                  <a:pt x="30" y="70"/>
                </a:lnTo>
                <a:lnTo>
                  <a:pt x="68" y="70"/>
                </a:lnTo>
                <a:lnTo>
                  <a:pt x="68" y="44"/>
                </a:lnTo>
                <a:lnTo>
                  <a:pt x="34" y="44"/>
                </a:lnTo>
                <a:lnTo>
                  <a:pt x="26" y="44"/>
                </a:lnTo>
                <a:lnTo>
                  <a:pt x="22" y="42"/>
                </a:lnTo>
                <a:lnTo>
                  <a:pt x="20" y="38"/>
                </a:lnTo>
                <a:lnTo>
                  <a:pt x="20" y="34"/>
                </a:lnTo>
                <a:lnTo>
                  <a:pt x="20" y="30"/>
                </a:lnTo>
                <a:lnTo>
                  <a:pt x="22" y="28"/>
                </a:lnTo>
                <a:lnTo>
                  <a:pt x="30" y="26"/>
                </a:lnTo>
                <a:lnTo>
                  <a:pt x="68" y="26"/>
                </a:lnTo>
                <a:lnTo>
                  <a:pt x="68" y="0"/>
                </a:lnTo>
                <a:lnTo>
                  <a:pt x="26" y="0"/>
                </a:ln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2"/>
                </a:lnTo>
                <a:lnTo>
                  <a:pt x="0" y="30"/>
                </a:lnTo>
                <a:lnTo>
                  <a:pt x="2" y="36"/>
                </a:lnTo>
                <a:lnTo>
                  <a:pt x="6" y="40"/>
                </a:lnTo>
                <a:lnTo>
                  <a:pt x="10" y="46"/>
                </a:lnTo>
                <a:lnTo>
                  <a:pt x="6" y="50"/>
                </a:lnTo>
                <a:lnTo>
                  <a:pt x="2" y="54"/>
                </a:lnTo>
                <a:lnTo>
                  <a:pt x="0" y="60"/>
                </a:lnTo>
                <a:lnTo>
                  <a:pt x="0" y="66"/>
                </a:lnTo>
                <a:lnTo>
                  <a:pt x="0" y="72"/>
                </a:lnTo>
                <a:lnTo>
                  <a:pt x="2" y="78"/>
                </a:lnTo>
                <a:lnTo>
                  <a:pt x="6" y="84"/>
                </a:lnTo>
                <a:lnTo>
                  <a:pt x="10" y="90"/>
                </a:lnTo>
                <a:lnTo>
                  <a:pt x="0" y="90"/>
                </a:lnTo>
                <a:lnTo>
                  <a:pt x="0" y="112"/>
                </a:lnTo>
                <a:lnTo>
                  <a:pt x="66" y="112"/>
                </a:lnTo>
                <a:lnTo>
                  <a:pt x="68" y="11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3" name="Freeform 41"/>
          <p:cNvSpPr>
            <a:spLocks/>
          </p:cNvSpPr>
          <p:nvPr/>
        </p:nvSpPr>
        <p:spPr bwMode="auto">
          <a:xfrm>
            <a:off x="4003675" y="1416050"/>
            <a:ext cx="146050" cy="155575"/>
          </a:xfrm>
          <a:custGeom>
            <a:avLst/>
            <a:gdLst>
              <a:gd name="T0" fmla="*/ 146050 w 92"/>
              <a:gd name="T1" fmla="*/ 101600 h 98"/>
              <a:gd name="T2" fmla="*/ 146050 w 92"/>
              <a:gd name="T3" fmla="*/ 53975 h 98"/>
              <a:gd name="T4" fmla="*/ 0 w 92"/>
              <a:gd name="T5" fmla="*/ 0 h 98"/>
              <a:gd name="T6" fmla="*/ 0 w 92"/>
              <a:gd name="T7" fmla="*/ 44450 h 98"/>
              <a:gd name="T8" fmla="*/ 104775 w 92"/>
              <a:gd name="T9" fmla="*/ 76200 h 98"/>
              <a:gd name="T10" fmla="*/ 0 w 92"/>
              <a:gd name="T11" fmla="*/ 107950 h 98"/>
              <a:gd name="T12" fmla="*/ 0 w 92"/>
              <a:gd name="T13" fmla="*/ 155575 h 98"/>
              <a:gd name="T14" fmla="*/ 142875 w 92"/>
              <a:gd name="T15" fmla="*/ 101600 h 98"/>
              <a:gd name="T16" fmla="*/ 146050 w 92"/>
              <a:gd name="T17" fmla="*/ 101600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"/>
              <a:gd name="T28" fmla="*/ 0 h 98"/>
              <a:gd name="T29" fmla="*/ 92 w 92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" h="98">
                <a:moveTo>
                  <a:pt x="92" y="64"/>
                </a:moveTo>
                <a:lnTo>
                  <a:pt x="92" y="34"/>
                </a:lnTo>
                <a:lnTo>
                  <a:pt x="0" y="0"/>
                </a:lnTo>
                <a:lnTo>
                  <a:pt x="0" y="28"/>
                </a:lnTo>
                <a:lnTo>
                  <a:pt x="66" y="48"/>
                </a:lnTo>
                <a:lnTo>
                  <a:pt x="0" y="68"/>
                </a:lnTo>
                <a:lnTo>
                  <a:pt x="0" y="98"/>
                </a:lnTo>
                <a:lnTo>
                  <a:pt x="90" y="64"/>
                </a:lnTo>
                <a:lnTo>
                  <a:pt x="92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Freeform 42"/>
          <p:cNvSpPr>
            <a:spLocks/>
          </p:cNvSpPr>
          <p:nvPr/>
        </p:nvSpPr>
        <p:spPr bwMode="auto">
          <a:xfrm>
            <a:off x="4000500" y="1346200"/>
            <a:ext cx="190500" cy="60325"/>
          </a:xfrm>
          <a:custGeom>
            <a:avLst/>
            <a:gdLst>
              <a:gd name="T0" fmla="*/ 47625 w 120"/>
              <a:gd name="T1" fmla="*/ 9525 h 38"/>
              <a:gd name="T2" fmla="*/ 69850 w 120"/>
              <a:gd name="T3" fmla="*/ 3175 h 38"/>
              <a:gd name="T4" fmla="*/ 95250 w 120"/>
              <a:gd name="T5" fmla="*/ 0 h 38"/>
              <a:gd name="T6" fmla="*/ 117475 w 120"/>
              <a:gd name="T7" fmla="*/ 3175 h 38"/>
              <a:gd name="T8" fmla="*/ 142875 w 120"/>
              <a:gd name="T9" fmla="*/ 9525 h 38"/>
              <a:gd name="T10" fmla="*/ 165100 w 120"/>
              <a:gd name="T11" fmla="*/ 19050 h 38"/>
              <a:gd name="T12" fmla="*/ 190500 w 120"/>
              <a:gd name="T13" fmla="*/ 34925 h 38"/>
              <a:gd name="T14" fmla="*/ 190500 w 120"/>
              <a:gd name="T15" fmla="*/ 60325 h 38"/>
              <a:gd name="T16" fmla="*/ 168275 w 120"/>
              <a:gd name="T17" fmla="*/ 50800 h 38"/>
              <a:gd name="T18" fmla="*/ 142875 w 120"/>
              <a:gd name="T19" fmla="*/ 44450 h 38"/>
              <a:gd name="T20" fmla="*/ 120650 w 120"/>
              <a:gd name="T21" fmla="*/ 38100 h 38"/>
              <a:gd name="T22" fmla="*/ 98425 w 120"/>
              <a:gd name="T23" fmla="*/ 38100 h 38"/>
              <a:gd name="T24" fmla="*/ 76200 w 120"/>
              <a:gd name="T25" fmla="*/ 38100 h 38"/>
              <a:gd name="T26" fmla="*/ 53975 w 120"/>
              <a:gd name="T27" fmla="*/ 41275 h 38"/>
              <a:gd name="T28" fmla="*/ 28575 w 120"/>
              <a:gd name="T29" fmla="*/ 50800 h 38"/>
              <a:gd name="T30" fmla="*/ 0 w 120"/>
              <a:gd name="T31" fmla="*/ 60325 h 38"/>
              <a:gd name="T32" fmla="*/ 0 w 120"/>
              <a:gd name="T33" fmla="*/ 34925 h 38"/>
              <a:gd name="T34" fmla="*/ 25400 w 120"/>
              <a:gd name="T35" fmla="*/ 19050 h 38"/>
              <a:gd name="T36" fmla="*/ 44450 w 120"/>
              <a:gd name="T37" fmla="*/ 9525 h 38"/>
              <a:gd name="T38" fmla="*/ 47625 w 120"/>
              <a:gd name="T39" fmla="*/ 9525 h 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38"/>
              <a:gd name="T62" fmla="*/ 120 w 120"/>
              <a:gd name="T63" fmla="*/ 38 h 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38">
                <a:moveTo>
                  <a:pt x="30" y="6"/>
                </a:moveTo>
                <a:lnTo>
                  <a:pt x="44" y="2"/>
                </a:lnTo>
                <a:lnTo>
                  <a:pt x="60" y="0"/>
                </a:lnTo>
                <a:lnTo>
                  <a:pt x="74" y="2"/>
                </a:lnTo>
                <a:lnTo>
                  <a:pt x="90" y="6"/>
                </a:lnTo>
                <a:lnTo>
                  <a:pt x="104" y="12"/>
                </a:lnTo>
                <a:lnTo>
                  <a:pt x="120" y="22"/>
                </a:lnTo>
                <a:lnTo>
                  <a:pt x="120" y="38"/>
                </a:lnTo>
                <a:lnTo>
                  <a:pt x="106" y="32"/>
                </a:lnTo>
                <a:lnTo>
                  <a:pt x="90" y="28"/>
                </a:lnTo>
                <a:lnTo>
                  <a:pt x="76" y="24"/>
                </a:lnTo>
                <a:lnTo>
                  <a:pt x="62" y="24"/>
                </a:lnTo>
                <a:lnTo>
                  <a:pt x="48" y="24"/>
                </a:lnTo>
                <a:lnTo>
                  <a:pt x="34" y="26"/>
                </a:lnTo>
                <a:lnTo>
                  <a:pt x="18" y="32"/>
                </a:lnTo>
                <a:lnTo>
                  <a:pt x="0" y="38"/>
                </a:lnTo>
                <a:lnTo>
                  <a:pt x="0" y="22"/>
                </a:lnTo>
                <a:lnTo>
                  <a:pt x="16" y="12"/>
                </a:lnTo>
                <a:lnTo>
                  <a:pt x="28" y="6"/>
                </a:lnTo>
                <a:lnTo>
                  <a:pt x="30" y="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Rectangle 43"/>
          <p:cNvSpPr>
            <a:spLocks noChangeArrowheads="1"/>
          </p:cNvSpPr>
          <p:nvPr/>
        </p:nvSpPr>
        <p:spPr bwMode="auto">
          <a:xfrm>
            <a:off x="6132513" y="5243513"/>
            <a:ext cx="11064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Time (ms)</a:t>
            </a:r>
            <a:endParaRPr lang="en-US" sz="1800">
              <a:latin typeface="Arial" charset="0"/>
            </a:endParaRPr>
          </a:p>
        </p:txBody>
      </p:sp>
      <p:sp>
        <p:nvSpPr>
          <p:cNvPr id="22566" name="Rectangle 44"/>
          <p:cNvSpPr>
            <a:spLocks noChangeArrowheads="1"/>
          </p:cNvSpPr>
          <p:nvPr/>
        </p:nvSpPr>
        <p:spPr bwMode="auto">
          <a:xfrm>
            <a:off x="4887913" y="1935163"/>
            <a:ext cx="768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Inside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positive</a:t>
            </a:r>
            <a:endParaRPr lang="en-US" sz="1800" b="1">
              <a:latin typeface="Arial" charset="0"/>
            </a:endParaRPr>
          </a:p>
        </p:txBody>
      </p:sp>
      <p:sp>
        <p:nvSpPr>
          <p:cNvPr id="22567" name="Rectangle 45"/>
          <p:cNvSpPr>
            <a:spLocks noChangeArrowheads="1"/>
          </p:cNvSpPr>
          <p:nvPr/>
        </p:nvSpPr>
        <p:spPr bwMode="auto">
          <a:xfrm>
            <a:off x="4887913" y="2713038"/>
            <a:ext cx="823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Inside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negative</a:t>
            </a:r>
            <a:endParaRPr lang="en-US" sz="1800" b="1">
              <a:latin typeface="Arial" charset="0"/>
            </a:endParaRPr>
          </a:p>
        </p:txBody>
      </p:sp>
      <p:sp>
        <p:nvSpPr>
          <p:cNvPr id="22568" name="Rectangle 46"/>
          <p:cNvSpPr>
            <a:spLocks noChangeArrowheads="1"/>
          </p:cNvSpPr>
          <p:nvPr/>
        </p:nvSpPr>
        <p:spPr bwMode="auto">
          <a:xfrm>
            <a:off x="5456238" y="4221163"/>
            <a:ext cx="847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Resting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potential</a:t>
            </a:r>
            <a:endParaRPr lang="en-US" sz="1800" b="1">
              <a:latin typeface="Arial" charset="0"/>
            </a:endParaRPr>
          </a:p>
        </p:txBody>
      </p:sp>
      <p:sp>
        <p:nvSpPr>
          <p:cNvPr id="22569" name="Rectangle 47"/>
          <p:cNvSpPr>
            <a:spLocks noChangeArrowheads="1"/>
          </p:cNvSpPr>
          <p:nvPr/>
        </p:nvSpPr>
        <p:spPr bwMode="auto">
          <a:xfrm>
            <a:off x="6796088" y="3300413"/>
            <a:ext cx="140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22570" name="Rectangle 48"/>
          <p:cNvSpPr>
            <a:spLocks noChangeArrowheads="1"/>
          </p:cNvSpPr>
          <p:nvPr/>
        </p:nvSpPr>
        <p:spPr bwMode="auto">
          <a:xfrm>
            <a:off x="3960813" y="5637213"/>
            <a:ext cx="44386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(a) Depolarization:</a:t>
            </a:r>
            <a:r>
              <a:rPr lang="en-US" sz="1600" b="1">
                <a:solidFill>
                  <a:srgbClr val="231F20"/>
                </a:solidFill>
                <a:latin typeface="Arial" charset="0"/>
              </a:rPr>
              <a:t> The membrane potential</a:t>
            </a:r>
            <a:r>
              <a:rPr lang="en-US" sz="1800" b="1">
                <a:latin typeface="Arial" charset="0"/>
              </a:rPr>
              <a:t/>
            </a:r>
            <a:br>
              <a:rPr lang="en-US" sz="1800" b="1">
                <a:latin typeface="Arial" charset="0"/>
              </a:rPr>
            </a:br>
            <a:r>
              <a:rPr lang="en-US" sz="1600" b="1">
                <a:solidFill>
                  <a:srgbClr val="231F20"/>
                </a:solidFill>
                <a:latin typeface="Arial" charset="0"/>
              </a:rPr>
              <a:t>moves toward 0 mV, the inside becoming </a:t>
            </a:r>
            <a:r>
              <a:rPr lang="en-US" sz="1800" b="1">
                <a:latin typeface="Arial" charset="0"/>
              </a:rPr>
              <a:t/>
            </a:r>
            <a:br>
              <a:rPr lang="en-US" sz="1800" b="1">
                <a:latin typeface="Arial" charset="0"/>
              </a:rPr>
            </a:br>
            <a:r>
              <a:rPr lang="en-US" sz="1600" b="1">
                <a:solidFill>
                  <a:srgbClr val="231F20"/>
                </a:solidFill>
                <a:latin typeface="Arial" charset="0"/>
              </a:rPr>
              <a:t>less negative (more positive).</a:t>
            </a:r>
            <a:endParaRPr lang="en-US" sz="1800">
              <a:latin typeface="Arial" charset="0"/>
            </a:endParaRPr>
          </a:p>
        </p:txBody>
      </p:sp>
      <p:sp>
        <p:nvSpPr>
          <p:cNvPr id="22571" name="Rectangle 49"/>
          <p:cNvSpPr>
            <a:spLocks noChangeArrowheads="1"/>
          </p:cNvSpPr>
          <p:nvPr/>
        </p:nvSpPr>
        <p:spPr bwMode="auto">
          <a:xfrm>
            <a:off x="3960813" y="5897563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231F20"/>
                </a:solidFill>
                <a:latin typeface="Arial" charset="0"/>
              </a:rPr>
              <a:t>    </a:t>
            </a:r>
            <a:endParaRPr lang="en-US" sz="1800">
              <a:latin typeface="Arial" charset="0"/>
            </a:endParaRPr>
          </a:p>
        </p:txBody>
      </p:sp>
      <p:sp>
        <p:nvSpPr>
          <p:cNvPr id="22572" name="Rectangle 50"/>
          <p:cNvSpPr>
            <a:spLocks noChangeArrowheads="1"/>
          </p:cNvSpPr>
          <p:nvPr/>
        </p:nvSpPr>
        <p:spPr bwMode="auto">
          <a:xfrm>
            <a:off x="4192588" y="5897563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22573" name="Freeform 51"/>
          <p:cNvSpPr>
            <a:spLocks/>
          </p:cNvSpPr>
          <p:nvPr/>
        </p:nvSpPr>
        <p:spPr bwMode="auto">
          <a:xfrm rot="16200000" flipH="1">
            <a:off x="6051550" y="892175"/>
            <a:ext cx="153988" cy="776288"/>
          </a:xfrm>
          <a:custGeom>
            <a:avLst/>
            <a:gdLst>
              <a:gd name="T0" fmla="*/ 146655 w 42"/>
              <a:gd name="T1" fmla="*/ 0 h 434"/>
              <a:gd name="T2" fmla="*/ 0 w 42"/>
              <a:gd name="T3" fmla="*/ 0 h 434"/>
              <a:gd name="T4" fmla="*/ 0 w 42"/>
              <a:gd name="T5" fmla="*/ 776288 h 434"/>
              <a:gd name="T6" fmla="*/ 153988 w 42"/>
              <a:gd name="T7" fmla="*/ 776288 h 43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34"/>
              <a:gd name="T14" fmla="*/ 42 w 42"/>
              <a:gd name="T15" fmla="*/ 434 h 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34">
                <a:moveTo>
                  <a:pt x="40" y="0"/>
                </a:moveTo>
                <a:lnTo>
                  <a:pt x="0" y="0"/>
                </a:lnTo>
                <a:lnTo>
                  <a:pt x="0" y="434"/>
                </a:lnTo>
                <a:lnTo>
                  <a:pt x="42" y="43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Freeform 52"/>
          <p:cNvSpPr>
            <a:spLocks/>
          </p:cNvSpPr>
          <p:nvPr/>
        </p:nvSpPr>
        <p:spPr bwMode="auto">
          <a:xfrm rot="16200000" flipH="1">
            <a:off x="6174582" y="3369469"/>
            <a:ext cx="153987" cy="1025525"/>
          </a:xfrm>
          <a:custGeom>
            <a:avLst/>
            <a:gdLst>
              <a:gd name="T0" fmla="*/ 146654 w 42"/>
              <a:gd name="T1" fmla="*/ 0 h 434"/>
              <a:gd name="T2" fmla="*/ 0 w 42"/>
              <a:gd name="T3" fmla="*/ 0 h 434"/>
              <a:gd name="T4" fmla="*/ 0 w 42"/>
              <a:gd name="T5" fmla="*/ 1025525 h 434"/>
              <a:gd name="T6" fmla="*/ 153987 w 42"/>
              <a:gd name="T7" fmla="*/ 1025525 h 43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34"/>
              <a:gd name="T14" fmla="*/ 42 w 42"/>
              <a:gd name="T15" fmla="*/ 434 h 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34">
                <a:moveTo>
                  <a:pt x="40" y="0"/>
                </a:moveTo>
                <a:lnTo>
                  <a:pt x="0" y="0"/>
                </a:lnTo>
                <a:lnTo>
                  <a:pt x="0" y="434"/>
                </a:lnTo>
                <a:lnTo>
                  <a:pt x="42" y="43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Changes in Membrane Potential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Hyperpolarization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An increase in membrane potential (away from zero)</a:t>
            </a:r>
          </a:p>
          <a:p>
            <a:pPr lvl="3"/>
            <a:r>
              <a:rPr lang="en-US" dirty="0" smtClean="0"/>
              <a:t>Inside of the membrane becomes more negative than the resting potential</a:t>
            </a:r>
          </a:p>
          <a:p>
            <a:pPr lvl="3"/>
            <a:r>
              <a:rPr lang="en-US" dirty="0" smtClean="0"/>
              <a:t>Reduces the probability of producing a nerve impulse</a:t>
            </a:r>
          </a:p>
        </p:txBody>
      </p:sp>
      <p:pic>
        <p:nvPicPr>
          <p:cNvPr id="39938" name="Picture 2" descr="http://t2.gstatic.com/images?q=tbn:ANd9GcTtYhzLHttiKhmlFOfSFfgOuEVgJTRd-yqTIa8Bj7gXAUSj_P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438400" y="4419600"/>
            <a:ext cx="3124200" cy="207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11.9b</a:t>
            </a:r>
          </a:p>
        </p:txBody>
      </p:sp>
      <p:pic>
        <p:nvPicPr>
          <p:cNvPr id="24579" name="Picture 99" descr="figure_11_09_b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503238"/>
            <a:ext cx="8675687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Freeform 100"/>
          <p:cNvSpPr>
            <a:spLocks/>
          </p:cNvSpPr>
          <p:nvPr/>
        </p:nvSpPr>
        <p:spPr bwMode="auto">
          <a:xfrm>
            <a:off x="6294438" y="4475163"/>
            <a:ext cx="673100" cy="127000"/>
          </a:xfrm>
          <a:custGeom>
            <a:avLst/>
            <a:gdLst>
              <a:gd name="T0" fmla="*/ 673100 w 424"/>
              <a:gd name="T1" fmla="*/ 127000 h 80"/>
              <a:gd name="T2" fmla="*/ 549275 w 424"/>
              <a:gd name="T3" fmla="*/ 127000 h 80"/>
              <a:gd name="T4" fmla="*/ 0 w 424"/>
              <a:gd name="T5" fmla="*/ 0 h 80"/>
              <a:gd name="T6" fmla="*/ 0 60000 65536"/>
              <a:gd name="T7" fmla="*/ 0 60000 65536"/>
              <a:gd name="T8" fmla="*/ 0 60000 65536"/>
              <a:gd name="T9" fmla="*/ 0 w 424"/>
              <a:gd name="T10" fmla="*/ 0 h 80"/>
              <a:gd name="T11" fmla="*/ 424 w 424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80">
                <a:moveTo>
                  <a:pt x="424" y="80"/>
                </a:moveTo>
                <a:lnTo>
                  <a:pt x="346" y="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Freeform 101"/>
          <p:cNvSpPr>
            <a:spLocks/>
          </p:cNvSpPr>
          <p:nvPr/>
        </p:nvSpPr>
        <p:spPr bwMode="auto">
          <a:xfrm>
            <a:off x="4849813" y="3608388"/>
            <a:ext cx="444500" cy="555625"/>
          </a:xfrm>
          <a:custGeom>
            <a:avLst/>
            <a:gdLst>
              <a:gd name="T0" fmla="*/ 444500 w 280"/>
              <a:gd name="T1" fmla="*/ 0 h 350"/>
              <a:gd name="T2" fmla="*/ 292100 w 280"/>
              <a:gd name="T3" fmla="*/ 0 h 350"/>
              <a:gd name="T4" fmla="*/ 0 w 280"/>
              <a:gd name="T5" fmla="*/ 555625 h 350"/>
              <a:gd name="T6" fmla="*/ 0 60000 65536"/>
              <a:gd name="T7" fmla="*/ 0 60000 65536"/>
              <a:gd name="T8" fmla="*/ 0 60000 65536"/>
              <a:gd name="T9" fmla="*/ 0 w 280"/>
              <a:gd name="T10" fmla="*/ 0 h 350"/>
              <a:gd name="T11" fmla="*/ 280 w 280"/>
              <a:gd name="T12" fmla="*/ 350 h 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350">
                <a:moveTo>
                  <a:pt x="280" y="0"/>
                </a:moveTo>
                <a:lnTo>
                  <a:pt x="184" y="0"/>
                </a:lnTo>
                <a:lnTo>
                  <a:pt x="0" y="35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102"/>
          <p:cNvSpPr>
            <a:spLocks noChangeShapeType="1"/>
          </p:cNvSpPr>
          <p:nvPr/>
        </p:nvSpPr>
        <p:spPr bwMode="auto">
          <a:xfrm flipV="1">
            <a:off x="6145213" y="1098550"/>
            <a:ext cx="1587" cy="15557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Rectangle 103"/>
          <p:cNvSpPr>
            <a:spLocks noChangeArrowheads="1"/>
          </p:cNvSpPr>
          <p:nvPr/>
        </p:nvSpPr>
        <p:spPr bwMode="auto">
          <a:xfrm>
            <a:off x="4957763" y="874713"/>
            <a:ext cx="242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Hyperpolarizing stimulus</a:t>
            </a:r>
            <a:endParaRPr lang="en-US" sz="1800" b="1">
              <a:latin typeface="Arial" charset="0"/>
            </a:endParaRPr>
          </a:p>
        </p:txBody>
      </p:sp>
      <p:sp>
        <p:nvSpPr>
          <p:cNvPr id="24584" name="Freeform 104"/>
          <p:cNvSpPr>
            <a:spLocks/>
          </p:cNvSpPr>
          <p:nvPr/>
        </p:nvSpPr>
        <p:spPr bwMode="auto">
          <a:xfrm>
            <a:off x="4016375" y="4897438"/>
            <a:ext cx="142875" cy="165100"/>
          </a:xfrm>
          <a:custGeom>
            <a:avLst/>
            <a:gdLst>
              <a:gd name="T0" fmla="*/ 142875 w 90"/>
              <a:gd name="T1" fmla="*/ 165100 h 104"/>
              <a:gd name="T2" fmla="*/ 142875 w 90"/>
              <a:gd name="T3" fmla="*/ 127000 h 104"/>
              <a:gd name="T4" fmla="*/ 34925 w 90"/>
              <a:gd name="T5" fmla="*/ 127000 h 104"/>
              <a:gd name="T6" fmla="*/ 142875 w 90"/>
              <a:gd name="T7" fmla="*/ 98425 h 104"/>
              <a:gd name="T8" fmla="*/ 142875 w 90"/>
              <a:gd name="T9" fmla="*/ 66675 h 104"/>
              <a:gd name="T10" fmla="*/ 34925 w 90"/>
              <a:gd name="T11" fmla="*/ 38100 h 104"/>
              <a:gd name="T12" fmla="*/ 142875 w 90"/>
              <a:gd name="T13" fmla="*/ 38100 h 104"/>
              <a:gd name="T14" fmla="*/ 142875 w 90"/>
              <a:gd name="T15" fmla="*/ 0 h 104"/>
              <a:gd name="T16" fmla="*/ 0 w 90"/>
              <a:gd name="T17" fmla="*/ 0 h 104"/>
              <a:gd name="T18" fmla="*/ 0 w 90"/>
              <a:gd name="T19" fmla="*/ 60325 h 104"/>
              <a:gd name="T20" fmla="*/ 88900 w 90"/>
              <a:gd name="T21" fmla="*/ 82550 h 104"/>
              <a:gd name="T22" fmla="*/ 0 w 90"/>
              <a:gd name="T23" fmla="*/ 104775 h 104"/>
              <a:gd name="T24" fmla="*/ 0 w 90"/>
              <a:gd name="T25" fmla="*/ 165100 h 104"/>
              <a:gd name="T26" fmla="*/ 139700 w 90"/>
              <a:gd name="T27" fmla="*/ 165100 h 104"/>
              <a:gd name="T28" fmla="*/ 142875 w 90"/>
              <a:gd name="T29" fmla="*/ 165100 h 1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104"/>
              <a:gd name="T47" fmla="*/ 90 w 90"/>
              <a:gd name="T48" fmla="*/ 104 h 1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104">
                <a:moveTo>
                  <a:pt x="90" y="104"/>
                </a:moveTo>
                <a:lnTo>
                  <a:pt x="90" y="80"/>
                </a:lnTo>
                <a:lnTo>
                  <a:pt x="22" y="80"/>
                </a:lnTo>
                <a:lnTo>
                  <a:pt x="90" y="62"/>
                </a:lnTo>
                <a:lnTo>
                  <a:pt x="90" y="42"/>
                </a:lnTo>
                <a:lnTo>
                  <a:pt x="22" y="24"/>
                </a:lnTo>
                <a:lnTo>
                  <a:pt x="90" y="24"/>
                </a:lnTo>
                <a:lnTo>
                  <a:pt x="90" y="0"/>
                </a:lnTo>
                <a:lnTo>
                  <a:pt x="0" y="0"/>
                </a:lnTo>
                <a:lnTo>
                  <a:pt x="0" y="38"/>
                </a:lnTo>
                <a:lnTo>
                  <a:pt x="56" y="52"/>
                </a:lnTo>
                <a:lnTo>
                  <a:pt x="0" y="66"/>
                </a:lnTo>
                <a:lnTo>
                  <a:pt x="0" y="104"/>
                </a:lnTo>
                <a:lnTo>
                  <a:pt x="88" y="104"/>
                </a:lnTo>
                <a:lnTo>
                  <a:pt x="90" y="10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Freeform 105"/>
          <p:cNvSpPr>
            <a:spLocks/>
          </p:cNvSpPr>
          <p:nvPr/>
        </p:nvSpPr>
        <p:spPr bwMode="auto">
          <a:xfrm>
            <a:off x="4054475" y="4754563"/>
            <a:ext cx="107950" cy="123825"/>
          </a:xfrm>
          <a:custGeom>
            <a:avLst/>
            <a:gdLst>
              <a:gd name="T0" fmla="*/ 60325 w 68"/>
              <a:gd name="T1" fmla="*/ 0 h 78"/>
              <a:gd name="T2" fmla="*/ 41275 w 68"/>
              <a:gd name="T3" fmla="*/ 3175 h 78"/>
              <a:gd name="T4" fmla="*/ 25400 w 68"/>
              <a:gd name="T5" fmla="*/ 6350 h 78"/>
              <a:gd name="T6" fmla="*/ 12700 w 68"/>
              <a:gd name="T7" fmla="*/ 15875 h 78"/>
              <a:gd name="T8" fmla="*/ 6350 w 68"/>
              <a:gd name="T9" fmla="*/ 28575 h 78"/>
              <a:gd name="T10" fmla="*/ 0 w 68"/>
              <a:gd name="T11" fmla="*/ 44450 h 78"/>
              <a:gd name="T12" fmla="*/ 0 w 68"/>
              <a:gd name="T13" fmla="*/ 63500 h 78"/>
              <a:gd name="T14" fmla="*/ 0 w 68"/>
              <a:gd name="T15" fmla="*/ 76200 h 78"/>
              <a:gd name="T16" fmla="*/ 3175 w 68"/>
              <a:gd name="T17" fmla="*/ 88900 h 78"/>
              <a:gd name="T18" fmla="*/ 6350 w 68"/>
              <a:gd name="T19" fmla="*/ 98425 h 78"/>
              <a:gd name="T20" fmla="*/ 12700 w 68"/>
              <a:gd name="T21" fmla="*/ 107950 h 78"/>
              <a:gd name="T22" fmla="*/ 22225 w 68"/>
              <a:gd name="T23" fmla="*/ 114300 h 78"/>
              <a:gd name="T24" fmla="*/ 31750 w 68"/>
              <a:gd name="T25" fmla="*/ 120650 h 78"/>
              <a:gd name="T26" fmla="*/ 41275 w 68"/>
              <a:gd name="T27" fmla="*/ 120650 h 78"/>
              <a:gd name="T28" fmla="*/ 53975 w 68"/>
              <a:gd name="T29" fmla="*/ 123825 h 78"/>
              <a:gd name="T30" fmla="*/ 69850 w 68"/>
              <a:gd name="T31" fmla="*/ 120650 h 78"/>
              <a:gd name="T32" fmla="*/ 82550 w 68"/>
              <a:gd name="T33" fmla="*/ 114300 h 78"/>
              <a:gd name="T34" fmla="*/ 95250 w 68"/>
              <a:gd name="T35" fmla="*/ 104775 h 78"/>
              <a:gd name="T36" fmla="*/ 101600 w 68"/>
              <a:gd name="T37" fmla="*/ 95250 h 78"/>
              <a:gd name="T38" fmla="*/ 107950 w 68"/>
              <a:gd name="T39" fmla="*/ 82550 h 78"/>
              <a:gd name="T40" fmla="*/ 107950 w 68"/>
              <a:gd name="T41" fmla="*/ 63500 h 78"/>
              <a:gd name="T42" fmla="*/ 107950 w 68"/>
              <a:gd name="T43" fmla="*/ 41275 h 78"/>
              <a:gd name="T44" fmla="*/ 101600 w 68"/>
              <a:gd name="T45" fmla="*/ 25400 h 78"/>
              <a:gd name="T46" fmla="*/ 92075 w 68"/>
              <a:gd name="T47" fmla="*/ 12700 h 78"/>
              <a:gd name="T48" fmla="*/ 79375 w 68"/>
              <a:gd name="T49" fmla="*/ 3175 h 78"/>
              <a:gd name="T50" fmla="*/ 76200 w 68"/>
              <a:gd name="T51" fmla="*/ 44450 h 78"/>
              <a:gd name="T52" fmla="*/ 82550 w 68"/>
              <a:gd name="T53" fmla="*/ 50800 h 78"/>
              <a:gd name="T54" fmla="*/ 85725 w 68"/>
              <a:gd name="T55" fmla="*/ 60325 h 78"/>
              <a:gd name="T56" fmla="*/ 82550 w 68"/>
              <a:gd name="T57" fmla="*/ 69850 h 78"/>
              <a:gd name="T58" fmla="*/ 79375 w 68"/>
              <a:gd name="T59" fmla="*/ 76200 h 78"/>
              <a:gd name="T60" fmla="*/ 73025 w 68"/>
              <a:gd name="T61" fmla="*/ 79375 h 78"/>
              <a:gd name="T62" fmla="*/ 63500 w 68"/>
              <a:gd name="T63" fmla="*/ 82550 h 78"/>
              <a:gd name="T64" fmla="*/ 63500 w 68"/>
              <a:gd name="T65" fmla="*/ 0 h 78"/>
              <a:gd name="T66" fmla="*/ 63500 w 68"/>
              <a:gd name="T67" fmla="*/ 0 h 78"/>
              <a:gd name="T68" fmla="*/ 60325 w 68"/>
              <a:gd name="T69" fmla="*/ 0 h 78"/>
              <a:gd name="T70" fmla="*/ 44450 w 68"/>
              <a:gd name="T71" fmla="*/ 82550 h 78"/>
              <a:gd name="T72" fmla="*/ 34925 w 68"/>
              <a:gd name="T73" fmla="*/ 79375 h 78"/>
              <a:gd name="T74" fmla="*/ 28575 w 68"/>
              <a:gd name="T75" fmla="*/ 76200 h 78"/>
              <a:gd name="T76" fmla="*/ 25400 w 68"/>
              <a:gd name="T77" fmla="*/ 69850 h 78"/>
              <a:gd name="T78" fmla="*/ 22225 w 68"/>
              <a:gd name="T79" fmla="*/ 60325 h 78"/>
              <a:gd name="T80" fmla="*/ 22225 w 68"/>
              <a:gd name="T81" fmla="*/ 53975 h 78"/>
              <a:gd name="T82" fmla="*/ 28575 w 68"/>
              <a:gd name="T83" fmla="*/ 47625 h 78"/>
              <a:gd name="T84" fmla="*/ 34925 w 68"/>
              <a:gd name="T85" fmla="*/ 44450 h 78"/>
              <a:gd name="T86" fmla="*/ 44450 w 68"/>
              <a:gd name="T87" fmla="*/ 41275 h 78"/>
              <a:gd name="T88" fmla="*/ 44450 w 68"/>
              <a:gd name="T89" fmla="*/ 82550 h 78"/>
              <a:gd name="T90" fmla="*/ 60325 w 68"/>
              <a:gd name="T91" fmla="*/ 0 h 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78"/>
              <a:gd name="T140" fmla="*/ 68 w 68"/>
              <a:gd name="T141" fmla="*/ 78 h 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78">
                <a:moveTo>
                  <a:pt x="38" y="0"/>
                </a:moveTo>
                <a:lnTo>
                  <a:pt x="26" y="2"/>
                </a:lnTo>
                <a:lnTo>
                  <a:pt x="16" y="4"/>
                </a:lnTo>
                <a:lnTo>
                  <a:pt x="8" y="10"/>
                </a:lnTo>
                <a:lnTo>
                  <a:pt x="4" y="18"/>
                </a:lnTo>
                <a:lnTo>
                  <a:pt x="0" y="28"/>
                </a:lnTo>
                <a:lnTo>
                  <a:pt x="0" y="40"/>
                </a:lnTo>
                <a:lnTo>
                  <a:pt x="0" y="48"/>
                </a:lnTo>
                <a:lnTo>
                  <a:pt x="2" y="56"/>
                </a:lnTo>
                <a:lnTo>
                  <a:pt x="4" y="62"/>
                </a:lnTo>
                <a:lnTo>
                  <a:pt x="8" y="68"/>
                </a:lnTo>
                <a:lnTo>
                  <a:pt x="14" y="72"/>
                </a:lnTo>
                <a:lnTo>
                  <a:pt x="20" y="76"/>
                </a:lnTo>
                <a:lnTo>
                  <a:pt x="26" y="76"/>
                </a:lnTo>
                <a:lnTo>
                  <a:pt x="34" y="78"/>
                </a:lnTo>
                <a:lnTo>
                  <a:pt x="44" y="76"/>
                </a:lnTo>
                <a:lnTo>
                  <a:pt x="52" y="72"/>
                </a:lnTo>
                <a:lnTo>
                  <a:pt x="60" y="66"/>
                </a:lnTo>
                <a:lnTo>
                  <a:pt x="64" y="60"/>
                </a:lnTo>
                <a:lnTo>
                  <a:pt x="68" y="52"/>
                </a:lnTo>
                <a:lnTo>
                  <a:pt x="68" y="40"/>
                </a:lnTo>
                <a:lnTo>
                  <a:pt x="68" y="26"/>
                </a:lnTo>
                <a:lnTo>
                  <a:pt x="64" y="16"/>
                </a:lnTo>
                <a:lnTo>
                  <a:pt x="58" y="8"/>
                </a:lnTo>
                <a:lnTo>
                  <a:pt x="50" y="2"/>
                </a:lnTo>
                <a:lnTo>
                  <a:pt x="48" y="28"/>
                </a:lnTo>
                <a:lnTo>
                  <a:pt x="52" y="32"/>
                </a:lnTo>
                <a:lnTo>
                  <a:pt x="54" y="38"/>
                </a:lnTo>
                <a:lnTo>
                  <a:pt x="52" y="44"/>
                </a:lnTo>
                <a:lnTo>
                  <a:pt x="50" y="48"/>
                </a:lnTo>
                <a:lnTo>
                  <a:pt x="46" y="50"/>
                </a:lnTo>
                <a:lnTo>
                  <a:pt x="40" y="52"/>
                </a:lnTo>
                <a:lnTo>
                  <a:pt x="40" y="0"/>
                </a:lnTo>
                <a:lnTo>
                  <a:pt x="38" y="0"/>
                </a:lnTo>
                <a:lnTo>
                  <a:pt x="28" y="52"/>
                </a:lnTo>
                <a:lnTo>
                  <a:pt x="22" y="50"/>
                </a:lnTo>
                <a:lnTo>
                  <a:pt x="18" y="48"/>
                </a:lnTo>
                <a:lnTo>
                  <a:pt x="16" y="44"/>
                </a:lnTo>
                <a:lnTo>
                  <a:pt x="14" y="38"/>
                </a:lnTo>
                <a:lnTo>
                  <a:pt x="14" y="34"/>
                </a:lnTo>
                <a:lnTo>
                  <a:pt x="18" y="30"/>
                </a:lnTo>
                <a:lnTo>
                  <a:pt x="22" y="28"/>
                </a:lnTo>
                <a:lnTo>
                  <a:pt x="28" y="26"/>
                </a:lnTo>
                <a:lnTo>
                  <a:pt x="28" y="52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Freeform 106"/>
          <p:cNvSpPr>
            <a:spLocks/>
          </p:cNvSpPr>
          <p:nvPr/>
        </p:nvSpPr>
        <p:spPr bwMode="auto">
          <a:xfrm>
            <a:off x="4054475" y="4557713"/>
            <a:ext cx="104775" cy="177800"/>
          </a:xfrm>
          <a:custGeom>
            <a:avLst/>
            <a:gdLst>
              <a:gd name="T0" fmla="*/ 104775 w 66"/>
              <a:gd name="T1" fmla="*/ 177800 h 112"/>
              <a:gd name="T2" fmla="*/ 104775 w 66"/>
              <a:gd name="T3" fmla="*/ 139700 h 112"/>
              <a:gd name="T4" fmla="*/ 53975 w 66"/>
              <a:gd name="T5" fmla="*/ 139700 h 112"/>
              <a:gd name="T6" fmla="*/ 41275 w 66"/>
              <a:gd name="T7" fmla="*/ 136525 h 112"/>
              <a:gd name="T8" fmla="*/ 34925 w 66"/>
              <a:gd name="T9" fmla="*/ 133350 h 112"/>
              <a:gd name="T10" fmla="*/ 31750 w 66"/>
              <a:gd name="T11" fmla="*/ 130175 h 112"/>
              <a:gd name="T12" fmla="*/ 28575 w 66"/>
              <a:gd name="T13" fmla="*/ 123825 h 112"/>
              <a:gd name="T14" fmla="*/ 31750 w 66"/>
              <a:gd name="T15" fmla="*/ 114300 h 112"/>
              <a:gd name="T16" fmla="*/ 38100 w 66"/>
              <a:gd name="T17" fmla="*/ 111125 h 112"/>
              <a:gd name="T18" fmla="*/ 47625 w 66"/>
              <a:gd name="T19" fmla="*/ 111125 h 112"/>
              <a:gd name="T20" fmla="*/ 104775 w 66"/>
              <a:gd name="T21" fmla="*/ 111125 h 112"/>
              <a:gd name="T22" fmla="*/ 104775 w 66"/>
              <a:gd name="T23" fmla="*/ 69850 h 112"/>
              <a:gd name="T24" fmla="*/ 50800 w 66"/>
              <a:gd name="T25" fmla="*/ 69850 h 112"/>
              <a:gd name="T26" fmla="*/ 41275 w 66"/>
              <a:gd name="T27" fmla="*/ 66675 h 112"/>
              <a:gd name="T28" fmla="*/ 34925 w 66"/>
              <a:gd name="T29" fmla="*/ 63500 h 112"/>
              <a:gd name="T30" fmla="*/ 31750 w 66"/>
              <a:gd name="T31" fmla="*/ 60325 h 112"/>
              <a:gd name="T32" fmla="*/ 28575 w 66"/>
              <a:gd name="T33" fmla="*/ 53975 h 112"/>
              <a:gd name="T34" fmla="*/ 31750 w 66"/>
              <a:gd name="T35" fmla="*/ 47625 h 112"/>
              <a:gd name="T36" fmla="*/ 34925 w 66"/>
              <a:gd name="T37" fmla="*/ 44450 h 112"/>
              <a:gd name="T38" fmla="*/ 47625 w 66"/>
              <a:gd name="T39" fmla="*/ 41275 h 112"/>
              <a:gd name="T40" fmla="*/ 104775 w 66"/>
              <a:gd name="T41" fmla="*/ 41275 h 112"/>
              <a:gd name="T42" fmla="*/ 104775 w 66"/>
              <a:gd name="T43" fmla="*/ 0 h 112"/>
              <a:gd name="T44" fmla="*/ 41275 w 66"/>
              <a:gd name="T45" fmla="*/ 0 h 112"/>
              <a:gd name="T46" fmla="*/ 22225 w 66"/>
              <a:gd name="T47" fmla="*/ 3175 h 112"/>
              <a:gd name="T48" fmla="*/ 9525 w 66"/>
              <a:gd name="T49" fmla="*/ 9525 h 112"/>
              <a:gd name="T50" fmla="*/ 0 w 66"/>
              <a:gd name="T51" fmla="*/ 22225 h 112"/>
              <a:gd name="T52" fmla="*/ 0 w 66"/>
              <a:gd name="T53" fmla="*/ 34925 h 112"/>
              <a:gd name="T54" fmla="*/ 0 w 66"/>
              <a:gd name="T55" fmla="*/ 47625 h 112"/>
              <a:gd name="T56" fmla="*/ 3175 w 66"/>
              <a:gd name="T57" fmla="*/ 53975 h 112"/>
              <a:gd name="T58" fmla="*/ 6350 w 66"/>
              <a:gd name="T59" fmla="*/ 63500 h 112"/>
              <a:gd name="T60" fmla="*/ 15875 w 66"/>
              <a:gd name="T61" fmla="*/ 73025 h 112"/>
              <a:gd name="T62" fmla="*/ 9525 w 66"/>
              <a:gd name="T63" fmla="*/ 79375 h 112"/>
              <a:gd name="T64" fmla="*/ 3175 w 66"/>
              <a:gd name="T65" fmla="*/ 85725 h 112"/>
              <a:gd name="T66" fmla="*/ 0 w 66"/>
              <a:gd name="T67" fmla="*/ 92075 h 112"/>
              <a:gd name="T68" fmla="*/ 0 w 66"/>
              <a:gd name="T69" fmla="*/ 104775 h 112"/>
              <a:gd name="T70" fmla="*/ 0 w 66"/>
              <a:gd name="T71" fmla="*/ 114300 h 112"/>
              <a:gd name="T72" fmla="*/ 3175 w 66"/>
              <a:gd name="T73" fmla="*/ 123825 h 112"/>
              <a:gd name="T74" fmla="*/ 9525 w 66"/>
              <a:gd name="T75" fmla="*/ 133350 h 112"/>
              <a:gd name="T76" fmla="*/ 15875 w 66"/>
              <a:gd name="T77" fmla="*/ 139700 h 112"/>
              <a:gd name="T78" fmla="*/ 0 w 66"/>
              <a:gd name="T79" fmla="*/ 139700 h 112"/>
              <a:gd name="T80" fmla="*/ 0 w 66"/>
              <a:gd name="T81" fmla="*/ 177800 h 112"/>
              <a:gd name="T82" fmla="*/ 101600 w 66"/>
              <a:gd name="T83" fmla="*/ 177800 h 112"/>
              <a:gd name="T84" fmla="*/ 104775 w 66"/>
              <a:gd name="T85" fmla="*/ 177800 h 1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"/>
              <a:gd name="T130" fmla="*/ 0 h 112"/>
              <a:gd name="T131" fmla="*/ 66 w 66"/>
              <a:gd name="T132" fmla="*/ 112 h 1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" h="112">
                <a:moveTo>
                  <a:pt x="66" y="112"/>
                </a:moveTo>
                <a:lnTo>
                  <a:pt x="66" y="88"/>
                </a:lnTo>
                <a:lnTo>
                  <a:pt x="34" y="88"/>
                </a:lnTo>
                <a:lnTo>
                  <a:pt x="26" y="86"/>
                </a:lnTo>
                <a:lnTo>
                  <a:pt x="22" y="84"/>
                </a:lnTo>
                <a:lnTo>
                  <a:pt x="20" y="82"/>
                </a:lnTo>
                <a:lnTo>
                  <a:pt x="18" y="78"/>
                </a:lnTo>
                <a:lnTo>
                  <a:pt x="20" y="72"/>
                </a:lnTo>
                <a:lnTo>
                  <a:pt x="24" y="70"/>
                </a:lnTo>
                <a:lnTo>
                  <a:pt x="30" y="70"/>
                </a:lnTo>
                <a:lnTo>
                  <a:pt x="66" y="70"/>
                </a:lnTo>
                <a:lnTo>
                  <a:pt x="66" y="44"/>
                </a:lnTo>
                <a:lnTo>
                  <a:pt x="32" y="44"/>
                </a:lnTo>
                <a:lnTo>
                  <a:pt x="26" y="42"/>
                </a:lnTo>
                <a:lnTo>
                  <a:pt x="22" y="40"/>
                </a:lnTo>
                <a:lnTo>
                  <a:pt x="20" y="38"/>
                </a:lnTo>
                <a:lnTo>
                  <a:pt x="18" y="34"/>
                </a:lnTo>
                <a:lnTo>
                  <a:pt x="20" y="30"/>
                </a:lnTo>
                <a:lnTo>
                  <a:pt x="22" y="28"/>
                </a:lnTo>
                <a:lnTo>
                  <a:pt x="30" y="26"/>
                </a:lnTo>
                <a:lnTo>
                  <a:pt x="66" y="26"/>
                </a:lnTo>
                <a:lnTo>
                  <a:pt x="66" y="0"/>
                </a:lnTo>
                <a:lnTo>
                  <a:pt x="26" y="0"/>
                </a:lnTo>
                <a:lnTo>
                  <a:pt x="14" y="2"/>
                </a:lnTo>
                <a:lnTo>
                  <a:pt x="6" y="6"/>
                </a:lnTo>
                <a:lnTo>
                  <a:pt x="0" y="14"/>
                </a:lnTo>
                <a:lnTo>
                  <a:pt x="0" y="22"/>
                </a:lnTo>
                <a:lnTo>
                  <a:pt x="0" y="30"/>
                </a:lnTo>
                <a:lnTo>
                  <a:pt x="2" y="34"/>
                </a:lnTo>
                <a:lnTo>
                  <a:pt x="4" y="40"/>
                </a:lnTo>
                <a:lnTo>
                  <a:pt x="10" y="46"/>
                </a:lnTo>
                <a:lnTo>
                  <a:pt x="6" y="50"/>
                </a:lnTo>
                <a:lnTo>
                  <a:pt x="2" y="54"/>
                </a:lnTo>
                <a:lnTo>
                  <a:pt x="0" y="58"/>
                </a:lnTo>
                <a:lnTo>
                  <a:pt x="0" y="66"/>
                </a:lnTo>
                <a:lnTo>
                  <a:pt x="0" y="72"/>
                </a:lnTo>
                <a:lnTo>
                  <a:pt x="2" y="78"/>
                </a:lnTo>
                <a:lnTo>
                  <a:pt x="6" y="84"/>
                </a:lnTo>
                <a:lnTo>
                  <a:pt x="10" y="88"/>
                </a:lnTo>
                <a:lnTo>
                  <a:pt x="0" y="88"/>
                </a:lnTo>
                <a:lnTo>
                  <a:pt x="0" y="112"/>
                </a:lnTo>
                <a:lnTo>
                  <a:pt x="64" y="112"/>
                </a:lnTo>
                <a:lnTo>
                  <a:pt x="66" y="11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Freeform 107"/>
          <p:cNvSpPr>
            <a:spLocks/>
          </p:cNvSpPr>
          <p:nvPr/>
        </p:nvSpPr>
        <p:spPr bwMode="auto">
          <a:xfrm>
            <a:off x="4016375" y="4418013"/>
            <a:ext cx="146050" cy="114300"/>
          </a:xfrm>
          <a:custGeom>
            <a:avLst/>
            <a:gdLst>
              <a:gd name="T0" fmla="*/ 142875 w 92"/>
              <a:gd name="T1" fmla="*/ 114300 h 72"/>
              <a:gd name="T2" fmla="*/ 142875 w 92"/>
              <a:gd name="T3" fmla="*/ 76200 h 72"/>
              <a:gd name="T4" fmla="*/ 130175 w 92"/>
              <a:gd name="T5" fmla="*/ 76200 h 72"/>
              <a:gd name="T6" fmla="*/ 142875 w 92"/>
              <a:gd name="T7" fmla="*/ 63500 h 72"/>
              <a:gd name="T8" fmla="*/ 146050 w 92"/>
              <a:gd name="T9" fmla="*/ 53975 h 72"/>
              <a:gd name="T10" fmla="*/ 146050 w 92"/>
              <a:gd name="T11" fmla="*/ 44450 h 72"/>
              <a:gd name="T12" fmla="*/ 146050 w 92"/>
              <a:gd name="T13" fmla="*/ 31750 h 72"/>
              <a:gd name="T14" fmla="*/ 139700 w 92"/>
              <a:gd name="T15" fmla="*/ 22225 h 72"/>
              <a:gd name="T16" fmla="*/ 133350 w 92"/>
              <a:gd name="T17" fmla="*/ 12700 h 72"/>
              <a:gd name="T18" fmla="*/ 120650 w 92"/>
              <a:gd name="T19" fmla="*/ 6350 h 72"/>
              <a:gd name="T20" fmla="*/ 107950 w 92"/>
              <a:gd name="T21" fmla="*/ 0 h 72"/>
              <a:gd name="T22" fmla="*/ 88900 w 92"/>
              <a:gd name="T23" fmla="*/ 0 h 72"/>
              <a:gd name="T24" fmla="*/ 66675 w 92"/>
              <a:gd name="T25" fmla="*/ 3175 h 72"/>
              <a:gd name="T26" fmla="*/ 57150 w 92"/>
              <a:gd name="T27" fmla="*/ 6350 h 72"/>
              <a:gd name="T28" fmla="*/ 50800 w 92"/>
              <a:gd name="T29" fmla="*/ 12700 h 72"/>
              <a:gd name="T30" fmla="*/ 41275 w 92"/>
              <a:gd name="T31" fmla="*/ 25400 h 72"/>
              <a:gd name="T32" fmla="*/ 38100 w 92"/>
              <a:gd name="T33" fmla="*/ 44450 h 72"/>
              <a:gd name="T34" fmla="*/ 41275 w 92"/>
              <a:gd name="T35" fmla="*/ 60325 h 72"/>
              <a:gd name="T36" fmla="*/ 50800 w 92"/>
              <a:gd name="T37" fmla="*/ 76200 h 72"/>
              <a:gd name="T38" fmla="*/ 0 w 92"/>
              <a:gd name="T39" fmla="*/ 76200 h 72"/>
              <a:gd name="T40" fmla="*/ 0 w 92"/>
              <a:gd name="T41" fmla="*/ 114300 h 72"/>
              <a:gd name="T42" fmla="*/ 139700 w 92"/>
              <a:gd name="T43" fmla="*/ 114300 h 72"/>
              <a:gd name="T44" fmla="*/ 142875 w 92"/>
              <a:gd name="T45" fmla="*/ 114300 h 72"/>
              <a:gd name="T46" fmla="*/ 73025 w 92"/>
              <a:gd name="T47" fmla="*/ 69850 h 72"/>
              <a:gd name="T48" fmla="*/ 69850 w 92"/>
              <a:gd name="T49" fmla="*/ 63500 h 72"/>
              <a:gd name="T50" fmla="*/ 66675 w 92"/>
              <a:gd name="T51" fmla="*/ 57150 h 72"/>
              <a:gd name="T52" fmla="*/ 66675 w 92"/>
              <a:gd name="T53" fmla="*/ 50800 h 72"/>
              <a:gd name="T54" fmla="*/ 73025 w 92"/>
              <a:gd name="T55" fmla="*/ 44450 h 72"/>
              <a:gd name="T56" fmla="*/ 79375 w 92"/>
              <a:gd name="T57" fmla="*/ 41275 h 72"/>
              <a:gd name="T58" fmla="*/ 92075 w 92"/>
              <a:gd name="T59" fmla="*/ 41275 h 72"/>
              <a:gd name="T60" fmla="*/ 101600 w 92"/>
              <a:gd name="T61" fmla="*/ 41275 h 72"/>
              <a:gd name="T62" fmla="*/ 111125 w 92"/>
              <a:gd name="T63" fmla="*/ 44450 h 72"/>
              <a:gd name="T64" fmla="*/ 114300 w 92"/>
              <a:gd name="T65" fmla="*/ 50800 h 72"/>
              <a:gd name="T66" fmla="*/ 117475 w 92"/>
              <a:gd name="T67" fmla="*/ 57150 h 72"/>
              <a:gd name="T68" fmla="*/ 114300 w 92"/>
              <a:gd name="T69" fmla="*/ 63500 h 72"/>
              <a:gd name="T70" fmla="*/ 111125 w 92"/>
              <a:gd name="T71" fmla="*/ 69850 h 72"/>
              <a:gd name="T72" fmla="*/ 101600 w 92"/>
              <a:gd name="T73" fmla="*/ 73025 h 72"/>
              <a:gd name="T74" fmla="*/ 92075 w 92"/>
              <a:gd name="T75" fmla="*/ 76200 h 72"/>
              <a:gd name="T76" fmla="*/ 79375 w 92"/>
              <a:gd name="T77" fmla="*/ 73025 h 72"/>
              <a:gd name="T78" fmla="*/ 73025 w 92"/>
              <a:gd name="T79" fmla="*/ 69850 h 72"/>
              <a:gd name="T80" fmla="*/ 142875 w 92"/>
              <a:gd name="T81" fmla="*/ 114300 h 7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72"/>
              <a:gd name="T125" fmla="*/ 92 w 92"/>
              <a:gd name="T126" fmla="*/ 72 h 7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72">
                <a:moveTo>
                  <a:pt x="90" y="72"/>
                </a:moveTo>
                <a:lnTo>
                  <a:pt x="90" y="48"/>
                </a:lnTo>
                <a:lnTo>
                  <a:pt x="82" y="48"/>
                </a:lnTo>
                <a:lnTo>
                  <a:pt x="90" y="40"/>
                </a:lnTo>
                <a:lnTo>
                  <a:pt x="92" y="34"/>
                </a:lnTo>
                <a:lnTo>
                  <a:pt x="92" y="28"/>
                </a:lnTo>
                <a:lnTo>
                  <a:pt x="92" y="20"/>
                </a:lnTo>
                <a:lnTo>
                  <a:pt x="88" y="14"/>
                </a:lnTo>
                <a:lnTo>
                  <a:pt x="84" y="8"/>
                </a:lnTo>
                <a:lnTo>
                  <a:pt x="76" y="4"/>
                </a:lnTo>
                <a:lnTo>
                  <a:pt x="68" y="0"/>
                </a:lnTo>
                <a:lnTo>
                  <a:pt x="56" y="0"/>
                </a:lnTo>
                <a:lnTo>
                  <a:pt x="42" y="2"/>
                </a:lnTo>
                <a:lnTo>
                  <a:pt x="36" y="4"/>
                </a:lnTo>
                <a:lnTo>
                  <a:pt x="32" y="8"/>
                </a:lnTo>
                <a:lnTo>
                  <a:pt x="26" y="16"/>
                </a:lnTo>
                <a:lnTo>
                  <a:pt x="24" y="28"/>
                </a:lnTo>
                <a:lnTo>
                  <a:pt x="26" y="38"/>
                </a:lnTo>
                <a:lnTo>
                  <a:pt x="32" y="48"/>
                </a:lnTo>
                <a:lnTo>
                  <a:pt x="0" y="48"/>
                </a:lnTo>
                <a:lnTo>
                  <a:pt x="0" y="72"/>
                </a:lnTo>
                <a:lnTo>
                  <a:pt x="88" y="72"/>
                </a:lnTo>
                <a:lnTo>
                  <a:pt x="90" y="72"/>
                </a:lnTo>
                <a:lnTo>
                  <a:pt x="46" y="44"/>
                </a:lnTo>
                <a:lnTo>
                  <a:pt x="44" y="40"/>
                </a:lnTo>
                <a:lnTo>
                  <a:pt x="42" y="36"/>
                </a:lnTo>
                <a:lnTo>
                  <a:pt x="42" y="32"/>
                </a:lnTo>
                <a:lnTo>
                  <a:pt x="46" y="28"/>
                </a:lnTo>
                <a:lnTo>
                  <a:pt x="50" y="26"/>
                </a:lnTo>
                <a:lnTo>
                  <a:pt x="58" y="26"/>
                </a:lnTo>
                <a:lnTo>
                  <a:pt x="64" y="26"/>
                </a:lnTo>
                <a:lnTo>
                  <a:pt x="70" y="28"/>
                </a:lnTo>
                <a:lnTo>
                  <a:pt x="72" y="32"/>
                </a:lnTo>
                <a:lnTo>
                  <a:pt x="74" y="36"/>
                </a:lnTo>
                <a:lnTo>
                  <a:pt x="72" y="40"/>
                </a:lnTo>
                <a:lnTo>
                  <a:pt x="70" y="44"/>
                </a:lnTo>
                <a:lnTo>
                  <a:pt x="64" y="46"/>
                </a:lnTo>
                <a:lnTo>
                  <a:pt x="58" y="48"/>
                </a:lnTo>
                <a:lnTo>
                  <a:pt x="50" y="46"/>
                </a:lnTo>
                <a:lnTo>
                  <a:pt x="46" y="44"/>
                </a:lnTo>
                <a:lnTo>
                  <a:pt x="90" y="7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Freeform 108"/>
          <p:cNvSpPr>
            <a:spLocks/>
          </p:cNvSpPr>
          <p:nvPr/>
        </p:nvSpPr>
        <p:spPr bwMode="auto">
          <a:xfrm>
            <a:off x="4054475" y="4316413"/>
            <a:ext cx="104775" cy="82550"/>
          </a:xfrm>
          <a:custGeom>
            <a:avLst/>
            <a:gdLst>
              <a:gd name="T0" fmla="*/ 104775 w 66"/>
              <a:gd name="T1" fmla="*/ 82550 h 52"/>
              <a:gd name="T2" fmla="*/ 104775 w 66"/>
              <a:gd name="T3" fmla="*/ 41275 h 52"/>
              <a:gd name="T4" fmla="*/ 69850 w 66"/>
              <a:gd name="T5" fmla="*/ 41275 h 52"/>
              <a:gd name="T6" fmla="*/ 50800 w 66"/>
              <a:gd name="T7" fmla="*/ 38100 h 52"/>
              <a:gd name="T8" fmla="*/ 34925 w 66"/>
              <a:gd name="T9" fmla="*/ 34925 h 52"/>
              <a:gd name="T10" fmla="*/ 31750 w 66"/>
              <a:gd name="T11" fmla="*/ 28575 h 52"/>
              <a:gd name="T12" fmla="*/ 28575 w 66"/>
              <a:gd name="T13" fmla="*/ 22225 h 52"/>
              <a:gd name="T14" fmla="*/ 31750 w 66"/>
              <a:gd name="T15" fmla="*/ 9525 h 52"/>
              <a:gd name="T16" fmla="*/ 3175 w 66"/>
              <a:gd name="T17" fmla="*/ 0 h 52"/>
              <a:gd name="T18" fmla="*/ 0 w 66"/>
              <a:gd name="T19" fmla="*/ 9525 h 52"/>
              <a:gd name="T20" fmla="*/ 0 w 66"/>
              <a:gd name="T21" fmla="*/ 19050 h 52"/>
              <a:gd name="T22" fmla="*/ 0 w 66"/>
              <a:gd name="T23" fmla="*/ 25400 h 52"/>
              <a:gd name="T24" fmla="*/ 3175 w 66"/>
              <a:gd name="T25" fmla="*/ 31750 h 52"/>
              <a:gd name="T26" fmla="*/ 9525 w 66"/>
              <a:gd name="T27" fmla="*/ 38100 h 52"/>
              <a:gd name="T28" fmla="*/ 19050 w 66"/>
              <a:gd name="T29" fmla="*/ 44450 h 52"/>
              <a:gd name="T30" fmla="*/ 0 w 66"/>
              <a:gd name="T31" fmla="*/ 44450 h 52"/>
              <a:gd name="T32" fmla="*/ 0 w 66"/>
              <a:gd name="T33" fmla="*/ 82550 h 52"/>
              <a:gd name="T34" fmla="*/ 101600 w 66"/>
              <a:gd name="T35" fmla="*/ 82550 h 52"/>
              <a:gd name="T36" fmla="*/ 104775 w 66"/>
              <a:gd name="T37" fmla="*/ 82550 h 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52"/>
              <a:gd name="T59" fmla="*/ 66 w 66"/>
              <a:gd name="T60" fmla="*/ 52 h 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52">
                <a:moveTo>
                  <a:pt x="66" y="52"/>
                </a:moveTo>
                <a:lnTo>
                  <a:pt x="66" y="26"/>
                </a:lnTo>
                <a:lnTo>
                  <a:pt x="44" y="26"/>
                </a:lnTo>
                <a:lnTo>
                  <a:pt x="32" y="24"/>
                </a:lnTo>
                <a:lnTo>
                  <a:pt x="22" y="22"/>
                </a:lnTo>
                <a:lnTo>
                  <a:pt x="20" y="18"/>
                </a:lnTo>
                <a:lnTo>
                  <a:pt x="18" y="14"/>
                </a:lnTo>
                <a:lnTo>
                  <a:pt x="20" y="6"/>
                </a:lnTo>
                <a:lnTo>
                  <a:pt x="2" y="0"/>
                </a:lnTo>
                <a:lnTo>
                  <a:pt x="0" y="6"/>
                </a:lnTo>
                <a:lnTo>
                  <a:pt x="0" y="12"/>
                </a:lnTo>
                <a:lnTo>
                  <a:pt x="0" y="16"/>
                </a:lnTo>
                <a:lnTo>
                  <a:pt x="2" y="20"/>
                </a:lnTo>
                <a:lnTo>
                  <a:pt x="6" y="24"/>
                </a:lnTo>
                <a:lnTo>
                  <a:pt x="12" y="28"/>
                </a:lnTo>
                <a:lnTo>
                  <a:pt x="0" y="28"/>
                </a:lnTo>
                <a:lnTo>
                  <a:pt x="0" y="52"/>
                </a:lnTo>
                <a:lnTo>
                  <a:pt x="64" y="52"/>
                </a:lnTo>
                <a:lnTo>
                  <a:pt x="66" y="5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109"/>
          <p:cNvSpPr>
            <a:spLocks/>
          </p:cNvSpPr>
          <p:nvPr/>
        </p:nvSpPr>
        <p:spPr bwMode="auto">
          <a:xfrm>
            <a:off x="4054475" y="4192588"/>
            <a:ext cx="107950" cy="120650"/>
          </a:xfrm>
          <a:custGeom>
            <a:avLst/>
            <a:gdLst>
              <a:gd name="T0" fmla="*/ 25400 w 68"/>
              <a:gd name="T1" fmla="*/ 73025 h 76"/>
              <a:gd name="T2" fmla="*/ 22225 w 68"/>
              <a:gd name="T3" fmla="*/ 66675 h 76"/>
              <a:gd name="T4" fmla="*/ 22225 w 68"/>
              <a:gd name="T5" fmla="*/ 57150 h 76"/>
              <a:gd name="T6" fmla="*/ 22225 w 68"/>
              <a:gd name="T7" fmla="*/ 50800 h 76"/>
              <a:gd name="T8" fmla="*/ 25400 w 68"/>
              <a:gd name="T9" fmla="*/ 47625 h 76"/>
              <a:gd name="T10" fmla="*/ 28575 w 68"/>
              <a:gd name="T11" fmla="*/ 44450 h 76"/>
              <a:gd name="T12" fmla="*/ 34925 w 68"/>
              <a:gd name="T13" fmla="*/ 44450 h 76"/>
              <a:gd name="T14" fmla="*/ 41275 w 68"/>
              <a:gd name="T15" fmla="*/ 57150 h 76"/>
              <a:gd name="T16" fmla="*/ 47625 w 68"/>
              <a:gd name="T17" fmla="*/ 88900 h 76"/>
              <a:gd name="T18" fmla="*/ 50800 w 68"/>
              <a:gd name="T19" fmla="*/ 104775 h 76"/>
              <a:gd name="T20" fmla="*/ 57150 w 68"/>
              <a:gd name="T21" fmla="*/ 114300 h 76"/>
              <a:gd name="T22" fmla="*/ 66675 w 68"/>
              <a:gd name="T23" fmla="*/ 117475 h 76"/>
              <a:gd name="T24" fmla="*/ 79375 w 68"/>
              <a:gd name="T25" fmla="*/ 120650 h 76"/>
              <a:gd name="T26" fmla="*/ 88900 w 68"/>
              <a:gd name="T27" fmla="*/ 117475 h 76"/>
              <a:gd name="T28" fmla="*/ 98425 w 68"/>
              <a:gd name="T29" fmla="*/ 111125 h 76"/>
              <a:gd name="T30" fmla="*/ 107950 w 68"/>
              <a:gd name="T31" fmla="*/ 98425 h 76"/>
              <a:gd name="T32" fmla="*/ 107950 w 68"/>
              <a:gd name="T33" fmla="*/ 82550 h 76"/>
              <a:gd name="T34" fmla="*/ 107950 w 68"/>
              <a:gd name="T35" fmla="*/ 69850 h 76"/>
              <a:gd name="T36" fmla="*/ 104775 w 68"/>
              <a:gd name="T37" fmla="*/ 57150 h 76"/>
              <a:gd name="T38" fmla="*/ 92075 w 68"/>
              <a:gd name="T39" fmla="*/ 41275 h 76"/>
              <a:gd name="T40" fmla="*/ 101600 w 68"/>
              <a:gd name="T41" fmla="*/ 41275 h 76"/>
              <a:gd name="T42" fmla="*/ 104775 w 68"/>
              <a:gd name="T43" fmla="*/ 38100 h 76"/>
              <a:gd name="T44" fmla="*/ 104775 w 68"/>
              <a:gd name="T45" fmla="*/ 0 h 76"/>
              <a:gd name="T46" fmla="*/ 95250 w 68"/>
              <a:gd name="T47" fmla="*/ 3175 h 76"/>
              <a:gd name="T48" fmla="*/ 82550 w 68"/>
              <a:gd name="T49" fmla="*/ 3175 h 76"/>
              <a:gd name="T50" fmla="*/ 38100 w 68"/>
              <a:gd name="T51" fmla="*/ 3175 h 76"/>
              <a:gd name="T52" fmla="*/ 22225 w 68"/>
              <a:gd name="T53" fmla="*/ 6350 h 76"/>
              <a:gd name="T54" fmla="*/ 15875 w 68"/>
              <a:gd name="T55" fmla="*/ 9525 h 76"/>
              <a:gd name="T56" fmla="*/ 9525 w 68"/>
              <a:gd name="T57" fmla="*/ 15875 h 76"/>
              <a:gd name="T58" fmla="*/ 3175 w 68"/>
              <a:gd name="T59" fmla="*/ 22225 h 76"/>
              <a:gd name="T60" fmla="*/ 0 w 68"/>
              <a:gd name="T61" fmla="*/ 34925 h 76"/>
              <a:gd name="T62" fmla="*/ 0 w 68"/>
              <a:gd name="T63" fmla="*/ 63500 h 76"/>
              <a:gd name="T64" fmla="*/ 0 w 68"/>
              <a:gd name="T65" fmla="*/ 82550 h 76"/>
              <a:gd name="T66" fmla="*/ 6350 w 68"/>
              <a:gd name="T67" fmla="*/ 98425 h 76"/>
              <a:gd name="T68" fmla="*/ 15875 w 68"/>
              <a:gd name="T69" fmla="*/ 111125 h 76"/>
              <a:gd name="T70" fmla="*/ 31750 w 68"/>
              <a:gd name="T71" fmla="*/ 117475 h 76"/>
              <a:gd name="T72" fmla="*/ 34925 w 68"/>
              <a:gd name="T73" fmla="*/ 79375 h 76"/>
              <a:gd name="T74" fmla="*/ 28575 w 68"/>
              <a:gd name="T75" fmla="*/ 73025 h 76"/>
              <a:gd name="T76" fmla="*/ 25400 w 68"/>
              <a:gd name="T77" fmla="*/ 73025 h 76"/>
              <a:gd name="T78" fmla="*/ 63500 w 68"/>
              <a:gd name="T79" fmla="*/ 44450 h 76"/>
              <a:gd name="T80" fmla="*/ 76200 w 68"/>
              <a:gd name="T81" fmla="*/ 47625 h 76"/>
              <a:gd name="T82" fmla="*/ 82550 w 68"/>
              <a:gd name="T83" fmla="*/ 53975 h 76"/>
              <a:gd name="T84" fmla="*/ 85725 w 68"/>
              <a:gd name="T85" fmla="*/ 66675 h 76"/>
              <a:gd name="T86" fmla="*/ 85725 w 68"/>
              <a:gd name="T87" fmla="*/ 73025 h 76"/>
              <a:gd name="T88" fmla="*/ 82550 w 68"/>
              <a:gd name="T89" fmla="*/ 76200 h 76"/>
              <a:gd name="T90" fmla="*/ 76200 w 68"/>
              <a:gd name="T91" fmla="*/ 79375 h 76"/>
              <a:gd name="T92" fmla="*/ 66675 w 68"/>
              <a:gd name="T93" fmla="*/ 76200 h 76"/>
              <a:gd name="T94" fmla="*/ 60325 w 68"/>
              <a:gd name="T95" fmla="*/ 60325 h 76"/>
              <a:gd name="T96" fmla="*/ 57150 w 68"/>
              <a:gd name="T97" fmla="*/ 44450 h 76"/>
              <a:gd name="T98" fmla="*/ 63500 w 68"/>
              <a:gd name="T99" fmla="*/ 44450 h 76"/>
              <a:gd name="T100" fmla="*/ 25400 w 68"/>
              <a:gd name="T101" fmla="*/ 73025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16" y="46"/>
                </a:moveTo>
                <a:lnTo>
                  <a:pt x="14" y="42"/>
                </a:lnTo>
                <a:lnTo>
                  <a:pt x="14" y="36"/>
                </a:lnTo>
                <a:lnTo>
                  <a:pt x="14" y="32"/>
                </a:lnTo>
                <a:lnTo>
                  <a:pt x="16" y="30"/>
                </a:lnTo>
                <a:lnTo>
                  <a:pt x="18" y="28"/>
                </a:lnTo>
                <a:lnTo>
                  <a:pt x="22" y="28"/>
                </a:lnTo>
                <a:lnTo>
                  <a:pt x="26" y="36"/>
                </a:lnTo>
                <a:lnTo>
                  <a:pt x="30" y="56"/>
                </a:lnTo>
                <a:lnTo>
                  <a:pt x="32" y="66"/>
                </a:lnTo>
                <a:lnTo>
                  <a:pt x="36" y="72"/>
                </a:lnTo>
                <a:lnTo>
                  <a:pt x="42" y="74"/>
                </a:lnTo>
                <a:lnTo>
                  <a:pt x="50" y="76"/>
                </a:lnTo>
                <a:lnTo>
                  <a:pt x="56" y="74"/>
                </a:lnTo>
                <a:lnTo>
                  <a:pt x="62" y="70"/>
                </a:lnTo>
                <a:lnTo>
                  <a:pt x="68" y="62"/>
                </a:lnTo>
                <a:lnTo>
                  <a:pt x="68" y="52"/>
                </a:lnTo>
                <a:lnTo>
                  <a:pt x="68" y="44"/>
                </a:lnTo>
                <a:lnTo>
                  <a:pt x="66" y="36"/>
                </a:lnTo>
                <a:lnTo>
                  <a:pt x="58" y="26"/>
                </a:lnTo>
                <a:lnTo>
                  <a:pt x="64" y="26"/>
                </a:lnTo>
                <a:lnTo>
                  <a:pt x="66" y="24"/>
                </a:lnTo>
                <a:lnTo>
                  <a:pt x="66" y="0"/>
                </a:lnTo>
                <a:lnTo>
                  <a:pt x="60" y="2"/>
                </a:lnTo>
                <a:lnTo>
                  <a:pt x="52" y="2"/>
                </a:lnTo>
                <a:lnTo>
                  <a:pt x="24" y="2"/>
                </a:lnTo>
                <a:lnTo>
                  <a:pt x="14" y="4"/>
                </a:lnTo>
                <a:lnTo>
                  <a:pt x="10" y="6"/>
                </a:lnTo>
                <a:lnTo>
                  <a:pt x="6" y="10"/>
                </a:lnTo>
                <a:lnTo>
                  <a:pt x="2" y="14"/>
                </a:lnTo>
                <a:lnTo>
                  <a:pt x="0" y="22"/>
                </a:lnTo>
                <a:lnTo>
                  <a:pt x="0" y="40"/>
                </a:lnTo>
                <a:lnTo>
                  <a:pt x="0" y="52"/>
                </a:lnTo>
                <a:lnTo>
                  <a:pt x="4" y="62"/>
                </a:lnTo>
                <a:lnTo>
                  <a:pt x="10" y="70"/>
                </a:lnTo>
                <a:lnTo>
                  <a:pt x="20" y="74"/>
                </a:lnTo>
                <a:lnTo>
                  <a:pt x="22" y="50"/>
                </a:lnTo>
                <a:lnTo>
                  <a:pt x="18" y="46"/>
                </a:lnTo>
                <a:lnTo>
                  <a:pt x="16" y="46"/>
                </a:lnTo>
                <a:lnTo>
                  <a:pt x="40" y="28"/>
                </a:lnTo>
                <a:lnTo>
                  <a:pt x="48" y="30"/>
                </a:lnTo>
                <a:lnTo>
                  <a:pt x="52" y="34"/>
                </a:lnTo>
                <a:lnTo>
                  <a:pt x="54" y="42"/>
                </a:lnTo>
                <a:lnTo>
                  <a:pt x="54" y="46"/>
                </a:lnTo>
                <a:lnTo>
                  <a:pt x="52" y="48"/>
                </a:lnTo>
                <a:lnTo>
                  <a:pt x="48" y="50"/>
                </a:lnTo>
                <a:lnTo>
                  <a:pt x="42" y="48"/>
                </a:lnTo>
                <a:lnTo>
                  <a:pt x="38" y="38"/>
                </a:lnTo>
                <a:lnTo>
                  <a:pt x="36" y="28"/>
                </a:lnTo>
                <a:lnTo>
                  <a:pt x="40" y="28"/>
                </a:lnTo>
                <a:lnTo>
                  <a:pt x="16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110"/>
          <p:cNvSpPr>
            <a:spLocks/>
          </p:cNvSpPr>
          <p:nvPr/>
        </p:nvSpPr>
        <p:spPr bwMode="auto">
          <a:xfrm>
            <a:off x="4054475" y="4062413"/>
            <a:ext cx="104775" cy="111125"/>
          </a:xfrm>
          <a:custGeom>
            <a:avLst/>
            <a:gdLst>
              <a:gd name="T0" fmla="*/ 104775 w 66"/>
              <a:gd name="T1" fmla="*/ 111125 h 70"/>
              <a:gd name="T2" fmla="*/ 104775 w 66"/>
              <a:gd name="T3" fmla="*/ 69850 h 70"/>
              <a:gd name="T4" fmla="*/ 57150 w 66"/>
              <a:gd name="T5" fmla="*/ 69850 h 70"/>
              <a:gd name="T6" fmla="*/ 44450 w 66"/>
              <a:gd name="T7" fmla="*/ 69850 h 70"/>
              <a:gd name="T8" fmla="*/ 34925 w 66"/>
              <a:gd name="T9" fmla="*/ 66675 h 70"/>
              <a:gd name="T10" fmla="*/ 31750 w 66"/>
              <a:gd name="T11" fmla="*/ 60325 h 70"/>
              <a:gd name="T12" fmla="*/ 28575 w 66"/>
              <a:gd name="T13" fmla="*/ 53975 h 70"/>
              <a:gd name="T14" fmla="*/ 31750 w 66"/>
              <a:gd name="T15" fmla="*/ 47625 h 70"/>
              <a:gd name="T16" fmla="*/ 34925 w 66"/>
              <a:gd name="T17" fmla="*/ 44450 h 70"/>
              <a:gd name="T18" fmla="*/ 41275 w 66"/>
              <a:gd name="T19" fmla="*/ 41275 h 70"/>
              <a:gd name="T20" fmla="*/ 47625 w 66"/>
              <a:gd name="T21" fmla="*/ 38100 h 70"/>
              <a:gd name="T22" fmla="*/ 104775 w 66"/>
              <a:gd name="T23" fmla="*/ 38100 h 70"/>
              <a:gd name="T24" fmla="*/ 104775 w 66"/>
              <a:gd name="T25" fmla="*/ 0 h 70"/>
              <a:gd name="T26" fmla="*/ 38100 w 66"/>
              <a:gd name="T27" fmla="*/ 0 h 70"/>
              <a:gd name="T28" fmla="*/ 22225 w 66"/>
              <a:gd name="T29" fmla="*/ 0 h 70"/>
              <a:gd name="T30" fmla="*/ 9525 w 66"/>
              <a:gd name="T31" fmla="*/ 9525 h 70"/>
              <a:gd name="T32" fmla="*/ 0 w 66"/>
              <a:gd name="T33" fmla="*/ 19050 h 70"/>
              <a:gd name="T34" fmla="*/ 0 w 66"/>
              <a:gd name="T35" fmla="*/ 34925 h 70"/>
              <a:gd name="T36" fmla="*/ 0 w 66"/>
              <a:gd name="T37" fmla="*/ 44450 h 70"/>
              <a:gd name="T38" fmla="*/ 3175 w 66"/>
              <a:gd name="T39" fmla="*/ 53975 h 70"/>
              <a:gd name="T40" fmla="*/ 9525 w 66"/>
              <a:gd name="T41" fmla="*/ 63500 h 70"/>
              <a:gd name="T42" fmla="*/ 19050 w 66"/>
              <a:gd name="T43" fmla="*/ 73025 h 70"/>
              <a:gd name="T44" fmla="*/ 0 w 66"/>
              <a:gd name="T45" fmla="*/ 73025 h 70"/>
              <a:gd name="T46" fmla="*/ 0 w 66"/>
              <a:gd name="T47" fmla="*/ 111125 h 70"/>
              <a:gd name="T48" fmla="*/ 101600 w 66"/>
              <a:gd name="T49" fmla="*/ 111125 h 70"/>
              <a:gd name="T50" fmla="*/ 104775 w 66"/>
              <a:gd name="T51" fmla="*/ 111125 h 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6"/>
              <a:gd name="T79" fmla="*/ 0 h 70"/>
              <a:gd name="T80" fmla="*/ 66 w 66"/>
              <a:gd name="T81" fmla="*/ 70 h 7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6" h="70">
                <a:moveTo>
                  <a:pt x="66" y="70"/>
                </a:moveTo>
                <a:lnTo>
                  <a:pt x="66" y="44"/>
                </a:lnTo>
                <a:lnTo>
                  <a:pt x="36" y="44"/>
                </a:lnTo>
                <a:lnTo>
                  <a:pt x="28" y="44"/>
                </a:lnTo>
                <a:lnTo>
                  <a:pt x="22" y="42"/>
                </a:lnTo>
                <a:lnTo>
                  <a:pt x="20" y="38"/>
                </a:lnTo>
                <a:lnTo>
                  <a:pt x="18" y="34"/>
                </a:lnTo>
                <a:lnTo>
                  <a:pt x="20" y="30"/>
                </a:lnTo>
                <a:lnTo>
                  <a:pt x="22" y="28"/>
                </a:lnTo>
                <a:lnTo>
                  <a:pt x="26" y="26"/>
                </a:lnTo>
                <a:lnTo>
                  <a:pt x="30" y="24"/>
                </a:lnTo>
                <a:lnTo>
                  <a:pt x="66" y="24"/>
                </a:lnTo>
                <a:lnTo>
                  <a:pt x="66" y="0"/>
                </a:lnTo>
                <a:lnTo>
                  <a:pt x="24" y="0"/>
                </a:lnTo>
                <a:lnTo>
                  <a:pt x="14" y="0"/>
                </a:lnTo>
                <a:lnTo>
                  <a:pt x="6" y="6"/>
                </a:lnTo>
                <a:lnTo>
                  <a:pt x="0" y="12"/>
                </a:lnTo>
                <a:lnTo>
                  <a:pt x="0" y="22"/>
                </a:lnTo>
                <a:lnTo>
                  <a:pt x="0" y="28"/>
                </a:lnTo>
                <a:lnTo>
                  <a:pt x="2" y="34"/>
                </a:lnTo>
                <a:lnTo>
                  <a:pt x="6" y="40"/>
                </a:lnTo>
                <a:lnTo>
                  <a:pt x="12" y="46"/>
                </a:lnTo>
                <a:lnTo>
                  <a:pt x="0" y="46"/>
                </a:lnTo>
                <a:lnTo>
                  <a:pt x="0" y="70"/>
                </a:lnTo>
                <a:lnTo>
                  <a:pt x="64" y="70"/>
                </a:lnTo>
                <a:lnTo>
                  <a:pt x="66" y="7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Freeform 111"/>
          <p:cNvSpPr>
            <a:spLocks/>
          </p:cNvSpPr>
          <p:nvPr/>
        </p:nvSpPr>
        <p:spPr bwMode="auto">
          <a:xfrm>
            <a:off x="4054475" y="3919538"/>
            <a:ext cx="107950" cy="123825"/>
          </a:xfrm>
          <a:custGeom>
            <a:avLst/>
            <a:gdLst>
              <a:gd name="T0" fmla="*/ 60325 w 68"/>
              <a:gd name="T1" fmla="*/ 0 h 78"/>
              <a:gd name="T2" fmla="*/ 41275 w 68"/>
              <a:gd name="T3" fmla="*/ 3175 h 78"/>
              <a:gd name="T4" fmla="*/ 25400 w 68"/>
              <a:gd name="T5" fmla="*/ 6350 h 78"/>
              <a:gd name="T6" fmla="*/ 12700 w 68"/>
              <a:gd name="T7" fmla="*/ 15875 h 78"/>
              <a:gd name="T8" fmla="*/ 6350 w 68"/>
              <a:gd name="T9" fmla="*/ 28575 h 78"/>
              <a:gd name="T10" fmla="*/ 0 w 68"/>
              <a:gd name="T11" fmla="*/ 41275 h 78"/>
              <a:gd name="T12" fmla="*/ 0 w 68"/>
              <a:gd name="T13" fmla="*/ 63500 h 78"/>
              <a:gd name="T14" fmla="*/ 0 w 68"/>
              <a:gd name="T15" fmla="*/ 76200 h 78"/>
              <a:gd name="T16" fmla="*/ 3175 w 68"/>
              <a:gd name="T17" fmla="*/ 88900 h 78"/>
              <a:gd name="T18" fmla="*/ 6350 w 68"/>
              <a:gd name="T19" fmla="*/ 98425 h 78"/>
              <a:gd name="T20" fmla="*/ 12700 w 68"/>
              <a:gd name="T21" fmla="*/ 107950 h 78"/>
              <a:gd name="T22" fmla="*/ 22225 w 68"/>
              <a:gd name="T23" fmla="*/ 114300 h 78"/>
              <a:gd name="T24" fmla="*/ 31750 w 68"/>
              <a:gd name="T25" fmla="*/ 117475 h 78"/>
              <a:gd name="T26" fmla="*/ 41275 w 68"/>
              <a:gd name="T27" fmla="*/ 120650 h 78"/>
              <a:gd name="T28" fmla="*/ 53975 w 68"/>
              <a:gd name="T29" fmla="*/ 123825 h 78"/>
              <a:gd name="T30" fmla="*/ 69850 w 68"/>
              <a:gd name="T31" fmla="*/ 120650 h 78"/>
              <a:gd name="T32" fmla="*/ 82550 w 68"/>
              <a:gd name="T33" fmla="*/ 114300 h 78"/>
              <a:gd name="T34" fmla="*/ 95250 w 68"/>
              <a:gd name="T35" fmla="*/ 104775 h 78"/>
              <a:gd name="T36" fmla="*/ 101600 w 68"/>
              <a:gd name="T37" fmla="*/ 95250 h 78"/>
              <a:gd name="T38" fmla="*/ 107950 w 68"/>
              <a:gd name="T39" fmla="*/ 79375 h 78"/>
              <a:gd name="T40" fmla="*/ 107950 w 68"/>
              <a:gd name="T41" fmla="*/ 60325 h 78"/>
              <a:gd name="T42" fmla="*/ 107950 w 68"/>
              <a:gd name="T43" fmla="*/ 41275 h 78"/>
              <a:gd name="T44" fmla="*/ 101600 w 68"/>
              <a:gd name="T45" fmla="*/ 25400 h 78"/>
              <a:gd name="T46" fmla="*/ 92075 w 68"/>
              <a:gd name="T47" fmla="*/ 12700 h 78"/>
              <a:gd name="T48" fmla="*/ 79375 w 68"/>
              <a:gd name="T49" fmla="*/ 3175 h 78"/>
              <a:gd name="T50" fmla="*/ 76200 w 68"/>
              <a:gd name="T51" fmla="*/ 41275 h 78"/>
              <a:gd name="T52" fmla="*/ 82550 w 68"/>
              <a:gd name="T53" fmla="*/ 50800 h 78"/>
              <a:gd name="T54" fmla="*/ 85725 w 68"/>
              <a:gd name="T55" fmla="*/ 60325 h 78"/>
              <a:gd name="T56" fmla="*/ 82550 w 68"/>
              <a:gd name="T57" fmla="*/ 69850 h 78"/>
              <a:gd name="T58" fmla="*/ 79375 w 68"/>
              <a:gd name="T59" fmla="*/ 76200 h 78"/>
              <a:gd name="T60" fmla="*/ 73025 w 68"/>
              <a:gd name="T61" fmla="*/ 79375 h 78"/>
              <a:gd name="T62" fmla="*/ 63500 w 68"/>
              <a:gd name="T63" fmla="*/ 82550 h 78"/>
              <a:gd name="T64" fmla="*/ 63500 w 68"/>
              <a:gd name="T65" fmla="*/ 0 h 78"/>
              <a:gd name="T66" fmla="*/ 63500 w 68"/>
              <a:gd name="T67" fmla="*/ 0 h 78"/>
              <a:gd name="T68" fmla="*/ 60325 w 68"/>
              <a:gd name="T69" fmla="*/ 0 h 78"/>
              <a:gd name="T70" fmla="*/ 44450 w 68"/>
              <a:gd name="T71" fmla="*/ 82550 h 78"/>
              <a:gd name="T72" fmla="*/ 34925 w 68"/>
              <a:gd name="T73" fmla="*/ 79375 h 78"/>
              <a:gd name="T74" fmla="*/ 28575 w 68"/>
              <a:gd name="T75" fmla="*/ 76200 h 78"/>
              <a:gd name="T76" fmla="*/ 25400 w 68"/>
              <a:gd name="T77" fmla="*/ 69850 h 78"/>
              <a:gd name="T78" fmla="*/ 22225 w 68"/>
              <a:gd name="T79" fmla="*/ 60325 h 78"/>
              <a:gd name="T80" fmla="*/ 22225 w 68"/>
              <a:gd name="T81" fmla="*/ 53975 h 78"/>
              <a:gd name="T82" fmla="*/ 28575 w 68"/>
              <a:gd name="T83" fmla="*/ 47625 h 78"/>
              <a:gd name="T84" fmla="*/ 34925 w 68"/>
              <a:gd name="T85" fmla="*/ 44450 h 78"/>
              <a:gd name="T86" fmla="*/ 44450 w 68"/>
              <a:gd name="T87" fmla="*/ 41275 h 78"/>
              <a:gd name="T88" fmla="*/ 44450 w 68"/>
              <a:gd name="T89" fmla="*/ 82550 h 78"/>
              <a:gd name="T90" fmla="*/ 60325 w 68"/>
              <a:gd name="T91" fmla="*/ 0 h 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78"/>
              <a:gd name="T140" fmla="*/ 68 w 68"/>
              <a:gd name="T141" fmla="*/ 78 h 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78">
                <a:moveTo>
                  <a:pt x="38" y="0"/>
                </a:moveTo>
                <a:lnTo>
                  <a:pt x="26" y="2"/>
                </a:lnTo>
                <a:lnTo>
                  <a:pt x="16" y="4"/>
                </a:lnTo>
                <a:lnTo>
                  <a:pt x="8" y="10"/>
                </a:lnTo>
                <a:lnTo>
                  <a:pt x="4" y="18"/>
                </a:lnTo>
                <a:lnTo>
                  <a:pt x="0" y="26"/>
                </a:lnTo>
                <a:lnTo>
                  <a:pt x="0" y="40"/>
                </a:lnTo>
                <a:lnTo>
                  <a:pt x="0" y="48"/>
                </a:lnTo>
                <a:lnTo>
                  <a:pt x="2" y="56"/>
                </a:lnTo>
                <a:lnTo>
                  <a:pt x="4" y="62"/>
                </a:lnTo>
                <a:lnTo>
                  <a:pt x="8" y="68"/>
                </a:lnTo>
                <a:lnTo>
                  <a:pt x="14" y="72"/>
                </a:lnTo>
                <a:lnTo>
                  <a:pt x="20" y="74"/>
                </a:lnTo>
                <a:lnTo>
                  <a:pt x="26" y="76"/>
                </a:lnTo>
                <a:lnTo>
                  <a:pt x="34" y="78"/>
                </a:lnTo>
                <a:lnTo>
                  <a:pt x="44" y="76"/>
                </a:lnTo>
                <a:lnTo>
                  <a:pt x="52" y="72"/>
                </a:lnTo>
                <a:lnTo>
                  <a:pt x="60" y="66"/>
                </a:lnTo>
                <a:lnTo>
                  <a:pt x="64" y="60"/>
                </a:lnTo>
                <a:lnTo>
                  <a:pt x="68" y="50"/>
                </a:lnTo>
                <a:lnTo>
                  <a:pt x="68" y="38"/>
                </a:lnTo>
                <a:lnTo>
                  <a:pt x="68" y="26"/>
                </a:lnTo>
                <a:lnTo>
                  <a:pt x="64" y="16"/>
                </a:lnTo>
                <a:lnTo>
                  <a:pt x="58" y="8"/>
                </a:lnTo>
                <a:lnTo>
                  <a:pt x="50" y="2"/>
                </a:lnTo>
                <a:lnTo>
                  <a:pt x="48" y="26"/>
                </a:lnTo>
                <a:lnTo>
                  <a:pt x="52" y="32"/>
                </a:lnTo>
                <a:lnTo>
                  <a:pt x="54" y="38"/>
                </a:lnTo>
                <a:lnTo>
                  <a:pt x="52" y="44"/>
                </a:lnTo>
                <a:lnTo>
                  <a:pt x="50" y="48"/>
                </a:lnTo>
                <a:lnTo>
                  <a:pt x="46" y="50"/>
                </a:lnTo>
                <a:lnTo>
                  <a:pt x="40" y="52"/>
                </a:lnTo>
                <a:lnTo>
                  <a:pt x="40" y="0"/>
                </a:lnTo>
                <a:lnTo>
                  <a:pt x="38" y="0"/>
                </a:lnTo>
                <a:lnTo>
                  <a:pt x="28" y="52"/>
                </a:lnTo>
                <a:lnTo>
                  <a:pt x="22" y="50"/>
                </a:lnTo>
                <a:lnTo>
                  <a:pt x="18" y="48"/>
                </a:lnTo>
                <a:lnTo>
                  <a:pt x="16" y="44"/>
                </a:lnTo>
                <a:lnTo>
                  <a:pt x="14" y="38"/>
                </a:lnTo>
                <a:lnTo>
                  <a:pt x="14" y="34"/>
                </a:lnTo>
                <a:lnTo>
                  <a:pt x="18" y="30"/>
                </a:lnTo>
                <a:lnTo>
                  <a:pt x="22" y="28"/>
                </a:lnTo>
                <a:lnTo>
                  <a:pt x="28" y="26"/>
                </a:lnTo>
                <a:lnTo>
                  <a:pt x="28" y="52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Freeform 112"/>
          <p:cNvSpPr>
            <a:spLocks/>
          </p:cNvSpPr>
          <p:nvPr/>
        </p:nvSpPr>
        <p:spPr bwMode="auto">
          <a:xfrm>
            <a:off x="4054475" y="3716338"/>
            <a:ext cx="146050" cy="117475"/>
          </a:xfrm>
          <a:custGeom>
            <a:avLst/>
            <a:gdLst>
              <a:gd name="T0" fmla="*/ 146050 w 92"/>
              <a:gd name="T1" fmla="*/ 76200 h 74"/>
              <a:gd name="T2" fmla="*/ 95250 w 92"/>
              <a:gd name="T3" fmla="*/ 76200 h 74"/>
              <a:gd name="T4" fmla="*/ 104775 w 92"/>
              <a:gd name="T5" fmla="*/ 63500 h 74"/>
              <a:gd name="T6" fmla="*/ 107950 w 92"/>
              <a:gd name="T7" fmla="*/ 44450 h 74"/>
              <a:gd name="T8" fmla="*/ 104775 w 92"/>
              <a:gd name="T9" fmla="*/ 28575 h 74"/>
              <a:gd name="T10" fmla="*/ 95250 w 92"/>
              <a:gd name="T11" fmla="*/ 12700 h 74"/>
              <a:gd name="T12" fmla="*/ 85725 w 92"/>
              <a:gd name="T13" fmla="*/ 9525 h 74"/>
              <a:gd name="T14" fmla="*/ 79375 w 92"/>
              <a:gd name="T15" fmla="*/ 3175 h 74"/>
              <a:gd name="T16" fmla="*/ 53975 w 92"/>
              <a:gd name="T17" fmla="*/ 0 h 74"/>
              <a:gd name="T18" fmla="*/ 31750 w 92"/>
              <a:gd name="T19" fmla="*/ 3175 h 74"/>
              <a:gd name="T20" fmla="*/ 15875 w 92"/>
              <a:gd name="T21" fmla="*/ 12700 h 74"/>
              <a:gd name="T22" fmla="*/ 6350 w 92"/>
              <a:gd name="T23" fmla="*/ 19050 h 74"/>
              <a:gd name="T24" fmla="*/ 3175 w 92"/>
              <a:gd name="T25" fmla="*/ 25400 h 74"/>
              <a:gd name="T26" fmla="*/ 0 w 92"/>
              <a:gd name="T27" fmla="*/ 34925 h 74"/>
              <a:gd name="T28" fmla="*/ 0 w 92"/>
              <a:gd name="T29" fmla="*/ 44450 h 74"/>
              <a:gd name="T30" fmla="*/ 0 w 92"/>
              <a:gd name="T31" fmla="*/ 57150 h 74"/>
              <a:gd name="T32" fmla="*/ 3175 w 92"/>
              <a:gd name="T33" fmla="*/ 63500 h 74"/>
              <a:gd name="T34" fmla="*/ 15875 w 92"/>
              <a:gd name="T35" fmla="*/ 79375 h 74"/>
              <a:gd name="T36" fmla="*/ 0 w 92"/>
              <a:gd name="T37" fmla="*/ 79375 h 74"/>
              <a:gd name="T38" fmla="*/ 0 w 92"/>
              <a:gd name="T39" fmla="*/ 117475 h 74"/>
              <a:gd name="T40" fmla="*/ 146050 w 92"/>
              <a:gd name="T41" fmla="*/ 117475 h 74"/>
              <a:gd name="T42" fmla="*/ 146050 w 92"/>
              <a:gd name="T43" fmla="*/ 79375 h 74"/>
              <a:gd name="T44" fmla="*/ 146050 w 92"/>
              <a:gd name="T45" fmla="*/ 76200 h 74"/>
              <a:gd name="T46" fmla="*/ 34925 w 92"/>
              <a:gd name="T47" fmla="*/ 73025 h 74"/>
              <a:gd name="T48" fmla="*/ 28575 w 92"/>
              <a:gd name="T49" fmla="*/ 66675 h 74"/>
              <a:gd name="T50" fmla="*/ 28575 w 92"/>
              <a:gd name="T51" fmla="*/ 57150 h 74"/>
              <a:gd name="T52" fmla="*/ 28575 w 92"/>
              <a:gd name="T53" fmla="*/ 50800 h 74"/>
              <a:gd name="T54" fmla="*/ 34925 w 92"/>
              <a:gd name="T55" fmla="*/ 47625 h 74"/>
              <a:gd name="T56" fmla="*/ 41275 w 92"/>
              <a:gd name="T57" fmla="*/ 41275 h 74"/>
              <a:gd name="T58" fmla="*/ 53975 w 92"/>
              <a:gd name="T59" fmla="*/ 41275 h 74"/>
              <a:gd name="T60" fmla="*/ 63500 w 92"/>
              <a:gd name="T61" fmla="*/ 41275 h 74"/>
              <a:gd name="T62" fmla="*/ 73025 w 92"/>
              <a:gd name="T63" fmla="*/ 47625 h 74"/>
              <a:gd name="T64" fmla="*/ 76200 w 92"/>
              <a:gd name="T65" fmla="*/ 50800 h 74"/>
              <a:gd name="T66" fmla="*/ 79375 w 92"/>
              <a:gd name="T67" fmla="*/ 57150 h 74"/>
              <a:gd name="T68" fmla="*/ 76200 w 92"/>
              <a:gd name="T69" fmla="*/ 66675 h 74"/>
              <a:gd name="T70" fmla="*/ 73025 w 92"/>
              <a:gd name="T71" fmla="*/ 69850 h 74"/>
              <a:gd name="T72" fmla="*/ 63500 w 92"/>
              <a:gd name="T73" fmla="*/ 76200 h 74"/>
              <a:gd name="T74" fmla="*/ 53975 w 92"/>
              <a:gd name="T75" fmla="*/ 76200 h 74"/>
              <a:gd name="T76" fmla="*/ 41275 w 92"/>
              <a:gd name="T77" fmla="*/ 76200 h 74"/>
              <a:gd name="T78" fmla="*/ 34925 w 92"/>
              <a:gd name="T79" fmla="*/ 73025 h 74"/>
              <a:gd name="T80" fmla="*/ 146050 w 92"/>
              <a:gd name="T81" fmla="*/ 76200 h 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74"/>
              <a:gd name="T125" fmla="*/ 92 w 92"/>
              <a:gd name="T126" fmla="*/ 74 h 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74">
                <a:moveTo>
                  <a:pt x="92" y="48"/>
                </a:moveTo>
                <a:lnTo>
                  <a:pt x="60" y="48"/>
                </a:lnTo>
                <a:lnTo>
                  <a:pt x="66" y="40"/>
                </a:lnTo>
                <a:lnTo>
                  <a:pt x="68" y="28"/>
                </a:lnTo>
                <a:lnTo>
                  <a:pt x="66" y="18"/>
                </a:lnTo>
                <a:lnTo>
                  <a:pt x="60" y="8"/>
                </a:lnTo>
                <a:lnTo>
                  <a:pt x="54" y="6"/>
                </a:lnTo>
                <a:lnTo>
                  <a:pt x="50" y="2"/>
                </a:lnTo>
                <a:lnTo>
                  <a:pt x="34" y="0"/>
                </a:lnTo>
                <a:lnTo>
                  <a:pt x="20" y="2"/>
                </a:lnTo>
                <a:lnTo>
                  <a:pt x="10" y="8"/>
                </a:lnTo>
                <a:lnTo>
                  <a:pt x="4" y="12"/>
                </a:lnTo>
                <a:lnTo>
                  <a:pt x="2" y="16"/>
                </a:lnTo>
                <a:lnTo>
                  <a:pt x="0" y="22"/>
                </a:lnTo>
                <a:lnTo>
                  <a:pt x="0" y="28"/>
                </a:lnTo>
                <a:lnTo>
                  <a:pt x="0" y="36"/>
                </a:lnTo>
                <a:lnTo>
                  <a:pt x="2" y="40"/>
                </a:lnTo>
                <a:lnTo>
                  <a:pt x="10" y="50"/>
                </a:lnTo>
                <a:lnTo>
                  <a:pt x="0" y="50"/>
                </a:lnTo>
                <a:lnTo>
                  <a:pt x="0" y="74"/>
                </a:lnTo>
                <a:lnTo>
                  <a:pt x="92" y="74"/>
                </a:lnTo>
                <a:lnTo>
                  <a:pt x="92" y="50"/>
                </a:lnTo>
                <a:lnTo>
                  <a:pt x="92" y="48"/>
                </a:lnTo>
                <a:lnTo>
                  <a:pt x="22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22" y="30"/>
                </a:lnTo>
                <a:lnTo>
                  <a:pt x="26" y="26"/>
                </a:lnTo>
                <a:lnTo>
                  <a:pt x="34" y="26"/>
                </a:lnTo>
                <a:lnTo>
                  <a:pt x="40" y="26"/>
                </a:lnTo>
                <a:lnTo>
                  <a:pt x="46" y="30"/>
                </a:lnTo>
                <a:lnTo>
                  <a:pt x="48" y="32"/>
                </a:lnTo>
                <a:lnTo>
                  <a:pt x="50" y="36"/>
                </a:lnTo>
                <a:lnTo>
                  <a:pt x="48" y="42"/>
                </a:lnTo>
                <a:lnTo>
                  <a:pt x="46" y="44"/>
                </a:lnTo>
                <a:lnTo>
                  <a:pt x="40" y="48"/>
                </a:lnTo>
                <a:lnTo>
                  <a:pt x="34" y="48"/>
                </a:lnTo>
                <a:lnTo>
                  <a:pt x="26" y="48"/>
                </a:lnTo>
                <a:lnTo>
                  <a:pt x="22" y="46"/>
                </a:lnTo>
                <a:lnTo>
                  <a:pt x="92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113"/>
          <p:cNvSpPr>
            <a:spLocks/>
          </p:cNvSpPr>
          <p:nvPr/>
        </p:nvSpPr>
        <p:spPr bwMode="auto">
          <a:xfrm>
            <a:off x="4054475" y="3582988"/>
            <a:ext cx="107950" cy="120650"/>
          </a:xfrm>
          <a:custGeom>
            <a:avLst/>
            <a:gdLst>
              <a:gd name="T0" fmla="*/ 95250 w 68"/>
              <a:gd name="T1" fmla="*/ 101600 h 76"/>
              <a:gd name="T2" fmla="*/ 101600 w 68"/>
              <a:gd name="T3" fmla="*/ 92075 h 76"/>
              <a:gd name="T4" fmla="*/ 104775 w 68"/>
              <a:gd name="T5" fmla="*/ 82550 h 76"/>
              <a:gd name="T6" fmla="*/ 107950 w 68"/>
              <a:gd name="T7" fmla="*/ 60325 h 76"/>
              <a:gd name="T8" fmla="*/ 107950 w 68"/>
              <a:gd name="T9" fmla="*/ 47625 h 76"/>
              <a:gd name="T10" fmla="*/ 104775 w 68"/>
              <a:gd name="T11" fmla="*/ 34925 h 76"/>
              <a:gd name="T12" fmla="*/ 98425 w 68"/>
              <a:gd name="T13" fmla="*/ 25400 h 76"/>
              <a:gd name="T14" fmla="*/ 92075 w 68"/>
              <a:gd name="T15" fmla="*/ 15875 h 76"/>
              <a:gd name="T16" fmla="*/ 85725 w 68"/>
              <a:gd name="T17" fmla="*/ 9525 h 76"/>
              <a:gd name="T18" fmla="*/ 76200 w 68"/>
              <a:gd name="T19" fmla="*/ 3175 h 76"/>
              <a:gd name="T20" fmla="*/ 63500 w 68"/>
              <a:gd name="T21" fmla="*/ 0 h 76"/>
              <a:gd name="T22" fmla="*/ 53975 w 68"/>
              <a:gd name="T23" fmla="*/ 0 h 76"/>
              <a:gd name="T24" fmla="*/ 34925 w 68"/>
              <a:gd name="T25" fmla="*/ 3175 h 76"/>
              <a:gd name="T26" fmla="*/ 15875 w 68"/>
              <a:gd name="T27" fmla="*/ 12700 h 76"/>
              <a:gd name="T28" fmla="*/ 9525 w 68"/>
              <a:gd name="T29" fmla="*/ 22225 h 76"/>
              <a:gd name="T30" fmla="*/ 3175 w 68"/>
              <a:gd name="T31" fmla="*/ 31750 h 76"/>
              <a:gd name="T32" fmla="*/ 0 w 68"/>
              <a:gd name="T33" fmla="*/ 44450 h 76"/>
              <a:gd name="T34" fmla="*/ 0 w 68"/>
              <a:gd name="T35" fmla="*/ 60325 h 76"/>
              <a:gd name="T36" fmla="*/ 0 w 68"/>
              <a:gd name="T37" fmla="*/ 73025 h 76"/>
              <a:gd name="T38" fmla="*/ 3175 w 68"/>
              <a:gd name="T39" fmla="*/ 85725 h 76"/>
              <a:gd name="T40" fmla="*/ 6350 w 68"/>
              <a:gd name="T41" fmla="*/ 95250 h 76"/>
              <a:gd name="T42" fmla="*/ 12700 w 68"/>
              <a:gd name="T43" fmla="*/ 104775 h 76"/>
              <a:gd name="T44" fmla="*/ 22225 w 68"/>
              <a:gd name="T45" fmla="*/ 111125 h 76"/>
              <a:gd name="T46" fmla="*/ 31750 w 68"/>
              <a:gd name="T47" fmla="*/ 117475 h 76"/>
              <a:gd name="T48" fmla="*/ 41275 w 68"/>
              <a:gd name="T49" fmla="*/ 120650 h 76"/>
              <a:gd name="T50" fmla="*/ 53975 w 68"/>
              <a:gd name="T51" fmla="*/ 120650 h 76"/>
              <a:gd name="T52" fmla="*/ 66675 w 68"/>
              <a:gd name="T53" fmla="*/ 117475 h 76"/>
              <a:gd name="T54" fmla="*/ 76200 w 68"/>
              <a:gd name="T55" fmla="*/ 114300 h 76"/>
              <a:gd name="T56" fmla="*/ 85725 w 68"/>
              <a:gd name="T57" fmla="*/ 107950 h 76"/>
              <a:gd name="T58" fmla="*/ 92075 w 68"/>
              <a:gd name="T59" fmla="*/ 101600 h 76"/>
              <a:gd name="T60" fmla="*/ 95250 w 68"/>
              <a:gd name="T61" fmla="*/ 101600 h 76"/>
              <a:gd name="T62" fmla="*/ 31750 w 68"/>
              <a:gd name="T63" fmla="*/ 73025 h 76"/>
              <a:gd name="T64" fmla="*/ 28575 w 68"/>
              <a:gd name="T65" fmla="*/ 66675 h 76"/>
              <a:gd name="T66" fmla="*/ 25400 w 68"/>
              <a:gd name="T67" fmla="*/ 60325 h 76"/>
              <a:gd name="T68" fmla="*/ 28575 w 68"/>
              <a:gd name="T69" fmla="*/ 50800 h 76"/>
              <a:gd name="T70" fmla="*/ 31750 w 68"/>
              <a:gd name="T71" fmla="*/ 44450 h 76"/>
              <a:gd name="T72" fmla="*/ 41275 w 68"/>
              <a:gd name="T73" fmla="*/ 41275 h 76"/>
              <a:gd name="T74" fmla="*/ 53975 w 68"/>
              <a:gd name="T75" fmla="*/ 38100 h 76"/>
              <a:gd name="T76" fmla="*/ 66675 w 68"/>
              <a:gd name="T77" fmla="*/ 41275 h 76"/>
              <a:gd name="T78" fmla="*/ 76200 w 68"/>
              <a:gd name="T79" fmla="*/ 44450 h 76"/>
              <a:gd name="T80" fmla="*/ 79375 w 68"/>
              <a:gd name="T81" fmla="*/ 50800 h 76"/>
              <a:gd name="T82" fmla="*/ 82550 w 68"/>
              <a:gd name="T83" fmla="*/ 60325 h 76"/>
              <a:gd name="T84" fmla="*/ 79375 w 68"/>
              <a:gd name="T85" fmla="*/ 66675 h 76"/>
              <a:gd name="T86" fmla="*/ 73025 w 68"/>
              <a:gd name="T87" fmla="*/ 73025 h 76"/>
              <a:gd name="T88" fmla="*/ 66675 w 68"/>
              <a:gd name="T89" fmla="*/ 79375 h 76"/>
              <a:gd name="T90" fmla="*/ 53975 w 68"/>
              <a:gd name="T91" fmla="*/ 79375 h 76"/>
              <a:gd name="T92" fmla="*/ 41275 w 68"/>
              <a:gd name="T93" fmla="*/ 79375 h 76"/>
              <a:gd name="T94" fmla="*/ 31750 w 68"/>
              <a:gd name="T95" fmla="*/ 73025 h 76"/>
              <a:gd name="T96" fmla="*/ 95250 w 68"/>
              <a:gd name="T97" fmla="*/ 101600 h 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"/>
              <a:gd name="T148" fmla="*/ 0 h 76"/>
              <a:gd name="T149" fmla="*/ 68 w 68"/>
              <a:gd name="T150" fmla="*/ 76 h 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" h="76">
                <a:moveTo>
                  <a:pt x="60" y="64"/>
                </a:moveTo>
                <a:lnTo>
                  <a:pt x="64" y="58"/>
                </a:lnTo>
                <a:lnTo>
                  <a:pt x="66" y="52"/>
                </a:lnTo>
                <a:lnTo>
                  <a:pt x="68" y="38"/>
                </a:lnTo>
                <a:lnTo>
                  <a:pt x="68" y="30"/>
                </a:lnTo>
                <a:lnTo>
                  <a:pt x="66" y="22"/>
                </a:lnTo>
                <a:lnTo>
                  <a:pt x="62" y="16"/>
                </a:lnTo>
                <a:lnTo>
                  <a:pt x="58" y="10"/>
                </a:lnTo>
                <a:lnTo>
                  <a:pt x="54" y="6"/>
                </a:lnTo>
                <a:lnTo>
                  <a:pt x="48" y="2"/>
                </a:lnTo>
                <a:lnTo>
                  <a:pt x="40" y="0"/>
                </a:lnTo>
                <a:lnTo>
                  <a:pt x="34" y="0"/>
                </a:lnTo>
                <a:lnTo>
                  <a:pt x="22" y="2"/>
                </a:lnTo>
                <a:lnTo>
                  <a:pt x="10" y="8"/>
                </a:lnTo>
                <a:lnTo>
                  <a:pt x="6" y="14"/>
                </a:lnTo>
                <a:lnTo>
                  <a:pt x="2" y="20"/>
                </a:lnTo>
                <a:lnTo>
                  <a:pt x="0" y="28"/>
                </a:lnTo>
                <a:lnTo>
                  <a:pt x="0" y="38"/>
                </a:lnTo>
                <a:lnTo>
                  <a:pt x="0" y="46"/>
                </a:lnTo>
                <a:lnTo>
                  <a:pt x="2" y="54"/>
                </a:lnTo>
                <a:lnTo>
                  <a:pt x="4" y="60"/>
                </a:lnTo>
                <a:lnTo>
                  <a:pt x="8" y="66"/>
                </a:lnTo>
                <a:lnTo>
                  <a:pt x="14" y="70"/>
                </a:lnTo>
                <a:lnTo>
                  <a:pt x="20" y="74"/>
                </a:lnTo>
                <a:lnTo>
                  <a:pt x="26" y="76"/>
                </a:lnTo>
                <a:lnTo>
                  <a:pt x="34" y="76"/>
                </a:lnTo>
                <a:lnTo>
                  <a:pt x="42" y="74"/>
                </a:lnTo>
                <a:lnTo>
                  <a:pt x="48" y="72"/>
                </a:lnTo>
                <a:lnTo>
                  <a:pt x="54" y="68"/>
                </a:lnTo>
                <a:lnTo>
                  <a:pt x="58" y="64"/>
                </a:lnTo>
                <a:lnTo>
                  <a:pt x="60" y="64"/>
                </a:lnTo>
                <a:lnTo>
                  <a:pt x="20" y="46"/>
                </a:lnTo>
                <a:lnTo>
                  <a:pt x="18" y="42"/>
                </a:lnTo>
                <a:lnTo>
                  <a:pt x="16" y="38"/>
                </a:lnTo>
                <a:lnTo>
                  <a:pt x="18" y="32"/>
                </a:lnTo>
                <a:lnTo>
                  <a:pt x="20" y="28"/>
                </a:lnTo>
                <a:lnTo>
                  <a:pt x="26" y="26"/>
                </a:lnTo>
                <a:lnTo>
                  <a:pt x="34" y="24"/>
                </a:lnTo>
                <a:lnTo>
                  <a:pt x="42" y="26"/>
                </a:lnTo>
                <a:lnTo>
                  <a:pt x="48" y="28"/>
                </a:lnTo>
                <a:lnTo>
                  <a:pt x="50" y="32"/>
                </a:lnTo>
                <a:lnTo>
                  <a:pt x="52" y="38"/>
                </a:lnTo>
                <a:lnTo>
                  <a:pt x="50" y="42"/>
                </a:lnTo>
                <a:lnTo>
                  <a:pt x="46" y="46"/>
                </a:lnTo>
                <a:lnTo>
                  <a:pt x="42" y="50"/>
                </a:lnTo>
                <a:lnTo>
                  <a:pt x="34" y="50"/>
                </a:lnTo>
                <a:lnTo>
                  <a:pt x="26" y="50"/>
                </a:lnTo>
                <a:lnTo>
                  <a:pt x="20" y="46"/>
                </a:lnTo>
                <a:lnTo>
                  <a:pt x="60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Freeform 114"/>
          <p:cNvSpPr>
            <a:spLocks/>
          </p:cNvSpPr>
          <p:nvPr/>
        </p:nvSpPr>
        <p:spPr bwMode="auto">
          <a:xfrm>
            <a:off x="4016375" y="3489325"/>
            <a:ext cx="146050" cy="80963"/>
          </a:xfrm>
          <a:custGeom>
            <a:avLst/>
            <a:gdLst>
              <a:gd name="T0" fmla="*/ 19050 w 92"/>
              <a:gd name="T1" fmla="*/ 65088 h 51"/>
              <a:gd name="T2" fmla="*/ 38100 w 92"/>
              <a:gd name="T3" fmla="*/ 65088 h 51"/>
              <a:gd name="T4" fmla="*/ 38100 w 92"/>
              <a:gd name="T5" fmla="*/ 80963 h 51"/>
              <a:gd name="T6" fmla="*/ 69850 w 92"/>
              <a:gd name="T7" fmla="*/ 80963 h 51"/>
              <a:gd name="T8" fmla="*/ 69850 w 92"/>
              <a:gd name="T9" fmla="*/ 65088 h 51"/>
              <a:gd name="T10" fmla="*/ 104775 w 92"/>
              <a:gd name="T11" fmla="*/ 65088 h 51"/>
              <a:gd name="T12" fmla="*/ 120650 w 92"/>
              <a:gd name="T13" fmla="*/ 65088 h 51"/>
              <a:gd name="T14" fmla="*/ 130175 w 92"/>
              <a:gd name="T15" fmla="*/ 61913 h 51"/>
              <a:gd name="T16" fmla="*/ 136525 w 92"/>
              <a:gd name="T17" fmla="*/ 58738 h 51"/>
              <a:gd name="T18" fmla="*/ 142875 w 92"/>
              <a:gd name="T19" fmla="*/ 52388 h 51"/>
              <a:gd name="T20" fmla="*/ 146050 w 92"/>
              <a:gd name="T21" fmla="*/ 42863 h 51"/>
              <a:gd name="T22" fmla="*/ 146050 w 92"/>
              <a:gd name="T23" fmla="*/ 30163 h 51"/>
              <a:gd name="T24" fmla="*/ 142875 w 92"/>
              <a:gd name="T25" fmla="*/ 0 h 51"/>
              <a:gd name="T26" fmla="*/ 114300 w 92"/>
              <a:gd name="T27" fmla="*/ 4763 h 51"/>
              <a:gd name="T28" fmla="*/ 117475 w 92"/>
              <a:gd name="T29" fmla="*/ 17463 h 51"/>
              <a:gd name="T30" fmla="*/ 117475 w 92"/>
              <a:gd name="T31" fmla="*/ 20638 h 51"/>
              <a:gd name="T32" fmla="*/ 114300 w 92"/>
              <a:gd name="T33" fmla="*/ 23813 h 51"/>
              <a:gd name="T34" fmla="*/ 104775 w 92"/>
              <a:gd name="T35" fmla="*/ 23813 h 51"/>
              <a:gd name="T36" fmla="*/ 69850 w 92"/>
              <a:gd name="T37" fmla="*/ 23813 h 51"/>
              <a:gd name="T38" fmla="*/ 69850 w 92"/>
              <a:gd name="T39" fmla="*/ 0 h 51"/>
              <a:gd name="T40" fmla="*/ 38100 w 92"/>
              <a:gd name="T41" fmla="*/ 0 h 51"/>
              <a:gd name="T42" fmla="*/ 38100 w 92"/>
              <a:gd name="T43" fmla="*/ 23813 h 51"/>
              <a:gd name="T44" fmla="*/ 0 w 92"/>
              <a:gd name="T45" fmla="*/ 23813 h 51"/>
              <a:gd name="T46" fmla="*/ 15875 w 92"/>
              <a:gd name="T47" fmla="*/ 65088 h 51"/>
              <a:gd name="T48" fmla="*/ 19050 w 92"/>
              <a:gd name="T49" fmla="*/ 6508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2"/>
              <a:gd name="T76" fmla="*/ 0 h 51"/>
              <a:gd name="T77" fmla="*/ 92 w 92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2" h="51">
                <a:moveTo>
                  <a:pt x="12" y="41"/>
                </a:moveTo>
                <a:lnTo>
                  <a:pt x="24" y="41"/>
                </a:lnTo>
                <a:lnTo>
                  <a:pt x="24" y="51"/>
                </a:lnTo>
                <a:lnTo>
                  <a:pt x="44" y="51"/>
                </a:lnTo>
                <a:lnTo>
                  <a:pt x="44" y="41"/>
                </a:lnTo>
                <a:lnTo>
                  <a:pt x="66" y="41"/>
                </a:lnTo>
                <a:lnTo>
                  <a:pt x="76" y="41"/>
                </a:lnTo>
                <a:lnTo>
                  <a:pt x="82" y="39"/>
                </a:lnTo>
                <a:lnTo>
                  <a:pt x="86" y="37"/>
                </a:lnTo>
                <a:lnTo>
                  <a:pt x="90" y="33"/>
                </a:lnTo>
                <a:lnTo>
                  <a:pt x="92" y="27"/>
                </a:lnTo>
                <a:lnTo>
                  <a:pt x="92" y="19"/>
                </a:lnTo>
                <a:lnTo>
                  <a:pt x="90" y="0"/>
                </a:lnTo>
                <a:lnTo>
                  <a:pt x="72" y="3"/>
                </a:lnTo>
                <a:lnTo>
                  <a:pt x="74" y="11"/>
                </a:lnTo>
                <a:lnTo>
                  <a:pt x="74" y="13"/>
                </a:lnTo>
                <a:lnTo>
                  <a:pt x="72" y="15"/>
                </a:lnTo>
                <a:lnTo>
                  <a:pt x="66" y="15"/>
                </a:lnTo>
                <a:lnTo>
                  <a:pt x="44" y="15"/>
                </a:lnTo>
                <a:lnTo>
                  <a:pt x="44" y="0"/>
                </a:lnTo>
                <a:lnTo>
                  <a:pt x="24" y="0"/>
                </a:lnTo>
                <a:lnTo>
                  <a:pt x="24" y="15"/>
                </a:lnTo>
                <a:lnTo>
                  <a:pt x="0" y="15"/>
                </a:lnTo>
                <a:lnTo>
                  <a:pt x="10" y="41"/>
                </a:lnTo>
                <a:lnTo>
                  <a:pt x="12" y="41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Freeform 115"/>
          <p:cNvSpPr>
            <a:spLocks/>
          </p:cNvSpPr>
          <p:nvPr/>
        </p:nvSpPr>
        <p:spPr bwMode="auto">
          <a:xfrm>
            <a:off x="4054475" y="3352800"/>
            <a:ext cx="107950" cy="123825"/>
          </a:xfrm>
          <a:custGeom>
            <a:avLst/>
            <a:gdLst>
              <a:gd name="T0" fmla="*/ 60325 w 68"/>
              <a:gd name="T1" fmla="*/ 0 h 78"/>
              <a:gd name="T2" fmla="*/ 41275 w 68"/>
              <a:gd name="T3" fmla="*/ 3175 h 78"/>
              <a:gd name="T4" fmla="*/ 25400 w 68"/>
              <a:gd name="T5" fmla="*/ 6350 h 78"/>
              <a:gd name="T6" fmla="*/ 12700 w 68"/>
              <a:gd name="T7" fmla="*/ 15875 h 78"/>
              <a:gd name="T8" fmla="*/ 6350 w 68"/>
              <a:gd name="T9" fmla="*/ 28575 h 78"/>
              <a:gd name="T10" fmla="*/ 0 w 68"/>
              <a:gd name="T11" fmla="*/ 44450 h 78"/>
              <a:gd name="T12" fmla="*/ 0 w 68"/>
              <a:gd name="T13" fmla="*/ 63500 h 78"/>
              <a:gd name="T14" fmla="*/ 0 w 68"/>
              <a:gd name="T15" fmla="*/ 76200 h 78"/>
              <a:gd name="T16" fmla="*/ 3175 w 68"/>
              <a:gd name="T17" fmla="*/ 88900 h 78"/>
              <a:gd name="T18" fmla="*/ 6350 w 68"/>
              <a:gd name="T19" fmla="*/ 98425 h 78"/>
              <a:gd name="T20" fmla="*/ 12700 w 68"/>
              <a:gd name="T21" fmla="*/ 107950 h 78"/>
              <a:gd name="T22" fmla="*/ 22225 w 68"/>
              <a:gd name="T23" fmla="*/ 114300 h 78"/>
              <a:gd name="T24" fmla="*/ 31750 w 68"/>
              <a:gd name="T25" fmla="*/ 120650 h 78"/>
              <a:gd name="T26" fmla="*/ 41275 w 68"/>
              <a:gd name="T27" fmla="*/ 120650 h 78"/>
              <a:gd name="T28" fmla="*/ 53975 w 68"/>
              <a:gd name="T29" fmla="*/ 123825 h 78"/>
              <a:gd name="T30" fmla="*/ 69850 w 68"/>
              <a:gd name="T31" fmla="*/ 120650 h 78"/>
              <a:gd name="T32" fmla="*/ 82550 w 68"/>
              <a:gd name="T33" fmla="*/ 114300 h 78"/>
              <a:gd name="T34" fmla="*/ 95250 w 68"/>
              <a:gd name="T35" fmla="*/ 104775 h 78"/>
              <a:gd name="T36" fmla="*/ 101600 w 68"/>
              <a:gd name="T37" fmla="*/ 95250 h 78"/>
              <a:gd name="T38" fmla="*/ 107950 w 68"/>
              <a:gd name="T39" fmla="*/ 82550 h 78"/>
              <a:gd name="T40" fmla="*/ 107950 w 68"/>
              <a:gd name="T41" fmla="*/ 63500 h 78"/>
              <a:gd name="T42" fmla="*/ 107950 w 68"/>
              <a:gd name="T43" fmla="*/ 41275 h 78"/>
              <a:gd name="T44" fmla="*/ 101600 w 68"/>
              <a:gd name="T45" fmla="*/ 25400 h 78"/>
              <a:gd name="T46" fmla="*/ 92075 w 68"/>
              <a:gd name="T47" fmla="*/ 12700 h 78"/>
              <a:gd name="T48" fmla="*/ 79375 w 68"/>
              <a:gd name="T49" fmla="*/ 3175 h 78"/>
              <a:gd name="T50" fmla="*/ 76200 w 68"/>
              <a:gd name="T51" fmla="*/ 44450 h 78"/>
              <a:gd name="T52" fmla="*/ 82550 w 68"/>
              <a:gd name="T53" fmla="*/ 50800 h 78"/>
              <a:gd name="T54" fmla="*/ 85725 w 68"/>
              <a:gd name="T55" fmla="*/ 60325 h 78"/>
              <a:gd name="T56" fmla="*/ 82550 w 68"/>
              <a:gd name="T57" fmla="*/ 69850 h 78"/>
              <a:gd name="T58" fmla="*/ 79375 w 68"/>
              <a:gd name="T59" fmla="*/ 76200 h 78"/>
              <a:gd name="T60" fmla="*/ 73025 w 68"/>
              <a:gd name="T61" fmla="*/ 79375 h 78"/>
              <a:gd name="T62" fmla="*/ 63500 w 68"/>
              <a:gd name="T63" fmla="*/ 82550 h 78"/>
              <a:gd name="T64" fmla="*/ 63500 w 68"/>
              <a:gd name="T65" fmla="*/ 0 h 78"/>
              <a:gd name="T66" fmla="*/ 63500 w 68"/>
              <a:gd name="T67" fmla="*/ 0 h 78"/>
              <a:gd name="T68" fmla="*/ 60325 w 68"/>
              <a:gd name="T69" fmla="*/ 0 h 78"/>
              <a:gd name="T70" fmla="*/ 44450 w 68"/>
              <a:gd name="T71" fmla="*/ 82550 h 78"/>
              <a:gd name="T72" fmla="*/ 34925 w 68"/>
              <a:gd name="T73" fmla="*/ 79375 h 78"/>
              <a:gd name="T74" fmla="*/ 28575 w 68"/>
              <a:gd name="T75" fmla="*/ 76200 h 78"/>
              <a:gd name="T76" fmla="*/ 25400 w 68"/>
              <a:gd name="T77" fmla="*/ 69850 h 78"/>
              <a:gd name="T78" fmla="*/ 22225 w 68"/>
              <a:gd name="T79" fmla="*/ 60325 h 78"/>
              <a:gd name="T80" fmla="*/ 22225 w 68"/>
              <a:gd name="T81" fmla="*/ 53975 h 78"/>
              <a:gd name="T82" fmla="*/ 28575 w 68"/>
              <a:gd name="T83" fmla="*/ 47625 h 78"/>
              <a:gd name="T84" fmla="*/ 34925 w 68"/>
              <a:gd name="T85" fmla="*/ 44450 h 78"/>
              <a:gd name="T86" fmla="*/ 44450 w 68"/>
              <a:gd name="T87" fmla="*/ 41275 h 78"/>
              <a:gd name="T88" fmla="*/ 44450 w 68"/>
              <a:gd name="T89" fmla="*/ 82550 h 78"/>
              <a:gd name="T90" fmla="*/ 60325 w 68"/>
              <a:gd name="T91" fmla="*/ 0 h 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78"/>
              <a:gd name="T140" fmla="*/ 68 w 68"/>
              <a:gd name="T141" fmla="*/ 78 h 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78">
                <a:moveTo>
                  <a:pt x="38" y="0"/>
                </a:moveTo>
                <a:lnTo>
                  <a:pt x="26" y="2"/>
                </a:lnTo>
                <a:lnTo>
                  <a:pt x="16" y="4"/>
                </a:lnTo>
                <a:lnTo>
                  <a:pt x="8" y="10"/>
                </a:lnTo>
                <a:lnTo>
                  <a:pt x="4" y="18"/>
                </a:lnTo>
                <a:lnTo>
                  <a:pt x="0" y="28"/>
                </a:lnTo>
                <a:lnTo>
                  <a:pt x="0" y="40"/>
                </a:lnTo>
                <a:lnTo>
                  <a:pt x="0" y="48"/>
                </a:lnTo>
                <a:lnTo>
                  <a:pt x="2" y="56"/>
                </a:lnTo>
                <a:lnTo>
                  <a:pt x="4" y="62"/>
                </a:lnTo>
                <a:lnTo>
                  <a:pt x="8" y="68"/>
                </a:lnTo>
                <a:lnTo>
                  <a:pt x="14" y="72"/>
                </a:lnTo>
                <a:lnTo>
                  <a:pt x="20" y="76"/>
                </a:lnTo>
                <a:lnTo>
                  <a:pt x="26" y="76"/>
                </a:lnTo>
                <a:lnTo>
                  <a:pt x="34" y="78"/>
                </a:lnTo>
                <a:lnTo>
                  <a:pt x="44" y="76"/>
                </a:lnTo>
                <a:lnTo>
                  <a:pt x="52" y="72"/>
                </a:lnTo>
                <a:lnTo>
                  <a:pt x="60" y="66"/>
                </a:lnTo>
                <a:lnTo>
                  <a:pt x="64" y="60"/>
                </a:lnTo>
                <a:lnTo>
                  <a:pt x="68" y="52"/>
                </a:lnTo>
                <a:lnTo>
                  <a:pt x="68" y="40"/>
                </a:lnTo>
                <a:lnTo>
                  <a:pt x="68" y="26"/>
                </a:lnTo>
                <a:lnTo>
                  <a:pt x="64" y="16"/>
                </a:lnTo>
                <a:lnTo>
                  <a:pt x="58" y="8"/>
                </a:lnTo>
                <a:lnTo>
                  <a:pt x="50" y="2"/>
                </a:lnTo>
                <a:lnTo>
                  <a:pt x="48" y="28"/>
                </a:lnTo>
                <a:lnTo>
                  <a:pt x="52" y="32"/>
                </a:lnTo>
                <a:lnTo>
                  <a:pt x="54" y="38"/>
                </a:lnTo>
                <a:lnTo>
                  <a:pt x="52" y="44"/>
                </a:lnTo>
                <a:lnTo>
                  <a:pt x="50" y="48"/>
                </a:lnTo>
                <a:lnTo>
                  <a:pt x="46" y="50"/>
                </a:lnTo>
                <a:lnTo>
                  <a:pt x="40" y="52"/>
                </a:lnTo>
                <a:lnTo>
                  <a:pt x="40" y="0"/>
                </a:lnTo>
                <a:lnTo>
                  <a:pt x="38" y="0"/>
                </a:lnTo>
                <a:lnTo>
                  <a:pt x="28" y="52"/>
                </a:lnTo>
                <a:lnTo>
                  <a:pt x="22" y="50"/>
                </a:lnTo>
                <a:lnTo>
                  <a:pt x="18" y="48"/>
                </a:lnTo>
                <a:lnTo>
                  <a:pt x="16" y="44"/>
                </a:lnTo>
                <a:lnTo>
                  <a:pt x="14" y="38"/>
                </a:lnTo>
                <a:lnTo>
                  <a:pt x="14" y="34"/>
                </a:lnTo>
                <a:lnTo>
                  <a:pt x="18" y="30"/>
                </a:lnTo>
                <a:lnTo>
                  <a:pt x="22" y="28"/>
                </a:lnTo>
                <a:lnTo>
                  <a:pt x="28" y="26"/>
                </a:lnTo>
                <a:lnTo>
                  <a:pt x="28" y="52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Freeform 116"/>
          <p:cNvSpPr>
            <a:spLocks/>
          </p:cNvSpPr>
          <p:nvPr/>
        </p:nvSpPr>
        <p:spPr bwMode="auto">
          <a:xfrm>
            <a:off x="4054475" y="3222625"/>
            <a:ext cx="104775" cy="111125"/>
          </a:xfrm>
          <a:custGeom>
            <a:avLst/>
            <a:gdLst>
              <a:gd name="T0" fmla="*/ 104775 w 66"/>
              <a:gd name="T1" fmla="*/ 111125 h 70"/>
              <a:gd name="T2" fmla="*/ 104775 w 66"/>
              <a:gd name="T3" fmla="*/ 73025 h 70"/>
              <a:gd name="T4" fmla="*/ 57150 w 66"/>
              <a:gd name="T5" fmla="*/ 73025 h 70"/>
              <a:gd name="T6" fmla="*/ 44450 w 66"/>
              <a:gd name="T7" fmla="*/ 69850 h 70"/>
              <a:gd name="T8" fmla="*/ 34925 w 66"/>
              <a:gd name="T9" fmla="*/ 66675 h 70"/>
              <a:gd name="T10" fmla="*/ 31750 w 66"/>
              <a:gd name="T11" fmla="*/ 63500 h 70"/>
              <a:gd name="T12" fmla="*/ 28575 w 66"/>
              <a:gd name="T13" fmla="*/ 57150 h 70"/>
              <a:gd name="T14" fmla="*/ 31750 w 66"/>
              <a:gd name="T15" fmla="*/ 50800 h 70"/>
              <a:gd name="T16" fmla="*/ 34925 w 66"/>
              <a:gd name="T17" fmla="*/ 44450 h 70"/>
              <a:gd name="T18" fmla="*/ 41275 w 66"/>
              <a:gd name="T19" fmla="*/ 41275 h 70"/>
              <a:gd name="T20" fmla="*/ 47625 w 66"/>
              <a:gd name="T21" fmla="*/ 41275 h 70"/>
              <a:gd name="T22" fmla="*/ 104775 w 66"/>
              <a:gd name="T23" fmla="*/ 41275 h 70"/>
              <a:gd name="T24" fmla="*/ 104775 w 66"/>
              <a:gd name="T25" fmla="*/ 0 h 70"/>
              <a:gd name="T26" fmla="*/ 38100 w 66"/>
              <a:gd name="T27" fmla="*/ 0 h 70"/>
              <a:gd name="T28" fmla="*/ 22225 w 66"/>
              <a:gd name="T29" fmla="*/ 3175 h 70"/>
              <a:gd name="T30" fmla="*/ 9525 w 66"/>
              <a:gd name="T31" fmla="*/ 9525 h 70"/>
              <a:gd name="T32" fmla="*/ 0 w 66"/>
              <a:gd name="T33" fmla="*/ 22225 h 70"/>
              <a:gd name="T34" fmla="*/ 0 w 66"/>
              <a:gd name="T35" fmla="*/ 38100 h 70"/>
              <a:gd name="T36" fmla="*/ 0 w 66"/>
              <a:gd name="T37" fmla="*/ 47625 h 70"/>
              <a:gd name="T38" fmla="*/ 3175 w 66"/>
              <a:gd name="T39" fmla="*/ 57150 h 70"/>
              <a:gd name="T40" fmla="*/ 9525 w 66"/>
              <a:gd name="T41" fmla="*/ 66675 h 70"/>
              <a:gd name="T42" fmla="*/ 19050 w 66"/>
              <a:gd name="T43" fmla="*/ 76200 h 70"/>
              <a:gd name="T44" fmla="*/ 0 w 66"/>
              <a:gd name="T45" fmla="*/ 76200 h 70"/>
              <a:gd name="T46" fmla="*/ 0 w 66"/>
              <a:gd name="T47" fmla="*/ 111125 h 70"/>
              <a:gd name="T48" fmla="*/ 101600 w 66"/>
              <a:gd name="T49" fmla="*/ 111125 h 70"/>
              <a:gd name="T50" fmla="*/ 104775 w 66"/>
              <a:gd name="T51" fmla="*/ 111125 h 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6"/>
              <a:gd name="T79" fmla="*/ 0 h 70"/>
              <a:gd name="T80" fmla="*/ 66 w 66"/>
              <a:gd name="T81" fmla="*/ 70 h 7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6" h="70">
                <a:moveTo>
                  <a:pt x="66" y="70"/>
                </a:moveTo>
                <a:lnTo>
                  <a:pt x="66" y="46"/>
                </a:lnTo>
                <a:lnTo>
                  <a:pt x="36" y="46"/>
                </a:lnTo>
                <a:lnTo>
                  <a:pt x="28" y="44"/>
                </a:lnTo>
                <a:lnTo>
                  <a:pt x="22" y="42"/>
                </a:lnTo>
                <a:lnTo>
                  <a:pt x="20" y="40"/>
                </a:lnTo>
                <a:lnTo>
                  <a:pt x="18" y="36"/>
                </a:lnTo>
                <a:lnTo>
                  <a:pt x="20" y="32"/>
                </a:lnTo>
                <a:lnTo>
                  <a:pt x="22" y="28"/>
                </a:lnTo>
                <a:lnTo>
                  <a:pt x="26" y="26"/>
                </a:lnTo>
                <a:lnTo>
                  <a:pt x="30" y="26"/>
                </a:lnTo>
                <a:lnTo>
                  <a:pt x="66" y="26"/>
                </a:lnTo>
                <a:lnTo>
                  <a:pt x="66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0" y="14"/>
                </a:lnTo>
                <a:lnTo>
                  <a:pt x="0" y="24"/>
                </a:lnTo>
                <a:lnTo>
                  <a:pt x="0" y="30"/>
                </a:lnTo>
                <a:lnTo>
                  <a:pt x="2" y="36"/>
                </a:lnTo>
                <a:lnTo>
                  <a:pt x="6" y="42"/>
                </a:lnTo>
                <a:lnTo>
                  <a:pt x="12" y="48"/>
                </a:lnTo>
                <a:lnTo>
                  <a:pt x="0" y="48"/>
                </a:lnTo>
                <a:lnTo>
                  <a:pt x="0" y="70"/>
                </a:lnTo>
                <a:lnTo>
                  <a:pt x="64" y="70"/>
                </a:lnTo>
                <a:lnTo>
                  <a:pt x="66" y="7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Freeform 117"/>
          <p:cNvSpPr>
            <a:spLocks/>
          </p:cNvSpPr>
          <p:nvPr/>
        </p:nvSpPr>
        <p:spPr bwMode="auto">
          <a:xfrm>
            <a:off x="4016375" y="3127375"/>
            <a:ext cx="146050" cy="79375"/>
          </a:xfrm>
          <a:custGeom>
            <a:avLst/>
            <a:gdLst>
              <a:gd name="T0" fmla="*/ 19050 w 92"/>
              <a:gd name="T1" fmla="*/ 63500 h 50"/>
              <a:gd name="T2" fmla="*/ 38100 w 92"/>
              <a:gd name="T3" fmla="*/ 63500 h 50"/>
              <a:gd name="T4" fmla="*/ 38100 w 92"/>
              <a:gd name="T5" fmla="*/ 79375 h 50"/>
              <a:gd name="T6" fmla="*/ 69850 w 92"/>
              <a:gd name="T7" fmla="*/ 79375 h 50"/>
              <a:gd name="T8" fmla="*/ 69850 w 92"/>
              <a:gd name="T9" fmla="*/ 63500 h 50"/>
              <a:gd name="T10" fmla="*/ 104775 w 92"/>
              <a:gd name="T11" fmla="*/ 63500 h 50"/>
              <a:gd name="T12" fmla="*/ 120650 w 92"/>
              <a:gd name="T13" fmla="*/ 63500 h 50"/>
              <a:gd name="T14" fmla="*/ 130175 w 92"/>
              <a:gd name="T15" fmla="*/ 60325 h 50"/>
              <a:gd name="T16" fmla="*/ 136525 w 92"/>
              <a:gd name="T17" fmla="*/ 57150 h 50"/>
              <a:gd name="T18" fmla="*/ 142875 w 92"/>
              <a:gd name="T19" fmla="*/ 50800 h 50"/>
              <a:gd name="T20" fmla="*/ 146050 w 92"/>
              <a:gd name="T21" fmla="*/ 41275 h 50"/>
              <a:gd name="T22" fmla="*/ 146050 w 92"/>
              <a:gd name="T23" fmla="*/ 28575 h 50"/>
              <a:gd name="T24" fmla="*/ 142875 w 92"/>
              <a:gd name="T25" fmla="*/ 0 h 50"/>
              <a:gd name="T26" fmla="*/ 114300 w 92"/>
              <a:gd name="T27" fmla="*/ 3175 h 50"/>
              <a:gd name="T28" fmla="*/ 117475 w 92"/>
              <a:gd name="T29" fmla="*/ 15875 h 50"/>
              <a:gd name="T30" fmla="*/ 117475 w 92"/>
              <a:gd name="T31" fmla="*/ 19050 h 50"/>
              <a:gd name="T32" fmla="*/ 114300 w 92"/>
              <a:gd name="T33" fmla="*/ 22225 h 50"/>
              <a:gd name="T34" fmla="*/ 104775 w 92"/>
              <a:gd name="T35" fmla="*/ 22225 h 50"/>
              <a:gd name="T36" fmla="*/ 69850 w 92"/>
              <a:gd name="T37" fmla="*/ 22225 h 50"/>
              <a:gd name="T38" fmla="*/ 69850 w 92"/>
              <a:gd name="T39" fmla="*/ 0 h 50"/>
              <a:gd name="T40" fmla="*/ 38100 w 92"/>
              <a:gd name="T41" fmla="*/ 0 h 50"/>
              <a:gd name="T42" fmla="*/ 38100 w 92"/>
              <a:gd name="T43" fmla="*/ 22225 h 50"/>
              <a:gd name="T44" fmla="*/ 0 w 92"/>
              <a:gd name="T45" fmla="*/ 22225 h 50"/>
              <a:gd name="T46" fmla="*/ 15875 w 92"/>
              <a:gd name="T47" fmla="*/ 63500 h 50"/>
              <a:gd name="T48" fmla="*/ 19050 w 92"/>
              <a:gd name="T49" fmla="*/ 63500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2"/>
              <a:gd name="T76" fmla="*/ 0 h 50"/>
              <a:gd name="T77" fmla="*/ 92 w 92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2" h="50">
                <a:moveTo>
                  <a:pt x="12" y="40"/>
                </a:moveTo>
                <a:lnTo>
                  <a:pt x="24" y="40"/>
                </a:lnTo>
                <a:lnTo>
                  <a:pt x="24" y="50"/>
                </a:lnTo>
                <a:lnTo>
                  <a:pt x="44" y="50"/>
                </a:lnTo>
                <a:lnTo>
                  <a:pt x="44" y="40"/>
                </a:lnTo>
                <a:lnTo>
                  <a:pt x="66" y="40"/>
                </a:lnTo>
                <a:lnTo>
                  <a:pt x="76" y="40"/>
                </a:lnTo>
                <a:lnTo>
                  <a:pt x="82" y="38"/>
                </a:lnTo>
                <a:lnTo>
                  <a:pt x="86" y="36"/>
                </a:lnTo>
                <a:lnTo>
                  <a:pt x="90" y="32"/>
                </a:lnTo>
                <a:lnTo>
                  <a:pt x="92" y="26"/>
                </a:lnTo>
                <a:lnTo>
                  <a:pt x="92" y="18"/>
                </a:lnTo>
                <a:lnTo>
                  <a:pt x="90" y="0"/>
                </a:lnTo>
                <a:lnTo>
                  <a:pt x="72" y="2"/>
                </a:lnTo>
                <a:lnTo>
                  <a:pt x="74" y="10"/>
                </a:lnTo>
                <a:lnTo>
                  <a:pt x="74" y="12"/>
                </a:lnTo>
                <a:lnTo>
                  <a:pt x="72" y="14"/>
                </a:lnTo>
                <a:lnTo>
                  <a:pt x="66" y="14"/>
                </a:lnTo>
                <a:lnTo>
                  <a:pt x="44" y="14"/>
                </a:lnTo>
                <a:lnTo>
                  <a:pt x="44" y="0"/>
                </a:lnTo>
                <a:lnTo>
                  <a:pt x="24" y="0"/>
                </a:lnTo>
                <a:lnTo>
                  <a:pt x="24" y="14"/>
                </a:lnTo>
                <a:lnTo>
                  <a:pt x="0" y="14"/>
                </a:lnTo>
                <a:lnTo>
                  <a:pt x="10" y="40"/>
                </a:lnTo>
                <a:lnTo>
                  <a:pt x="12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Freeform 118"/>
          <p:cNvSpPr>
            <a:spLocks/>
          </p:cNvSpPr>
          <p:nvPr/>
        </p:nvSpPr>
        <p:spPr bwMode="auto">
          <a:xfrm>
            <a:off x="4016375" y="3067050"/>
            <a:ext cx="142875" cy="41275"/>
          </a:xfrm>
          <a:custGeom>
            <a:avLst/>
            <a:gdLst>
              <a:gd name="T0" fmla="*/ 25400 w 90"/>
              <a:gd name="T1" fmla="*/ 41275 h 26"/>
              <a:gd name="T2" fmla="*/ 25400 w 90"/>
              <a:gd name="T3" fmla="*/ 0 h 26"/>
              <a:gd name="T4" fmla="*/ 0 w 90"/>
              <a:gd name="T5" fmla="*/ 0 h 26"/>
              <a:gd name="T6" fmla="*/ 0 w 90"/>
              <a:gd name="T7" fmla="*/ 41275 h 26"/>
              <a:gd name="T8" fmla="*/ 22225 w 90"/>
              <a:gd name="T9" fmla="*/ 41275 h 26"/>
              <a:gd name="T10" fmla="*/ 25400 w 90"/>
              <a:gd name="T11" fmla="*/ 41275 h 26"/>
              <a:gd name="T12" fmla="*/ 142875 w 90"/>
              <a:gd name="T13" fmla="*/ 41275 h 26"/>
              <a:gd name="T14" fmla="*/ 142875 w 90"/>
              <a:gd name="T15" fmla="*/ 0 h 26"/>
              <a:gd name="T16" fmla="*/ 38100 w 90"/>
              <a:gd name="T17" fmla="*/ 0 h 26"/>
              <a:gd name="T18" fmla="*/ 38100 w 90"/>
              <a:gd name="T19" fmla="*/ 41275 h 26"/>
              <a:gd name="T20" fmla="*/ 142875 w 90"/>
              <a:gd name="T21" fmla="*/ 41275 h 26"/>
              <a:gd name="T22" fmla="*/ 25400 w 90"/>
              <a:gd name="T23" fmla="*/ 41275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"/>
              <a:gd name="T37" fmla="*/ 0 h 26"/>
              <a:gd name="T38" fmla="*/ 90 w 90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" h="26">
                <a:moveTo>
                  <a:pt x="16" y="26"/>
                </a:moveTo>
                <a:lnTo>
                  <a:pt x="16" y="0"/>
                </a:lnTo>
                <a:lnTo>
                  <a:pt x="0" y="0"/>
                </a:lnTo>
                <a:lnTo>
                  <a:pt x="0" y="26"/>
                </a:lnTo>
                <a:lnTo>
                  <a:pt x="14" y="26"/>
                </a:lnTo>
                <a:lnTo>
                  <a:pt x="16" y="26"/>
                </a:lnTo>
                <a:lnTo>
                  <a:pt x="90" y="26"/>
                </a:lnTo>
                <a:lnTo>
                  <a:pt x="90" y="0"/>
                </a:lnTo>
                <a:lnTo>
                  <a:pt x="24" y="0"/>
                </a:lnTo>
                <a:lnTo>
                  <a:pt x="24" y="26"/>
                </a:lnTo>
                <a:lnTo>
                  <a:pt x="90" y="26"/>
                </a:lnTo>
                <a:lnTo>
                  <a:pt x="16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Freeform 119"/>
          <p:cNvSpPr>
            <a:spLocks/>
          </p:cNvSpPr>
          <p:nvPr/>
        </p:nvSpPr>
        <p:spPr bwMode="auto">
          <a:xfrm>
            <a:off x="4054475" y="2924175"/>
            <a:ext cx="107950" cy="123825"/>
          </a:xfrm>
          <a:custGeom>
            <a:avLst/>
            <a:gdLst>
              <a:gd name="T0" fmla="*/ 25400 w 68"/>
              <a:gd name="T1" fmla="*/ 76200 h 78"/>
              <a:gd name="T2" fmla="*/ 22225 w 68"/>
              <a:gd name="T3" fmla="*/ 69850 h 78"/>
              <a:gd name="T4" fmla="*/ 22225 w 68"/>
              <a:gd name="T5" fmla="*/ 60325 h 78"/>
              <a:gd name="T6" fmla="*/ 22225 w 68"/>
              <a:gd name="T7" fmla="*/ 53975 h 78"/>
              <a:gd name="T8" fmla="*/ 25400 w 68"/>
              <a:gd name="T9" fmla="*/ 47625 h 78"/>
              <a:gd name="T10" fmla="*/ 28575 w 68"/>
              <a:gd name="T11" fmla="*/ 47625 h 78"/>
              <a:gd name="T12" fmla="*/ 34925 w 68"/>
              <a:gd name="T13" fmla="*/ 44450 h 78"/>
              <a:gd name="T14" fmla="*/ 41275 w 68"/>
              <a:gd name="T15" fmla="*/ 60325 h 78"/>
              <a:gd name="T16" fmla="*/ 47625 w 68"/>
              <a:gd name="T17" fmla="*/ 88900 h 78"/>
              <a:gd name="T18" fmla="*/ 50800 w 68"/>
              <a:gd name="T19" fmla="*/ 104775 h 78"/>
              <a:gd name="T20" fmla="*/ 57150 w 68"/>
              <a:gd name="T21" fmla="*/ 114300 h 78"/>
              <a:gd name="T22" fmla="*/ 66675 w 68"/>
              <a:gd name="T23" fmla="*/ 120650 h 78"/>
              <a:gd name="T24" fmla="*/ 79375 w 68"/>
              <a:gd name="T25" fmla="*/ 123825 h 78"/>
              <a:gd name="T26" fmla="*/ 88900 w 68"/>
              <a:gd name="T27" fmla="*/ 120650 h 78"/>
              <a:gd name="T28" fmla="*/ 98425 w 68"/>
              <a:gd name="T29" fmla="*/ 114300 h 78"/>
              <a:gd name="T30" fmla="*/ 107950 w 68"/>
              <a:gd name="T31" fmla="*/ 101600 h 78"/>
              <a:gd name="T32" fmla="*/ 107950 w 68"/>
              <a:gd name="T33" fmla="*/ 85725 h 78"/>
              <a:gd name="T34" fmla="*/ 107950 w 68"/>
              <a:gd name="T35" fmla="*/ 69850 h 78"/>
              <a:gd name="T36" fmla="*/ 104775 w 68"/>
              <a:gd name="T37" fmla="*/ 60325 h 78"/>
              <a:gd name="T38" fmla="*/ 92075 w 68"/>
              <a:gd name="T39" fmla="*/ 44450 h 78"/>
              <a:gd name="T40" fmla="*/ 101600 w 68"/>
              <a:gd name="T41" fmla="*/ 41275 h 78"/>
              <a:gd name="T42" fmla="*/ 104775 w 68"/>
              <a:gd name="T43" fmla="*/ 38100 h 78"/>
              <a:gd name="T44" fmla="*/ 104775 w 68"/>
              <a:gd name="T45" fmla="*/ 0 h 78"/>
              <a:gd name="T46" fmla="*/ 95250 w 68"/>
              <a:gd name="T47" fmla="*/ 6350 h 78"/>
              <a:gd name="T48" fmla="*/ 82550 w 68"/>
              <a:gd name="T49" fmla="*/ 6350 h 78"/>
              <a:gd name="T50" fmla="*/ 38100 w 68"/>
              <a:gd name="T51" fmla="*/ 6350 h 78"/>
              <a:gd name="T52" fmla="*/ 22225 w 68"/>
              <a:gd name="T53" fmla="*/ 9525 h 78"/>
              <a:gd name="T54" fmla="*/ 15875 w 68"/>
              <a:gd name="T55" fmla="*/ 12700 h 78"/>
              <a:gd name="T56" fmla="*/ 9525 w 68"/>
              <a:gd name="T57" fmla="*/ 19050 h 78"/>
              <a:gd name="T58" fmla="*/ 3175 w 68"/>
              <a:gd name="T59" fmla="*/ 25400 h 78"/>
              <a:gd name="T60" fmla="*/ 0 w 68"/>
              <a:gd name="T61" fmla="*/ 34925 h 78"/>
              <a:gd name="T62" fmla="*/ 0 w 68"/>
              <a:gd name="T63" fmla="*/ 63500 h 78"/>
              <a:gd name="T64" fmla="*/ 0 w 68"/>
              <a:gd name="T65" fmla="*/ 85725 h 78"/>
              <a:gd name="T66" fmla="*/ 6350 w 68"/>
              <a:gd name="T67" fmla="*/ 101600 h 78"/>
              <a:gd name="T68" fmla="*/ 15875 w 68"/>
              <a:gd name="T69" fmla="*/ 114300 h 78"/>
              <a:gd name="T70" fmla="*/ 31750 w 68"/>
              <a:gd name="T71" fmla="*/ 120650 h 78"/>
              <a:gd name="T72" fmla="*/ 34925 w 68"/>
              <a:gd name="T73" fmla="*/ 79375 h 78"/>
              <a:gd name="T74" fmla="*/ 28575 w 68"/>
              <a:gd name="T75" fmla="*/ 76200 h 78"/>
              <a:gd name="T76" fmla="*/ 25400 w 68"/>
              <a:gd name="T77" fmla="*/ 76200 h 78"/>
              <a:gd name="T78" fmla="*/ 63500 w 68"/>
              <a:gd name="T79" fmla="*/ 44450 h 78"/>
              <a:gd name="T80" fmla="*/ 76200 w 68"/>
              <a:gd name="T81" fmla="*/ 47625 h 78"/>
              <a:gd name="T82" fmla="*/ 82550 w 68"/>
              <a:gd name="T83" fmla="*/ 57150 h 78"/>
              <a:gd name="T84" fmla="*/ 85725 w 68"/>
              <a:gd name="T85" fmla="*/ 69850 h 78"/>
              <a:gd name="T86" fmla="*/ 85725 w 68"/>
              <a:gd name="T87" fmla="*/ 76200 h 78"/>
              <a:gd name="T88" fmla="*/ 82550 w 68"/>
              <a:gd name="T89" fmla="*/ 79375 h 78"/>
              <a:gd name="T90" fmla="*/ 76200 w 68"/>
              <a:gd name="T91" fmla="*/ 82550 h 78"/>
              <a:gd name="T92" fmla="*/ 66675 w 68"/>
              <a:gd name="T93" fmla="*/ 79375 h 78"/>
              <a:gd name="T94" fmla="*/ 60325 w 68"/>
              <a:gd name="T95" fmla="*/ 63500 h 78"/>
              <a:gd name="T96" fmla="*/ 57150 w 68"/>
              <a:gd name="T97" fmla="*/ 44450 h 78"/>
              <a:gd name="T98" fmla="*/ 63500 w 68"/>
              <a:gd name="T99" fmla="*/ 44450 h 78"/>
              <a:gd name="T100" fmla="*/ 25400 w 68"/>
              <a:gd name="T101" fmla="*/ 76200 h 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8"/>
              <a:gd name="T155" fmla="*/ 68 w 68"/>
              <a:gd name="T156" fmla="*/ 78 h 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8">
                <a:moveTo>
                  <a:pt x="16" y="48"/>
                </a:moveTo>
                <a:lnTo>
                  <a:pt x="14" y="44"/>
                </a:lnTo>
                <a:lnTo>
                  <a:pt x="14" y="38"/>
                </a:lnTo>
                <a:lnTo>
                  <a:pt x="14" y="34"/>
                </a:lnTo>
                <a:lnTo>
                  <a:pt x="16" y="30"/>
                </a:lnTo>
                <a:lnTo>
                  <a:pt x="18" y="30"/>
                </a:lnTo>
                <a:lnTo>
                  <a:pt x="22" y="28"/>
                </a:lnTo>
                <a:lnTo>
                  <a:pt x="26" y="38"/>
                </a:lnTo>
                <a:lnTo>
                  <a:pt x="30" y="56"/>
                </a:lnTo>
                <a:lnTo>
                  <a:pt x="32" y="66"/>
                </a:lnTo>
                <a:lnTo>
                  <a:pt x="36" y="72"/>
                </a:lnTo>
                <a:lnTo>
                  <a:pt x="42" y="76"/>
                </a:lnTo>
                <a:lnTo>
                  <a:pt x="50" y="78"/>
                </a:lnTo>
                <a:lnTo>
                  <a:pt x="56" y="76"/>
                </a:lnTo>
                <a:lnTo>
                  <a:pt x="62" y="72"/>
                </a:lnTo>
                <a:lnTo>
                  <a:pt x="68" y="64"/>
                </a:lnTo>
                <a:lnTo>
                  <a:pt x="68" y="54"/>
                </a:lnTo>
                <a:lnTo>
                  <a:pt x="68" y="44"/>
                </a:lnTo>
                <a:lnTo>
                  <a:pt x="66" y="38"/>
                </a:lnTo>
                <a:lnTo>
                  <a:pt x="58" y="28"/>
                </a:lnTo>
                <a:lnTo>
                  <a:pt x="64" y="26"/>
                </a:lnTo>
                <a:lnTo>
                  <a:pt x="66" y="24"/>
                </a:lnTo>
                <a:lnTo>
                  <a:pt x="66" y="0"/>
                </a:lnTo>
                <a:lnTo>
                  <a:pt x="60" y="4"/>
                </a:lnTo>
                <a:lnTo>
                  <a:pt x="52" y="4"/>
                </a:lnTo>
                <a:lnTo>
                  <a:pt x="24" y="4"/>
                </a:lnTo>
                <a:lnTo>
                  <a:pt x="14" y="6"/>
                </a:lnTo>
                <a:lnTo>
                  <a:pt x="10" y="8"/>
                </a:lnTo>
                <a:lnTo>
                  <a:pt x="6" y="12"/>
                </a:lnTo>
                <a:lnTo>
                  <a:pt x="2" y="16"/>
                </a:lnTo>
                <a:lnTo>
                  <a:pt x="0" y="22"/>
                </a:lnTo>
                <a:lnTo>
                  <a:pt x="0" y="40"/>
                </a:lnTo>
                <a:lnTo>
                  <a:pt x="0" y="54"/>
                </a:lnTo>
                <a:lnTo>
                  <a:pt x="4" y="64"/>
                </a:lnTo>
                <a:lnTo>
                  <a:pt x="10" y="72"/>
                </a:lnTo>
                <a:lnTo>
                  <a:pt x="20" y="76"/>
                </a:lnTo>
                <a:lnTo>
                  <a:pt x="22" y="50"/>
                </a:lnTo>
                <a:lnTo>
                  <a:pt x="18" y="48"/>
                </a:lnTo>
                <a:lnTo>
                  <a:pt x="16" y="48"/>
                </a:lnTo>
                <a:lnTo>
                  <a:pt x="40" y="28"/>
                </a:lnTo>
                <a:lnTo>
                  <a:pt x="48" y="30"/>
                </a:lnTo>
                <a:lnTo>
                  <a:pt x="52" y="36"/>
                </a:lnTo>
                <a:lnTo>
                  <a:pt x="54" y="44"/>
                </a:lnTo>
                <a:lnTo>
                  <a:pt x="54" y="48"/>
                </a:lnTo>
                <a:lnTo>
                  <a:pt x="52" y="50"/>
                </a:lnTo>
                <a:lnTo>
                  <a:pt x="48" y="52"/>
                </a:lnTo>
                <a:lnTo>
                  <a:pt x="42" y="50"/>
                </a:lnTo>
                <a:lnTo>
                  <a:pt x="38" y="40"/>
                </a:lnTo>
                <a:lnTo>
                  <a:pt x="36" y="28"/>
                </a:lnTo>
                <a:lnTo>
                  <a:pt x="40" y="28"/>
                </a:lnTo>
                <a:lnTo>
                  <a:pt x="16" y="4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Freeform 120"/>
          <p:cNvSpPr>
            <a:spLocks/>
          </p:cNvSpPr>
          <p:nvPr/>
        </p:nvSpPr>
        <p:spPr bwMode="auto">
          <a:xfrm>
            <a:off x="4016375" y="2863850"/>
            <a:ext cx="142875" cy="41275"/>
          </a:xfrm>
          <a:custGeom>
            <a:avLst/>
            <a:gdLst>
              <a:gd name="T0" fmla="*/ 142875 w 90"/>
              <a:gd name="T1" fmla="*/ 41275 h 26"/>
              <a:gd name="T2" fmla="*/ 142875 w 90"/>
              <a:gd name="T3" fmla="*/ 0 h 26"/>
              <a:gd name="T4" fmla="*/ 0 w 90"/>
              <a:gd name="T5" fmla="*/ 0 h 26"/>
              <a:gd name="T6" fmla="*/ 0 w 90"/>
              <a:gd name="T7" fmla="*/ 41275 h 26"/>
              <a:gd name="T8" fmla="*/ 139700 w 90"/>
              <a:gd name="T9" fmla="*/ 41275 h 26"/>
              <a:gd name="T10" fmla="*/ 142875 w 90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26"/>
              <a:gd name="T20" fmla="*/ 90 w 90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26">
                <a:moveTo>
                  <a:pt x="90" y="26"/>
                </a:moveTo>
                <a:lnTo>
                  <a:pt x="90" y="0"/>
                </a:lnTo>
                <a:lnTo>
                  <a:pt x="0" y="0"/>
                </a:lnTo>
                <a:lnTo>
                  <a:pt x="0" y="26"/>
                </a:lnTo>
                <a:lnTo>
                  <a:pt x="88" y="26"/>
                </a:lnTo>
                <a:lnTo>
                  <a:pt x="90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Freeform 121"/>
          <p:cNvSpPr>
            <a:spLocks/>
          </p:cNvSpPr>
          <p:nvPr/>
        </p:nvSpPr>
        <p:spPr bwMode="auto">
          <a:xfrm>
            <a:off x="4013200" y="2711450"/>
            <a:ext cx="190500" cy="60325"/>
          </a:xfrm>
          <a:custGeom>
            <a:avLst/>
            <a:gdLst>
              <a:gd name="T0" fmla="*/ 47625 w 120"/>
              <a:gd name="T1" fmla="*/ 53975 h 38"/>
              <a:gd name="T2" fmla="*/ 69850 w 120"/>
              <a:gd name="T3" fmla="*/ 57150 h 38"/>
              <a:gd name="T4" fmla="*/ 95250 w 120"/>
              <a:gd name="T5" fmla="*/ 60325 h 38"/>
              <a:gd name="T6" fmla="*/ 117475 w 120"/>
              <a:gd name="T7" fmla="*/ 57150 h 38"/>
              <a:gd name="T8" fmla="*/ 139700 w 120"/>
              <a:gd name="T9" fmla="*/ 53975 h 38"/>
              <a:gd name="T10" fmla="*/ 165100 w 120"/>
              <a:gd name="T11" fmla="*/ 41275 h 38"/>
              <a:gd name="T12" fmla="*/ 190500 w 120"/>
              <a:gd name="T13" fmla="*/ 25400 h 38"/>
              <a:gd name="T14" fmla="*/ 190500 w 120"/>
              <a:gd name="T15" fmla="*/ 0 h 38"/>
              <a:gd name="T16" fmla="*/ 165100 w 120"/>
              <a:gd name="T17" fmla="*/ 9525 h 38"/>
              <a:gd name="T18" fmla="*/ 142875 w 120"/>
              <a:gd name="T19" fmla="*/ 19050 h 38"/>
              <a:gd name="T20" fmla="*/ 120650 w 120"/>
              <a:gd name="T21" fmla="*/ 22225 h 38"/>
              <a:gd name="T22" fmla="*/ 98425 w 120"/>
              <a:gd name="T23" fmla="*/ 25400 h 38"/>
              <a:gd name="T24" fmla="*/ 73025 w 120"/>
              <a:gd name="T25" fmla="*/ 22225 h 38"/>
              <a:gd name="T26" fmla="*/ 53975 w 120"/>
              <a:gd name="T27" fmla="*/ 19050 h 38"/>
              <a:gd name="T28" fmla="*/ 28575 w 120"/>
              <a:gd name="T29" fmla="*/ 12700 h 38"/>
              <a:gd name="T30" fmla="*/ 0 w 120"/>
              <a:gd name="T31" fmla="*/ 0 h 38"/>
              <a:gd name="T32" fmla="*/ 0 w 120"/>
              <a:gd name="T33" fmla="*/ 25400 h 38"/>
              <a:gd name="T34" fmla="*/ 22225 w 120"/>
              <a:gd name="T35" fmla="*/ 41275 h 38"/>
              <a:gd name="T36" fmla="*/ 44450 w 120"/>
              <a:gd name="T37" fmla="*/ 53975 h 38"/>
              <a:gd name="T38" fmla="*/ 47625 w 120"/>
              <a:gd name="T39" fmla="*/ 53975 h 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38"/>
              <a:gd name="T62" fmla="*/ 120 w 120"/>
              <a:gd name="T63" fmla="*/ 38 h 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38">
                <a:moveTo>
                  <a:pt x="30" y="34"/>
                </a:moveTo>
                <a:lnTo>
                  <a:pt x="44" y="36"/>
                </a:lnTo>
                <a:lnTo>
                  <a:pt x="60" y="38"/>
                </a:lnTo>
                <a:lnTo>
                  <a:pt x="74" y="36"/>
                </a:lnTo>
                <a:lnTo>
                  <a:pt x="88" y="34"/>
                </a:lnTo>
                <a:lnTo>
                  <a:pt x="104" y="26"/>
                </a:lnTo>
                <a:lnTo>
                  <a:pt x="120" y="16"/>
                </a:lnTo>
                <a:lnTo>
                  <a:pt x="120" y="0"/>
                </a:lnTo>
                <a:lnTo>
                  <a:pt x="104" y="6"/>
                </a:lnTo>
                <a:lnTo>
                  <a:pt x="90" y="12"/>
                </a:lnTo>
                <a:lnTo>
                  <a:pt x="76" y="14"/>
                </a:lnTo>
                <a:lnTo>
                  <a:pt x="62" y="16"/>
                </a:lnTo>
                <a:lnTo>
                  <a:pt x="46" y="14"/>
                </a:lnTo>
                <a:lnTo>
                  <a:pt x="34" y="12"/>
                </a:lnTo>
                <a:lnTo>
                  <a:pt x="18" y="8"/>
                </a:lnTo>
                <a:lnTo>
                  <a:pt x="0" y="0"/>
                </a:lnTo>
                <a:lnTo>
                  <a:pt x="0" y="16"/>
                </a:lnTo>
                <a:lnTo>
                  <a:pt x="14" y="26"/>
                </a:lnTo>
                <a:lnTo>
                  <a:pt x="28" y="34"/>
                </a:lnTo>
                <a:lnTo>
                  <a:pt x="30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Freeform 122"/>
          <p:cNvSpPr>
            <a:spLocks/>
          </p:cNvSpPr>
          <p:nvPr/>
        </p:nvSpPr>
        <p:spPr bwMode="auto">
          <a:xfrm>
            <a:off x="4054475" y="2578100"/>
            <a:ext cx="104775" cy="127000"/>
          </a:xfrm>
          <a:custGeom>
            <a:avLst/>
            <a:gdLst>
              <a:gd name="T0" fmla="*/ 104775 w 66"/>
              <a:gd name="T1" fmla="*/ 82550 h 80"/>
              <a:gd name="T2" fmla="*/ 104775 w 66"/>
              <a:gd name="T3" fmla="*/ 47625 h 80"/>
              <a:gd name="T4" fmla="*/ 0 w 66"/>
              <a:gd name="T5" fmla="*/ 0 h 80"/>
              <a:gd name="T6" fmla="*/ 0 w 66"/>
              <a:gd name="T7" fmla="*/ 41275 h 80"/>
              <a:gd name="T8" fmla="*/ 66675 w 66"/>
              <a:gd name="T9" fmla="*/ 63500 h 80"/>
              <a:gd name="T10" fmla="*/ 0 w 66"/>
              <a:gd name="T11" fmla="*/ 82550 h 80"/>
              <a:gd name="T12" fmla="*/ 0 w 66"/>
              <a:gd name="T13" fmla="*/ 127000 h 80"/>
              <a:gd name="T14" fmla="*/ 101600 w 66"/>
              <a:gd name="T15" fmla="*/ 82550 h 80"/>
              <a:gd name="T16" fmla="*/ 104775 w 66"/>
              <a:gd name="T17" fmla="*/ 8255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80"/>
              <a:gd name="T29" fmla="*/ 66 w 66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80">
                <a:moveTo>
                  <a:pt x="66" y="52"/>
                </a:moveTo>
                <a:lnTo>
                  <a:pt x="66" y="30"/>
                </a:lnTo>
                <a:lnTo>
                  <a:pt x="0" y="0"/>
                </a:lnTo>
                <a:lnTo>
                  <a:pt x="0" y="26"/>
                </a:lnTo>
                <a:lnTo>
                  <a:pt x="42" y="40"/>
                </a:lnTo>
                <a:lnTo>
                  <a:pt x="0" y="52"/>
                </a:lnTo>
                <a:lnTo>
                  <a:pt x="0" y="80"/>
                </a:lnTo>
                <a:lnTo>
                  <a:pt x="64" y="52"/>
                </a:lnTo>
                <a:lnTo>
                  <a:pt x="66" y="5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Freeform 123"/>
          <p:cNvSpPr>
            <a:spLocks/>
          </p:cNvSpPr>
          <p:nvPr/>
        </p:nvSpPr>
        <p:spPr bwMode="auto">
          <a:xfrm>
            <a:off x="4054475" y="2451100"/>
            <a:ext cx="107950" cy="120650"/>
          </a:xfrm>
          <a:custGeom>
            <a:avLst/>
            <a:gdLst>
              <a:gd name="T0" fmla="*/ 95250 w 68"/>
              <a:gd name="T1" fmla="*/ 101600 h 76"/>
              <a:gd name="T2" fmla="*/ 101600 w 68"/>
              <a:gd name="T3" fmla="*/ 95250 h 76"/>
              <a:gd name="T4" fmla="*/ 104775 w 68"/>
              <a:gd name="T5" fmla="*/ 85725 h 76"/>
              <a:gd name="T6" fmla="*/ 107950 w 68"/>
              <a:gd name="T7" fmla="*/ 60325 h 76"/>
              <a:gd name="T8" fmla="*/ 107950 w 68"/>
              <a:gd name="T9" fmla="*/ 47625 h 76"/>
              <a:gd name="T10" fmla="*/ 104775 w 68"/>
              <a:gd name="T11" fmla="*/ 34925 h 76"/>
              <a:gd name="T12" fmla="*/ 98425 w 68"/>
              <a:gd name="T13" fmla="*/ 25400 h 76"/>
              <a:gd name="T14" fmla="*/ 92075 w 68"/>
              <a:gd name="T15" fmla="*/ 15875 h 76"/>
              <a:gd name="T16" fmla="*/ 85725 w 68"/>
              <a:gd name="T17" fmla="*/ 9525 h 76"/>
              <a:gd name="T18" fmla="*/ 76200 w 68"/>
              <a:gd name="T19" fmla="*/ 3175 h 76"/>
              <a:gd name="T20" fmla="*/ 63500 w 68"/>
              <a:gd name="T21" fmla="*/ 3175 h 76"/>
              <a:gd name="T22" fmla="*/ 53975 w 68"/>
              <a:gd name="T23" fmla="*/ 0 h 76"/>
              <a:gd name="T24" fmla="*/ 34925 w 68"/>
              <a:gd name="T25" fmla="*/ 3175 h 76"/>
              <a:gd name="T26" fmla="*/ 15875 w 68"/>
              <a:gd name="T27" fmla="*/ 12700 h 76"/>
              <a:gd name="T28" fmla="*/ 9525 w 68"/>
              <a:gd name="T29" fmla="*/ 22225 h 76"/>
              <a:gd name="T30" fmla="*/ 3175 w 68"/>
              <a:gd name="T31" fmla="*/ 34925 h 76"/>
              <a:gd name="T32" fmla="*/ 0 w 68"/>
              <a:gd name="T33" fmla="*/ 47625 h 76"/>
              <a:gd name="T34" fmla="*/ 0 w 68"/>
              <a:gd name="T35" fmla="*/ 60325 h 76"/>
              <a:gd name="T36" fmla="*/ 0 w 68"/>
              <a:gd name="T37" fmla="*/ 73025 h 76"/>
              <a:gd name="T38" fmla="*/ 3175 w 68"/>
              <a:gd name="T39" fmla="*/ 85725 h 76"/>
              <a:gd name="T40" fmla="*/ 6350 w 68"/>
              <a:gd name="T41" fmla="*/ 95250 h 76"/>
              <a:gd name="T42" fmla="*/ 12700 w 68"/>
              <a:gd name="T43" fmla="*/ 104775 h 76"/>
              <a:gd name="T44" fmla="*/ 22225 w 68"/>
              <a:gd name="T45" fmla="*/ 111125 h 76"/>
              <a:gd name="T46" fmla="*/ 31750 w 68"/>
              <a:gd name="T47" fmla="*/ 117475 h 76"/>
              <a:gd name="T48" fmla="*/ 41275 w 68"/>
              <a:gd name="T49" fmla="*/ 120650 h 76"/>
              <a:gd name="T50" fmla="*/ 53975 w 68"/>
              <a:gd name="T51" fmla="*/ 120650 h 76"/>
              <a:gd name="T52" fmla="*/ 66675 w 68"/>
              <a:gd name="T53" fmla="*/ 120650 h 76"/>
              <a:gd name="T54" fmla="*/ 76200 w 68"/>
              <a:gd name="T55" fmla="*/ 117475 h 76"/>
              <a:gd name="T56" fmla="*/ 85725 w 68"/>
              <a:gd name="T57" fmla="*/ 111125 h 76"/>
              <a:gd name="T58" fmla="*/ 92075 w 68"/>
              <a:gd name="T59" fmla="*/ 101600 h 76"/>
              <a:gd name="T60" fmla="*/ 95250 w 68"/>
              <a:gd name="T61" fmla="*/ 101600 h 76"/>
              <a:gd name="T62" fmla="*/ 31750 w 68"/>
              <a:gd name="T63" fmla="*/ 76200 h 76"/>
              <a:gd name="T64" fmla="*/ 28575 w 68"/>
              <a:gd name="T65" fmla="*/ 69850 h 76"/>
              <a:gd name="T66" fmla="*/ 25400 w 68"/>
              <a:gd name="T67" fmla="*/ 60325 h 76"/>
              <a:gd name="T68" fmla="*/ 28575 w 68"/>
              <a:gd name="T69" fmla="*/ 53975 h 76"/>
              <a:gd name="T70" fmla="*/ 31750 w 68"/>
              <a:gd name="T71" fmla="*/ 47625 h 76"/>
              <a:gd name="T72" fmla="*/ 41275 w 68"/>
              <a:gd name="T73" fmla="*/ 41275 h 76"/>
              <a:gd name="T74" fmla="*/ 53975 w 68"/>
              <a:gd name="T75" fmla="*/ 41275 h 76"/>
              <a:gd name="T76" fmla="*/ 66675 w 68"/>
              <a:gd name="T77" fmla="*/ 41275 h 76"/>
              <a:gd name="T78" fmla="*/ 76200 w 68"/>
              <a:gd name="T79" fmla="*/ 47625 h 76"/>
              <a:gd name="T80" fmla="*/ 79375 w 68"/>
              <a:gd name="T81" fmla="*/ 53975 h 76"/>
              <a:gd name="T82" fmla="*/ 82550 w 68"/>
              <a:gd name="T83" fmla="*/ 60325 h 76"/>
              <a:gd name="T84" fmla="*/ 79375 w 68"/>
              <a:gd name="T85" fmla="*/ 69850 h 76"/>
              <a:gd name="T86" fmla="*/ 73025 w 68"/>
              <a:gd name="T87" fmla="*/ 76200 h 76"/>
              <a:gd name="T88" fmla="*/ 66675 w 68"/>
              <a:gd name="T89" fmla="*/ 79375 h 76"/>
              <a:gd name="T90" fmla="*/ 53975 w 68"/>
              <a:gd name="T91" fmla="*/ 82550 h 76"/>
              <a:gd name="T92" fmla="*/ 41275 w 68"/>
              <a:gd name="T93" fmla="*/ 79375 h 76"/>
              <a:gd name="T94" fmla="*/ 31750 w 68"/>
              <a:gd name="T95" fmla="*/ 76200 h 76"/>
              <a:gd name="T96" fmla="*/ 95250 w 68"/>
              <a:gd name="T97" fmla="*/ 101600 h 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"/>
              <a:gd name="T148" fmla="*/ 0 h 76"/>
              <a:gd name="T149" fmla="*/ 68 w 68"/>
              <a:gd name="T150" fmla="*/ 76 h 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" h="76">
                <a:moveTo>
                  <a:pt x="60" y="64"/>
                </a:moveTo>
                <a:lnTo>
                  <a:pt x="64" y="60"/>
                </a:lnTo>
                <a:lnTo>
                  <a:pt x="66" y="54"/>
                </a:lnTo>
                <a:lnTo>
                  <a:pt x="68" y="38"/>
                </a:lnTo>
                <a:lnTo>
                  <a:pt x="68" y="30"/>
                </a:lnTo>
                <a:lnTo>
                  <a:pt x="66" y="22"/>
                </a:lnTo>
                <a:lnTo>
                  <a:pt x="62" y="16"/>
                </a:lnTo>
                <a:lnTo>
                  <a:pt x="58" y="10"/>
                </a:lnTo>
                <a:lnTo>
                  <a:pt x="54" y="6"/>
                </a:lnTo>
                <a:lnTo>
                  <a:pt x="48" y="2"/>
                </a:lnTo>
                <a:lnTo>
                  <a:pt x="40" y="2"/>
                </a:lnTo>
                <a:lnTo>
                  <a:pt x="34" y="0"/>
                </a:lnTo>
                <a:lnTo>
                  <a:pt x="22" y="2"/>
                </a:lnTo>
                <a:lnTo>
                  <a:pt x="10" y="8"/>
                </a:lnTo>
                <a:lnTo>
                  <a:pt x="6" y="14"/>
                </a:lnTo>
                <a:lnTo>
                  <a:pt x="2" y="22"/>
                </a:lnTo>
                <a:lnTo>
                  <a:pt x="0" y="30"/>
                </a:lnTo>
                <a:lnTo>
                  <a:pt x="0" y="38"/>
                </a:lnTo>
                <a:lnTo>
                  <a:pt x="0" y="46"/>
                </a:lnTo>
                <a:lnTo>
                  <a:pt x="2" y="54"/>
                </a:lnTo>
                <a:lnTo>
                  <a:pt x="4" y="60"/>
                </a:lnTo>
                <a:lnTo>
                  <a:pt x="8" y="66"/>
                </a:lnTo>
                <a:lnTo>
                  <a:pt x="14" y="70"/>
                </a:lnTo>
                <a:lnTo>
                  <a:pt x="20" y="74"/>
                </a:lnTo>
                <a:lnTo>
                  <a:pt x="26" y="76"/>
                </a:lnTo>
                <a:lnTo>
                  <a:pt x="34" y="76"/>
                </a:lnTo>
                <a:lnTo>
                  <a:pt x="42" y="76"/>
                </a:lnTo>
                <a:lnTo>
                  <a:pt x="48" y="74"/>
                </a:lnTo>
                <a:lnTo>
                  <a:pt x="54" y="70"/>
                </a:lnTo>
                <a:lnTo>
                  <a:pt x="58" y="64"/>
                </a:lnTo>
                <a:lnTo>
                  <a:pt x="60" y="64"/>
                </a:lnTo>
                <a:lnTo>
                  <a:pt x="20" y="48"/>
                </a:lnTo>
                <a:lnTo>
                  <a:pt x="18" y="44"/>
                </a:lnTo>
                <a:lnTo>
                  <a:pt x="16" y="38"/>
                </a:lnTo>
                <a:lnTo>
                  <a:pt x="18" y="34"/>
                </a:lnTo>
                <a:lnTo>
                  <a:pt x="20" y="30"/>
                </a:lnTo>
                <a:lnTo>
                  <a:pt x="26" y="26"/>
                </a:lnTo>
                <a:lnTo>
                  <a:pt x="34" y="26"/>
                </a:lnTo>
                <a:lnTo>
                  <a:pt x="42" y="26"/>
                </a:lnTo>
                <a:lnTo>
                  <a:pt x="48" y="30"/>
                </a:lnTo>
                <a:lnTo>
                  <a:pt x="50" y="34"/>
                </a:lnTo>
                <a:lnTo>
                  <a:pt x="52" y="38"/>
                </a:lnTo>
                <a:lnTo>
                  <a:pt x="50" y="44"/>
                </a:lnTo>
                <a:lnTo>
                  <a:pt x="46" y="48"/>
                </a:lnTo>
                <a:lnTo>
                  <a:pt x="42" y="50"/>
                </a:lnTo>
                <a:lnTo>
                  <a:pt x="34" y="52"/>
                </a:lnTo>
                <a:lnTo>
                  <a:pt x="26" y="50"/>
                </a:lnTo>
                <a:lnTo>
                  <a:pt x="20" y="48"/>
                </a:lnTo>
                <a:lnTo>
                  <a:pt x="60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Freeform 124"/>
          <p:cNvSpPr>
            <a:spLocks/>
          </p:cNvSpPr>
          <p:nvPr/>
        </p:nvSpPr>
        <p:spPr bwMode="auto">
          <a:xfrm>
            <a:off x="4016375" y="2390775"/>
            <a:ext cx="142875" cy="41275"/>
          </a:xfrm>
          <a:custGeom>
            <a:avLst/>
            <a:gdLst>
              <a:gd name="T0" fmla="*/ 142875 w 90"/>
              <a:gd name="T1" fmla="*/ 41275 h 26"/>
              <a:gd name="T2" fmla="*/ 142875 w 90"/>
              <a:gd name="T3" fmla="*/ 0 h 26"/>
              <a:gd name="T4" fmla="*/ 0 w 90"/>
              <a:gd name="T5" fmla="*/ 0 h 26"/>
              <a:gd name="T6" fmla="*/ 0 w 90"/>
              <a:gd name="T7" fmla="*/ 41275 h 26"/>
              <a:gd name="T8" fmla="*/ 139700 w 90"/>
              <a:gd name="T9" fmla="*/ 41275 h 26"/>
              <a:gd name="T10" fmla="*/ 142875 w 90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26"/>
              <a:gd name="T20" fmla="*/ 90 w 90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26">
                <a:moveTo>
                  <a:pt x="90" y="26"/>
                </a:moveTo>
                <a:lnTo>
                  <a:pt x="90" y="0"/>
                </a:lnTo>
                <a:lnTo>
                  <a:pt x="0" y="0"/>
                </a:lnTo>
                <a:lnTo>
                  <a:pt x="0" y="26"/>
                </a:lnTo>
                <a:lnTo>
                  <a:pt x="88" y="26"/>
                </a:lnTo>
                <a:lnTo>
                  <a:pt x="90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Freeform 125"/>
          <p:cNvSpPr>
            <a:spLocks/>
          </p:cNvSpPr>
          <p:nvPr/>
        </p:nvSpPr>
        <p:spPr bwMode="auto">
          <a:xfrm>
            <a:off x="4016375" y="2292350"/>
            <a:ext cx="146050" cy="79375"/>
          </a:xfrm>
          <a:custGeom>
            <a:avLst/>
            <a:gdLst>
              <a:gd name="T0" fmla="*/ 19050 w 92"/>
              <a:gd name="T1" fmla="*/ 63500 h 50"/>
              <a:gd name="T2" fmla="*/ 38100 w 92"/>
              <a:gd name="T3" fmla="*/ 63500 h 50"/>
              <a:gd name="T4" fmla="*/ 38100 w 92"/>
              <a:gd name="T5" fmla="*/ 79375 h 50"/>
              <a:gd name="T6" fmla="*/ 69850 w 92"/>
              <a:gd name="T7" fmla="*/ 79375 h 50"/>
              <a:gd name="T8" fmla="*/ 69850 w 92"/>
              <a:gd name="T9" fmla="*/ 63500 h 50"/>
              <a:gd name="T10" fmla="*/ 104775 w 92"/>
              <a:gd name="T11" fmla="*/ 63500 h 50"/>
              <a:gd name="T12" fmla="*/ 120650 w 92"/>
              <a:gd name="T13" fmla="*/ 63500 h 50"/>
              <a:gd name="T14" fmla="*/ 130175 w 92"/>
              <a:gd name="T15" fmla="*/ 60325 h 50"/>
              <a:gd name="T16" fmla="*/ 136525 w 92"/>
              <a:gd name="T17" fmla="*/ 57150 h 50"/>
              <a:gd name="T18" fmla="*/ 142875 w 92"/>
              <a:gd name="T19" fmla="*/ 50800 h 50"/>
              <a:gd name="T20" fmla="*/ 146050 w 92"/>
              <a:gd name="T21" fmla="*/ 41275 h 50"/>
              <a:gd name="T22" fmla="*/ 146050 w 92"/>
              <a:gd name="T23" fmla="*/ 28575 h 50"/>
              <a:gd name="T24" fmla="*/ 142875 w 92"/>
              <a:gd name="T25" fmla="*/ 0 h 50"/>
              <a:gd name="T26" fmla="*/ 114300 w 92"/>
              <a:gd name="T27" fmla="*/ 3175 h 50"/>
              <a:gd name="T28" fmla="*/ 117475 w 92"/>
              <a:gd name="T29" fmla="*/ 15875 h 50"/>
              <a:gd name="T30" fmla="*/ 117475 w 92"/>
              <a:gd name="T31" fmla="*/ 19050 h 50"/>
              <a:gd name="T32" fmla="*/ 114300 w 92"/>
              <a:gd name="T33" fmla="*/ 22225 h 50"/>
              <a:gd name="T34" fmla="*/ 104775 w 92"/>
              <a:gd name="T35" fmla="*/ 22225 h 50"/>
              <a:gd name="T36" fmla="*/ 69850 w 92"/>
              <a:gd name="T37" fmla="*/ 22225 h 50"/>
              <a:gd name="T38" fmla="*/ 69850 w 92"/>
              <a:gd name="T39" fmla="*/ 0 h 50"/>
              <a:gd name="T40" fmla="*/ 38100 w 92"/>
              <a:gd name="T41" fmla="*/ 0 h 50"/>
              <a:gd name="T42" fmla="*/ 38100 w 92"/>
              <a:gd name="T43" fmla="*/ 22225 h 50"/>
              <a:gd name="T44" fmla="*/ 0 w 92"/>
              <a:gd name="T45" fmla="*/ 22225 h 50"/>
              <a:gd name="T46" fmla="*/ 15875 w 92"/>
              <a:gd name="T47" fmla="*/ 63500 h 50"/>
              <a:gd name="T48" fmla="*/ 19050 w 92"/>
              <a:gd name="T49" fmla="*/ 63500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2"/>
              <a:gd name="T76" fmla="*/ 0 h 50"/>
              <a:gd name="T77" fmla="*/ 92 w 92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2" h="50">
                <a:moveTo>
                  <a:pt x="12" y="40"/>
                </a:moveTo>
                <a:lnTo>
                  <a:pt x="24" y="40"/>
                </a:lnTo>
                <a:lnTo>
                  <a:pt x="24" y="50"/>
                </a:lnTo>
                <a:lnTo>
                  <a:pt x="44" y="50"/>
                </a:lnTo>
                <a:lnTo>
                  <a:pt x="44" y="40"/>
                </a:lnTo>
                <a:lnTo>
                  <a:pt x="66" y="40"/>
                </a:lnTo>
                <a:lnTo>
                  <a:pt x="76" y="40"/>
                </a:lnTo>
                <a:lnTo>
                  <a:pt x="82" y="38"/>
                </a:lnTo>
                <a:lnTo>
                  <a:pt x="86" y="36"/>
                </a:lnTo>
                <a:lnTo>
                  <a:pt x="90" y="32"/>
                </a:lnTo>
                <a:lnTo>
                  <a:pt x="92" y="26"/>
                </a:lnTo>
                <a:lnTo>
                  <a:pt x="92" y="18"/>
                </a:lnTo>
                <a:lnTo>
                  <a:pt x="90" y="0"/>
                </a:lnTo>
                <a:lnTo>
                  <a:pt x="72" y="2"/>
                </a:lnTo>
                <a:lnTo>
                  <a:pt x="74" y="10"/>
                </a:lnTo>
                <a:lnTo>
                  <a:pt x="74" y="12"/>
                </a:lnTo>
                <a:lnTo>
                  <a:pt x="72" y="14"/>
                </a:lnTo>
                <a:lnTo>
                  <a:pt x="66" y="14"/>
                </a:lnTo>
                <a:lnTo>
                  <a:pt x="44" y="14"/>
                </a:lnTo>
                <a:lnTo>
                  <a:pt x="44" y="0"/>
                </a:lnTo>
                <a:lnTo>
                  <a:pt x="24" y="0"/>
                </a:lnTo>
                <a:lnTo>
                  <a:pt x="24" y="14"/>
                </a:lnTo>
                <a:lnTo>
                  <a:pt x="0" y="14"/>
                </a:lnTo>
                <a:lnTo>
                  <a:pt x="10" y="40"/>
                </a:lnTo>
                <a:lnTo>
                  <a:pt x="12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Freeform 126"/>
          <p:cNvSpPr>
            <a:spLocks/>
          </p:cNvSpPr>
          <p:nvPr/>
        </p:nvSpPr>
        <p:spPr bwMode="auto">
          <a:xfrm>
            <a:off x="4054475" y="2159000"/>
            <a:ext cx="107950" cy="120650"/>
          </a:xfrm>
          <a:custGeom>
            <a:avLst/>
            <a:gdLst>
              <a:gd name="T0" fmla="*/ 25400 w 68"/>
              <a:gd name="T1" fmla="*/ 73025 h 76"/>
              <a:gd name="T2" fmla="*/ 22225 w 68"/>
              <a:gd name="T3" fmla="*/ 66675 h 76"/>
              <a:gd name="T4" fmla="*/ 22225 w 68"/>
              <a:gd name="T5" fmla="*/ 57150 h 76"/>
              <a:gd name="T6" fmla="*/ 22225 w 68"/>
              <a:gd name="T7" fmla="*/ 50800 h 76"/>
              <a:gd name="T8" fmla="*/ 25400 w 68"/>
              <a:gd name="T9" fmla="*/ 47625 h 76"/>
              <a:gd name="T10" fmla="*/ 28575 w 68"/>
              <a:gd name="T11" fmla="*/ 44450 h 76"/>
              <a:gd name="T12" fmla="*/ 34925 w 68"/>
              <a:gd name="T13" fmla="*/ 44450 h 76"/>
              <a:gd name="T14" fmla="*/ 41275 w 68"/>
              <a:gd name="T15" fmla="*/ 57150 h 76"/>
              <a:gd name="T16" fmla="*/ 47625 w 68"/>
              <a:gd name="T17" fmla="*/ 85725 h 76"/>
              <a:gd name="T18" fmla="*/ 50800 w 68"/>
              <a:gd name="T19" fmla="*/ 104775 h 76"/>
              <a:gd name="T20" fmla="*/ 57150 w 68"/>
              <a:gd name="T21" fmla="*/ 114300 h 76"/>
              <a:gd name="T22" fmla="*/ 66675 w 68"/>
              <a:gd name="T23" fmla="*/ 117475 h 76"/>
              <a:gd name="T24" fmla="*/ 79375 w 68"/>
              <a:gd name="T25" fmla="*/ 120650 h 76"/>
              <a:gd name="T26" fmla="*/ 88900 w 68"/>
              <a:gd name="T27" fmla="*/ 117475 h 76"/>
              <a:gd name="T28" fmla="*/ 98425 w 68"/>
              <a:gd name="T29" fmla="*/ 111125 h 76"/>
              <a:gd name="T30" fmla="*/ 107950 w 68"/>
              <a:gd name="T31" fmla="*/ 98425 h 76"/>
              <a:gd name="T32" fmla="*/ 107950 w 68"/>
              <a:gd name="T33" fmla="*/ 82550 h 76"/>
              <a:gd name="T34" fmla="*/ 107950 w 68"/>
              <a:gd name="T35" fmla="*/ 69850 h 76"/>
              <a:gd name="T36" fmla="*/ 104775 w 68"/>
              <a:gd name="T37" fmla="*/ 57150 h 76"/>
              <a:gd name="T38" fmla="*/ 92075 w 68"/>
              <a:gd name="T39" fmla="*/ 41275 h 76"/>
              <a:gd name="T40" fmla="*/ 101600 w 68"/>
              <a:gd name="T41" fmla="*/ 41275 h 76"/>
              <a:gd name="T42" fmla="*/ 104775 w 68"/>
              <a:gd name="T43" fmla="*/ 38100 h 76"/>
              <a:gd name="T44" fmla="*/ 104775 w 68"/>
              <a:gd name="T45" fmla="*/ 0 h 76"/>
              <a:gd name="T46" fmla="*/ 95250 w 68"/>
              <a:gd name="T47" fmla="*/ 3175 h 76"/>
              <a:gd name="T48" fmla="*/ 82550 w 68"/>
              <a:gd name="T49" fmla="*/ 3175 h 76"/>
              <a:gd name="T50" fmla="*/ 38100 w 68"/>
              <a:gd name="T51" fmla="*/ 3175 h 76"/>
              <a:gd name="T52" fmla="*/ 22225 w 68"/>
              <a:gd name="T53" fmla="*/ 6350 h 76"/>
              <a:gd name="T54" fmla="*/ 15875 w 68"/>
              <a:gd name="T55" fmla="*/ 9525 h 76"/>
              <a:gd name="T56" fmla="*/ 9525 w 68"/>
              <a:gd name="T57" fmla="*/ 15875 h 76"/>
              <a:gd name="T58" fmla="*/ 3175 w 68"/>
              <a:gd name="T59" fmla="*/ 22225 h 76"/>
              <a:gd name="T60" fmla="*/ 0 w 68"/>
              <a:gd name="T61" fmla="*/ 34925 h 76"/>
              <a:gd name="T62" fmla="*/ 0 w 68"/>
              <a:gd name="T63" fmla="*/ 63500 h 76"/>
              <a:gd name="T64" fmla="*/ 0 w 68"/>
              <a:gd name="T65" fmla="*/ 82550 h 76"/>
              <a:gd name="T66" fmla="*/ 6350 w 68"/>
              <a:gd name="T67" fmla="*/ 98425 h 76"/>
              <a:gd name="T68" fmla="*/ 15875 w 68"/>
              <a:gd name="T69" fmla="*/ 111125 h 76"/>
              <a:gd name="T70" fmla="*/ 31750 w 68"/>
              <a:gd name="T71" fmla="*/ 117475 h 76"/>
              <a:gd name="T72" fmla="*/ 34925 w 68"/>
              <a:gd name="T73" fmla="*/ 79375 h 76"/>
              <a:gd name="T74" fmla="*/ 28575 w 68"/>
              <a:gd name="T75" fmla="*/ 73025 h 76"/>
              <a:gd name="T76" fmla="*/ 25400 w 68"/>
              <a:gd name="T77" fmla="*/ 73025 h 76"/>
              <a:gd name="T78" fmla="*/ 63500 w 68"/>
              <a:gd name="T79" fmla="*/ 44450 h 76"/>
              <a:gd name="T80" fmla="*/ 76200 w 68"/>
              <a:gd name="T81" fmla="*/ 44450 h 76"/>
              <a:gd name="T82" fmla="*/ 82550 w 68"/>
              <a:gd name="T83" fmla="*/ 53975 h 76"/>
              <a:gd name="T84" fmla="*/ 85725 w 68"/>
              <a:gd name="T85" fmla="*/ 66675 h 76"/>
              <a:gd name="T86" fmla="*/ 85725 w 68"/>
              <a:gd name="T87" fmla="*/ 73025 h 76"/>
              <a:gd name="T88" fmla="*/ 82550 w 68"/>
              <a:gd name="T89" fmla="*/ 76200 h 76"/>
              <a:gd name="T90" fmla="*/ 76200 w 68"/>
              <a:gd name="T91" fmla="*/ 79375 h 76"/>
              <a:gd name="T92" fmla="*/ 66675 w 68"/>
              <a:gd name="T93" fmla="*/ 76200 h 76"/>
              <a:gd name="T94" fmla="*/ 60325 w 68"/>
              <a:gd name="T95" fmla="*/ 60325 h 76"/>
              <a:gd name="T96" fmla="*/ 57150 w 68"/>
              <a:gd name="T97" fmla="*/ 44450 h 76"/>
              <a:gd name="T98" fmla="*/ 63500 w 68"/>
              <a:gd name="T99" fmla="*/ 44450 h 76"/>
              <a:gd name="T100" fmla="*/ 25400 w 68"/>
              <a:gd name="T101" fmla="*/ 73025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16" y="46"/>
                </a:moveTo>
                <a:lnTo>
                  <a:pt x="14" y="42"/>
                </a:lnTo>
                <a:lnTo>
                  <a:pt x="14" y="36"/>
                </a:lnTo>
                <a:lnTo>
                  <a:pt x="14" y="32"/>
                </a:lnTo>
                <a:lnTo>
                  <a:pt x="16" y="30"/>
                </a:lnTo>
                <a:lnTo>
                  <a:pt x="18" y="28"/>
                </a:lnTo>
                <a:lnTo>
                  <a:pt x="22" y="28"/>
                </a:lnTo>
                <a:lnTo>
                  <a:pt x="26" y="36"/>
                </a:lnTo>
                <a:lnTo>
                  <a:pt x="30" y="54"/>
                </a:lnTo>
                <a:lnTo>
                  <a:pt x="32" y="66"/>
                </a:lnTo>
                <a:lnTo>
                  <a:pt x="36" y="72"/>
                </a:lnTo>
                <a:lnTo>
                  <a:pt x="42" y="74"/>
                </a:lnTo>
                <a:lnTo>
                  <a:pt x="50" y="76"/>
                </a:lnTo>
                <a:lnTo>
                  <a:pt x="56" y="74"/>
                </a:lnTo>
                <a:lnTo>
                  <a:pt x="62" y="70"/>
                </a:lnTo>
                <a:lnTo>
                  <a:pt x="68" y="62"/>
                </a:lnTo>
                <a:lnTo>
                  <a:pt x="68" y="52"/>
                </a:lnTo>
                <a:lnTo>
                  <a:pt x="68" y="44"/>
                </a:lnTo>
                <a:lnTo>
                  <a:pt x="66" y="36"/>
                </a:lnTo>
                <a:lnTo>
                  <a:pt x="58" y="26"/>
                </a:lnTo>
                <a:lnTo>
                  <a:pt x="64" y="26"/>
                </a:lnTo>
                <a:lnTo>
                  <a:pt x="66" y="24"/>
                </a:lnTo>
                <a:lnTo>
                  <a:pt x="66" y="0"/>
                </a:lnTo>
                <a:lnTo>
                  <a:pt x="60" y="2"/>
                </a:lnTo>
                <a:lnTo>
                  <a:pt x="52" y="2"/>
                </a:lnTo>
                <a:lnTo>
                  <a:pt x="24" y="2"/>
                </a:lnTo>
                <a:lnTo>
                  <a:pt x="14" y="4"/>
                </a:lnTo>
                <a:lnTo>
                  <a:pt x="10" y="6"/>
                </a:lnTo>
                <a:lnTo>
                  <a:pt x="6" y="10"/>
                </a:lnTo>
                <a:lnTo>
                  <a:pt x="2" y="14"/>
                </a:lnTo>
                <a:lnTo>
                  <a:pt x="0" y="22"/>
                </a:lnTo>
                <a:lnTo>
                  <a:pt x="0" y="40"/>
                </a:lnTo>
                <a:lnTo>
                  <a:pt x="0" y="52"/>
                </a:lnTo>
                <a:lnTo>
                  <a:pt x="4" y="62"/>
                </a:lnTo>
                <a:lnTo>
                  <a:pt x="10" y="70"/>
                </a:lnTo>
                <a:lnTo>
                  <a:pt x="20" y="74"/>
                </a:lnTo>
                <a:lnTo>
                  <a:pt x="22" y="50"/>
                </a:lnTo>
                <a:lnTo>
                  <a:pt x="18" y="46"/>
                </a:lnTo>
                <a:lnTo>
                  <a:pt x="16" y="46"/>
                </a:lnTo>
                <a:lnTo>
                  <a:pt x="40" y="28"/>
                </a:lnTo>
                <a:lnTo>
                  <a:pt x="48" y="28"/>
                </a:lnTo>
                <a:lnTo>
                  <a:pt x="52" y="34"/>
                </a:lnTo>
                <a:lnTo>
                  <a:pt x="54" y="42"/>
                </a:lnTo>
                <a:lnTo>
                  <a:pt x="54" y="46"/>
                </a:lnTo>
                <a:lnTo>
                  <a:pt x="52" y="48"/>
                </a:lnTo>
                <a:lnTo>
                  <a:pt x="48" y="50"/>
                </a:lnTo>
                <a:lnTo>
                  <a:pt x="42" y="48"/>
                </a:lnTo>
                <a:lnTo>
                  <a:pt x="38" y="38"/>
                </a:lnTo>
                <a:lnTo>
                  <a:pt x="36" y="28"/>
                </a:lnTo>
                <a:lnTo>
                  <a:pt x="40" y="28"/>
                </a:lnTo>
                <a:lnTo>
                  <a:pt x="16" y="4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Freeform 127"/>
          <p:cNvSpPr>
            <a:spLocks/>
          </p:cNvSpPr>
          <p:nvPr/>
        </p:nvSpPr>
        <p:spPr bwMode="auto">
          <a:xfrm>
            <a:off x="4054475" y="2028825"/>
            <a:ext cx="149225" cy="114300"/>
          </a:xfrm>
          <a:custGeom>
            <a:avLst/>
            <a:gdLst>
              <a:gd name="T0" fmla="*/ 15875 w 94"/>
              <a:gd name="T1" fmla="*/ 38100 h 72"/>
              <a:gd name="T2" fmla="*/ 9525 w 94"/>
              <a:gd name="T3" fmla="*/ 44450 h 72"/>
              <a:gd name="T4" fmla="*/ 3175 w 94"/>
              <a:gd name="T5" fmla="*/ 50800 h 72"/>
              <a:gd name="T6" fmla="*/ 0 w 94"/>
              <a:gd name="T7" fmla="*/ 60325 h 72"/>
              <a:gd name="T8" fmla="*/ 0 w 94"/>
              <a:gd name="T9" fmla="*/ 73025 h 72"/>
              <a:gd name="T10" fmla="*/ 3175 w 94"/>
              <a:gd name="T11" fmla="*/ 88900 h 72"/>
              <a:gd name="T12" fmla="*/ 12700 w 94"/>
              <a:gd name="T13" fmla="*/ 101600 h 72"/>
              <a:gd name="T14" fmla="*/ 19050 w 94"/>
              <a:gd name="T15" fmla="*/ 107950 h 72"/>
              <a:gd name="T16" fmla="*/ 28575 w 94"/>
              <a:gd name="T17" fmla="*/ 111125 h 72"/>
              <a:gd name="T18" fmla="*/ 47625 w 94"/>
              <a:gd name="T19" fmla="*/ 114300 h 72"/>
              <a:gd name="T20" fmla="*/ 69850 w 94"/>
              <a:gd name="T21" fmla="*/ 111125 h 72"/>
              <a:gd name="T22" fmla="*/ 82550 w 94"/>
              <a:gd name="T23" fmla="*/ 104775 h 72"/>
              <a:gd name="T24" fmla="*/ 92075 w 94"/>
              <a:gd name="T25" fmla="*/ 98425 h 72"/>
              <a:gd name="T26" fmla="*/ 98425 w 94"/>
              <a:gd name="T27" fmla="*/ 92075 h 72"/>
              <a:gd name="T28" fmla="*/ 101600 w 94"/>
              <a:gd name="T29" fmla="*/ 82550 h 72"/>
              <a:gd name="T30" fmla="*/ 101600 w 94"/>
              <a:gd name="T31" fmla="*/ 73025 h 72"/>
              <a:gd name="T32" fmla="*/ 101600 w 94"/>
              <a:gd name="T33" fmla="*/ 60325 h 72"/>
              <a:gd name="T34" fmla="*/ 98425 w 94"/>
              <a:gd name="T35" fmla="*/ 50800 h 72"/>
              <a:gd name="T36" fmla="*/ 85725 w 94"/>
              <a:gd name="T37" fmla="*/ 38100 h 72"/>
              <a:gd name="T38" fmla="*/ 101600 w 94"/>
              <a:gd name="T39" fmla="*/ 38100 h 72"/>
              <a:gd name="T40" fmla="*/ 111125 w 94"/>
              <a:gd name="T41" fmla="*/ 41275 h 72"/>
              <a:gd name="T42" fmla="*/ 117475 w 94"/>
              <a:gd name="T43" fmla="*/ 44450 h 72"/>
              <a:gd name="T44" fmla="*/ 123825 w 94"/>
              <a:gd name="T45" fmla="*/ 50800 h 72"/>
              <a:gd name="T46" fmla="*/ 123825 w 94"/>
              <a:gd name="T47" fmla="*/ 57150 h 72"/>
              <a:gd name="T48" fmla="*/ 120650 w 94"/>
              <a:gd name="T49" fmla="*/ 66675 h 72"/>
              <a:gd name="T50" fmla="*/ 114300 w 94"/>
              <a:gd name="T51" fmla="*/ 73025 h 72"/>
              <a:gd name="T52" fmla="*/ 107950 w 94"/>
              <a:gd name="T53" fmla="*/ 111125 h 72"/>
              <a:gd name="T54" fmla="*/ 114300 w 94"/>
              <a:gd name="T55" fmla="*/ 111125 h 72"/>
              <a:gd name="T56" fmla="*/ 127000 w 94"/>
              <a:gd name="T57" fmla="*/ 107950 h 72"/>
              <a:gd name="T58" fmla="*/ 139700 w 94"/>
              <a:gd name="T59" fmla="*/ 101600 h 72"/>
              <a:gd name="T60" fmla="*/ 142875 w 94"/>
              <a:gd name="T61" fmla="*/ 92075 h 72"/>
              <a:gd name="T62" fmla="*/ 146050 w 94"/>
              <a:gd name="T63" fmla="*/ 82550 h 72"/>
              <a:gd name="T64" fmla="*/ 149225 w 94"/>
              <a:gd name="T65" fmla="*/ 57150 h 72"/>
              <a:gd name="T66" fmla="*/ 146050 w 94"/>
              <a:gd name="T67" fmla="*/ 31750 h 72"/>
              <a:gd name="T68" fmla="*/ 142875 w 94"/>
              <a:gd name="T69" fmla="*/ 22225 h 72"/>
              <a:gd name="T70" fmla="*/ 139700 w 94"/>
              <a:gd name="T71" fmla="*/ 12700 h 72"/>
              <a:gd name="T72" fmla="*/ 133350 w 94"/>
              <a:gd name="T73" fmla="*/ 6350 h 72"/>
              <a:gd name="T74" fmla="*/ 123825 w 94"/>
              <a:gd name="T75" fmla="*/ 3175 h 72"/>
              <a:gd name="T76" fmla="*/ 114300 w 94"/>
              <a:gd name="T77" fmla="*/ 0 h 72"/>
              <a:gd name="T78" fmla="*/ 104775 w 94"/>
              <a:gd name="T79" fmla="*/ 0 h 72"/>
              <a:gd name="T80" fmla="*/ 101600 w 94"/>
              <a:gd name="T81" fmla="*/ 0 h 72"/>
              <a:gd name="T82" fmla="*/ 0 w 94"/>
              <a:gd name="T83" fmla="*/ 0 h 72"/>
              <a:gd name="T84" fmla="*/ 0 w 94"/>
              <a:gd name="T85" fmla="*/ 38100 h 72"/>
              <a:gd name="T86" fmla="*/ 12700 w 94"/>
              <a:gd name="T87" fmla="*/ 38100 h 72"/>
              <a:gd name="T88" fmla="*/ 15875 w 94"/>
              <a:gd name="T89" fmla="*/ 38100 h 72"/>
              <a:gd name="T90" fmla="*/ 34925 w 94"/>
              <a:gd name="T91" fmla="*/ 69850 h 72"/>
              <a:gd name="T92" fmla="*/ 28575 w 94"/>
              <a:gd name="T93" fmla="*/ 63500 h 72"/>
              <a:gd name="T94" fmla="*/ 28575 w 94"/>
              <a:gd name="T95" fmla="*/ 57150 h 72"/>
              <a:gd name="T96" fmla="*/ 28575 w 94"/>
              <a:gd name="T97" fmla="*/ 50800 h 72"/>
              <a:gd name="T98" fmla="*/ 34925 w 94"/>
              <a:gd name="T99" fmla="*/ 44450 h 72"/>
              <a:gd name="T100" fmla="*/ 41275 w 94"/>
              <a:gd name="T101" fmla="*/ 41275 h 72"/>
              <a:gd name="T102" fmla="*/ 50800 w 94"/>
              <a:gd name="T103" fmla="*/ 38100 h 72"/>
              <a:gd name="T104" fmla="*/ 60325 w 94"/>
              <a:gd name="T105" fmla="*/ 41275 h 72"/>
              <a:gd name="T106" fmla="*/ 69850 w 94"/>
              <a:gd name="T107" fmla="*/ 44450 h 72"/>
              <a:gd name="T108" fmla="*/ 73025 w 94"/>
              <a:gd name="T109" fmla="*/ 50800 h 72"/>
              <a:gd name="T110" fmla="*/ 73025 w 94"/>
              <a:gd name="T111" fmla="*/ 57150 h 72"/>
              <a:gd name="T112" fmla="*/ 73025 w 94"/>
              <a:gd name="T113" fmla="*/ 63500 h 72"/>
              <a:gd name="T114" fmla="*/ 69850 w 94"/>
              <a:gd name="T115" fmla="*/ 69850 h 72"/>
              <a:gd name="T116" fmla="*/ 60325 w 94"/>
              <a:gd name="T117" fmla="*/ 73025 h 72"/>
              <a:gd name="T118" fmla="*/ 50800 w 94"/>
              <a:gd name="T119" fmla="*/ 76200 h 72"/>
              <a:gd name="T120" fmla="*/ 41275 w 94"/>
              <a:gd name="T121" fmla="*/ 73025 h 72"/>
              <a:gd name="T122" fmla="*/ 34925 w 94"/>
              <a:gd name="T123" fmla="*/ 69850 h 72"/>
              <a:gd name="T124" fmla="*/ 15875 w 94"/>
              <a:gd name="T125" fmla="*/ 38100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4"/>
              <a:gd name="T190" fmla="*/ 0 h 72"/>
              <a:gd name="T191" fmla="*/ 94 w 94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4" h="72">
                <a:moveTo>
                  <a:pt x="10" y="24"/>
                </a:moveTo>
                <a:lnTo>
                  <a:pt x="6" y="28"/>
                </a:lnTo>
                <a:lnTo>
                  <a:pt x="2" y="32"/>
                </a:lnTo>
                <a:lnTo>
                  <a:pt x="0" y="38"/>
                </a:lnTo>
                <a:lnTo>
                  <a:pt x="0" y="46"/>
                </a:lnTo>
                <a:lnTo>
                  <a:pt x="2" y="56"/>
                </a:lnTo>
                <a:lnTo>
                  <a:pt x="8" y="64"/>
                </a:lnTo>
                <a:lnTo>
                  <a:pt x="12" y="68"/>
                </a:lnTo>
                <a:lnTo>
                  <a:pt x="18" y="70"/>
                </a:lnTo>
                <a:lnTo>
                  <a:pt x="30" y="72"/>
                </a:lnTo>
                <a:lnTo>
                  <a:pt x="44" y="70"/>
                </a:lnTo>
                <a:lnTo>
                  <a:pt x="52" y="66"/>
                </a:lnTo>
                <a:lnTo>
                  <a:pt x="58" y="62"/>
                </a:lnTo>
                <a:lnTo>
                  <a:pt x="62" y="58"/>
                </a:lnTo>
                <a:lnTo>
                  <a:pt x="64" y="52"/>
                </a:lnTo>
                <a:lnTo>
                  <a:pt x="64" y="46"/>
                </a:lnTo>
                <a:lnTo>
                  <a:pt x="64" y="38"/>
                </a:lnTo>
                <a:lnTo>
                  <a:pt x="62" y="32"/>
                </a:lnTo>
                <a:lnTo>
                  <a:pt x="54" y="24"/>
                </a:lnTo>
                <a:lnTo>
                  <a:pt x="64" y="24"/>
                </a:lnTo>
                <a:lnTo>
                  <a:pt x="70" y="26"/>
                </a:lnTo>
                <a:lnTo>
                  <a:pt x="74" y="28"/>
                </a:lnTo>
                <a:lnTo>
                  <a:pt x="78" y="32"/>
                </a:lnTo>
                <a:lnTo>
                  <a:pt x="78" y="36"/>
                </a:lnTo>
                <a:lnTo>
                  <a:pt x="76" y="42"/>
                </a:lnTo>
                <a:lnTo>
                  <a:pt x="72" y="46"/>
                </a:lnTo>
                <a:lnTo>
                  <a:pt x="68" y="70"/>
                </a:lnTo>
                <a:lnTo>
                  <a:pt x="72" y="70"/>
                </a:lnTo>
                <a:lnTo>
                  <a:pt x="80" y="68"/>
                </a:lnTo>
                <a:lnTo>
                  <a:pt x="88" y="64"/>
                </a:lnTo>
                <a:lnTo>
                  <a:pt x="90" y="58"/>
                </a:lnTo>
                <a:lnTo>
                  <a:pt x="92" y="52"/>
                </a:lnTo>
                <a:lnTo>
                  <a:pt x="94" y="36"/>
                </a:lnTo>
                <a:lnTo>
                  <a:pt x="92" y="20"/>
                </a:lnTo>
                <a:lnTo>
                  <a:pt x="90" y="14"/>
                </a:lnTo>
                <a:lnTo>
                  <a:pt x="88" y="8"/>
                </a:lnTo>
                <a:lnTo>
                  <a:pt x="84" y="4"/>
                </a:lnTo>
                <a:lnTo>
                  <a:pt x="78" y="2"/>
                </a:lnTo>
                <a:lnTo>
                  <a:pt x="72" y="0"/>
                </a:lnTo>
                <a:lnTo>
                  <a:pt x="66" y="0"/>
                </a:lnTo>
                <a:lnTo>
                  <a:pt x="64" y="0"/>
                </a:lnTo>
                <a:lnTo>
                  <a:pt x="0" y="0"/>
                </a:lnTo>
                <a:lnTo>
                  <a:pt x="0" y="24"/>
                </a:lnTo>
                <a:lnTo>
                  <a:pt x="8" y="24"/>
                </a:lnTo>
                <a:lnTo>
                  <a:pt x="10" y="24"/>
                </a:lnTo>
                <a:lnTo>
                  <a:pt x="22" y="44"/>
                </a:lnTo>
                <a:lnTo>
                  <a:pt x="18" y="40"/>
                </a:lnTo>
                <a:lnTo>
                  <a:pt x="18" y="36"/>
                </a:lnTo>
                <a:lnTo>
                  <a:pt x="18" y="32"/>
                </a:lnTo>
                <a:lnTo>
                  <a:pt x="22" y="28"/>
                </a:lnTo>
                <a:lnTo>
                  <a:pt x="26" y="26"/>
                </a:lnTo>
                <a:lnTo>
                  <a:pt x="32" y="24"/>
                </a:lnTo>
                <a:lnTo>
                  <a:pt x="38" y="26"/>
                </a:lnTo>
                <a:lnTo>
                  <a:pt x="44" y="28"/>
                </a:lnTo>
                <a:lnTo>
                  <a:pt x="46" y="32"/>
                </a:lnTo>
                <a:lnTo>
                  <a:pt x="46" y="36"/>
                </a:lnTo>
                <a:lnTo>
                  <a:pt x="46" y="40"/>
                </a:lnTo>
                <a:lnTo>
                  <a:pt x="44" y="44"/>
                </a:lnTo>
                <a:lnTo>
                  <a:pt x="38" y="46"/>
                </a:lnTo>
                <a:lnTo>
                  <a:pt x="32" y="48"/>
                </a:lnTo>
                <a:lnTo>
                  <a:pt x="26" y="46"/>
                </a:lnTo>
                <a:lnTo>
                  <a:pt x="22" y="44"/>
                </a:lnTo>
                <a:lnTo>
                  <a:pt x="10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Freeform 128"/>
          <p:cNvSpPr>
            <a:spLocks/>
          </p:cNvSpPr>
          <p:nvPr/>
        </p:nvSpPr>
        <p:spPr bwMode="auto">
          <a:xfrm>
            <a:off x="4054475" y="1885950"/>
            <a:ext cx="107950" cy="123825"/>
          </a:xfrm>
          <a:custGeom>
            <a:avLst/>
            <a:gdLst>
              <a:gd name="T0" fmla="*/ 60325 w 68"/>
              <a:gd name="T1" fmla="*/ 0 h 78"/>
              <a:gd name="T2" fmla="*/ 41275 w 68"/>
              <a:gd name="T3" fmla="*/ 3175 h 78"/>
              <a:gd name="T4" fmla="*/ 25400 w 68"/>
              <a:gd name="T5" fmla="*/ 6350 h 78"/>
              <a:gd name="T6" fmla="*/ 12700 w 68"/>
              <a:gd name="T7" fmla="*/ 15875 h 78"/>
              <a:gd name="T8" fmla="*/ 6350 w 68"/>
              <a:gd name="T9" fmla="*/ 28575 h 78"/>
              <a:gd name="T10" fmla="*/ 0 w 68"/>
              <a:gd name="T11" fmla="*/ 41275 h 78"/>
              <a:gd name="T12" fmla="*/ 0 w 68"/>
              <a:gd name="T13" fmla="*/ 63500 h 78"/>
              <a:gd name="T14" fmla="*/ 0 w 68"/>
              <a:gd name="T15" fmla="*/ 76200 h 78"/>
              <a:gd name="T16" fmla="*/ 3175 w 68"/>
              <a:gd name="T17" fmla="*/ 88900 h 78"/>
              <a:gd name="T18" fmla="*/ 6350 w 68"/>
              <a:gd name="T19" fmla="*/ 98425 h 78"/>
              <a:gd name="T20" fmla="*/ 12700 w 68"/>
              <a:gd name="T21" fmla="*/ 107950 h 78"/>
              <a:gd name="T22" fmla="*/ 22225 w 68"/>
              <a:gd name="T23" fmla="*/ 114300 h 78"/>
              <a:gd name="T24" fmla="*/ 31750 w 68"/>
              <a:gd name="T25" fmla="*/ 117475 h 78"/>
              <a:gd name="T26" fmla="*/ 41275 w 68"/>
              <a:gd name="T27" fmla="*/ 120650 h 78"/>
              <a:gd name="T28" fmla="*/ 53975 w 68"/>
              <a:gd name="T29" fmla="*/ 123825 h 78"/>
              <a:gd name="T30" fmla="*/ 69850 w 68"/>
              <a:gd name="T31" fmla="*/ 120650 h 78"/>
              <a:gd name="T32" fmla="*/ 82550 w 68"/>
              <a:gd name="T33" fmla="*/ 114300 h 78"/>
              <a:gd name="T34" fmla="*/ 95250 w 68"/>
              <a:gd name="T35" fmla="*/ 104775 h 78"/>
              <a:gd name="T36" fmla="*/ 101600 w 68"/>
              <a:gd name="T37" fmla="*/ 95250 h 78"/>
              <a:gd name="T38" fmla="*/ 107950 w 68"/>
              <a:gd name="T39" fmla="*/ 79375 h 78"/>
              <a:gd name="T40" fmla="*/ 107950 w 68"/>
              <a:gd name="T41" fmla="*/ 60325 h 78"/>
              <a:gd name="T42" fmla="*/ 107950 w 68"/>
              <a:gd name="T43" fmla="*/ 41275 h 78"/>
              <a:gd name="T44" fmla="*/ 101600 w 68"/>
              <a:gd name="T45" fmla="*/ 25400 h 78"/>
              <a:gd name="T46" fmla="*/ 92075 w 68"/>
              <a:gd name="T47" fmla="*/ 12700 h 78"/>
              <a:gd name="T48" fmla="*/ 79375 w 68"/>
              <a:gd name="T49" fmla="*/ 3175 h 78"/>
              <a:gd name="T50" fmla="*/ 76200 w 68"/>
              <a:gd name="T51" fmla="*/ 41275 h 78"/>
              <a:gd name="T52" fmla="*/ 82550 w 68"/>
              <a:gd name="T53" fmla="*/ 50800 h 78"/>
              <a:gd name="T54" fmla="*/ 85725 w 68"/>
              <a:gd name="T55" fmla="*/ 60325 h 78"/>
              <a:gd name="T56" fmla="*/ 82550 w 68"/>
              <a:gd name="T57" fmla="*/ 69850 h 78"/>
              <a:gd name="T58" fmla="*/ 79375 w 68"/>
              <a:gd name="T59" fmla="*/ 76200 h 78"/>
              <a:gd name="T60" fmla="*/ 73025 w 68"/>
              <a:gd name="T61" fmla="*/ 79375 h 78"/>
              <a:gd name="T62" fmla="*/ 63500 w 68"/>
              <a:gd name="T63" fmla="*/ 82550 h 78"/>
              <a:gd name="T64" fmla="*/ 63500 w 68"/>
              <a:gd name="T65" fmla="*/ 0 h 78"/>
              <a:gd name="T66" fmla="*/ 63500 w 68"/>
              <a:gd name="T67" fmla="*/ 0 h 78"/>
              <a:gd name="T68" fmla="*/ 60325 w 68"/>
              <a:gd name="T69" fmla="*/ 0 h 78"/>
              <a:gd name="T70" fmla="*/ 44450 w 68"/>
              <a:gd name="T71" fmla="*/ 82550 h 78"/>
              <a:gd name="T72" fmla="*/ 34925 w 68"/>
              <a:gd name="T73" fmla="*/ 79375 h 78"/>
              <a:gd name="T74" fmla="*/ 28575 w 68"/>
              <a:gd name="T75" fmla="*/ 76200 h 78"/>
              <a:gd name="T76" fmla="*/ 25400 w 68"/>
              <a:gd name="T77" fmla="*/ 69850 h 78"/>
              <a:gd name="T78" fmla="*/ 22225 w 68"/>
              <a:gd name="T79" fmla="*/ 60325 h 78"/>
              <a:gd name="T80" fmla="*/ 22225 w 68"/>
              <a:gd name="T81" fmla="*/ 53975 h 78"/>
              <a:gd name="T82" fmla="*/ 28575 w 68"/>
              <a:gd name="T83" fmla="*/ 47625 h 78"/>
              <a:gd name="T84" fmla="*/ 34925 w 68"/>
              <a:gd name="T85" fmla="*/ 44450 h 78"/>
              <a:gd name="T86" fmla="*/ 44450 w 68"/>
              <a:gd name="T87" fmla="*/ 41275 h 78"/>
              <a:gd name="T88" fmla="*/ 44450 w 68"/>
              <a:gd name="T89" fmla="*/ 82550 h 78"/>
              <a:gd name="T90" fmla="*/ 60325 w 68"/>
              <a:gd name="T91" fmla="*/ 0 h 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78"/>
              <a:gd name="T140" fmla="*/ 68 w 68"/>
              <a:gd name="T141" fmla="*/ 78 h 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78">
                <a:moveTo>
                  <a:pt x="38" y="0"/>
                </a:moveTo>
                <a:lnTo>
                  <a:pt x="26" y="2"/>
                </a:lnTo>
                <a:lnTo>
                  <a:pt x="16" y="4"/>
                </a:lnTo>
                <a:lnTo>
                  <a:pt x="8" y="10"/>
                </a:lnTo>
                <a:lnTo>
                  <a:pt x="4" y="18"/>
                </a:lnTo>
                <a:lnTo>
                  <a:pt x="0" y="26"/>
                </a:lnTo>
                <a:lnTo>
                  <a:pt x="0" y="40"/>
                </a:lnTo>
                <a:lnTo>
                  <a:pt x="0" y="48"/>
                </a:lnTo>
                <a:lnTo>
                  <a:pt x="2" y="56"/>
                </a:lnTo>
                <a:lnTo>
                  <a:pt x="4" y="62"/>
                </a:lnTo>
                <a:lnTo>
                  <a:pt x="8" y="68"/>
                </a:lnTo>
                <a:lnTo>
                  <a:pt x="14" y="72"/>
                </a:lnTo>
                <a:lnTo>
                  <a:pt x="20" y="74"/>
                </a:lnTo>
                <a:lnTo>
                  <a:pt x="26" y="76"/>
                </a:lnTo>
                <a:lnTo>
                  <a:pt x="34" y="78"/>
                </a:lnTo>
                <a:lnTo>
                  <a:pt x="44" y="76"/>
                </a:lnTo>
                <a:lnTo>
                  <a:pt x="52" y="72"/>
                </a:lnTo>
                <a:lnTo>
                  <a:pt x="60" y="66"/>
                </a:lnTo>
                <a:lnTo>
                  <a:pt x="64" y="60"/>
                </a:lnTo>
                <a:lnTo>
                  <a:pt x="68" y="50"/>
                </a:lnTo>
                <a:lnTo>
                  <a:pt x="68" y="38"/>
                </a:lnTo>
                <a:lnTo>
                  <a:pt x="68" y="26"/>
                </a:lnTo>
                <a:lnTo>
                  <a:pt x="64" y="16"/>
                </a:lnTo>
                <a:lnTo>
                  <a:pt x="58" y="8"/>
                </a:lnTo>
                <a:lnTo>
                  <a:pt x="50" y="2"/>
                </a:lnTo>
                <a:lnTo>
                  <a:pt x="48" y="26"/>
                </a:lnTo>
                <a:lnTo>
                  <a:pt x="52" y="32"/>
                </a:lnTo>
                <a:lnTo>
                  <a:pt x="54" y="38"/>
                </a:lnTo>
                <a:lnTo>
                  <a:pt x="52" y="44"/>
                </a:lnTo>
                <a:lnTo>
                  <a:pt x="50" y="48"/>
                </a:lnTo>
                <a:lnTo>
                  <a:pt x="46" y="50"/>
                </a:lnTo>
                <a:lnTo>
                  <a:pt x="40" y="52"/>
                </a:lnTo>
                <a:lnTo>
                  <a:pt x="40" y="0"/>
                </a:lnTo>
                <a:lnTo>
                  <a:pt x="38" y="0"/>
                </a:lnTo>
                <a:lnTo>
                  <a:pt x="28" y="52"/>
                </a:lnTo>
                <a:lnTo>
                  <a:pt x="22" y="50"/>
                </a:lnTo>
                <a:lnTo>
                  <a:pt x="18" y="48"/>
                </a:lnTo>
                <a:lnTo>
                  <a:pt x="16" y="44"/>
                </a:lnTo>
                <a:lnTo>
                  <a:pt x="14" y="38"/>
                </a:lnTo>
                <a:lnTo>
                  <a:pt x="14" y="34"/>
                </a:lnTo>
                <a:lnTo>
                  <a:pt x="18" y="30"/>
                </a:lnTo>
                <a:lnTo>
                  <a:pt x="22" y="28"/>
                </a:lnTo>
                <a:lnTo>
                  <a:pt x="28" y="26"/>
                </a:lnTo>
                <a:lnTo>
                  <a:pt x="28" y="52"/>
                </a:lnTo>
                <a:lnTo>
                  <a:pt x="3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Freeform 129"/>
          <p:cNvSpPr>
            <a:spLocks/>
          </p:cNvSpPr>
          <p:nvPr/>
        </p:nvSpPr>
        <p:spPr bwMode="auto">
          <a:xfrm>
            <a:off x="4121150" y="1825625"/>
            <a:ext cx="79375" cy="41275"/>
          </a:xfrm>
          <a:custGeom>
            <a:avLst/>
            <a:gdLst>
              <a:gd name="T0" fmla="*/ 38100 w 50"/>
              <a:gd name="T1" fmla="*/ 41275 h 26"/>
              <a:gd name="T2" fmla="*/ 38100 w 50"/>
              <a:gd name="T3" fmla="*/ 22225 h 26"/>
              <a:gd name="T4" fmla="*/ 47625 w 50"/>
              <a:gd name="T5" fmla="*/ 22225 h 26"/>
              <a:gd name="T6" fmla="*/ 50800 w 50"/>
              <a:gd name="T7" fmla="*/ 25400 h 26"/>
              <a:gd name="T8" fmla="*/ 57150 w 50"/>
              <a:gd name="T9" fmla="*/ 31750 h 26"/>
              <a:gd name="T10" fmla="*/ 63500 w 50"/>
              <a:gd name="T11" fmla="*/ 41275 h 26"/>
              <a:gd name="T12" fmla="*/ 79375 w 50"/>
              <a:gd name="T13" fmla="*/ 31750 h 26"/>
              <a:gd name="T14" fmla="*/ 73025 w 50"/>
              <a:gd name="T15" fmla="*/ 15875 h 26"/>
              <a:gd name="T16" fmla="*/ 60325 w 50"/>
              <a:gd name="T17" fmla="*/ 6350 h 26"/>
              <a:gd name="T18" fmla="*/ 47625 w 50"/>
              <a:gd name="T19" fmla="*/ 0 h 26"/>
              <a:gd name="T20" fmla="*/ 31750 w 50"/>
              <a:gd name="T21" fmla="*/ 0 h 26"/>
              <a:gd name="T22" fmla="*/ 0 w 50"/>
              <a:gd name="T23" fmla="*/ 0 h 26"/>
              <a:gd name="T24" fmla="*/ 0 w 50"/>
              <a:gd name="T25" fmla="*/ 41275 h 26"/>
              <a:gd name="T26" fmla="*/ 34925 w 50"/>
              <a:gd name="T27" fmla="*/ 41275 h 26"/>
              <a:gd name="T28" fmla="*/ 38100 w 50"/>
              <a:gd name="T29" fmla="*/ 41275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"/>
              <a:gd name="T46" fmla="*/ 0 h 26"/>
              <a:gd name="T47" fmla="*/ 50 w 50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" h="26">
                <a:moveTo>
                  <a:pt x="24" y="26"/>
                </a:moveTo>
                <a:lnTo>
                  <a:pt x="24" y="14"/>
                </a:lnTo>
                <a:lnTo>
                  <a:pt x="30" y="14"/>
                </a:lnTo>
                <a:lnTo>
                  <a:pt x="32" y="16"/>
                </a:lnTo>
                <a:lnTo>
                  <a:pt x="36" y="20"/>
                </a:lnTo>
                <a:lnTo>
                  <a:pt x="40" y="26"/>
                </a:lnTo>
                <a:lnTo>
                  <a:pt x="50" y="20"/>
                </a:lnTo>
                <a:lnTo>
                  <a:pt x="46" y="10"/>
                </a:lnTo>
                <a:lnTo>
                  <a:pt x="38" y="4"/>
                </a:lnTo>
                <a:lnTo>
                  <a:pt x="30" y="0"/>
                </a:lnTo>
                <a:lnTo>
                  <a:pt x="20" y="0"/>
                </a:lnTo>
                <a:lnTo>
                  <a:pt x="0" y="0"/>
                </a:lnTo>
                <a:lnTo>
                  <a:pt x="0" y="26"/>
                </a:lnTo>
                <a:lnTo>
                  <a:pt x="22" y="26"/>
                </a:lnTo>
                <a:lnTo>
                  <a:pt x="24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Freeform 130"/>
          <p:cNvSpPr>
            <a:spLocks/>
          </p:cNvSpPr>
          <p:nvPr/>
        </p:nvSpPr>
        <p:spPr bwMode="auto">
          <a:xfrm>
            <a:off x="4054475" y="1552575"/>
            <a:ext cx="104775" cy="180975"/>
          </a:xfrm>
          <a:custGeom>
            <a:avLst/>
            <a:gdLst>
              <a:gd name="T0" fmla="*/ 104775 w 66"/>
              <a:gd name="T1" fmla="*/ 180975 h 114"/>
              <a:gd name="T2" fmla="*/ 104775 w 66"/>
              <a:gd name="T3" fmla="*/ 139700 h 114"/>
              <a:gd name="T4" fmla="*/ 53975 w 66"/>
              <a:gd name="T5" fmla="*/ 139700 h 114"/>
              <a:gd name="T6" fmla="*/ 41275 w 66"/>
              <a:gd name="T7" fmla="*/ 136525 h 114"/>
              <a:gd name="T8" fmla="*/ 34925 w 66"/>
              <a:gd name="T9" fmla="*/ 133350 h 114"/>
              <a:gd name="T10" fmla="*/ 31750 w 66"/>
              <a:gd name="T11" fmla="*/ 130175 h 114"/>
              <a:gd name="T12" fmla="*/ 28575 w 66"/>
              <a:gd name="T13" fmla="*/ 123825 h 114"/>
              <a:gd name="T14" fmla="*/ 31750 w 66"/>
              <a:gd name="T15" fmla="*/ 114300 h 114"/>
              <a:gd name="T16" fmla="*/ 38100 w 66"/>
              <a:gd name="T17" fmla="*/ 111125 h 114"/>
              <a:gd name="T18" fmla="*/ 47625 w 66"/>
              <a:gd name="T19" fmla="*/ 111125 h 114"/>
              <a:gd name="T20" fmla="*/ 104775 w 66"/>
              <a:gd name="T21" fmla="*/ 111125 h 114"/>
              <a:gd name="T22" fmla="*/ 104775 w 66"/>
              <a:gd name="T23" fmla="*/ 69850 h 114"/>
              <a:gd name="T24" fmla="*/ 50800 w 66"/>
              <a:gd name="T25" fmla="*/ 69850 h 114"/>
              <a:gd name="T26" fmla="*/ 41275 w 66"/>
              <a:gd name="T27" fmla="*/ 69850 h 114"/>
              <a:gd name="T28" fmla="*/ 34925 w 66"/>
              <a:gd name="T29" fmla="*/ 66675 h 114"/>
              <a:gd name="T30" fmla="*/ 31750 w 66"/>
              <a:gd name="T31" fmla="*/ 60325 h 114"/>
              <a:gd name="T32" fmla="*/ 28575 w 66"/>
              <a:gd name="T33" fmla="*/ 53975 h 114"/>
              <a:gd name="T34" fmla="*/ 31750 w 66"/>
              <a:gd name="T35" fmla="*/ 47625 h 114"/>
              <a:gd name="T36" fmla="*/ 34925 w 66"/>
              <a:gd name="T37" fmla="*/ 44450 h 114"/>
              <a:gd name="T38" fmla="*/ 47625 w 66"/>
              <a:gd name="T39" fmla="*/ 41275 h 114"/>
              <a:gd name="T40" fmla="*/ 104775 w 66"/>
              <a:gd name="T41" fmla="*/ 41275 h 114"/>
              <a:gd name="T42" fmla="*/ 104775 w 66"/>
              <a:gd name="T43" fmla="*/ 0 h 114"/>
              <a:gd name="T44" fmla="*/ 41275 w 66"/>
              <a:gd name="T45" fmla="*/ 0 h 114"/>
              <a:gd name="T46" fmla="*/ 22225 w 66"/>
              <a:gd name="T47" fmla="*/ 3175 h 114"/>
              <a:gd name="T48" fmla="*/ 9525 w 66"/>
              <a:gd name="T49" fmla="*/ 9525 h 114"/>
              <a:gd name="T50" fmla="*/ 0 w 66"/>
              <a:gd name="T51" fmla="*/ 22225 h 114"/>
              <a:gd name="T52" fmla="*/ 0 w 66"/>
              <a:gd name="T53" fmla="*/ 38100 h 114"/>
              <a:gd name="T54" fmla="*/ 0 w 66"/>
              <a:gd name="T55" fmla="*/ 47625 h 114"/>
              <a:gd name="T56" fmla="*/ 3175 w 66"/>
              <a:gd name="T57" fmla="*/ 57150 h 114"/>
              <a:gd name="T58" fmla="*/ 6350 w 66"/>
              <a:gd name="T59" fmla="*/ 63500 h 114"/>
              <a:gd name="T60" fmla="*/ 15875 w 66"/>
              <a:gd name="T61" fmla="*/ 73025 h 114"/>
              <a:gd name="T62" fmla="*/ 9525 w 66"/>
              <a:gd name="T63" fmla="*/ 79375 h 114"/>
              <a:gd name="T64" fmla="*/ 3175 w 66"/>
              <a:gd name="T65" fmla="*/ 85725 h 114"/>
              <a:gd name="T66" fmla="*/ 0 w 66"/>
              <a:gd name="T67" fmla="*/ 95250 h 114"/>
              <a:gd name="T68" fmla="*/ 0 w 66"/>
              <a:gd name="T69" fmla="*/ 104775 h 114"/>
              <a:gd name="T70" fmla="*/ 0 w 66"/>
              <a:gd name="T71" fmla="*/ 117475 h 114"/>
              <a:gd name="T72" fmla="*/ 3175 w 66"/>
              <a:gd name="T73" fmla="*/ 123825 h 114"/>
              <a:gd name="T74" fmla="*/ 9525 w 66"/>
              <a:gd name="T75" fmla="*/ 133350 h 114"/>
              <a:gd name="T76" fmla="*/ 15875 w 66"/>
              <a:gd name="T77" fmla="*/ 142875 h 114"/>
              <a:gd name="T78" fmla="*/ 0 w 66"/>
              <a:gd name="T79" fmla="*/ 142875 h 114"/>
              <a:gd name="T80" fmla="*/ 0 w 66"/>
              <a:gd name="T81" fmla="*/ 180975 h 114"/>
              <a:gd name="T82" fmla="*/ 101600 w 66"/>
              <a:gd name="T83" fmla="*/ 180975 h 114"/>
              <a:gd name="T84" fmla="*/ 104775 w 66"/>
              <a:gd name="T85" fmla="*/ 180975 h 1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"/>
              <a:gd name="T130" fmla="*/ 0 h 114"/>
              <a:gd name="T131" fmla="*/ 66 w 66"/>
              <a:gd name="T132" fmla="*/ 114 h 1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" h="114">
                <a:moveTo>
                  <a:pt x="66" y="114"/>
                </a:moveTo>
                <a:lnTo>
                  <a:pt x="66" y="88"/>
                </a:lnTo>
                <a:lnTo>
                  <a:pt x="34" y="88"/>
                </a:lnTo>
                <a:lnTo>
                  <a:pt x="26" y="86"/>
                </a:lnTo>
                <a:lnTo>
                  <a:pt x="22" y="84"/>
                </a:lnTo>
                <a:lnTo>
                  <a:pt x="20" y="82"/>
                </a:lnTo>
                <a:lnTo>
                  <a:pt x="18" y="78"/>
                </a:lnTo>
                <a:lnTo>
                  <a:pt x="20" y="72"/>
                </a:lnTo>
                <a:lnTo>
                  <a:pt x="24" y="70"/>
                </a:lnTo>
                <a:lnTo>
                  <a:pt x="30" y="70"/>
                </a:lnTo>
                <a:lnTo>
                  <a:pt x="66" y="70"/>
                </a:lnTo>
                <a:lnTo>
                  <a:pt x="66" y="44"/>
                </a:lnTo>
                <a:lnTo>
                  <a:pt x="32" y="44"/>
                </a:lnTo>
                <a:lnTo>
                  <a:pt x="26" y="44"/>
                </a:lnTo>
                <a:lnTo>
                  <a:pt x="22" y="42"/>
                </a:lnTo>
                <a:lnTo>
                  <a:pt x="20" y="38"/>
                </a:lnTo>
                <a:lnTo>
                  <a:pt x="18" y="34"/>
                </a:lnTo>
                <a:lnTo>
                  <a:pt x="20" y="30"/>
                </a:lnTo>
                <a:lnTo>
                  <a:pt x="22" y="28"/>
                </a:lnTo>
                <a:lnTo>
                  <a:pt x="30" y="26"/>
                </a:lnTo>
                <a:lnTo>
                  <a:pt x="66" y="26"/>
                </a:lnTo>
                <a:lnTo>
                  <a:pt x="66" y="0"/>
                </a:lnTo>
                <a:lnTo>
                  <a:pt x="26" y="0"/>
                </a:lnTo>
                <a:lnTo>
                  <a:pt x="14" y="2"/>
                </a:lnTo>
                <a:lnTo>
                  <a:pt x="6" y="6"/>
                </a:lnTo>
                <a:lnTo>
                  <a:pt x="0" y="14"/>
                </a:lnTo>
                <a:lnTo>
                  <a:pt x="0" y="24"/>
                </a:lnTo>
                <a:lnTo>
                  <a:pt x="0" y="30"/>
                </a:lnTo>
                <a:lnTo>
                  <a:pt x="2" y="36"/>
                </a:lnTo>
                <a:lnTo>
                  <a:pt x="4" y="40"/>
                </a:lnTo>
                <a:lnTo>
                  <a:pt x="10" y="46"/>
                </a:lnTo>
                <a:lnTo>
                  <a:pt x="6" y="50"/>
                </a:lnTo>
                <a:lnTo>
                  <a:pt x="2" y="54"/>
                </a:lnTo>
                <a:lnTo>
                  <a:pt x="0" y="60"/>
                </a:lnTo>
                <a:lnTo>
                  <a:pt x="0" y="66"/>
                </a:lnTo>
                <a:lnTo>
                  <a:pt x="0" y="74"/>
                </a:lnTo>
                <a:lnTo>
                  <a:pt x="2" y="78"/>
                </a:lnTo>
                <a:lnTo>
                  <a:pt x="6" y="84"/>
                </a:lnTo>
                <a:lnTo>
                  <a:pt x="10" y="90"/>
                </a:lnTo>
                <a:lnTo>
                  <a:pt x="0" y="90"/>
                </a:lnTo>
                <a:lnTo>
                  <a:pt x="0" y="114"/>
                </a:lnTo>
                <a:lnTo>
                  <a:pt x="64" y="114"/>
                </a:lnTo>
                <a:lnTo>
                  <a:pt x="66" y="11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Freeform 131"/>
          <p:cNvSpPr>
            <a:spLocks/>
          </p:cNvSpPr>
          <p:nvPr/>
        </p:nvSpPr>
        <p:spPr bwMode="auto">
          <a:xfrm>
            <a:off x="4016375" y="1384300"/>
            <a:ext cx="142875" cy="155575"/>
          </a:xfrm>
          <a:custGeom>
            <a:avLst/>
            <a:gdLst>
              <a:gd name="T0" fmla="*/ 142875 w 90"/>
              <a:gd name="T1" fmla="*/ 101600 h 98"/>
              <a:gd name="T2" fmla="*/ 142875 w 90"/>
              <a:gd name="T3" fmla="*/ 53975 h 98"/>
              <a:gd name="T4" fmla="*/ 0 w 90"/>
              <a:gd name="T5" fmla="*/ 0 h 98"/>
              <a:gd name="T6" fmla="*/ 0 w 90"/>
              <a:gd name="T7" fmla="*/ 44450 h 98"/>
              <a:gd name="T8" fmla="*/ 104775 w 90"/>
              <a:gd name="T9" fmla="*/ 76200 h 98"/>
              <a:gd name="T10" fmla="*/ 0 w 90"/>
              <a:gd name="T11" fmla="*/ 107950 h 98"/>
              <a:gd name="T12" fmla="*/ 0 w 90"/>
              <a:gd name="T13" fmla="*/ 155575 h 98"/>
              <a:gd name="T14" fmla="*/ 139700 w 90"/>
              <a:gd name="T15" fmla="*/ 101600 h 98"/>
              <a:gd name="T16" fmla="*/ 142875 w 90"/>
              <a:gd name="T17" fmla="*/ 101600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98"/>
              <a:gd name="T29" fmla="*/ 90 w 90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98">
                <a:moveTo>
                  <a:pt x="90" y="64"/>
                </a:moveTo>
                <a:lnTo>
                  <a:pt x="90" y="34"/>
                </a:lnTo>
                <a:lnTo>
                  <a:pt x="0" y="0"/>
                </a:lnTo>
                <a:lnTo>
                  <a:pt x="0" y="28"/>
                </a:lnTo>
                <a:lnTo>
                  <a:pt x="66" y="48"/>
                </a:lnTo>
                <a:lnTo>
                  <a:pt x="0" y="68"/>
                </a:lnTo>
                <a:lnTo>
                  <a:pt x="0" y="98"/>
                </a:lnTo>
                <a:lnTo>
                  <a:pt x="88" y="64"/>
                </a:lnTo>
                <a:lnTo>
                  <a:pt x="90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Freeform 132"/>
          <p:cNvSpPr>
            <a:spLocks/>
          </p:cNvSpPr>
          <p:nvPr/>
        </p:nvSpPr>
        <p:spPr bwMode="auto">
          <a:xfrm>
            <a:off x="4013200" y="1314450"/>
            <a:ext cx="190500" cy="60325"/>
          </a:xfrm>
          <a:custGeom>
            <a:avLst/>
            <a:gdLst>
              <a:gd name="T0" fmla="*/ 47625 w 120"/>
              <a:gd name="T1" fmla="*/ 9525 h 38"/>
              <a:gd name="T2" fmla="*/ 69850 w 120"/>
              <a:gd name="T3" fmla="*/ 3175 h 38"/>
              <a:gd name="T4" fmla="*/ 95250 w 120"/>
              <a:gd name="T5" fmla="*/ 0 h 38"/>
              <a:gd name="T6" fmla="*/ 117475 w 120"/>
              <a:gd name="T7" fmla="*/ 3175 h 38"/>
              <a:gd name="T8" fmla="*/ 139700 w 120"/>
              <a:gd name="T9" fmla="*/ 9525 h 38"/>
              <a:gd name="T10" fmla="*/ 165100 w 120"/>
              <a:gd name="T11" fmla="*/ 19050 h 38"/>
              <a:gd name="T12" fmla="*/ 190500 w 120"/>
              <a:gd name="T13" fmla="*/ 34925 h 38"/>
              <a:gd name="T14" fmla="*/ 190500 w 120"/>
              <a:gd name="T15" fmla="*/ 60325 h 38"/>
              <a:gd name="T16" fmla="*/ 165100 w 120"/>
              <a:gd name="T17" fmla="*/ 50800 h 38"/>
              <a:gd name="T18" fmla="*/ 142875 w 120"/>
              <a:gd name="T19" fmla="*/ 44450 h 38"/>
              <a:gd name="T20" fmla="*/ 120650 w 120"/>
              <a:gd name="T21" fmla="*/ 38100 h 38"/>
              <a:gd name="T22" fmla="*/ 98425 w 120"/>
              <a:gd name="T23" fmla="*/ 38100 h 38"/>
              <a:gd name="T24" fmla="*/ 73025 w 120"/>
              <a:gd name="T25" fmla="*/ 38100 h 38"/>
              <a:gd name="T26" fmla="*/ 53975 w 120"/>
              <a:gd name="T27" fmla="*/ 41275 h 38"/>
              <a:gd name="T28" fmla="*/ 28575 w 120"/>
              <a:gd name="T29" fmla="*/ 50800 h 38"/>
              <a:gd name="T30" fmla="*/ 0 w 120"/>
              <a:gd name="T31" fmla="*/ 60325 h 38"/>
              <a:gd name="T32" fmla="*/ 0 w 120"/>
              <a:gd name="T33" fmla="*/ 34925 h 38"/>
              <a:gd name="T34" fmla="*/ 22225 w 120"/>
              <a:gd name="T35" fmla="*/ 19050 h 38"/>
              <a:gd name="T36" fmla="*/ 44450 w 120"/>
              <a:gd name="T37" fmla="*/ 9525 h 38"/>
              <a:gd name="T38" fmla="*/ 47625 w 120"/>
              <a:gd name="T39" fmla="*/ 9525 h 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38"/>
              <a:gd name="T62" fmla="*/ 120 w 120"/>
              <a:gd name="T63" fmla="*/ 38 h 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38">
                <a:moveTo>
                  <a:pt x="30" y="6"/>
                </a:moveTo>
                <a:lnTo>
                  <a:pt x="44" y="2"/>
                </a:lnTo>
                <a:lnTo>
                  <a:pt x="60" y="0"/>
                </a:lnTo>
                <a:lnTo>
                  <a:pt x="74" y="2"/>
                </a:lnTo>
                <a:lnTo>
                  <a:pt x="88" y="6"/>
                </a:lnTo>
                <a:lnTo>
                  <a:pt x="104" y="12"/>
                </a:lnTo>
                <a:lnTo>
                  <a:pt x="120" y="22"/>
                </a:lnTo>
                <a:lnTo>
                  <a:pt x="120" y="38"/>
                </a:lnTo>
                <a:lnTo>
                  <a:pt x="104" y="32"/>
                </a:lnTo>
                <a:lnTo>
                  <a:pt x="90" y="28"/>
                </a:lnTo>
                <a:lnTo>
                  <a:pt x="76" y="24"/>
                </a:lnTo>
                <a:lnTo>
                  <a:pt x="62" y="24"/>
                </a:lnTo>
                <a:lnTo>
                  <a:pt x="46" y="24"/>
                </a:lnTo>
                <a:lnTo>
                  <a:pt x="34" y="26"/>
                </a:lnTo>
                <a:lnTo>
                  <a:pt x="18" y="32"/>
                </a:lnTo>
                <a:lnTo>
                  <a:pt x="0" y="38"/>
                </a:lnTo>
                <a:lnTo>
                  <a:pt x="0" y="22"/>
                </a:lnTo>
                <a:lnTo>
                  <a:pt x="14" y="12"/>
                </a:lnTo>
                <a:lnTo>
                  <a:pt x="28" y="6"/>
                </a:lnTo>
                <a:lnTo>
                  <a:pt x="30" y="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Rectangle 133"/>
          <p:cNvSpPr>
            <a:spLocks noChangeArrowheads="1"/>
          </p:cNvSpPr>
          <p:nvPr/>
        </p:nvSpPr>
        <p:spPr bwMode="auto">
          <a:xfrm>
            <a:off x="6046788" y="5307013"/>
            <a:ext cx="11064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Time (ms)</a:t>
            </a:r>
            <a:endParaRPr lang="en-US" sz="1800">
              <a:latin typeface="Arial" charset="0"/>
            </a:endParaRPr>
          </a:p>
        </p:txBody>
      </p:sp>
      <p:sp>
        <p:nvSpPr>
          <p:cNvPr id="24614" name="Rectangle 134"/>
          <p:cNvSpPr>
            <a:spLocks noChangeArrowheads="1"/>
          </p:cNvSpPr>
          <p:nvPr/>
        </p:nvSpPr>
        <p:spPr bwMode="auto">
          <a:xfrm>
            <a:off x="5329238" y="3487738"/>
            <a:ext cx="847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Resting</a:t>
            </a: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potential</a:t>
            </a:r>
            <a:endParaRPr lang="en-US" sz="1800" b="1">
              <a:latin typeface="Arial" charset="0"/>
            </a:endParaRPr>
          </a:p>
        </p:txBody>
      </p:sp>
      <p:sp>
        <p:nvSpPr>
          <p:cNvPr id="24615" name="Rectangle 135"/>
          <p:cNvSpPr>
            <a:spLocks noChangeArrowheads="1"/>
          </p:cNvSpPr>
          <p:nvPr/>
        </p:nvSpPr>
        <p:spPr bwMode="auto">
          <a:xfrm>
            <a:off x="7005638" y="4481513"/>
            <a:ext cx="11414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Hyper-</a:t>
            </a: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24616" name="Rectangle 136"/>
          <p:cNvSpPr>
            <a:spLocks noChangeArrowheads="1"/>
          </p:cNvSpPr>
          <p:nvPr/>
        </p:nvSpPr>
        <p:spPr bwMode="auto">
          <a:xfrm>
            <a:off x="4179888" y="5700713"/>
            <a:ext cx="427831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57188" indent="-357188" eaLnBrk="1" hangingPunct="1"/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(b) Hyperpolarization: </a:t>
            </a:r>
            <a:r>
              <a:rPr lang="en-US" sz="1600" b="1">
                <a:solidFill>
                  <a:srgbClr val="231F20"/>
                </a:solidFill>
                <a:latin typeface="Arial" charset="0"/>
              </a:rPr>
              <a:t>The membrane</a:t>
            </a:r>
            <a:br>
              <a:rPr lang="en-US" sz="1600" b="1">
                <a:solidFill>
                  <a:srgbClr val="231F20"/>
                </a:solidFill>
                <a:latin typeface="Arial" charset="0"/>
              </a:rPr>
            </a:br>
            <a:r>
              <a:rPr lang="en-US" sz="1600" b="1">
                <a:solidFill>
                  <a:srgbClr val="231F20"/>
                </a:solidFill>
                <a:latin typeface="Arial" charset="0"/>
              </a:rPr>
              <a:t>potential increases, the inside becoming</a:t>
            </a:r>
            <a:br>
              <a:rPr lang="en-US" sz="1600" b="1">
                <a:solidFill>
                  <a:srgbClr val="231F20"/>
                </a:solidFill>
                <a:latin typeface="Arial" charset="0"/>
              </a:rPr>
            </a:br>
            <a:r>
              <a:rPr lang="en-US" sz="1600" b="1">
                <a:solidFill>
                  <a:srgbClr val="231F20"/>
                </a:solidFill>
                <a:latin typeface="Arial" charset="0"/>
              </a:rPr>
              <a:t>more negative.</a:t>
            </a:r>
            <a:endParaRPr lang="en-US" sz="1600">
              <a:solidFill>
                <a:srgbClr val="231F20"/>
              </a:solidFill>
              <a:latin typeface="Arial Black" pitchFamily="34" charset="0"/>
            </a:endParaRPr>
          </a:p>
        </p:txBody>
      </p:sp>
      <p:sp>
        <p:nvSpPr>
          <p:cNvPr id="24617" name="Freeform 137"/>
          <p:cNvSpPr>
            <a:spLocks/>
          </p:cNvSpPr>
          <p:nvPr/>
        </p:nvSpPr>
        <p:spPr bwMode="auto">
          <a:xfrm rot="16200000" flipH="1">
            <a:off x="6080919" y="937419"/>
            <a:ext cx="141287" cy="784225"/>
          </a:xfrm>
          <a:custGeom>
            <a:avLst/>
            <a:gdLst>
              <a:gd name="T0" fmla="*/ 134559 w 42"/>
              <a:gd name="T1" fmla="*/ 0 h 434"/>
              <a:gd name="T2" fmla="*/ 0 w 42"/>
              <a:gd name="T3" fmla="*/ 0 h 434"/>
              <a:gd name="T4" fmla="*/ 0 w 42"/>
              <a:gd name="T5" fmla="*/ 784225 h 434"/>
              <a:gd name="T6" fmla="*/ 141287 w 42"/>
              <a:gd name="T7" fmla="*/ 784225 h 43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34"/>
              <a:gd name="T14" fmla="*/ 42 w 42"/>
              <a:gd name="T15" fmla="*/ 434 h 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34">
                <a:moveTo>
                  <a:pt x="40" y="0"/>
                </a:moveTo>
                <a:lnTo>
                  <a:pt x="0" y="0"/>
                </a:lnTo>
                <a:lnTo>
                  <a:pt x="0" y="434"/>
                </a:lnTo>
                <a:lnTo>
                  <a:pt x="42" y="43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8" name="Freeform 138"/>
          <p:cNvSpPr>
            <a:spLocks/>
          </p:cNvSpPr>
          <p:nvPr/>
        </p:nvSpPr>
        <p:spPr bwMode="auto">
          <a:xfrm rot="5400000" flipH="1">
            <a:off x="6192838" y="3897312"/>
            <a:ext cx="141288" cy="1001713"/>
          </a:xfrm>
          <a:custGeom>
            <a:avLst/>
            <a:gdLst>
              <a:gd name="T0" fmla="*/ 134560 w 42"/>
              <a:gd name="T1" fmla="*/ 0 h 434"/>
              <a:gd name="T2" fmla="*/ 0 w 42"/>
              <a:gd name="T3" fmla="*/ 0 h 434"/>
              <a:gd name="T4" fmla="*/ 0 w 42"/>
              <a:gd name="T5" fmla="*/ 1001713 h 434"/>
              <a:gd name="T6" fmla="*/ 141288 w 42"/>
              <a:gd name="T7" fmla="*/ 1001713 h 43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34"/>
              <a:gd name="T14" fmla="*/ 42 w 42"/>
              <a:gd name="T15" fmla="*/ 434 h 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34">
                <a:moveTo>
                  <a:pt x="40" y="0"/>
                </a:moveTo>
                <a:lnTo>
                  <a:pt x="0" y="0"/>
                </a:lnTo>
                <a:lnTo>
                  <a:pt x="0" y="434"/>
                </a:lnTo>
                <a:lnTo>
                  <a:pt x="42" y="43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Graded Potentials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Short-lived, localized changes </a:t>
            </a:r>
            <a:r>
              <a:rPr lang="en-US" dirty="0" smtClean="0"/>
              <a:t>in membrane potential</a:t>
            </a:r>
          </a:p>
          <a:p>
            <a:pPr eaLnBrk="1" hangingPunct="1"/>
            <a:r>
              <a:rPr lang="en-US" dirty="0" err="1" smtClean="0"/>
              <a:t>Depolarizations</a:t>
            </a:r>
            <a:r>
              <a:rPr lang="en-US" dirty="0" smtClean="0"/>
              <a:t> or </a:t>
            </a:r>
            <a:r>
              <a:rPr lang="en-US" dirty="0" err="1" smtClean="0"/>
              <a:t>hyperpolarizations</a:t>
            </a:r>
            <a:endParaRPr lang="en-US" dirty="0" smtClean="0"/>
          </a:p>
          <a:p>
            <a:pPr eaLnBrk="1" hangingPunct="1"/>
            <a:r>
              <a:rPr lang="en-US" dirty="0" smtClean="0"/>
              <a:t>Graded potential spreads as local currents change the membrane potential of adjacent regions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11.10a</a:t>
            </a:r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2" cstate="print"/>
          <a:srcRect l="560" t="27563" r="26404" b="14580"/>
          <a:stretch>
            <a:fillRect/>
          </a:stretch>
        </p:blipFill>
        <p:spPr bwMode="auto">
          <a:xfrm>
            <a:off x="501650" y="1385888"/>
            <a:ext cx="6011863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Freeform 10"/>
          <p:cNvSpPr>
            <a:spLocks/>
          </p:cNvSpPr>
          <p:nvPr/>
        </p:nvSpPr>
        <p:spPr bwMode="auto">
          <a:xfrm>
            <a:off x="2012950" y="2255838"/>
            <a:ext cx="1539875" cy="1484312"/>
          </a:xfrm>
          <a:custGeom>
            <a:avLst/>
            <a:gdLst>
              <a:gd name="T0" fmla="*/ 0 w 970"/>
              <a:gd name="T1" fmla="*/ 0 h 935"/>
              <a:gd name="T2" fmla="*/ 0 w 970"/>
              <a:gd name="T3" fmla="*/ 292100 h 935"/>
              <a:gd name="T4" fmla="*/ 1539875 w 970"/>
              <a:gd name="T5" fmla="*/ 1484312 h 935"/>
              <a:gd name="T6" fmla="*/ 0 60000 65536"/>
              <a:gd name="T7" fmla="*/ 0 60000 65536"/>
              <a:gd name="T8" fmla="*/ 0 60000 65536"/>
              <a:gd name="T9" fmla="*/ 0 w 970"/>
              <a:gd name="T10" fmla="*/ 0 h 935"/>
              <a:gd name="T11" fmla="*/ 970 w 970"/>
              <a:gd name="T12" fmla="*/ 935 h 9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0" h="935">
                <a:moveTo>
                  <a:pt x="0" y="0"/>
                </a:moveTo>
                <a:lnTo>
                  <a:pt x="0" y="184"/>
                </a:lnTo>
                <a:lnTo>
                  <a:pt x="970" y="935"/>
                </a:lnTo>
              </a:path>
            </a:pathLst>
          </a:custGeom>
          <a:noFill/>
          <a:ln w="285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11"/>
          <p:cNvSpPr>
            <a:spLocks/>
          </p:cNvSpPr>
          <p:nvPr/>
        </p:nvSpPr>
        <p:spPr bwMode="auto">
          <a:xfrm>
            <a:off x="5894388" y="2933700"/>
            <a:ext cx="1117600" cy="682625"/>
          </a:xfrm>
          <a:custGeom>
            <a:avLst/>
            <a:gdLst>
              <a:gd name="T0" fmla="*/ 1117600 w 704"/>
              <a:gd name="T1" fmla="*/ 682625 h 430"/>
              <a:gd name="T2" fmla="*/ 892175 w 704"/>
              <a:gd name="T3" fmla="*/ 682625 h 430"/>
              <a:gd name="T4" fmla="*/ 0 w 704"/>
              <a:gd name="T5" fmla="*/ 0 h 430"/>
              <a:gd name="T6" fmla="*/ 0 60000 65536"/>
              <a:gd name="T7" fmla="*/ 0 60000 65536"/>
              <a:gd name="T8" fmla="*/ 0 60000 65536"/>
              <a:gd name="T9" fmla="*/ 0 w 704"/>
              <a:gd name="T10" fmla="*/ 0 h 430"/>
              <a:gd name="T11" fmla="*/ 704 w 704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" h="430">
                <a:moveTo>
                  <a:pt x="704" y="430"/>
                </a:moveTo>
                <a:lnTo>
                  <a:pt x="562" y="43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12"/>
          <p:cNvSpPr>
            <a:spLocks noChangeShapeType="1"/>
          </p:cNvSpPr>
          <p:nvPr/>
        </p:nvSpPr>
        <p:spPr bwMode="auto">
          <a:xfrm flipH="1">
            <a:off x="4305300" y="1608138"/>
            <a:ext cx="1268413" cy="1587"/>
          </a:xfrm>
          <a:prstGeom prst="line">
            <a:avLst/>
          </a:prstGeom>
          <a:noFill/>
          <a:ln w="285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13"/>
          <p:cNvSpPr>
            <a:spLocks noChangeShapeType="1"/>
          </p:cNvSpPr>
          <p:nvPr/>
        </p:nvSpPr>
        <p:spPr bwMode="auto">
          <a:xfrm flipH="1">
            <a:off x="5824538" y="3616325"/>
            <a:ext cx="962025" cy="835025"/>
          </a:xfrm>
          <a:prstGeom prst="line">
            <a:avLst/>
          </a:prstGeom>
          <a:noFill/>
          <a:ln w="285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Rectangle 14"/>
          <p:cNvSpPr>
            <a:spLocks noChangeArrowheads="1"/>
          </p:cNvSpPr>
          <p:nvPr/>
        </p:nvSpPr>
        <p:spPr bwMode="auto">
          <a:xfrm>
            <a:off x="512763" y="1892300"/>
            <a:ext cx="2857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Depolarized region</a:t>
            </a:r>
            <a:endParaRPr lang="en-US" sz="1800" b="1">
              <a:latin typeface="Arial" charset="0"/>
            </a:endParaRPr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5646738" y="1435100"/>
            <a:ext cx="13414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Stimulus</a:t>
            </a:r>
            <a:endParaRPr lang="en-US" sz="1800" b="1">
              <a:latin typeface="Arial" charset="0"/>
            </a:endParaRPr>
          </a:p>
        </p:txBody>
      </p:sp>
      <p:sp>
        <p:nvSpPr>
          <p:cNvPr id="26634" name="Rectangle 16"/>
          <p:cNvSpPr>
            <a:spLocks noChangeArrowheads="1"/>
          </p:cNvSpPr>
          <p:nvPr/>
        </p:nvSpPr>
        <p:spPr bwMode="auto">
          <a:xfrm>
            <a:off x="7085013" y="3441700"/>
            <a:ext cx="1604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Plasma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membrane</a:t>
            </a:r>
            <a:endParaRPr lang="en-US" sz="1800" b="1">
              <a:latin typeface="Arial" charset="0"/>
            </a:endParaRPr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484188" y="4892675"/>
            <a:ext cx="75390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231F20"/>
                </a:solidFill>
                <a:latin typeface="Arial Black" pitchFamily="34" charset="0"/>
              </a:rPr>
              <a:t>(a) Depolarization: </a:t>
            </a:r>
            <a:r>
              <a:rPr lang="en-US" sz="2500" b="1">
                <a:solidFill>
                  <a:srgbClr val="231F20"/>
                </a:solidFill>
                <a:latin typeface="Arial" charset="0"/>
              </a:rPr>
              <a:t>A small patch of the     </a:t>
            </a:r>
            <a:endParaRPr lang="en-US" sz="1800" b="1">
              <a:latin typeface="Arial" charset="0"/>
            </a:endParaRP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      membrane (red area) has become depolarized.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7974013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11.10b</a:t>
            </a:r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2" cstate="print"/>
          <a:srcRect b="36000"/>
          <a:stretch>
            <a:fillRect/>
          </a:stretch>
        </p:blipFill>
        <p:spPr bwMode="auto">
          <a:xfrm>
            <a:off x="303213" y="909638"/>
            <a:ext cx="853598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373063" y="4387850"/>
            <a:ext cx="84963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231F20"/>
                </a:solidFill>
                <a:latin typeface="Arial Black" pitchFamily="34" charset="0"/>
              </a:rPr>
              <a:t>(b) Spread of depolarization: </a:t>
            </a:r>
            <a:r>
              <a:rPr lang="en-US" sz="2700" b="1">
                <a:solidFill>
                  <a:srgbClr val="231F20"/>
                </a:solidFill>
                <a:latin typeface="Arial" charset="0"/>
              </a:rPr>
              <a:t>The local currents </a:t>
            </a:r>
            <a:endParaRPr lang="en-US" sz="1800" b="1">
              <a:latin typeface="Arial" charset="0"/>
            </a:endParaRPr>
          </a:p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      (black arrows) that are created depolarize </a:t>
            </a:r>
            <a:endParaRPr lang="en-US" sz="1800" b="1">
              <a:latin typeface="Arial" charset="0"/>
            </a:endParaRPr>
          </a:p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      adjacent membrane areas and allow the wave of </a:t>
            </a:r>
            <a:endParaRPr lang="en-US" sz="1800" b="1">
              <a:latin typeface="Arial" charset="0"/>
            </a:endParaRPr>
          </a:p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      depolarization to spread.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Graded Potentials</a:t>
            </a:r>
            <a:br>
              <a:rPr lang="en-US" dirty="0" smtClean="0"/>
            </a:br>
            <a:r>
              <a:rPr lang="en-US" dirty="0" smtClean="0"/>
              <a:t>(your putter)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lnSpc>
                <a:spcPct val="90000"/>
              </a:lnSpc>
            </a:pPr>
            <a:r>
              <a:rPr lang="en-US" dirty="0" smtClean="0"/>
              <a:t>Occur when a stimulus causes gated ion channels to open</a:t>
            </a:r>
          </a:p>
          <a:p>
            <a:pPr lvl="5">
              <a:lnSpc>
                <a:spcPct val="90000"/>
              </a:lnSpc>
            </a:pPr>
            <a:r>
              <a:rPr lang="en-US" dirty="0" smtClean="0"/>
              <a:t>E.g., receptor potentials, generator potentials, postsynaptic potentials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Magnitude varies directly (graded) with stimulus strength 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Decrease in magnitude with distance as ions flow and diffuse through leakage channels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Short-distance signals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34818" name="Picture 2" descr="http://t0.gstatic.com/images?q=tbn:ANd9GcT74kPD-CtGqOvY9Sc2FoSZz88fBVAXKrLX3fjgyN3abkamRWK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400"/>
            <a:ext cx="5100634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Mass ~energy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Space is not a thing</a:t>
            </a:r>
          </a:p>
          <a:p>
            <a:r>
              <a:rPr lang="en-US" dirty="0" smtClean="0"/>
              <a:t>Time is not a thing</a:t>
            </a:r>
          </a:p>
          <a:p>
            <a:r>
              <a:rPr lang="en-US" dirty="0" err="1" smtClean="0"/>
              <a:t>Spacetime</a:t>
            </a:r>
            <a:r>
              <a:rPr lang="en-US" dirty="0" smtClean="0"/>
              <a:t> is a thing!</a:t>
            </a:r>
          </a:p>
          <a:p>
            <a:r>
              <a:rPr lang="en-US" dirty="0" smtClean="0"/>
              <a:t>Protons are made of quarks which are made of “strings!?” …vibrating in </a:t>
            </a:r>
            <a:r>
              <a:rPr lang="en-US" dirty="0" err="1" smtClean="0"/>
              <a:t>spacetime</a:t>
            </a:r>
            <a:r>
              <a:rPr lang="en-US" dirty="0" smtClean="0"/>
              <a:t>!?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0" y="99060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~</a:t>
            </a:r>
            <a:endParaRPr lang="en-US" sz="4000" dirty="0"/>
          </a:p>
        </p:txBody>
      </p:sp>
      <p:pic>
        <p:nvPicPr>
          <p:cNvPr id="1026" name="Picture 2" descr="http://t1.gstatic.com/images?q=tbn:ANd9GcS8GHoalBM8M43J9e3X_0UtnzJoFgl9RzTBVUBQXAzeqmbxPPdY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4287411"/>
            <a:ext cx="3962400" cy="257058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343400" y="1600200"/>
            <a:ext cx="48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it is interesting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will not have to know physics!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11.10c</a:t>
            </a:r>
          </a:p>
        </p:txBody>
      </p:sp>
      <p:pic>
        <p:nvPicPr>
          <p:cNvPr id="29699" name="Picture 9"/>
          <p:cNvPicPr>
            <a:picLocks noChangeAspect="1" noChangeArrowheads="1"/>
          </p:cNvPicPr>
          <p:nvPr/>
        </p:nvPicPr>
        <p:blipFill>
          <a:blip r:embed="rId2" cstate="print"/>
          <a:srcRect l="19209" t="7480" r="20154" b="23137"/>
          <a:stretch>
            <a:fillRect/>
          </a:stretch>
        </p:blipFill>
        <p:spPr bwMode="auto">
          <a:xfrm>
            <a:off x="2008188" y="722313"/>
            <a:ext cx="49911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Freeform 10"/>
          <p:cNvSpPr>
            <a:spLocks/>
          </p:cNvSpPr>
          <p:nvPr/>
        </p:nvSpPr>
        <p:spPr bwMode="auto">
          <a:xfrm>
            <a:off x="4686300" y="3713163"/>
            <a:ext cx="231775" cy="320675"/>
          </a:xfrm>
          <a:custGeom>
            <a:avLst/>
            <a:gdLst>
              <a:gd name="T0" fmla="*/ 0 w 258"/>
              <a:gd name="T1" fmla="*/ 0 h 194"/>
              <a:gd name="T2" fmla="*/ 134753 w 258"/>
              <a:gd name="T3" fmla="*/ 320675 h 194"/>
              <a:gd name="T4" fmla="*/ 231775 w 258"/>
              <a:gd name="T5" fmla="*/ 320675 h 194"/>
              <a:gd name="T6" fmla="*/ 0 60000 65536"/>
              <a:gd name="T7" fmla="*/ 0 60000 65536"/>
              <a:gd name="T8" fmla="*/ 0 60000 65536"/>
              <a:gd name="T9" fmla="*/ 0 w 258"/>
              <a:gd name="T10" fmla="*/ 0 h 194"/>
              <a:gd name="T11" fmla="*/ 258 w 258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194">
                <a:moveTo>
                  <a:pt x="0" y="0"/>
                </a:moveTo>
                <a:lnTo>
                  <a:pt x="150" y="194"/>
                </a:lnTo>
                <a:lnTo>
                  <a:pt x="258" y="194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Freeform 11"/>
          <p:cNvSpPr>
            <a:spLocks/>
          </p:cNvSpPr>
          <p:nvPr/>
        </p:nvSpPr>
        <p:spPr bwMode="auto">
          <a:xfrm>
            <a:off x="4230688" y="1841500"/>
            <a:ext cx="330200" cy="165100"/>
          </a:xfrm>
          <a:custGeom>
            <a:avLst/>
            <a:gdLst>
              <a:gd name="T0" fmla="*/ 330200 w 208"/>
              <a:gd name="T1" fmla="*/ 165100 h 104"/>
              <a:gd name="T2" fmla="*/ 330200 w 208"/>
              <a:gd name="T3" fmla="*/ 0 h 104"/>
              <a:gd name="T4" fmla="*/ 0 w 208"/>
              <a:gd name="T5" fmla="*/ 0 h 104"/>
              <a:gd name="T6" fmla="*/ 0 w 208"/>
              <a:gd name="T7" fmla="*/ 161925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104"/>
              <a:gd name="T14" fmla="*/ 208 w 208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104">
                <a:moveTo>
                  <a:pt x="208" y="104"/>
                </a:moveTo>
                <a:lnTo>
                  <a:pt x="208" y="0"/>
                </a:lnTo>
                <a:lnTo>
                  <a:pt x="0" y="0"/>
                </a:lnTo>
                <a:lnTo>
                  <a:pt x="0" y="102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12"/>
          <p:cNvSpPr>
            <a:spLocks noChangeShapeType="1"/>
          </p:cNvSpPr>
          <p:nvPr/>
        </p:nvSpPr>
        <p:spPr bwMode="auto">
          <a:xfrm flipV="1">
            <a:off x="4392613" y="1673225"/>
            <a:ext cx="1587" cy="16510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3086100" y="4760913"/>
            <a:ext cx="2717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pitchFamily="34" charset="0"/>
              </a:rPr>
              <a:t>Distance (a few mm)</a:t>
            </a:r>
            <a:endParaRPr lang="en-US" sz="1800">
              <a:latin typeface="Arial" charset="0"/>
            </a:endParaRP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1600200" y="3579813"/>
            <a:ext cx="404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–70</a:t>
            </a:r>
            <a:endParaRPr lang="en-US" sz="1800" b="1">
              <a:latin typeface="Arial" charset="0"/>
            </a:endParaRP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4956175" y="3884613"/>
            <a:ext cx="1962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Resting potential</a:t>
            </a:r>
            <a:endParaRPr lang="en-US" sz="1800" b="1">
              <a:latin typeface="Arial" charset="0"/>
            </a:endParaRPr>
          </a:p>
        </p:txBody>
      </p:sp>
      <p:sp>
        <p:nvSpPr>
          <p:cNvPr id="29706" name="Rectangle 16"/>
          <p:cNvSpPr>
            <a:spLocks noChangeArrowheads="1"/>
          </p:cNvSpPr>
          <p:nvPr/>
        </p:nvSpPr>
        <p:spPr bwMode="auto">
          <a:xfrm>
            <a:off x="3679825" y="865188"/>
            <a:ext cx="17192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Active area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(site of initial</a:t>
            </a:r>
            <a:endParaRPr lang="en-US" sz="1800" b="1">
              <a:latin typeface="Arial" charset="0"/>
            </a:endParaRP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depolarization)</a:t>
            </a:r>
            <a:endParaRPr lang="en-US" sz="1800" b="1">
              <a:latin typeface="Arial" charset="0"/>
            </a:endParaRP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434975" y="5084763"/>
            <a:ext cx="83073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pitchFamily="34" charset="0"/>
              </a:rPr>
              <a:t>(c) Decay of membrane potential with distance: </a:t>
            </a:r>
            <a:r>
              <a:rPr lang="en-US" sz="1900" b="1">
                <a:solidFill>
                  <a:srgbClr val="231F20"/>
                </a:solidFill>
                <a:latin typeface="Arial" charset="0"/>
              </a:rPr>
              <a:t>Because current </a:t>
            </a:r>
            <a:endParaRPr lang="en-US" sz="1800" b="1">
              <a:latin typeface="Arial" charset="0"/>
            </a:endParaRP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      is lost through the “leaky” plasma membrane, the voltage declines </a:t>
            </a:r>
            <a:endParaRPr lang="en-US" sz="1800" b="1">
              <a:latin typeface="Arial" charset="0"/>
            </a:endParaRP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      with distance from the stimulus (the voltage is </a:t>
            </a:r>
            <a:r>
              <a:rPr lang="en-US" sz="1900" b="1" i="1">
                <a:solidFill>
                  <a:srgbClr val="231F20"/>
                </a:solidFill>
                <a:latin typeface="Arial" charset="0"/>
              </a:rPr>
              <a:t>decremental</a:t>
            </a:r>
            <a:r>
              <a:rPr lang="en-US" sz="800" b="1" i="1">
                <a:solidFill>
                  <a:srgbClr val="231F20"/>
                </a:solidFill>
                <a:latin typeface="Arial" charset="0"/>
              </a:rPr>
              <a:t> </a:t>
            </a:r>
            <a:r>
              <a:rPr lang="en-US" sz="1900" b="1">
                <a:solidFill>
                  <a:srgbClr val="231F20"/>
                </a:solidFill>
                <a:latin typeface="Arial" charset="0"/>
              </a:rPr>
              <a:t>). </a:t>
            </a:r>
            <a:endParaRPr lang="en-US" sz="1800">
              <a:latin typeface="Arial" charset="0"/>
            </a:endParaRP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      Consequently, graded potentials are short-distance signals.</a:t>
            </a:r>
            <a:endParaRPr lang="en-US" sz="1800">
              <a:latin typeface="Arial" charset="0"/>
            </a:endParaRPr>
          </a:p>
        </p:txBody>
      </p:sp>
      <p:sp>
        <p:nvSpPr>
          <p:cNvPr id="29708" name="Rectangle 18"/>
          <p:cNvSpPr>
            <a:spLocks noChangeArrowheads="1"/>
          </p:cNvSpPr>
          <p:nvPr/>
        </p:nvSpPr>
        <p:spPr bwMode="auto">
          <a:xfrm rot="-5400000">
            <a:off x="-214312" y="2238375"/>
            <a:ext cx="3330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pitchFamily="34" charset="0"/>
              </a:rPr>
              <a:t>Membrane potential (mV)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http://outreach.mcb.harvard.edu/animations/actionpotential.swf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one is a big one</a:t>
            </a:r>
            <a:endParaRPr lang="en-US" dirty="0"/>
          </a:p>
        </p:txBody>
      </p:sp>
      <p:pic>
        <p:nvPicPr>
          <p:cNvPr id="31746" name="Picture 2" descr="http://t0.gstatic.com/images?q=tbn:ANd9GcS2V9jawm5CpoY4FaGN2rgkr7DUeJJyegD2-fvDMOnHfoOmNqd3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410200" cy="4126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 Potential (AP) 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Brief reversal of membrane potential with a total amplitude of ~100 mV</a:t>
            </a:r>
          </a:p>
          <a:p>
            <a:pPr lvl="3"/>
            <a:r>
              <a:rPr lang="en-US" dirty="0" smtClean="0"/>
              <a:t>Occurs in muscle cells and axons of neurons</a:t>
            </a:r>
          </a:p>
          <a:p>
            <a:pPr lvl="2"/>
            <a:r>
              <a:rPr lang="en-US" dirty="0" smtClean="0"/>
              <a:t>Does not decrease in magnitude over distance</a:t>
            </a:r>
          </a:p>
          <a:p>
            <a:pPr eaLnBrk="1" hangingPunct="1"/>
            <a:r>
              <a:rPr lang="en-US" dirty="0" smtClean="0"/>
              <a:t>Principal means of long-distance neural communication</a:t>
            </a:r>
          </a:p>
        </p:txBody>
      </p:sp>
      <p:pic>
        <p:nvPicPr>
          <p:cNvPr id="31746" name="Picture 2" descr="http://t0.gstatic.com/images?q=tbn:ANd9GcQ_8WbpswMaAHmZeqvhwZnHpZUyYLUGAEnHhdkidJGpM1Jy6ZzG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953000"/>
            <a:ext cx="2924175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2" cstate="print"/>
          <a:srcRect l="13443" t="30783" r="25612" b="3798"/>
          <a:stretch>
            <a:fillRect/>
          </a:stretch>
        </p:blipFill>
        <p:spPr bwMode="auto">
          <a:xfrm>
            <a:off x="1554163" y="1993900"/>
            <a:ext cx="50165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Freeform 8"/>
          <p:cNvSpPr>
            <a:spLocks/>
          </p:cNvSpPr>
          <p:nvPr/>
        </p:nvSpPr>
        <p:spPr bwMode="auto">
          <a:xfrm>
            <a:off x="3495675" y="3762375"/>
            <a:ext cx="276225" cy="193675"/>
          </a:xfrm>
          <a:custGeom>
            <a:avLst/>
            <a:gdLst>
              <a:gd name="T0" fmla="*/ 0 w 174"/>
              <a:gd name="T1" fmla="*/ 193675 h 122"/>
              <a:gd name="T2" fmla="*/ 203200 w 174"/>
              <a:gd name="T3" fmla="*/ 0 h 122"/>
              <a:gd name="T4" fmla="*/ 276225 w 174"/>
              <a:gd name="T5" fmla="*/ 0 h 122"/>
              <a:gd name="T6" fmla="*/ 0 60000 65536"/>
              <a:gd name="T7" fmla="*/ 0 60000 65536"/>
              <a:gd name="T8" fmla="*/ 0 60000 65536"/>
              <a:gd name="T9" fmla="*/ 0 w 174"/>
              <a:gd name="T10" fmla="*/ 0 h 122"/>
              <a:gd name="T11" fmla="*/ 174 w 174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122">
                <a:moveTo>
                  <a:pt x="0" y="122"/>
                </a:moveTo>
                <a:lnTo>
                  <a:pt x="128" y="0"/>
                </a:lnTo>
                <a:lnTo>
                  <a:pt x="174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Line 9"/>
          <p:cNvSpPr>
            <a:spLocks noChangeShapeType="1"/>
          </p:cNvSpPr>
          <p:nvPr/>
        </p:nvSpPr>
        <p:spPr bwMode="auto">
          <a:xfrm>
            <a:off x="2663825" y="1681163"/>
            <a:ext cx="1714500" cy="1587"/>
          </a:xfrm>
          <a:prstGeom prst="line">
            <a:avLst/>
          </a:pr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10"/>
          <p:cNvSpPr>
            <a:spLocks noChangeShapeType="1"/>
          </p:cNvSpPr>
          <p:nvPr/>
        </p:nvSpPr>
        <p:spPr bwMode="auto">
          <a:xfrm>
            <a:off x="4802188" y="1681163"/>
            <a:ext cx="1577975" cy="1587"/>
          </a:xfrm>
          <a:prstGeom prst="line">
            <a:avLst/>
          </a:pr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11"/>
          <p:cNvSpPr>
            <a:spLocks noChangeShapeType="1"/>
          </p:cNvSpPr>
          <p:nvPr/>
        </p:nvSpPr>
        <p:spPr bwMode="auto">
          <a:xfrm flipH="1">
            <a:off x="2997200" y="1681163"/>
            <a:ext cx="136525" cy="2008187"/>
          </a:xfrm>
          <a:prstGeom prst="line">
            <a:avLst/>
          </a:pr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>
            <a:off x="450850" y="1681163"/>
            <a:ext cx="1835150" cy="1587"/>
          </a:xfrm>
          <a:prstGeom prst="line">
            <a:avLst/>
          </a:pr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Freeform 13"/>
          <p:cNvSpPr>
            <a:spLocks/>
          </p:cNvSpPr>
          <p:nvPr/>
        </p:nvSpPr>
        <p:spPr bwMode="auto">
          <a:xfrm>
            <a:off x="1270000" y="1681163"/>
            <a:ext cx="1057275" cy="3360737"/>
          </a:xfrm>
          <a:custGeom>
            <a:avLst/>
            <a:gdLst>
              <a:gd name="T0" fmla="*/ 0 w 666"/>
              <a:gd name="T1" fmla="*/ 0 h 2117"/>
              <a:gd name="T2" fmla="*/ 1057275 w 666"/>
              <a:gd name="T3" fmla="*/ 339725 h 2117"/>
              <a:gd name="T4" fmla="*/ 1057275 w 666"/>
              <a:gd name="T5" fmla="*/ 3360737 h 2117"/>
              <a:gd name="T6" fmla="*/ 0 60000 65536"/>
              <a:gd name="T7" fmla="*/ 0 60000 65536"/>
              <a:gd name="T8" fmla="*/ 0 60000 65536"/>
              <a:gd name="T9" fmla="*/ 0 w 666"/>
              <a:gd name="T10" fmla="*/ 0 h 2117"/>
              <a:gd name="T11" fmla="*/ 666 w 666"/>
              <a:gd name="T12" fmla="*/ 2117 h 2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2117">
                <a:moveTo>
                  <a:pt x="0" y="0"/>
                </a:moveTo>
                <a:lnTo>
                  <a:pt x="666" y="214"/>
                </a:lnTo>
                <a:lnTo>
                  <a:pt x="666" y="2117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Freeform 14"/>
          <p:cNvSpPr>
            <a:spLocks/>
          </p:cNvSpPr>
          <p:nvPr/>
        </p:nvSpPr>
        <p:spPr bwMode="auto">
          <a:xfrm>
            <a:off x="4559300" y="3375025"/>
            <a:ext cx="2147888" cy="1885950"/>
          </a:xfrm>
          <a:custGeom>
            <a:avLst/>
            <a:gdLst>
              <a:gd name="T0" fmla="*/ 0 w 1353"/>
              <a:gd name="T1" fmla="*/ 1885950 h 1188"/>
              <a:gd name="T2" fmla="*/ 1938338 w 1353"/>
              <a:gd name="T3" fmla="*/ 3175 h 1188"/>
              <a:gd name="T4" fmla="*/ 2147888 w 1353"/>
              <a:gd name="T5" fmla="*/ 0 h 1188"/>
              <a:gd name="T6" fmla="*/ 0 60000 65536"/>
              <a:gd name="T7" fmla="*/ 0 60000 65536"/>
              <a:gd name="T8" fmla="*/ 0 60000 65536"/>
              <a:gd name="T9" fmla="*/ 0 w 1353"/>
              <a:gd name="T10" fmla="*/ 0 h 1188"/>
              <a:gd name="T11" fmla="*/ 1353 w 1353"/>
              <a:gd name="T12" fmla="*/ 1188 h 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3" h="1188">
                <a:moveTo>
                  <a:pt x="0" y="1188"/>
                </a:moveTo>
                <a:lnTo>
                  <a:pt x="1221" y="2"/>
                </a:lnTo>
                <a:lnTo>
                  <a:pt x="1353" y="0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5"/>
          <p:cNvSpPr>
            <a:spLocks noChangeShapeType="1"/>
          </p:cNvSpPr>
          <p:nvPr/>
        </p:nvSpPr>
        <p:spPr bwMode="auto">
          <a:xfrm flipV="1">
            <a:off x="6704013" y="3254375"/>
            <a:ext cx="1587" cy="250825"/>
          </a:xfrm>
          <a:prstGeom prst="line">
            <a:avLst/>
          </a:pr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6"/>
          <p:cNvSpPr>
            <a:spLocks noChangeShapeType="1"/>
          </p:cNvSpPr>
          <p:nvPr/>
        </p:nvSpPr>
        <p:spPr bwMode="auto">
          <a:xfrm flipV="1">
            <a:off x="3441700" y="1681163"/>
            <a:ext cx="2024063" cy="1323975"/>
          </a:xfrm>
          <a:prstGeom prst="line">
            <a:avLst/>
          </a:pr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Rectangle 17"/>
          <p:cNvSpPr>
            <a:spLocks noChangeArrowheads="1"/>
          </p:cNvSpPr>
          <p:nvPr/>
        </p:nvSpPr>
        <p:spPr bwMode="auto">
          <a:xfrm>
            <a:off x="3798888" y="3638550"/>
            <a:ext cx="8048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231F20"/>
                </a:solidFill>
                <a:latin typeface="Arial Black" pitchFamily="34" charset="0"/>
              </a:rPr>
              <a:t>Action</a:t>
            </a:r>
          </a:p>
          <a:p>
            <a:r>
              <a:rPr lang="en-US" sz="1300">
                <a:solidFill>
                  <a:srgbClr val="231F20"/>
                </a:solidFill>
                <a:latin typeface="Arial Black" pitchFamily="34" charset="0"/>
              </a:rPr>
              <a:t>potential</a:t>
            </a:r>
            <a:endParaRPr lang="en-US" sz="1800">
              <a:latin typeface="Arial" charset="0"/>
            </a:endParaRPr>
          </a:p>
        </p:txBody>
      </p:sp>
      <p:sp>
        <p:nvSpPr>
          <p:cNvPr id="31757" name="Freeform 18"/>
          <p:cNvSpPr>
            <a:spLocks/>
          </p:cNvSpPr>
          <p:nvPr/>
        </p:nvSpPr>
        <p:spPr bwMode="auto">
          <a:xfrm>
            <a:off x="463550" y="1373188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6525 h 144"/>
              <a:gd name="T4" fmla="*/ 219075 w 144"/>
              <a:gd name="T5" fmla="*/ 158750 h 144"/>
              <a:gd name="T6" fmla="*/ 206375 w 144"/>
              <a:gd name="T7" fmla="*/ 177800 h 144"/>
              <a:gd name="T8" fmla="*/ 193675 w 144"/>
              <a:gd name="T9" fmla="*/ 193675 h 144"/>
              <a:gd name="T10" fmla="*/ 177800 w 144"/>
              <a:gd name="T11" fmla="*/ 209550 h 144"/>
              <a:gd name="T12" fmla="*/ 158750 w 144"/>
              <a:gd name="T13" fmla="*/ 219075 h 144"/>
              <a:gd name="T14" fmla="*/ 136525 w 144"/>
              <a:gd name="T15" fmla="*/ 225425 h 144"/>
              <a:gd name="T16" fmla="*/ 114300 w 144"/>
              <a:gd name="T17" fmla="*/ 228600 h 144"/>
              <a:gd name="T18" fmla="*/ 88900 w 144"/>
              <a:gd name="T19" fmla="*/ 225425 h 144"/>
              <a:gd name="T20" fmla="*/ 69850 w 144"/>
              <a:gd name="T21" fmla="*/ 219075 h 144"/>
              <a:gd name="T22" fmla="*/ 47625 w 144"/>
              <a:gd name="T23" fmla="*/ 209550 h 144"/>
              <a:gd name="T24" fmla="*/ 31750 w 144"/>
              <a:gd name="T25" fmla="*/ 193675 h 144"/>
              <a:gd name="T26" fmla="*/ 19050 w 144"/>
              <a:gd name="T27" fmla="*/ 177800 h 144"/>
              <a:gd name="T28" fmla="*/ 6350 w 144"/>
              <a:gd name="T29" fmla="*/ 158750 h 144"/>
              <a:gd name="T30" fmla="*/ 0 w 144"/>
              <a:gd name="T31" fmla="*/ 136525 h 144"/>
              <a:gd name="T32" fmla="*/ 0 w 144"/>
              <a:gd name="T33" fmla="*/ 114300 h 144"/>
              <a:gd name="T34" fmla="*/ 0 w 144"/>
              <a:gd name="T35" fmla="*/ 92075 h 144"/>
              <a:gd name="T36" fmla="*/ 6350 w 144"/>
              <a:gd name="T37" fmla="*/ 69850 h 144"/>
              <a:gd name="T38" fmla="*/ 19050 w 144"/>
              <a:gd name="T39" fmla="*/ 50800 h 144"/>
              <a:gd name="T40" fmla="*/ 31750 w 144"/>
              <a:gd name="T41" fmla="*/ 31750 h 144"/>
              <a:gd name="T42" fmla="*/ 47625 w 144"/>
              <a:gd name="T43" fmla="*/ 19050 h 144"/>
              <a:gd name="T44" fmla="*/ 69850 w 144"/>
              <a:gd name="T45" fmla="*/ 9525 h 144"/>
              <a:gd name="T46" fmla="*/ 88900 w 144"/>
              <a:gd name="T47" fmla="*/ 3175 h 144"/>
              <a:gd name="T48" fmla="*/ 114300 w 144"/>
              <a:gd name="T49" fmla="*/ 0 h 144"/>
              <a:gd name="T50" fmla="*/ 136525 w 144"/>
              <a:gd name="T51" fmla="*/ 3175 h 144"/>
              <a:gd name="T52" fmla="*/ 158750 w 144"/>
              <a:gd name="T53" fmla="*/ 9525 h 144"/>
              <a:gd name="T54" fmla="*/ 177800 w 144"/>
              <a:gd name="T55" fmla="*/ 19050 h 144"/>
              <a:gd name="T56" fmla="*/ 193675 w 144"/>
              <a:gd name="T57" fmla="*/ 31750 h 144"/>
              <a:gd name="T58" fmla="*/ 206375 w 144"/>
              <a:gd name="T59" fmla="*/ 50800 h 144"/>
              <a:gd name="T60" fmla="*/ 219075 w 144"/>
              <a:gd name="T61" fmla="*/ 69850 h 144"/>
              <a:gd name="T62" fmla="*/ 225425 w 144"/>
              <a:gd name="T63" fmla="*/ 92075 h 144"/>
              <a:gd name="T64" fmla="*/ 225425 w 144"/>
              <a:gd name="T65" fmla="*/ 114300 h 144"/>
              <a:gd name="T66" fmla="*/ 228600 w 144"/>
              <a:gd name="T67" fmla="*/ 114300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4"/>
              <a:gd name="T104" fmla="*/ 144 w 144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4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0" y="112"/>
                </a:lnTo>
                <a:lnTo>
                  <a:pt x="122" y="122"/>
                </a:lnTo>
                <a:lnTo>
                  <a:pt x="112" y="132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6" y="142"/>
                </a:lnTo>
                <a:lnTo>
                  <a:pt x="44" y="138"/>
                </a:lnTo>
                <a:lnTo>
                  <a:pt x="30" y="132"/>
                </a:lnTo>
                <a:lnTo>
                  <a:pt x="20" y="122"/>
                </a:lnTo>
                <a:lnTo>
                  <a:pt x="12" y="112"/>
                </a:lnTo>
                <a:lnTo>
                  <a:pt x="4" y="100"/>
                </a:lnTo>
                <a:lnTo>
                  <a:pt x="0" y="86"/>
                </a:lnTo>
                <a:lnTo>
                  <a:pt x="0" y="72"/>
                </a:lnTo>
                <a:lnTo>
                  <a:pt x="0" y="58"/>
                </a:lnTo>
                <a:lnTo>
                  <a:pt x="4" y="44"/>
                </a:lnTo>
                <a:lnTo>
                  <a:pt x="12" y="32"/>
                </a:lnTo>
                <a:lnTo>
                  <a:pt x="20" y="20"/>
                </a:lnTo>
                <a:lnTo>
                  <a:pt x="30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2" y="20"/>
                </a:lnTo>
                <a:lnTo>
                  <a:pt x="130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Freeform 19"/>
          <p:cNvSpPr>
            <a:spLocks/>
          </p:cNvSpPr>
          <p:nvPr/>
        </p:nvSpPr>
        <p:spPr bwMode="auto">
          <a:xfrm>
            <a:off x="463550" y="1373188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6525 h 144"/>
              <a:gd name="T4" fmla="*/ 219075 w 144"/>
              <a:gd name="T5" fmla="*/ 158750 h 144"/>
              <a:gd name="T6" fmla="*/ 206375 w 144"/>
              <a:gd name="T7" fmla="*/ 177800 h 144"/>
              <a:gd name="T8" fmla="*/ 193675 w 144"/>
              <a:gd name="T9" fmla="*/ 193675 h 144"/>
              <a:gd name="T10" fmla="*/ 177800 w 144"/>
              <a:gd name="T11" fmla="*/ 209550 h 144"/>
              <a:gd name="T12" fmla="*/ 158750 w 144"/>
              <a:gd name="T13" fmla="*/ 219075 h 144"/>
              <a:gd name="T14" fmla="*/ 136525 w 144"/>
              <a:gd name="T15" fmla="*/ 225425 h 144"/>
              <a:gd name="T16" fmla="*/ 114300 w 144"/>
              <a:gd name="T17" fmla="*/ 228600 h 144"/>
              <a:gd name="T18" fmla="*/ 88900 w 144"/>
              <a:gd name="T19" fmla="*/ 225425 h 144"/>
              <a:gd name="T20" fmla="*/ 69850 w 144"/>
              <a:gd name="T21" fmla="*/ 219075 h 144"/>
              <a:gd name="T22" fmla="*/ 47625 w 144"/>
              <a:gd name="T23" fmla="*/ 209550 h 144"/>
              <a:gd name="T24" fmla="*/ 31750 w 144"/>
              <a:gd name="T25" fmla="*/ 193675 h 144"/>
              <a:gd name="T26" fmla="*/ 19050 w 144"/>
              <a:gd name="T27" fmla="*/ 177800 h 144"/>
              <a:gd name="T28" fmla="*/ 6350 w 144"/>
              <a:gd name="T29" fmla="*/ 158750 h 144"/>
              <a:gd name="T30" fmla="*/ 0 w 144"/>
              <a:gd name="T31" fmla="*/ 136525 h 144"/>
              <a:gd name="T32" fmla="*/ 0 w 144"/>
              <a:gd name="T33" fmla="*/ 114300 h 144"/>
              <a:gd name="T34" fmla="*/ 0 w 144"/>
              <a:gd name="T35" fmla="*/ 92075 h 144"/>
              <a:gd name="T36" fmla="*/ 6350 w 144"/>
              <a:gd name="T37" fmla="*/ 69850 h 144"/>
              <a:gd name="T38" fmla="*/ 19050 w 144"/>
              <a:gd name="T39" fmla="*/ 50800 h 144"/>
              <a:gd name="T40" fmla="*/ 31750 w 144"/>
              <a:gd name="T41" fmla="*/ 31750 h 144"/>
              <a:gd name="T42" fmla="*/ 47625 w 144"/>
              <a:gd name="T43" fmla="*/ 19050 h 144"/>
              <a:gd name="T44" fmla="*/ 69850 w 144"/>
              <a:gd name="T45" fmla="*/ 9525 h 144"/>
              <a:gd name="T46" fmla="*/ 88900 w 144"/>
              <a:gd name="T47" fmla="*/ 3175 h 144"/>
              <a:gd name="T48" fmla="*/ 114300 w 144"/>
              <a:gd name="T49" fmla="*/ 0 h 144"/>
              <a:gd name="T50" fmla="*/ 136525 w 144"/>
              <a:gd name="T51" fmla="*/ 3175 h 144"/>
              <a:gd name="T52" fmla="*/ 158750 w 144"/>
              <a:gd name="T53" fmla="*/ 9525 h 144"/>
              <a:gd name="T54" fmla="*/ 177800 w 144"/>
              <a:gd name="T55" fmla="*/ 19050 h 144"/>
              <a:gd name="T56" fmla="*/ 193675 w 144"/>
              <a:gd name="T57" fmla="*/ 31750 h 144"/>
              <a:gd name="T58" fmla="*/ 206375 w 144"/>
              <a:gd name="T59" fmla="*/ 50800 h 144"/>
              <a:gd name="T60" fmla="*/ 219075 w 144"/>
              <a:gd name="T61" fmla="*/ 69850 h 144"/>
              <a:gd name="T62" fmla="*/ 225425 w 144"/>
              <a:gd name="T63" fmla="*/ 92075 h 144"/>
              <a:gd name="T64" fmla="*/ 225425 w 144"/>
              <a:gd name="T65" fmla="*/ 11430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0" y="112"/>
                </a:lnTo>
                <a:lnTo>
                  <a:pt x="122" y="122"/>
                </a:lnTo>
                <a:lnTo>
                  <a:pt x="112" y="132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6" y="142"/>
                </a:lnTo>
                <a:lnTo>
                  <a:pt x="44" y="138"/>
                </a:lnTo>
                <a:lnTo>
                  <a:pt x="30" y="132"/>
                </a:lnTo>
                <a:lnTo>
                  <a:pt x="20" y="122"/>
                </a:lnTo>
                <a:lnTo>
                  <a:pt x="12" y="112"/>
                </a:lnTo>
                <a:lnTo>
                  <a:pt x="4" y="100"/>
                </a:lnTo>
                <a:lnTo>
                  <a:pt x="0" y="86"/>
                </a:lnTo>
                <a:lnTo>
                  <a:pt x="0" y="72"/>
                </a:lnTo>
                <a:lnTo>
                  <a:pt x="0" y="58"/>
                </a:lnTo>
                <a:lnTo>
                  <a:pt x="4" y="44"/>
                </a:lnTo>
                <a:lnTo>
                  <a:pt x="12" y="32"/>
                </a:lnTo>
                <a:lnTo>
                  <a:pt x="20" y="20"/>
                </a:lnTo>
                <a:lnTo>
                  <a:pt x="30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2" y="20"/>
                </a:lnTo>
                <a:lnTo>
                  <a:pt x="130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20"/>
          <p:cNvSpPr>
            <a:spLocks/>
          </p:cNvSpPr>
          <p:nvPr/>
        </p:nvSpPr>
        <p:spPr bwMode="auto">
          <a:xfrm>
            <a:off x="4802188" y="1379538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8600 w 144"/>
              <a:gd name="T3" fmla="*/ 136525 h 144"/>
              <a:gd name="T4" fmla="*/ 222250 w 144"/>
              <a:gd name="T5" fmla="*/ 158750 h 144"/>
              <a:gd name="T6" fmla="*/ 209550 w 144"/>
              <a:gd name="T7" fmla="*/ 177800 h 144"/>
              <a:gd name="T8" fmla="*/ 196850 w 144"/>
              <a:gd name="T9" fmla="*/ 196850 h 144"/>
              <a:gd name="T10" fmla="*/ 180975 w 144"/>
              <a:gd name="T11" fmla="*/ 209550 h 144"/>
              <a:gd name="T12" fmla="*/ 158750 w 144"/>
              <a:gd name="T13" fmla="*/ 219075 h 144"/>
              <a:gd name="T14" fmla="*/ 139700 w 144"/>
              <a:gd name="T15" fmla="*/ 225425 h 144"/>
              <a:gd name="T16" fmla="*/ 114300 w 144"/>
              <a:gd name="T17" fmla="*/ 228600 h 144"/>
              <a:gd name="T18" fmla="*/ 92075 w 144"/>
              <a:gd name="T19" fmla="*/ 225425 h 144"/>
              <a:gd name="T20" fmla="*/ 69850 w 144"/>
              <a:gd name="T21" fmla="*/ 219075 h 144"/>
              <a:gd name="T22" fmla="*/ 50800 w 144"/>
              <a:gd name="T23" fmla="*/ 209550 h 144"/>
              <a:gd name="T24" fmla="*/ 34925 w 144"/>
              <a:gd name="T25" fmla="*/ 196850 h 144"/>
              <a:gd name="T26" fmla="*/ 22225 w 144"/>
              <a:gd name="T27" fmla="*/ 177800 h 144"/>
              <a:gd name="T28" fmla="*/ 9525 w 144"/>
              <a:gd name="T29" fmla="*/ 158750 h 144"/>
              <a:gd name="T30" fmla="*/ 3175 w 144"/>
              <a:gd name="T31" fmla="*/ 136525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22225 w 144"/>
              <a:gd name="T39" fmla="*/ 50800 h 144"/>
              <a:gd name="T40" fmla="*/ 34925 w 144"/>
              <a:gd name="T41" fmla="*/ 34925 h 144"/>
              <a:gd name="T42" fmla="*/ 50800 w 144"/>
              <a:gd name="T43" fmla="*/ 19050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9700 w 144"/>
              <a:gd name="T51" fmla="*/ 3175 h 144"/>
              <a:gd name="T52" fmla="*/ 158750 w 144"/>
              <a:gd name="T53" fmla="*/ 9525 h 144"/>
              <a:gd name="T54" fmla="*/ 180975 w 144"/>
              <a:gd name="T55" fmla="*/ 19050 h 144"/>
              <a:gd name="T56" fmla="*/ 196850 w 144"/>
              <a:gd name="T57" fmla="*/ 34925 h 144"/>
              <a:gd name="T58" fmla="*/ 209550 w 144"/>
              <a:gd name="T59" fmla="*/ 50800 h 144"/>
              <a:gd name="T60" fmla="*/ 222250 w 144"/>
              <a:gd name="T61" fmla="*/ 69850 h 144"/>
              <a:gd name="T62" fmla="*/ 228600 w 144"/>
              <a:gd name="T63" fmla="*/ 92075 h 144"/>
              <a:gd name="T64" fmla="*/ 228600 w 144"/>
              <a:gd name="T65" fmla="*/ 111125 h 144"/>
              <a:gd name="T66" fmla="*/ 228600 w 144"/>
              <a:gd name="T67" fmla="*/ 114300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4"/>
              <a:gd name="T104" fmla="*/ 144 w 144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4">
                <a:moveTo>
                  <a:pt x="144" y="72"/>
                </a:moveTo>
                <a:lnTo>
                  <a:pt x="144" y="86"/>
                </a:lnTo>
                <a:lnTo>
                  <a:pt x="140" y="100"/>
                </a:lnTo>
                <a:lnTo>
                  <a:pt x="132" y="112"/>
                </a:lnTo>
                <a:lnTo>
                  <a:pt x="124" y="124"/>
                </a:lnTo>
                <a:lnTo>
                  <a:pt x="114" y="132"/>
                </a:lnTo>
                <a:lnTo>
                  <a:pt x="100" y="138"/>
                </a:lnTo>
                <a:lnTo>
                  <a:pt x="88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4"/>
                </a:lnTo>
                <a:lnTo>
                  <a:pt x="14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4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8" y="2"/>
                </a:lnTo>
                <a:lnTo>
                  <a:pt x="100" y="6"/>
                </a:lnTo>
                <a:lnTo>
                  <a:pt x="114" y="12"/>
                </a:lnTo>
                <a:lnTo>
                  <a:pt x="124" y="22"/>
                </a:lnTo>
                <a:lnTo>
                  <a:pt x="132" y="32"/>
                </a:lnTo>
                <a:lnTo>
                  <a:pt x="140" y="44"/>
                </a:lnTo>
                <a:lnTo>
                  <a:pt x="144" y="58"/>
                </a:lnTo>
                <a:lnTo>
                  <a:pt x="144" y="70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21"/>
          <p:cNvSpPr>
            <a:spLocks/>
          </p:cNvSpPr>
          <p:nvPr/>
        </p:nvSpPr>
        <p:spPr bwMode="auto">
          <a:xfrm>
            <a:off x="4802188" y="1379538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8600 w 144"/>
              <a:gd name="T3" fmla="*/ 136525 h 144"/>
              <a:gd name="T4" fmla="*/ 222250 w 144"/>
              <a:gd name="T5" fmla="*/ 158750 h 144"/>
              <a:gd name="T6" fmla="*/ 209550 w 144"/>
              <a:gd name="T7" fmla="*/ 177800 h 144"/>
              <a:gd name="T8" fmla="*/ 196850 w 144"/>
              <a:gd name="T9" fmla="*/ 196850 h 144"/>
              <a:gd name="T10" fmla="*/ 180975 w 144"/>
              <a:gd name="T11" fmla="*/ 209550 h 144"/>
              <a:gd name="T12" fmla="*/ 158750 w 144"/>
              <a:gd name="T13" fmla="*/ 219075 h 144"/>
              <a:gd name="T14" fmla="*/ 139700 w 144"/>
              <a:gd name="T15" fmla="*/ 225425 h 144"/>
              <a:gd name="T16" fmla="*/ 114300 w 144"/>
              <a:gd name="T17" fmla="*/ 228600 h 144"/>
              <a:gd name="T18" fmla="*/ 92075 w 144"/>
              <a:gd name="T19" fmla="*/ 225425 h 144"/>
              <a:gd name="T20" fmla="*/ 69850 w 144"/>
              <a:gd name="T21" fmla="*/ 219075 h 144"/>
              <a:gd name="T22" fmla="*/ 50800 w 144"/>
              <a:gd name="T23" fmla="*/ 209550 h 144"/>
              <a:gd name="T24" fmla="*/ 34925 w 144"/>
              <a:gd name="T25" fmla="*/ 196850 h 144"/>
              <a:gd name="T26" fmla="*/ 22225 w 144"/>
              <a:gd name="T27" fmla="*/ 177800 h 144"/>
              <a:gd name="T28" fmla="*/ 9525 w 144"/>
              <a:gd name="T29" fmla="*/ 158750 h 144"/>
              <a:gd name="T30" fmla="*/ 3175 w 144"/>
              <a:gd name="T31" fmla="*/ 136525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22225 w 144"/>
              <a:gd name="T39" fmla="*/ 50800 h 144"/>
              <a:gd name="T40" fmla="*/ 34925 w 144"/>
              <a:gd name="T41" fmla="*/ 34925 h 144"/>
              <a:gd name="T42" fmla="*/ 50800 w 144"/>
              <a:gd name="T43" fmla="*/ 19050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9700 w 144"/>
              <a:gd name="T51" fmla="*/ 3175 h 144"/>
              <a:gd name="T52" fmla="*/ 158750 w 144"/>
              <a:gd name="T53" fmla="*/ 9525 h 144"/>
              <a:gd name="T54" fmla="*/ 180975 w 144"/>
              <a:gd name="T55" fmla="*/ 19050 h 144"/>
              <a:gd name="T56" fmla="*/ 196850 w 144"/>
              <a:gd name="T57" fmla="*/ 34925 h 144"/>
              <a:gd name="T58" fmla="*/ 209550 w 144"/>
              <a:gd name="T59" fmla="*/ 50800 h 144"/>
              <a:gd name="T60" fmla="*/ 222250 w 144"/>
              <a:gd name="T61" fmla="*/ 69850 h 144"/>
              <a:gd name="T62" fmla="*/ 228600 w 144"/>
              <a:gd name="T63" fmla="*/ 92075 h 144"/>
              <a:gd name="T64" fmla="*/ 228600 w 144"/>
              <a:gd name="T65" fmla="*/ 111125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144" y="72"/>
                </a:moveTo>
                <a:lnTo>
                  <a:pt x="144" y="86"/>
                </a:lnTo>
                <a:lnTo>
                  <a:pt x="140" y="100"/>
                </a:lnTo>
                <a:lnTo>
                  <a:pt x="132" y="112"/>
                </a:lnTo>
                <a:lnTo>
                  <a:pt x="124" y="124"/>
                </a:lnTo>
                <a:lnTo>
                  <a:pt x="114" y="132"/>
                </a:lnTo>
                <a:lnTo>
                  <a:pt x="100" y="138"/>
                </a:lnTo>
                <a:lnTo>
                  <a:pt x="88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4"/>
                </a:lnTo>
                <a:lnTo>
                  <a:pt x="14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4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8" y="2"/>
                </a:lnTo>
                <a:lnTo>
                  <a:pt x="100" y="6"/>
                </a:lnTo>
                <a:lnTo>
                  <a:pt x="114" y="12"/>
                </a:lnTo>
                <a:lnTo>
                  <a:pt x="124" y="22"/>
                </a:lnTo>
                <a:lnTo>
                  <a:pt x="132" y="32"/>
                </a:lnTo>
                <a:lnTo>
                  <a:pt x="140" y="44"/>
                </a:lnTo>
                <a:lnTo>
                  <a:pt x="144" y="58"/>
                </a:lnTo>
                <a:lnTo>
                  <a:pt x="144" y="70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Freeform 22"/>
          <p:cNvSpPr>
            <a:spLocks/>
          </p:cNvSpPr>
          <p:nvPr/>
        </p:nvSpPr>
        <p:spPr bwMode="auto">
          <a:xfrm>
            <a:off x="6783388" y="3254375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6525 h 144"/>
              <a:gd name="T4" fmla="*/ 219075 w 144"/>
              <a:gd name="T5" fmla="*/ 158750 h 144"/>
              <a:gd name="T6" fmla="*/ 209550 w 144"/>
              <a:gd name="T7" fmla="*/ 177800 h 144"/>
              <a:gd name="T8" fmla="*/ 193675 w 144"/>
              <a:gd name="T9" fmla="*/ 193675 h 144"/>
              <a:gd name="T10" fmla="*/ 177800 w 144"/>
              <a:gd name="T11" fmla="*/ 206375 h 144"/>
              <a:gd name="T12" fmla="*/ 158750 w 144"/>
              <a:gd name="T13" fmla="*/ 219075 h 144"/>
              <a:gd name="T14" fmla="*/ 136525 w 144"/>
              <a:gd name="T15" fmla="*/ 225425 h 144"/>
              <a:gd name="T16" fmla="*/ 114300 w 144"/>
              <a:gd name="T17" fmla="*/ 228600 h 144"/>
              <a:gd name="T18" fmla="*/ 92075 w 144"/>
              <a:gd name="T19" fmla="*/ 225425 h 144"/>
              <a:gd name="T20" fmla="*/ 69850 w 144"/>
              <a:gd name="T21" fmla="*/ 219075 h 144"/>
              <a:gd name="T22" fmla="*/ 50800 w 144"/>
              <a:gd name="T23" fmla="*/ 206375 h 144"/>
              <a:gd name="T24" fmla="*/ 34925 w 144"/>
              <a:gd name="T25" fmla="*/ 193675 h 144"/>
              <a:gd name="T26" fmla="*/ 19050 w 144"/>
              <a:gd name="T27" fmla="*/ 177800 h 144"/>
              <a:gd name="T28" fmla="*/ 9525 w 144"/>
              <a:gd name="T29" fmla="*/ 158750 h 144"/>
              <a:gd name="T30" fmla="*/ 3175 w 144"/>
              <a:gd name="T31" fmla="*/ 136525 h 144"/>
              <a:gd name="T32" fmla="*/ 0 w 144"/>
              <a:gd name="T33" fmla="*/ 114300 h 144"/>
              <a:gd name="T34" fmla="*/ 3175 w 144"/>
              <a:gd name="T35" fmla="*/ 88900 h 144"/>
              <a:gd name="T36" fmla="*/ 9525 w 144"/>
              <a:gd name="T37" fmla="*/ 69850 h 144"/>
              <a:gd name="T38" fmla="*/ 19050 w 144"/>
              <a:gd name="T39" fmla="*/ 47625 h 144"/>
              <a:gd name="T40" fmla="*/ 34925 w 144"/>
              <a:gd name="T41" fmla="*/ 31750 h 144"/>
              <a:gd name="T42" fmla="*/ 50800 w 144"/>
              <a:gd name="T43" fmla="*/ 19050 h 144"/>
              <a:gd name="T44" fmla="*/ 69850 w 144"/>
              <a:gd name="T45" fmla="*/ 6350 h 144"/>
              <a:gd name="T46" fmla="*/ 92075 w 144"/>
              <a:gd name="T47" fmla="*/ 0 h 144"/>
              <a:gd name="T48" fmla="*/ 114300 w 144"/>
              <a:gd name="T49" fmla="*/ 0 h 144"/>
              <a:gd name="T50" fmla="*/ 136525 w 144"/>
              <a:gd name="T51" fmla="*/ 0 h 144"/>
              <a:gd name="T52" fmla="*/ 158750 w 144"/>
              <a:gd name="T53" fmla="*/ 6350 h 144"/>
              <a:gd name="T54" fmla="*/ 177800 w 144"/>
              <a:gd name="T55" fmla="*/ 19050 h 144"/>
              <a:gd name="T56" fmla="*/ 193675 w 144"/>
              <a:gd name="T57" fmla="*/ 31750 h 144"/>
              <a:gd name="T58" fmla="*/ 209550 w 144"/>
              <a:gd name="T59" fmla="*/ 47625 h 144"/>
              <a:gd name="T60" fmla="*/ 219075 w 144"/>
              <a:gd name="T61" fmla="*/ 69850 h 144"/>
              <a:gd name="T62" fmla="*/ 225425 w 144"/>
              <a:gd name="T63" fmla="*/ 88900 h 144"/>
              <a:gd name="T64" fmla="*/ 225425 w 144"/>
              <a:gd name="T65" fmla="*/ 114300 h 144"/>
              <a:gd name="T66" fmla="*/ 228600 w 144"/>
              <a:gd name="T67" fmla="*/ 114300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4"/>
              <a:gd name="T104" fmla="*/ 144 w 144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4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2" y="112"/>
                </a:lnTo>
                <a:lnTo>
                  <a:pt x="122" y="122"/>
                </a:lnTo>
                <a:lnTo>
                  <a:pt x="112" y="130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0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4"/>
                </a:lnTo>
                <a:lnTo>
                  <a:pt x="58" y="0"/>
                </a:lnTo>
                <a:lnTo>
                  <a:pt x="72" y="0"/>
                </a:lnTo>
                <a:lnTo>
                  <a:pt x="86" y="0"/>
                </a:lnTo>
                <a:lnTo>
                  <a:pt x="100" y="4"/>
                </a:lnTo>
                <a:lnTo>
                  <a:pt x="112" y="12"/>
                </a:lnTo>
                <a:lnTo>
                  <a:pt x="122" y="20"/>
                </a:lnTo>
                <a:lnTo>
                  <a:pt x="132" y="30"/>
                </a:lnTo>
                <a:lnTo>
                  <a:pt x="138" y="44"/>
                </a:lnTo>
                <a:lnTo>
                  <a:pt x="142" y="56"/>
                </a:lnTo>
                <a:lnTo>
                  <a:pt x="142" y="72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Freeform 23"/>
          <p:cNvSpPr>
            <a:spLocks/>
          </p:cNvSpPr>
          <p:nvPr/>
        </p:nvSpPr>
        <p:spPr bwMode="auto">
          <a:xfrm>
            <a:off x="6783388" y="3254375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6525 h 144"/>
              <a:gd name="T4" fmla="*/ 219075 w 144"/>
              <a:gd name="T5" fmla="*/ 158750 h 144"/>
              <a:gd name="T6" fmla="*/ 209550 w 144"/>
              <a:gd name="T7" fmla="*/ 177800 h 144"/>
              <a:gd name="T8" fmla="*/ 193675 w 144"/>
              <a:gd name="T9" fmla="*/ 193675 h 144"/>
              <a:gd name="T10" fmla="*/ 177800 w 144"/>
              <a:gd name="T11" fmla="*/ 206375 h 144"/>
              <a:gd name="T12" fmla="*/ 158750 w 144"/>
              <a:gd name="T13" fmla="*/ 219075 h 144"/>
              <a:gd name="T14" fmla="*/ 136525 w 144"/>
              <a:gd name="T15" fmla="*/ 225425 h 144"/>
              <a:gd name="T16" fmla="*/ 114300 w 144"/>
              <a:gd name="T17" fmla="*/ 228600 h 144"/>
              <a:gd name="T18" fmla="*/ 92075 w 144"/>
              <a:gd name="T19" fmla="*/ 225425 h 144"/>
              <a:gd name="T20" fmla="*/ 69850 w 144"/>
              <a:gd name="T21" fmla="*/ 219075 h 144"/>
              <a:gd name="T22" fmla="*/ 50800 w 144"/>
              <a:gd name="T23" fmla="*/ 206375 h 144"/>
              <a:gd name="T24" fmla="*/ 34925 w 144"/>
              <a:gd name="T25" fmla="*/ 193675 h 144"/>
              <a:gd name="T26" fmla="*/ 19050 w 144"/>
              <a:gd name="T27" fmla="*/ 177800 h 144"/>
              <a:gd name="T28" fmla="*/ 9525 w 144"/>
              <a:gd name="T29" fmla="*/ 158750 h 144"/>
              <a:gd name="T30" fmla="*/ 3175 w 144"/>
              <a:gd name="T31" fmla="*/ 136525 h 144"/>
              <a:gd name="T32" fmla="*/ 0 w 144"/>
              <a:gd name="T33" fmla="*/ 114300 h 144"/>
              <a:gd name="T34" fmla="*/ 3175 w 144"/>
              <a:gd name="T35" fmla="*/ 88900 h 144"/>
              <a:gd name="T36" fmla="*/ 9525 w 144"/>
              <a:gd name="T37" fmla="*/ 69850 h 144"/>
              <a:gd name="T38" fmla="*/ 19050 w 144"/>
              <a:gd name="T39" fmla="*/ 47625 h 144"/>
              <a:gd name="T40" fmla="*/ 34925 w 144"/>
              <a:gd name="T41" fmla="*/ 31750 h 144"/>
              <a:gd name="T42" fmla="*/ 50800 w 144"/>
              <a:gd name="T43" fmla="*/ 19050 h 144"/>
              <a:gd name="T44" fmla="*/ 69850 w 144"/>
              <a:gd name="T45" fmla="*/ 6350 h 144"/>
              <a:gd name="T46" fmla="*/ 92075 w 144"/>
              <a:gd name="T47" fmla="*/ 0 h 144"/>
              <a:gd name="T48" fmla="*/ 114300 w 144"/>
              <a:gd name="T49" fmla="*/ 0 h 144"/>
              <a:gd name="T50" fmla="*/ 136525 w 144"/>
              <a:gd name="T51" fmla="*/ 0 h 144"/>
              <a:gd name="T52" fmla="*/ 158750 w 144"/>
              <a:gd name="T53" fmla="*/ 6350 h 144"/>
              <a:gd name="T54" fmla="*/ 177800 w 144"/>
              <a:gd name="T55" fmla="*/ 19050 h 144"/>
              <a:gd name="T56" fmla="*/ 193675 w 144"/>
              <a:gd name="T57" fmla="*/ 31750 h 144"/>
              <a:gd name="T58" fmla="*/ 209550 w 144"/>
              <a:gd name="T59" fmla="*/ 47625 h 144"/>
              <a:gd name="T60" fmla="*/ 219075 w 144"/>
              <a:gd name="T61" fmla="*/ 69850 h 144"/>
              <a:gd name="T62" fmla="*/ 225425 w 144"/>
              <a:gd name="T63" fmla="*/ 88900 h 144"/>
              <a:gd name="T64" fmla="*/ 225425 w 144"/>
              <a:gd name="T65" fmla="*/ 11430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2" y="112"/>
                </a:lnTo>
                <a:lnTo>
                  <a:pt x="122" y="122"/>
                </a:lnTo>
                <a:lnTo>
                  <a:pt x="112" y="130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0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4"/>
                </a:lnTo>
                <a:lnTo>
                  <a:pt x="58" y="0"/>
                </a:lnTo>
                <a:lnTo>
                  <a:pt x="72" y="0"/>
                </a:lnTo>
                <a:lnTo>
                  <a:pt x="86" y="0"/>
                </a:lnTo>
                <a:lnTo>
                  <a:pt x="100" y="4"/>
                </a:lnTo>
                <a:lnTo>
                  <a:pt x="112" y="12"/>
                </a:lnTo>
                <a:lnTo>
                  <a:pt x="122" y="20"/>
                </a:lnTo>
                <a:lnTo>
                  <a:pt x="132" y="30"/>
                </a:lnTo>
                <a:lnTo>
                  <a:pt x="138" y="44"/>
                </a:lnTo>
                <a:lnTo>
                  <a:pt x="142" y="56"/>
                </a:lnTo>
                <a:lnTo>
                  <a:pt x="142" y="72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Rectangle 24"/>
          <p:cNvSpPr>
            <a:spLocks noChangeArrowheads="1"/>
          </p:cNvSpPr>
          <p:nvPr/>
        </p:nvSpPr>
        <p:spPr bwMode="auto">
          <a:xfrm>
            <a:off x="525463" y="1349375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31764" name="Freeform 25"/>
          <p:cNvSpPr>
            <a:spLocks/>
          </p:cNvSpPr>
          <p:nvPr/>
        </p:nvSpPr>
        <p:spPr bwMode="auto">
          <a:xfrm>
            <a:off x="2651125" y="1389063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9700 h 144"/>
              <a:gd name="T4" fmla="*/ 219075 w 144"/>
              <a:gd name="T5" fmla="*/ 158750 h 144"/>
              <a:gd name="T6" fmla="*/ 209550 w 144"/>
              <a:gd name="T7" fmla="*/ 177800 h 144"/>
              <a:gd name="T8" fmla="*/ 196850 w 144"/>
              <a:gd name="T9" fmla="*/ 196850 h 144"/>
              <a:gd name="T10" fmla="*/ 177800 w 144"/>
              <a:gd name="T11" fmla="*/ 209550 h 144"/>
              <a:gd name="T12" fmla="*/ 158750 w 144"/>
              <a:gd name="T13" fmla="*/ 219075 h 144"/>
              <a:gd name="T14" fmla="*/ 136525 w 144"/>
              <a:gd name="T15" fmla="*/ 225425 h 144"/>
              <a:gd name="T16" fmla="*/ 114300 w 144"/>
              <a:gd name="T17" fmla="*/ 228600 h 144"/>
              <a:gd name="T18" fmla="*/ 92075 w 144"/>
              <a:gd name="T19" fmla="*/ 225425 h 144"/>
              <a:gd name="T20" fmla="*/ 69850 w 144"/>
              <a:gd name="T21" fmla="*/ 219075 h 144"/>
              <a:gd name="T22" fmla="*/ 50800 w 144"/>
              <a:gd name="T23" fmla="*/ 209550 h 144"/>
              <a:gd name="T24" fmla="*/ 34925 w 144"/>
              <a:gd name="T25" fmla="*/ 196850 h 144"/>
              <a:gd name="T26" fmla="*/ 19050 w 144"/>
              <a:gd name="T27" fmla="*/ 177800 h 144"/>
              <a:gd name="T28" fmla="*/ 9525 w 144"/>
              <a:gd name="T29" fmla="*/ 158750 h 144"/>
              <a:gd name="T30" fmla="*/ 3175 w 144"/>
              <a:gd name="T31" fmla="*/ 139700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19050 w 144"/>
              <a:gd name="T39" fmla="*/ 50800 h 144"/>
              <a:gd name="T40" fmla="*/ 34925 w 144"/>
              <a:gd name="T41" fmla="*/ 34925 h 144"/>
              <a:gd name="T42" fmla="*/ 50800 w 144"/>
              <a:gd name="T43" fmla="*/ 19050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6525 w 144"/>
              <a:gd name="T51" fmla="*/ 3175 h 144"/>
              <a:gd name="T52" fmla="*/ 158750 w 144"/>
              <a:gd name="T53" fmla="*/ 9525 h 144"/>
              <a:gd name="T54" fmla="*/ 177800 w 144"/>
              <a:gd name="T55" fmla="*/ 19050 h 144"/>
              <a:gd name="T56" fmla="*/ 196850 w 144"/>
              <a:gd name="T57" fmla="*/ 34925 h 144"/>
              <a:gd name="T58" fmla="*/ 209550 w 144"/>
              <a:gd name="T59" fmla="*/ 50800 h 144"/>
              <a:gd name="T60" fmla="*/ 219075 w 144"/>
              <a:gd name="T61" fmla="*/ 69850 h 144"/>
              <a:gd name="T62" fmla="*/ 225425 w 144"/>
              <a:gd name="T63" fmla="*/ 92075 h 144"/>
              <a:gd name="T64" fmla="*/ 225425 w 144"/>
              <a:gd name="T65" fmla="*/ 114300 h 144"/>
              <a:gd name="T66" fmla="*/ 228600 w 144"/>
              <a:gd name="T67" fmla="*/ 114300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4"/>
              <a:gd name="T104" fmla="*/ 144 w 144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4">
                <a:moveTo>
                  <a:pt x="144" y="72"/>
                </a:moveTo>
                <a:lnTo>
                  <a:pt x="142" y="88"/>
                </a:lnTo>
                <a:lnTo>
                  <a:pt x="138" y="100"/>
                </a:lnTo>
                <a:lnTo>
                  <a:pt x="132" y="112"/>
                </a:lnTo>
                <a:lnTo>
                  <a:pt x="124" y="124"/>
                </a:lnTo>
                <a:lnTo>
                  <a:pt x="112" y="132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4"/>
                </a:lnTo>
                <a:lnTo>
                  <a:pt x="12" y="112"/>
                </a:lnTo>
                <a:lnTo>
                  <a:pt x="6" y="100"/>
                </a:lnTo>
                <a:lnTo>
                  <a:pt x="2" y="88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4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Freeform 26"/>
          <p:cNvSpPr>
            <a:spLocks/>
          </p:cNvSpPr>
          <p:nvPr/>
        </p:nvSpPr>
        <p:spPr bwMode="auto">
          <a:xfrm>
            <a:off x="2651125" y="1389063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9700 h 144"/>
              <a:gd name="T4" fmla="*/ 219075 w 144"/>
              <a:gd name="T5" fmla="*/ 158750 h 144"/>
              <a:gd name="T6" fmla="*/ 209550 w 144"/>
              <a:gd name="T7" fmla="*/ 177800 h 144"/>
              <a:gd name="T8" fmla="*/ 196850 w 144"/>
              <a:gd name="T9" fmla="*/ 196850 h 144"/>
              <a:gd name="T10" fmla="*/ 177800 w 144"/>
              <a:gd name="T11" fmla="*/ 209550 h 144"/>
              <a:gd name="T12" fmla="*/ 158750 w 144"/>
              <a:gd name="T13" fmla="*/ 219075 h 144"/>
              <a:gd name="T14" fmla="*/ 136525 w 144"/>
              <a:gd name="T15" fmla="*/ 225425 h 144"/>
              <a:gd name="T16" fmla="*/ 114300 w 144"/>
              <a:gd name="T17" fmla="*/ 228600 h 144"/>
              <a:gd name="T18" fmla="*/ 92075 w 144"/>
              <a:gd name="T19" fmla="*/ 225425 h 144"/>
              <a:gd name="T20" fmla="*/ 69850 w 144"/>
              <a:gd name="T21" fmla="*/ 219075 h 144"/>
              <a:gd name="T22" fmla="*/ 50800 w 144"/>
              <a:gd name="T23" fmla="*/ 209550 h 144"/>
              <a:gd name="T24" fmla="*/ 34925 w 144"/>
              <a:gd name="T25" fmla="*/ 196850 h 144"/>
              <a:gd name="T26" fmla="*/ 19050 w 144"/>
              <a:gd name="T27" fmla="*/ 177800 h 144"/>
              <a:gd name="T28" fmla="*/ 9525 w 144"/>
              <a:gd name="T29" fmla="*/ 158750 h 144"/>
              <a:gd name="T30" fmla="*/ 3175 w 144"/>
              <a:gd name="T31" fmla="*/ 139700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19050 w 144"/>
              <a:gd name="T39" fmla="*/ 50800 h 144"/>
              <a:gd name="T40" fmla="*/ 34925 w 144"/>
              <a:gd name="T41" fmla="*/ 34925 h 144"/>
              <a:gd name="T42" fmla="*/ 50800 w 144"/>
              <a:gd name="T43" fmla="*/ 19050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6525 w 144"/>
              <a:gd name="T51" fmla="*/ 3175 h 144"/>
              <a:gd name="T52" fmla="*/ 158750 w 144"/>
              <a:gd name="T53" fmla="*/ 9525 h 144"/>
              <a:gd name="T54" fmla="*/ 177800 w 144"/>
              <a:gd name="T55" fmla="*/ 19050 h 144"/>
              <a:gd name="T56" fmla="*/ 196850 w 144"/>
              <a:gd name="T57" fmla="*/ 34925 h 144"/>
              <a:gd name="T58" fmla="*/ 209550 w 144"/>
              <a:gd name="T59" fmla="*/ 50800 h 144"/>
              <a:gd name="T60" fmla="*/ 219075 w 144"/>
              <a:gd name="T61" fmla="*/ 69850 h 144"/>
              <a:gd name="T62" fmla="*/ 225425 w 144"/>
              <a:gd name="T63" fmla="*/ 92075 h 144"/>
              <a:gd name="T64" fmla="*/ 225425 w 144"/>
              <a:gd name="T65" fmla="*/ 11430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144" y="72"/>
                </a:moveTo>
                <a:lnTo>
                  <a:pt x="142" y="88"/>
                </a:lnTo>
                <a:lnTo>
                  <a:pt x="138" y="100"/>
                </a:lnTo>
                <a:lnTo>
                  <a:pt x="132" y="112"/>
                </a:lnTo>
                <a:lnTo>
                  <a:pt x="124" y="124"/>
                </a:lnTo>
                <a:lnTo>
                  <a:pt x="112" y="132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4"/>
                </a:lnTo>
                <a:lnTo>
                  <a:pt x="12" y="112"/>
                </a:lnTo>
                <a:lnTo>
                  <a:pt x="6" y="100"/>
                </a:lnTo>
                <a:lnTo>
                  <a:pt x="2" y="88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4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Rectangle 27"/>
          <p:cNvSpPr>
            <a:spLocks noChangeArrowheads="1"/>
          </p:cNvSpPr>
          <p:nvPr/>
        </p:nvSpPr>
        <p:spPr bwMode="auto">
          <a:xfrm>
            <a:off x="2709863" y="1368425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31767" name="Rectangle 28"/>
          <p:cNvSpPr>
            <a:spLocks noChangeArrowheads="1"/>
          </p:cNvSpPr>
          <p:nvPr/>
        </p:nvSpPr>
        <p:spPr bwMode="auto">
          <a:xfrm>
            <a:off x="4859338" y="1358900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31768" name="Rectangle 29"/>
          <p:cNvSpPr>
            <a:spLocks noChangeArrowheads="1"/>
          </p:cNvSpPr>
          <p:nvPr/>
        </p:nvSpPr>
        <p:spPr bwMode="auto">
          <a:xfrm>
            <a:off x="6837363" y="3235325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4</a:t>
            </a:r>
            <a:endParaRPr lang="en-US" sz="1800">
              <a:latin typeface="Arial" charset="0"/>
            </a:endParaRPr>
          </a:p>
        </p:txBody>
      </p:sp>
      <p:sp>
        <p:nvSpPr>
          <p:cNvPr id="31769" name="Rectangle 30"/>
          <p:cNvSpPr>
            <a:spLocks noChangeArrowheads="1"/>
          </p:cNvSpPr>
          <p:nvPr/>
        </p:nvSpPr>
        <p:spPr bwMode="auto">
          <a:xfrm>
            <a:off x="738188" y="1390650"/>
            <a:ext cx="12096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pitchFamily="34" charset="0"/>
              </a:rPr>
              <a:t>Resting state</a:t>
            </a:r>
            <a:endParaRPr lang="en-US" sz="1800">
              <a:latin typeface="Arial" charset="0"/>
            </a:endParaRPr>
          </a:p>
        </p:txBody>
      </p:sp>
      <p:sp>
        <p:nvSpPr>
          <p:cNvPr id="31770" name="Rectangle 31"/>
          <p:cNvSpPr>
            <a:spLocks noChangeArrowheads="1"/>
          </p:cNvSpPr>
          <p:nvPr/>
        </p:nvSpPr>
        <p:spPr bwMode="auto">
          <a:xfrm>
            <a:off x="2954338" y="1393825"/>
            <a:ext cx="1300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pitchFamily="34" charset="0"/>
              </a:rPr>
              <a:t>Depolarization</a:t>
            </a:r>
            <a:endParaRPr lang="en-US" sz="1800">
              <a:latin typeface="Arial" charset="0"/>
            </a:endParaRPr>
          </a:p>
        </p:txBody>
      </p:sp>
      <p:sp>
        <p:nvSpPr>
          <p:cNvPr id="31771" name="Rectangle 32"/>
          <p:cNvSpPr>
            <a:spLocks noChangeArrowheads="1"/>
          </p:cNvSpPr>
          <p:nvPr/>
        </p:nvSpPr>
        <p:spPr bwMode="auto">
          <a:xfrm>
            <a:off x="5078413" y="1397000"/>
            <a:ext cx="1300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pitchFamily="34" charset="0"/>
              </a:rPr>
              <a:t>Repolarization</a:t>
            </a:r>
            <a:endParaRPr lang="en-US" sz="1800">
              <a:latin typeface="Arial" charset="0"/>
            </a:endParaRPr>
          </a:p>
        </p:txBody>
      </p:sp>
      <p:sp>
        <p:nvSpPr>
          <p:cNvPr id="31772" name="Rectangle 33"/>
          <p:cNvSpPr>
            <a:spLocks noChangeArrowheads="1"/>
          </p:cNvSpPr>
          <p:nvPr/>
        </p:nvSpPr>
        <p:spPr bwMode="auto">
          <a:xfrm>
            <a:off x="7056438" y="3270250"/>
            <a:ext cx="15938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pitchFamily="34" charset="0"/>
              </a:rPr>
              <a:t>Hyperpolarization</a:t>
            </a:r>
            <a:endParaRPr lang="en-US" sz="1800">
              <a:latin typeface="Arial" charset="0"/>
            </a:endParaRPr>
          </a:p>
        </p:txBody>
      </p:sp>
      <p:sp>
        <p:nvSpPr>
          <p:cNvPr id="31773" name="Rectangle 34"/>
          <p:cNvSpPr>
            <a:spLocks noChangeArrowheads="1"/>
          </p:cNvSpPr>
          <p:nvPr/>
        </p:nvSpPr>
        <p:spPr bwMode="auto">
          <a:xfrm>
            <a:off x="436563" y="889000"/>
            <a:ext cx="21891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The big picture </a:t>
            </a:r>
            <a:endParaRPr lang="en-US" sz="1800">
              <a:latin typeface="Arial" charset="0"/>
            </a:endParaRPr>
          </a:p>
        </p:txBody>
      </p:sp>
      <p:sp>
        <p:nvSpPr>
          <p:cNvPr id="31774" name="Freeform 35"/>
          <p:cNvSpPr>
            <a:spLocks/>
          </p:cNvSpPr>
          <p:nvPr/>
        </p:nvSpPr>
        <p:spPr bwMode="auto">
          <a:xfrm>
            <a:off x="2895600" y="3689350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8600 w 144"/>
              <a:gd name="T3" fmla="*/ 136525 h 144"/>
              <a:gd name="T4" fmla="*/ 219075 w 144"/>
              <a:gd name="T5" fmla="*/ 158750 h 144"/>
              <a:gd name="T6" fmla="*/ 209550 w 144"/>
              <a:gd name="T7" fmla="*/ 177800 h 144"/>
              <a:gd name="T8" fmla="*/ 196850 w 144"/>
              <a:gd name="T9" fmla="*/ 193675 h 144"/>
              <a:gd name="T10" fmla="*/ 177800 w 144"/>
              <a:gd name="T11" fmla="*/ 209550 h 144"/>
              <a:gd name="T12" fmla="*/ 158750 w 144"/>
              <a:gd name="T13" fmla="*/ 219075 h 144"/>
              <a:gd name="T14" fmla="*/ 139700 w 144"/>
              <a:gd name="T15" fmla="*/ 225425 h 144"/>
              <a:gd name="T16" fmla="*/ 114300 w 144"/>
              <a:gd name="T17" fmla="*/ 228600 h 144"/>
              <a:gd name="T18" fmla="*/ 92075 w 144"/>
              <a:gd name="T19" fmla="*/ 225425 h 144"/>
              <a:gd name="T20" fmla="*/ 69850 w 144"/>
              <a:gd name="T21" fmla="*/ 219075 h 144"/>
              <a:gd name="T22" fmla="*/ 50800 w 144"/>
              <a:gd name="T23" fmla="*/ 209550 h 144"/>
              <a:gd name="T24" fmla="*/ 34925 w 144"/>
              <a:gd name="T25" fmla="*/ 193675 h 144"/>
              <a:gd name="T26" fmla="*/ 22225 w 144"/>
              <a:gd name="T27" fmla="*/ 177800 h 144"/>
              <a:gd name="T28" fmla="*/ 9525 w 144"/>
              <a:gd name="T29" fmla="*/ 158750 h 144"/>
              <a:gd name="T30" fmla="*/ 3175 w 144"/>
              <a:gd name="T31" fmla="*/ 136525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22225 w 144"/>
              <a:gd name="T39" fmla="*/ 50800 h 144"/>
              <a:gd name="T40" fmla="*/ 34925 w 144"/>
              <a:gd name="T41" fmla="*/ 34925 h 144"/>
              <a:gd name="T42" fmla="*/ 50800 w 144"/>
              <a:gd name="T43" fmla="*/ 19050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9700 w 144"/>
              <a:gd name="T51" fmla="*/ 3175 h 144"/>
              <a:gd name="T52" fmla="*/ 158750 w 144"/>
              <a:gd name="T53" fmla="*/ 9525 h 144"/>
              <a:gd name="T54" fmla="*/ 177800 w 144"/>
              <a:gd name="T55" fmla="*/ 19050 h 144"/>
              <a:gd name="T56" fmla="*/ 196850 w 144"/>
              <a:gd name="T57" fmla="*/ 34925 h 144"/>
              <a:gd name="T58" fmla="*/ 209550 w 144"/>
              <a:gd name="T59" fmla="*/ 50800 h 144"/>
              <a:gd name="T60" fmla="*/ 219075 w 144"/>
              <a:gd name="T61" fmla="*/ 69850 h 144"/>
              <a:gd name="T62" fmla="*/ 228600 w 144"/>
              <a:gd name="T63" fmla="*/ 92075 h 144"/>
              <a:gd name="T64" fmla="*/ 228600 w 144"/>
              <a:gd name="T65" fmla="*/ 111125 h 144"/>
              <a:gd name="T66" fmla="*/ 228600 w 144"/>
              <a:gd name="T67" fmla="*/ 114300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4"/>
              <a:gd name="T104" fmla="*/ 144 w 144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4">
                <a:moveTo>
                  <a:pt x="144" y="72"/>
                </a:moveTo>
                <a:lnTo>
                  <a:pt x="144" y="86"/>
                </a:lnTo>
                <a:lnTo>
                  <a:pt x="138" y="100"/>
                </a:lnTo>
                <a:lnTo>
                  <a:pt x="132" y="112"/>
                </a:lnTo>
                <a:lnTo>
                  <a:pt x="124" y="122"/>
                </a:lnTo>
                <a:lnTo>
                  <a:pt x="112" y="132"/>
                </a:lnTo>
                <a:lnTo>
                  <a:pt x="100" y="138"/>
                </a:lnTo>
                <a:lnTo>
                  <a:pt x="88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2"/>
                </a:lnTo>
                <a:lnTo>
                  <a:pt x="14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4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8" y="2"/>
                </a:lnTo>
                <a:lnTo>
                  <a:pt x="100" y="6"/>
                </a:lnTo>
                <a:lnTo>
                  <a:pt x="112" y="12"/>
                </a:lnTo>
                <a:lnTo>
                  <a:pt x="124" y="22"/>
                </a:lnTo>
                <a:lnTo>
                  <a:pt x="132" y="32"/>
                </a:lnTo>
                <a:lnTo>
                  <a:pt x="138" y="44"/>
                </a:lnTo>
                <a:lnTo>
                  <a:pt x="144" y="58"/>
                </a:lnTo>
                <a:lnTo>
                  <a:pt x="144" y="70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Freeform 36"/>
          <p:cNvSpPr>
            <a:spLocks/>
          </p:cNvSpPr>
          <p:nvPr/>
        </p:nvSpPr>
        <p:spPr bwMode="auto">
          <a:xfrm>
            <a:off x="2895600" y="3689350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8600 w 144"/>
              <a:gd name="T3" fmla="*/ 136525 h 144"/>
              <a:gd name="T4" fmla="*/ 219075 w 144"/>
              <a:gd name="T5" fmla="*/ 158750 h 144"/>
              <a:gd name="T6" fmla="*/ 209550 w 144"/>
              <a:gd name="T7" fmla="*/ 177800 h 144"/>
              <a:gd name="T8" fmla="*/ 196850 w 144"/>
              <a:gd name="T9" fmla="*/ 193675 h 144"/>
              <a:gd name="T10" fmla="*/ 177800 w 144"/>
              <a:gd name="T11" fmla="*/ 209550 h 144"/>
              <a:gd name="T12" fmla="*/ 158750 w 144"/>
              <a:gd name="T13" fmla="*/ 219075 h 144"/>
              <a:gd name="T14" fmla="*/ 139700 w 144"/>
              <a:gd name="T15" fmla="*/ 225425 h 144"/>
              <a:gd name="T16" fmla="*/ 114300 w 144"/>
              <a:gd name="T17" fmla="*/ 228600 h 144"/>
              <a:gd name="T18" fmla="*/ 92075 w 144"/>
              <a:gd name="T19" fmla="*/ 225425 h 144"/>
              <a:gd name="T20" fmla="*/ 69850 w 144"/>
              <a:gd name="T21" fmla="*/ 219075 h 144"/>
              <a:gd name="T22" fmla="*/ 50800 w 144"/>
              <a:gd name="T23" fmla="*/ 209550 h 144"/>
              <a:gd name="T24" fmla="*/ 34925 w 144"/>
              <a:gd name="T25" fmla="*/ 193675 h 144"/>
              <a:gd name="T26" fmla="*/ 22225 w 144"/>
              <a:gd name="T27" fmla="*/ 177800 h 144"/>
              <a:gd name="T28" fmla="*/ 9525 w 144"/>
              <a:gd name="T29" fmla="*/ 158750 h 144"/>
              <a:gd name="T30" fmla="*/ 3175 w 144"/>
              <a:gd name="T31" fmla="*/ 136525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22225 w 144"/>
              <a:gd name="T39" fmla="*/ 50800 h 144"/>
              <a:gd name="T40" fmla="*/ 34925 w 144"/>
              <a:gd name="T41" fmla="*/ 34925 h 144"/>
              <a:gd name="T42" fmla="*/ 50800 w 144"/>
              <a:gd name="T43" fmla="*/ 19050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9700 w 144"/>
              <a:gd name="T51" fmla="*/ 3175 h 144"/>
              <a:gd name="T52" fmla="*/ 158750 w 144"/>
              <a:gd name="T53" fmla="*/ 9525 h 144"/>
              <a:gd name="T54" fmla="*/ 177800 w 144"/>
              <a:gd name="T55" fmla="*/ 19050 h 144"/>
              <a:gd name="T56" fmla="*/ 196850 w 144"/>
              <a:gd name="T57" fmla="*/ 34925 h 144"/>
              <a:gd name="T58" fmla="*/ 209550 w 144"/>
              <a:gd name="T59" fmla="*/ 50800 h 144"/>
              <a:gd name="T60" fmla="*/ 219075 w 144"/>
              <a:gd name="T61" fmla="*/ 69850 h 144"/>
              <a:gd name="T62" fmla="*/ 228600 w 144"/>
              <a:gd name="T63" fmla="*/ 92075 h 144"/>
              <a:gd name="T64" fmla="*/ 228600 w 144"/>
              <a:gd name="T65" fmla="*/ 111125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144" y="72"/>
                </a:moveTo>
                <a:lnTo>
                  <a:pt x="144" y="86"/>
                </a:lnTo>
                <a:lnTo>
                  <a:pt x="138" y="100"/>
                </a:lnTo>
                <a:lnTo>
                  <a:pt x="132" y="112"/>
                </a:lnTo>
                <a:lnTo>
                  <a:pt x="124" y="122"/>
                </a:lnTo>
                <a:lnTo>
                  <a:pt x="112" y="132"/>
                </a:lnTo>
                <a:lnTo>
                  <a:pt x="100" y="138"/>
                </a:lnTo>
                <a:lnTo>
                  <a:pt x="88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2"/>
                </a:lnTo>
                <a:lnTo>
                  <a:pt x="14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4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8" y="2"/>
                </a:lnTo>
                <a:lnTo>
                  <a:pt x="100" y="6"/>
                </a:lnTo>
                <a:lnTo>
                  <a:pt x="112" y="12"/>
                </a:lnTo>
                <a:lnTo>
                  <a:pt x="124" y="22"/>
                </a:lnTo>
                <a:lnTo>
                  <a:pt x="132" y="32"/>
                </a:lnTo>
                <a:lnTo>
                  <a:pt x="138" y="44"/>
                </a:lnTo>
                <a:lnTo>
                  <a:pt x="144" y="58"/>
                </a:lnTo>
                <a:lnTo>
                  <a:pt x="144" y="70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Freeform 37"/>
          <p:cNvSpPr>
            <a:spLocks/>
          </p:cNvSpPr>
          <p:nvPr/>
        </p:nvSpPr>
        <p:spPr bwMode="auto">
          <a:xfrm>
            <a:off x="2203450" y="5035550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9700 h 144"/>
              <a:gd name="T4" fmla="*/ 219075 w 144"/>
              <a:gd name="T5" fmla="*/ 158750 h 144"/>
              <a:gd name="T6" fmla="*/ 209550 w 144"/>
              <a:gd name="T7" fmla="*/ 180975 h 144"/>
              <a:gd name="T8" fmla="*/ 193675 w 144"/>
              <a:gd name="T9" fmla="*/ 196850 h 144"/>
              <a:gd name="T10" fmla="*/ 177800 w 144"/>
              <a:gd name="T11" fmla="*/ 209550 h 144"/>
              <a:gd name="T12" fmla="*/ 158750 w 144"/>
              <a:gd name="T13" fmla="*/ 222250 h 144"/>
              <a:gd name="T14" fmla="*/ 136525 w 144"/>
              <a:gd name="T15" fmla="*/ 228600 h 144"/>
              <a:gd name="T16" fmla="*/ 114300 w 144"/>
              <a:gd name="T17" fmla="*/ 228600 h 144"/>
              <a:gd name="T18" fmla="*/ 92075 w 144"/>
              <a:gd name="T19" fmla="*/ 228600 h 144"/>
              <a:gd name="T20" fmla="*/ 69850 w 144"/>
              <a:gd name="T21" fmla="*/ 222250 h 144"/>
              <a:gd name="T22" fmla="*/ 50800 w 144"/>
              <a:gd name="T23" fmla="*/ 209550 h 144"/>
              <a:gd name="T24" fmla="*/ 31750 w 144"/>
              <a:gd name="T25" fmla="*/ 196850 h 144"/>
              <a:gd name="T26" fmla="*/ 19050 w 144"/>
              <a:gd name="T27" fmla="*/ 180975 h 144"/>
              <a:gd name="T28" fmla="*/ 9525 w 144"/>
              <a:gd name="T29" fmla="*/ 158750 h 144"/>
              <a:gd name="T30" fmla="*/ 3175 w 144"/>
              <a:gd name="T31" fmla="*/ 139700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19050 w 144"/>
              <a:gd name="T39" fmla="*/ 50800 h 144"/>
              <a:gd name="T40" fmla="*/ 31750 w 144"/>
              <a:gd name="T41" fmla="*/ 34925 h 144"/>
              <a:gd name="T42" fmla="*/ 50800 w 144"/>
              <a:gd name="T43" fmla="*/ 22225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6525 w 144"/>
              <a:gd name="T51" fmla="*/ 3175 h 144"/>
              <a:gd name="T52" fmla="*/ 158750 w 144"/>
              <a:gd name="T53" fmla="*/ 9525 h 144"/>
              <a:gd name="T54" fmla="*/ 177800 w 144"/>
              <a:gd name="T55" fmla="*/ 22225 h 144"/>
              <a:gd name="T56" fmla="*/ 193675 w 144"/>
              <a:gd name="T57" fmla="*/ 34925 h 144"/>
              <a:gd name="T58" fmla="*/ 209550 w 144"/>
              <a:gd name="T59" fmla="*/ 50800 h 144"/>
              <a:gd name="T60" fmla="*/ 219075 w 144"/>
              <a:gd name="T61" fmla="*/ 69850 h 144"/>
              <a:gd name="T62" fmla="*/ 225425 w 144"/>
              <a:gd name="T63" fmla="*/ 92075 h 144"/>
              <a:gd name="T64" fmla="*/ 225425 w 144"/>
              <a:gd name="T65" fmla="*/ 114300 h 144"/>
              <a:gd name="T66" fmla="*/ 228600 w 144"/>
              <a:gd name="T67" fmla="*/ 114300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4"/>
              <a:gd name="T104" fmla="*/ 144 w 144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4">
                <a:moveTo>
                  <a:pt x="144" y="72"/>
                </a:moveTo>
                <a:lnTo>
                  <a:pt x="142" y="88"/>
                </a:lnTo>
                <a:lnTo>
                  <a:pt x="138" y="100"/>
                </a:lnTo>
                <a:lnTo>
                  <a:pt x="132" y="114"/>
                </a:lnTo>
                <a:lnTo>
                  <a:pt x="122" y="124"/>
                </a:lnTo>
                <a:lnTo>
                  <a:pt x="112" y="132"/>
                </a:lnTo>
                <a:lnTo>
                  <a:pt x="100" y="140"/>
                </a:lnTo>
                <a:lnTo>
                  <a:pt x="86" y="144"/>
                </a:lnTo>
                <a:lnTo>
                  <a:pt x="72" y="144"/>
                </a:lnTo>
                <a:lnTo>
                  <a:pt x="58" y="144"/>
                </a:lnTo>
                <a:lnTo>
                  <a:pt x="44" y="140"/>
                </a:lnTo>
                <a:lnTo>
                  <a:pt x="32" y="132"/>
                </a:lnTo>
                <a:lnTo>
                  <a:pt x="20" y="124"/>
                </a:lnTo>
                <a:lnTo>
                  <a:pt x="12" y="114"/>
                </a:lnTo>
                <a:lnTo>
                  <a:pt x="6" y="100"/>
                </a:lnTo>
                <a:lnTo>
                  <a:pt x="2" y="88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0" y="22"/>
                </a:lnTo>
                <a:lnTo>
                  <a:pt x="32" y="14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4"/>
                </a:lnTo>
                <a:lnTo>
                  <a:pt x="122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Freeform 38"/>
          <p:cNvSpPr>
            <a:spLocks/>
          </p:cNvSpPr>
          <p:nvPr/>
        </p:nvSpPr>
        <p:spPr bwMode="auto">
          <a:xfrm>
            <a:off x="2203450" y="5035550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9700 h 144"/>
              <a:gd name="T4" fmla="*/ 219075 w 144"/>
              <a:gd name="T5" fmla="*/ 158750 h 144"/>
              <a:gd name="T6" fmla="*/ 209550 w 144"/>
              <a:gd name="T7" fmla="*/ 180975 h 144"/>
              <a:gd name="T8" fmla="*/ 193675 w 144"/>
              <a:gd name="T9" fmla="*/ 196850 h 144"/>
              <a:gd name="T10" fmla="*/ 177800 w 144"/>
              <a:gd name="T11" fmla="*/ 209550 h 144"/>
              <a:gd name="T12" fmla="*/ 158750 w 144"/>
              <a:gd name="T13" fmla="*/ 222250 h 144"/>
              <a:gd name="T14" fmla="*/ 136525 w 144"/>
              <a:gd name="T15" fmla="*/ 228600 h 144"/>
              <a:gd name="T16" fmla="*/ 114300 w 144"/>
              <a:gd name="T17" fmla="*/ 228600 h 144"/>
              <a:gd name="T18" fmla="*/ 92075 w 144"/>
              <a:gd name="T19" fmla="*/ 228600 h 144"/>
              <a:gd name="T20" fmla="*/ 69850 w 144"/>
              <a:gd name="T21" fmla="*/ 222250 h 144"/>
              <a:gd name="T22" fmla="*/ 50800 w 144"/>
              <a:gd name="T23" fmla="*/ 209550 h 144"/>
              <a:gd name="T24" fmla="*/ 31750 w 144"/>
              <a:gd name="T25" fmla="*/ 196850 h 144"/>
              <a:gd name="T26" fmla="*/ 19050 w 144"/>
              <a:gd name="T27" fmla="*/ 180975 h 144"/>
              <a:gd name="T28" fmla="*/ 9525 w 144"/>
              <a:gd name="T29" fmla="*/ 158750 h 144"/>
              <a:gd name="T30" fmla="*/ 3175 w 144"/>
              <a:gd name="T31" fmla="*/ 139700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19050 w 144"/>
              <a:gd name="T39" fmla="*/ 50800 h 144"/>
              <a:gd name="T40" fmla="*/ 31750 w 144"/>
              <a:gd name="T41" fmla="*/ 34925 h 144"/>
              <a:gd name="T42" fmla="*/ 50800 w 144"/>
              <a:gd name="T43" fmla="*/ 22225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6525 w 144"/>
              <a:gd name="T51" fmla="*/ 3175 h 144"/>
              <a:gd name="T52" fmla="*/ 158750 w 144"/>
              <a:gd name="T53" fmla="*/ 9525 h 144"/>
              <a:gd name="T54" fmla="*/ 177800 w 144"/>
              <a:gd name="T55" fmla="*/ 22225 h 144"/>
              <a:gd name="T56" fmla="*/ 193675 w 144"/>
              <a:gd name="T57" fmla="*/ 34925 h 144"/>
              <a:gd name="T58" fmla="*/ 209550 w 144"/>
              <a:gd name="T59" fmla="*/ 50800 h 144"/>
              <a:gd name="T60" fmla="*/ 219075 w 144"/>
              <a:gd name="T61" fmla="*/ 69850 h 144"/>
              <a:gd name="T62" fmla="*/ 225425 w 144"/>
              <a:gd name="T63" fmla="*/ 92075 h 144"/>
              <a:gd name="T64" fmla="*/ 225425 w 144"/>
              <a:gd name="T65" fmla="*/ 11430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144" y="72"/>
                </a:moveTo>
                <a:lnTo>
                  <a:pt x="142" y="88"/>
                </a:lnTo>
                <a:lnTo>
                  <a:pt x="138" y="100"/>
                </a:lnTo>
                <a:lnTo>
                  <a:pt x="132" y="114"/>
                </a:lnTo>
                <a:lnTo>
                  <a:pt x="122" y="124"/>
                </a:lnTo>
                <a:lnTo>
                  <a:pt x="112" y="132"/>
                </a:lnTo>
                <a:lnTo>
                  <a:pt x="100" y="140"/>
                </a:lnTo>
                <a:lnTo>
                  <a:pt x="86" y="144"/>
                </a:lnTo>
                <a:lnTo>
                  <a:pt x="72" y="144"/>
                </a:lnTo>
                <a:lnTo>
                  <a:pt x="58" y="144"/>
                </a:lnTo>
                <a:lnTo>
                  <a:pt x="44" y="140"/>
                </a:lnTo>
                <a:lnTo>
                  <a:pt x="32" y="132"/>
                </a:lnTo>
                <a:lnTo>
                  <a:pt x="20" y="124"/>
                </a:lnTo>
                <a:lnTo>
                  <a:pt x="12" y="114"/>
                </a:lnTo>
                <a:lnTo>
                  <a:pt x="6" y="100"/>
                </a:lnTo>
                <a:lnTo>
                  <a:pt x="2" y="88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0" y="22"/>
                </a:lnTo>
                <a:lnTo>
                  <a:pt x="32" y="14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4"/>
                </a:lnTo>
                <a:lnTo>
                  <a:pt x="122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Rectangle 39"/>
          <p:cNvSpPr>
            <a:spLocks noChangeArrowheads="1"/>
          </p:cNvSpPr>
          <p:nvPr/>
        </p:nvSpPr>
        <p:spPr bwMode="auto">
          <a:xfrm>
            <a:off x="2265363" y="5013325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31779" name="Freeform 40"/>
          <p:cNvSpPr>
            <a:spLocks/>
          </p:cNvSpPr>
          <p:nvPr/>
        </p:nvSpPr>
        <p:spPr bwMode="auto">
          <a:xfrm>
            <a:off x="6269038" y="5035550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9700 h 144"/>
              <a:gd name="T4" fmla="*/ 219075 w 144"/>
              <a:gd name="T5" fmla="*/ 158750 h 144"/>
              <a:gd name="T6" fmla="*/ 209550 w 144"/>
              <a:gd name="T7" fmla="*/ 180975 h 144"/>
              <a:gd name="T8" fmla="*/ 196850 w 144"/>
              <a:gd name="T9" fmla="*/ 196850 h 144"/>
              <a:gd name="T10" fmla="*/ 177800 w 144"/>
              <a:gd name="T11" fmla="*/ 209550 h 144"/>
              <a:gd name="T12" fmla="*/ 158750 w 144"/>
              <a:gd name="T13" fmla="*/ 222250 h 144"/>
              <a:gd name="T14" fmla="*/ 136525 w 144"/>
              <a:gd name="T15" fmla="*/ 228600 h 144"/>
              <a:gd name="T16" fmla="*/ 114300 w 144"/>
              <a:gd name="T17" fmla="*/ 228600 h 144"/>
              <a:gd name="T18" fmla="*/ 92075 w 144"/>
              <a:gd name="T19" fmla="*/ 228600 h 144"/>
              <a:gd name="T20" fmla="*/ 69850 w 144"/>
              <a:gd name="T21" fmla="*/ 222250 h 144"/>
              <a:gd name="T22" fmla="*/ 50800 w 144"/>
              <a:gd name="T23" fmla="*/ 209550 h 144"/>
              <a:gd name="T24" fmla="*/ 34925 w 144"/>
              <a:gd name="T25" fmla="*/ 196850 h 144"/>
              <a:gd name="T26" fmla="*/ 19050 w 144"/>
              <a:gd name="T27" fmla="*/ 180975 h 144"/>
              <a:gd name="T28" fmla="*/ 9525 w 144"/>
              <a:gd name="T29" fmla="*/ 158750 h 144"/>
              <a:gd name="T30" fmla="*/ 3175 w 144"/>
              <a:gd name="T31" fmla="*/ 139700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19050 w 144"/>
              <a:gd name="T39" fmla="*/ 50800 h 144"/>
              <a:gd name="T40" fmla="*/ 34925 w 144"/>
              <a:gd name="T41" fmla="*/ 34925 h 144"/>
              <a:gd name="T42" fmla="*/ 50800 w 144"/>
              <a:gd name="T43" fmla="*/ 22225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6525 w 144"/>
              <a:gd name="T51" fmla="*/ 3175 h 144"/>
              <a:gd name="T52" fmla="*/ 158750 w 144"/>
              <a:gd name="T53" fmla="*/ 9525 h 144"/>
              <a:gd name="T54" fmla="*/ 177800 w 144"/>
              <a:gd name="T55" fmla="*/ 22225 h 144"/>
              <a:gd name="T56" fmla="*/ 196850 w 144"/>
              <a:gd name="T57" fmla="*/ 34925 h 144"/>
              <a:gd name="T58" fmla="*/ 209550 w 144"/>
              <a:gd name="T59" fmla="*/ 50800 h 144"/>
              <a:gd name="T60" fmla="*/ 219075 w 144"/>
              <a:gd name="T61" fmla="*/ 69850 h 144"/>
              <a:gd name="T62" fmla="*/ 225425 w 144"/>
              <a:gd name="T63" fmla="*/ 92075 h 144"/>
              <a:gd name="T64" fmla="*/ 225425 w 144"/>
              <a:gd name="T65" fmla="*/ 114300 h 144"/>
              <a:gd name="T66" fmla="*/ 228600 w 144"/>
              <a:gd name="T67" fmla="*/ 114300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4"/>
              <a:gd name="T104" fmla="*/ 144 w 144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4">
                <a:moveTo>
                  <a:pt x="144" y="72"/>
                </a:moveTo>
                <a:lnTo>
                  <a:pt x="142" y="88"/>
                </a:lnTo>
                <a:lnTo>
                  <a:pt x="138" y="100"/>
                </a:lnTo>
                <a:lnTo>
                  <a:pt x="132" y="114"/>
                </a:lnTo>
                <a:lnTo>
                  <a:pt x="124" y="124"/>
                </a:lnTo>
                <a:lnTo>
                  <a:pt x="112" y="132"/>
                </a:lnTo>
                <a:lnTo>
                  <a:pt x="100" y="140"/>
                </a:lnTo>
                <a:lnTo>
                  <a:pt x="86" y="144"/>
                </a:lnTo>
                <a:lnTo>
                  <a:pt x="72" y="144"/>
                </a:lnTo>
                <a:lnTo>
                  <a:pt x="58" y="144"/>
                </a:lnTo>
                <a:lnTo>
                  <a:pt x="44" y="140"/>
                </a:lnTo>
                <a:lnTo>
                  <a:pt x="32" y="132"/>
                </a:lnTo>
                <a:lnTo>
                  <a:pt x="22" y="124"/>
                </a:lnTo>
                <a:lnTo>
                  <a:pt x="12" y="114"/>
                </a:lnTo>
                <a:lnTo>
                  <a:pt x="6" y="100"/>
                </a:lnTo>
                <a:lnTo>
                  <a:pt x="2" y="88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4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4"/>
                </a:lnTo>
                <a:lnTo>
                  <a:pt x="124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Freeform 41"/>
          <p:cNvSpPr>
            <a:spLocks/>
          </p:cNvSpPr>
          <p:nvPr/>
        </p:nvSpPr>
        <p:spPr bwMode="auto">
          <a:xfrm>
            <a:off x="6269038" y="5035550"/>
            <a:ext cx="228600" cy="228600"/>
          </a:xfrm>
          <a:custGeom>
            <a:avLst/>
            <a:gdLst>
              <a:gd name="T0" fmla="*/ 228600 w 144"/>
              <a:gd name="T1" fmla="*/ 114300 h 144"/>
              <a:gd name="T2" fmla="*/ 225425 w 144"/>
              <a:gd name="T3" fmla="*/ 139700 h 144"/>
              <a:gd name="T4" fmla="*/ 219075 w 144"/>
              <a:gd name="T5" fmla="*/ 158750 h 144"/>
              <a:gd name="T6" fmla="*/ 209550 w 144"/>
              <a:gd name="T7" fmla="*/ 180975 h 144"/>
              <a:gd name="T8" fmla="*/ 196850 w 144"/>
              <a:gd name="T9" fmla="*/ 196850 h 144"/>
              <a:gd name="T10" fmla="*/ 177800 w 144"/>
              <a:gd name="T11" fmla="*/ 209550 h 144"/>
              <a:gd name="T12" fmla="*/ 158750 w 144"/>
              <a:gd name="T13" fmla="*/ 222250 h 144"/>
              <a:gd name="T14" fmla="*/ 136525 w 144"/>
              <a:gd name="T15" fmla="*/ 228600 h 144"/>
              <a:gd name="T16" fmla="*/ 114300 w 144"/>
              <a:gd name="T17" fmla="*/ 228600 h 144"/>
              <a:gd name="T18" fmla="*/ 92075 w 144"/>
              <a:gd name="T19" fmla="*/ 228600 h 144"/>
              <a:gd name="T20" fmla="*/ 69850 w 144"/>
              <a:gd name="T21" fmla="*/ 222250 h 144"/>
              <a:gd name="T22" fmla="*/ 50800 w 144"/>
              <a:gd name="T23" fmla="*/ 209550 h 144"/>
              <a:gd name="T24" fmla="*/ 34925 w 144"/>
              <a:gd name="T25" fmla="*/ 196850 h 144"/>
              <a:gd name="T26" fmla="*/ 19050 w 144"/>
              <a:gd name="T27" fmla="*/ 180975 h 144"/>
              <a:gd name="T28" fmla="*/ 9525 w 144"/>
              <a:gd name="T29" fmla="*/ 158750 h 144"/>
              <a:gd name="T30" fmla="*/ 3175 w 144"/>
              <a:gd name="T31" fmla="*/ 139700 h 144"/>
              <a:gd name="T32" fmla="*/ 0 w 144"/>
              <a:gd name="T33" fmla="*/ 114300 h 144"/>
              <a:gd name="T34" fmla="*/ 3175 w 144"/>
              <a:gd name="T35" fmla="*/ 92075 h 144"/>
              <a:gd name="T36" fmla="*/ 9525 w 144"/>
              <a:gd name="T37" fmla="*/ 69850 h 144"/>
              <a:gd name="T38" fmla="*/ 19050 w 144"/>
              <a:gd name="T39" fmla="*/ 50800 h 144"/>
              <a:gd name="T40" fmla="*/ 34925 w 144"/>
              <a:gd name="T41" fmla="*/ 34925 h 144"/>
              <a:gd name="T42" fmla="*/ 50800 w 144"/>
              <a:gd name="T43" fmla="*/ 22225 h 144"/>
              <a:gd name="T44" fmla="*/ 69850 w 144"/>
              <a:gd name="T45" fmla="*/ 9525 h 144"/>
              <a:gd name="T46" fmla="*/ 92075 w 144"/>
              <a:gd name="T47" fmla="*/ 3175 h 144"/>
              <a:gd name="T48" fmla="*/ 114300 w 144"/>
              <a:gd name="T49" fmla="*/ 0 h 144"/>
              <a:gd name="T50" fmla="*/ 136525 w 144"/>
              <a:gd name="T51" fmla="*/ 3175 h 144"/>
              <a:gd name="T52" fmla="*/ 158750 w 144"/>
              <a:gd name="T53" fmla="*/ 9525 h 144"/>
              <a:gd name="T54" fmla="*/ 177800 w 144"/>
              <a:gd name="T55" fmla="*/ 22225 h 144"/>
              <a:gd name="T56" fmla="*/ 196850 w 144"/>
              <a:gd name="T57" fmla="*/ 34925 h 144"/>
              <a:gd name="T58" fmla="*/ 209550 w 144"/>
              <a:gd name="T59" fmla="*/ 50800 h 144"/>
              <a:gd name="T60" fmla="*/ 219075 w 144"/>
              <a:gd name="T61" fmla="*/ 69850 h 144"/>
              <a:gd name="T62" fmla="*/ 225425 w 144"/>
              <a:gd name="T63" fmla="*/ 92075 h 144"/>
              <a:gd name="T64" fmla="*/ 225425 w 144"/>
              <a:gd name="T65" fmla="*/ 11430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144" y="72"/>
                </a:moveTo>
                <a:lnTo>
                  <a:pt x="142" y="88"/>
                </a:lnTo>
                <a:lnTo>
                  <a:pt x="138" y="100"/>
                </a:lnTo>
                <a:lnTo>
                  <a:pt x="132" y="114"/>
                </a:lnTo>
                <a:lnTo>
                  <a:pt x="124" y="124"/>
                </a:lnTo>
                <a:lnTo>
                  <a:pt x="112" y="132"/>
                </a:lnTo>
                <a:lnTo>
                  <a:pt x="100" y="140"/>
                </a:lnTo>
                <a:lnTo>
                  <a:pt x="86" y="144"/>
                </a:lnTo>
                <a:lnTo>
                  <a:pt x="72" y="144"/>
                </a:lnTo>
                <a:lnTo>
                  <a:pt x="58" y="144"/>
                </a:lnTo>
                <a:lnTo>
                  <a:pt x="44" y="140"/>
                </a:lnTo>
                <a:lnTo>
                  <a:pt x="32" y="132"/>
                </a:lnTo>
                <a:lnTo>
                  <a:pt x="22" y="124"/>
                </a:lnTo>
                <a:lnTo>
                  <a:pt x="12" y="114"/>
                </a:lnTo>
                <a:lnTo>
                  <a:pt x="6" y="100"/>
                </a:lnTo>
                <a:lnTo>
                  <a:pt x="2" y="88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4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4"/>
                </a:lnTo>
                <a:lnTo>
                  <a:pt x="124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Rectangle 42"/>
          <p:cNvSpPr>
            <a:spLocks noChangeArrowheads="1"/>
          </p:cNvSpPr>
          <p:nvPr/>
        </p:nvSpPr>
        <p:spPr bwMode="auto">
          <a:xfrm>
            <a:off x="6329363" y="5013325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31782" name="Rectangle 43"/>
          <p:cNvSpPr>
            <a:spLocks noChangeArrowheads="1"/>
          </p:cNvSpPr>
          <p:nvPr/>
        </p:nvSpPr>
        <p:spPr bwMode="auto">
          <a:xfrm>
            <a:off x="2957513" y="3667125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31783" name="Freeform 44"/>
          <p:cNvSpPr>
            <a:spLocks/>
          </p:cNvSpPr>
          <p:nvPr/>
        </p:nvSpPr>
        <p:spPr bwMode="auto">
          <a:xfrm>
            <a:off x="3222625" y="2951163"/>
            <a:ext cx="228600" cy="230187"/>
          </a:xfrm>
          <a:custGeom>
            <a:avLst/>
            <a:gdLst>
              <a:gd name="T0" fmla="*/ 228600 w 144"/>
              <a:gd name="T1" fmla="*/ 114300 h 145"/>
              <a:gd name="T2" fmla="*/ 225425 w 144"/>
              <a:gd name="T3" fmla="*/ 136525 h 145"/>
              <a:gd name="T4" fmla="*/ 219075 w 144"/>
              <a:gd name="T5" fmla="*/ 160337 h 145"/>
              <a:gd name="T6" fmla="*/ 209550 w 144"/>
              <a:gd name="T7" fmla="*/ 179387 h 145"/>
              <a:gd name="T8" fmla="*/ 193675 w 144"/>
              <a:gd name="T9" fmla="*/ 195262 h 145"/>
              <a:gd name="T10" fmla="*/ 177800 w 144"/>
              <a:gd name="T11" fmla="*/ 211137 h 145"/>
              <a:gd name="T12" fmla="*/ 158750 w 144"/>
              <a:gd name="T13" fmla="*/ 220662 h 145"/>
              <a:gd name="T14" fmla="*/ 136525 w 144"/>
              <a:gd name="T15" fmla="*/ 227012 h 145"/>
              <a:gd name="T16" fmla="*/ 114300 w 144"/>
              <a:gd name="T17" fmla="*/ 230187 h 145"/>
              <a:gd name="T18" fmla="*/ 92075 w 144"/>
              <a:gd name="T19" fmla="*/ 227012 h 145"/>
              <a:gd name="T20" fmla="*/ 69850 w 144"/>
              <a:gd name="T21" fmla="*/ 220662 h 145"/>
              <a:gd name="T22" fmla="*/ 50800 w 144"/>
              <a:gd name="T23" fmla="*/ 211137 h 145"/>
              <a:gd name="T24" fmla="*/ 31750 w 144"/>
              <a:gd name="T25" fmla="*/ 195262 h 145"/>
              <a:gd name="T26" fmla="*/ 19050 w 144"/>
              <a:gd name="T27" fmla="*/ 179387 h 145"/>
              <a:gd name="T28" fmla="*/ 9525 w 144"/>
              <a:gd name="T29" fmla="*/ 160337 h 145"/>
              <a:gd name="T30" fmla="*/ 3175 w 144"/>
              <a:gd name="T31" fmla="*/ 136525 h 145"/>
              <a:gd name="T32" fmla="*/ 0 w 144"/>
              <a:gd name="T33" fmla="*/ 114300 h 145"/>
              <a:gd name="T34" fmla="*/ 3175 w 144"/>
              <a:gd name="T35" fmla="*/ 92075 h 145"/>
              <a:gd name="T36" fmla="*/ 9525 w 144"/>
              <a:gd name="T37" fmla="*/ 69850 h 145"/>
              <a:gd name="T38" fmla="*/ 19050 w 144"/>
              <a:gd name="T39" fmla="*/ 50800 h 145"/>
              <a:gd name="T40" fmla="*/ 31750 w 144"/>
              <a:gd name="T41" fmla="*/ 34925 h 145"/>
              <a:gd name="T42" fmla="*/ 50800 w 144"/>
              <a:gd name="T43" fmla="*/ 19050 h 145"/>
              <a:gd name="T44" fmla="*/ 69850 w 144"/>
              <a:gd name="T45" fmla="*/ 9525 h 145"/>
              <a:gd name="T46" fmla="*/ 92075 w 144"/>
              <a:gd name="T47" fmla="*/ 3175 h 145"/>
              <a:gd name="T48" fmla="*/ 114300 w 144"/>
              <a:gd name="T49" fmla="*/ 0 h 145"/>
              <a:gd name="T50" fmla="*/ 136525 w 144"/>
              <a:gd name="T51" fmla="*/ 3175 h 145"/>
              <a:gd name="T52" fmla="*/ 158750 w 144"/>
              <a:gd name="T53" fmla="*/ 9525 h 145"/>
              <a:gd name="T54" fmla="*/ 177800 w 144"/>
              <a:gd name="T55" fmla="*/ 19050 h 145"/>
              <a:gd name="T56" fmla="*/ 193675 w 144"/>
              <a:gd name="T57" fmla="*/ 34925 h 145"/>
              <a:gd name="T58" fmla="*/ 209550 w 144"/>
              <a:gd name="T59" fmla="*/ 50800 h 145"/>
              <a:gd name="T60" fmla="*/ 219075 w 144"/>
              <a:gd name="T61" fmla="*/ 69850 h 145"/>
              <a:gd name="T62" fmla="*/ 225425 w 144"/>
              <a:gd name="T63" fmla="*/ 92075 h 145"/>
              <a:gd name="T64" fmla="*/ 225425 w 144"/>
              <a:gd name="T65" fmla="*/ 114300 h 145"/>
              <a:gd name="T66" fmla="*/ 228600 w 144"/>
              <a:gd name="T67" fmla="*/ 114300 h 1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5"/>
              <a:gd name="T104" fmla="*/ 144 w 144"/>
              <a:gd name="T105" fmla="*/ 145 h 1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5">
                <a:moveTo>
                  <a:pt x="144" y="72"/>
                </a:moveTo>
                <a:lnTo>
                  <a:pt x="142" y="86"/>
                </a:lnTo>
                <a:lnTo>
                  <a:pt x="138" y="101"/>
                </a:lnTo>
                <a:lnTo>
                  <a:pt x="132" y="113"/>
                </a:lnTo>
                <a:lnTo>
                  <a:pt x="122" y="123"/>
                </a:lnTo>
                <a:lnTo>
                  <a:pt x="112" y="133"/>
                </a:lnTo>
                <a:lnTo>
                  <a:pt x="100" y="139"/>
                </a:lnTo>
                <a:lnTo>
                  <a:pt x="86" y="143"/>
                </a:lnTo>
                <a:lnTo>
                  <a:pt x="72" y="145"/>
                </a:lnTo>
                <a:lnTo>
                  <a:pt x="58" y="143"/>
                </a:lnTo>
                <a:lnTo>
                  <a:pt x="44" y="139"/>
                </a:lnTo>
                <a:lnTo>
                  <a:pt x="32" y="133"/>
                </a:lnTo>
                <a:lnTo>
                  <a:pt x="20" y="123"/>
                </a:lnTo>
                <a:lnTo>
                  <a:pt x="12" y="113"/>
                </a:lnTo>
                <a:lnTo>
                  <a:pt x="6" y="101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0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2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Freeform 45"/>
          <p:cNvSpPr>
            <a:spLocks/>
          </p:cNvSpPr>
          <p:nvPr/>
        </p:nvSpPr>
        <p:spPr bwMode="auto">
          <a:xfrm>
            <a:off x="3222625" y="2951163"/>
            <a:ext cx="228600" cy="230187"/>
          </a:xfrm>
          <a:custGeom>
            <a:avLst/>
            <a:gdLst>
              <a:gd name="T0" fmla="*/ 228600 w 144"/>
              <a:gd name="T1" fmla="*/ 114300 h 145"/>
              <a:gd name="T2" fmla="*/ 225425 w 144"/>
              <a:gd name="T3" fmla="*/ 136525 h 145"/>
              <a:gd name="T4" fmla="*/ 219075 w 144"/>
              <a:gd name="T5" fmla="*/ 160337 h 145"/>
              <a:gd name="T6" fmla="*/ 209550 w 144"/>
              <a:gd name="T7" fmla="*/ 179387 h 145"/>
              <a:gd name="T8" fmla="*/ 193675 w 144"/>
              <a:gd name="T9" fmla="*/ 195262 h 145"/>
              <a:gd name="T10" fmla="*/ 177800 w 144"/>
              <a:gd name="T11" fmla="*/ 211137 h 145"/>
              <a:gd name="T12" fmla="*/ 158750 w 144"/>
              <a:gd name="T13" fmla="*/ 220662 h 145"/>
              <a:gd name="T14" fmla="*/ 136525 w 144"/>
              <a:gd name="T15" fmla="*/ 227012 h 145"/>
              <a:gd name="T16" fmla="*/ 114300 w 144"/>
              <a:gd name="T17" fmla="*/ 230187 h 145"/>
              <a:gd name="T18" fmla="*/ 92075 w 144"/>
              <a:gd name="T19" fmla="*/ 227012 h 145"/>
              <a:gd name="T20" fmla="*/ 69850 w 144"/>
              <a:gd name="T21" fmla="*/ 220662 h 145"/>
              <a:gd name="T22" fmla="*/ 50800 w 144"/>
              <a:gd name="T23" fmla="*/ 211137 h 145"/>
              <a:gd name="T24" fmla="*/ 31750 w 144"/>
              <a:gd name="T25" fmla="*/ 195262 h 145"/>
              <a:gd name="T26" fmla="*/ 19050 w 144"/>
              <a:gd name="T27" fmla="*/ 179387 h 145"/>
              <a:gd name="T28" fmla="*/ 9525 w 144"/>
              <a:gd name="T29" fmla="*/ 160337 h 145"/>
              <a:gd name="T30" fmla="*/ 3175 w 144"/>
              <a:gd name="T31" fmla="*/ 136525 h 145"/>
              <a:gd name="T32" fmla="*/ 0 w 144"/>
              <a:gd name="T33" fmla="*/ 114300 h 145"/>
              <a:gd name="T34" fmla="*/ 3175 w 144"/>
              <a:gd name="T35" fmla="*/ 92075 h 145"/>
              <a:gd name="T36" fmla="*/ 9525 w 144"/>
              <a:gd name="T37" fmla="*/ 69850 h 145"/>
              <a:gd name="T38" fmla="*/ 19050 w 144"/>
              <a:gd name="T39" fmla="*/ 50800 h 145"/>
              <a:gd name="T40" fmla="*/ 31750 w 144"/>
              <a:gd name="T41" fmla="*/ 34925 h 145"/>
              <a:gd name="T42" fmla="*/ 50800 w 144"/>
              <a:gd name="T43" fmla="*/ 19050 h 145"/>
              <a:gd name="T44" fmla="*/ 69850 w 144"/>
              <a:gd name="T45" fmla="*/ 9525 h 145"/>
              <a:gd name="T46" fmla="*/ 92075 w 144"/>
              <a:gd name="T47" fmla="*/ 3175 h 145"/>
              <a:gd name="T48" fmla="*/ 114300 w 144"/>
              <a:gd name="T49" fmla="*/ 0 h 145"/>
              <a:gd name="T50" fmla="*/ 136525 w 144"/>
              <a:gd name="T51" fmla="*/ 3175 h 145"/>
              <a:gd name="T52" fmla="*/ 158750 w 144"/>
              <a:gd name="T53" fmla="*/ 9525 h 145"/>
              <a:gd name="T54" fmla="*/ 177800 w 144"/>
              <a:gd name="T55" fmla="*/ 19050 h 145"/>
              <a:gd name="T56" fmla="*/ 193675 w 144"/>
              <a:gd name="T57" fmla="*/ 34925 h 145"/>
              <a:gd name="T58" fmla="*/ 209550 w 144"/>
              <a:gd name="T59" fmla="*/ 50800 h 145"/>
              <a:gd name="T60" fmla="*/ 219075 w 144"/>
              <a:gd name="T61" fmla="*/ 69850 h 145"/>
              <a:gd name="T62" fmla="*/ 225425 w 144"/>
              <a:gd name="T63" fmla="*/ 92075 h 145"/>
              <a:gd name="T64" fmla="*/ 225425 w 144"/>
              <a:gd name="T65" fmla="*/ 114300 h 1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5"/>
              <a:gd name="T101" fmla="*/ 144 w 144"/>
              <a:gd name="T102" fmla="*/ 145 h 14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5">
                <a:moveTo>
                  <a:pt x="144" y="72"/>
                </a:moveTo>
                <a:lnTo>
                  <a:pt x="142" y="86"/>
                </a:lnTo>
                <a:lnTo>
                  <a:pt x="138" y="101"/>
                </a:lnTo>
                <a:lnTo>
                  <a:pt x="132" y="113"/>
                </a:lnTo>
                <a:lnTo>
                  <a:pt x="122" y="123"/>
                </a:lnTo>
                <a:lnTo>
                  <a:pt x="112" y="133"/>
                </a:lnTo>
                <a:lnTo>
                  <a:pt x="100" y="139"/>
                </a:lnTo>
                <a:lnTo>
                  <a:pt x="86" y="143"/>
                </a:lnTo>
                <a:lnTo>
                  <a:pt x="72" y="145"/>
                </a:lnTo>
                <a:lnTo>
                  <a:pt x="58" y="143"/>
                </a:lnTo>
                <a:lnTo>
                  <a:pt x="44" y="139"/>
                </a:lnTo>
                <a:lnTo>
                  <a:pt x="32" y="133"/>
                </a:lnTo>
                <a:lnTo>
                  <a:pt x="20" y="123"/>
                </a:lnTo>
                <a:lnTo>
                  <a:pt x="12" y="113"/>
                </a:lnTo>
                <a:lnTo>
                  <a:pt x="6" y="101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0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2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Rectangle 46"/>
          <p:cNvSpPr>
            <a:spLocks noChangeArrowheads="1"/>
          </p:cNvSpPr>
          <p:nvPr/>
        </p:nvSpPr>
        <p:spPr bwMode="auto">
          <a:xfrm>
            <a:off x="3281363" y="2930525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31786" name="Freeform 47"/>
          <p:cNvSpPr>
            <a:spLocks/>
          </p:cNvSpPr>
          <p:nvPr/>
        </p:nvSpPr>
        <p:spPr bwMode="auto">
          <a:xfrm>
            <a:off x="4391025" y="5245100"/>
            <a:ext cx="230188" cy="228600"/>
          </a:xfrm>
          <a:custGeom>
            <a:avLst/>
            <a:gdLst>
              <a:gd name="T0" fmla="*/ 230188 w 145"/>
              <a:gd name="T1" fmla="*/ 114300 h 144"/>
              <a:gd name="T2" fmla="*/ 227013 w 145"/>
              <a:gd name="T3" fmla="*/ 139700 h 144"/>
              <a:gd name="T4" fmla="*/ 220663 w 145"/>
              <a:gd name="T5" fmla="*/ 158750 h 144"/>
              <a:gd name="T6" fmla="*/ 211138 w 145"/>
              <a:gd name="T7" fmla="*/ 177800 h 144"/>
              <a:gd name="T8" fmla="*/ 195263 w 145"/>
              <a:gd name="T9" fmla="*/ 196850 h 144"/>
              <a:gd name="T10" fmla="*/ 177800 w 145"/>
              <a:gd name="T11" fmla="*/ 209550 h 144"/>
              <a:gd name="T12" fmla="*/ 158750 w 145"/>
              <a:gd name="T13" fmla="*/ 222250 h 144"/>
              <a:gd name="T14" fmla="*/ 136525 w 145"/>
              <a:gd name="T15" fmla="*/ 228600 h 144"/>
              <a:gd name="T16" fmla="*/ 114300 w 145"/>
              <a:gd name="T17" fmla="*/ 228600 h 144"/>
              <a:gd name="T18" fmla="*/ 92075 w 145"/>
              <a:gd name="T19" fmla="*/ 228600 h 144"/>
              <a:gd name="T20" fmla="*/ 69850 w 145"/>
              <a:gd name="T21" fmla="*/ 222250 h 144"/>
              <a:gd name="T22" fmla="*/ 50800 w 145"/>
              <a:gd name="T23" fmla="*/ 209550 h 144"/>
              <a:gd name="T24" fmla="*/ 34925 w 145"/>
              <a:gd name="T25" fmla="*/ 196850 h 144"/>
              <a:gd name="T26" fmla="*/ 19050 w 145"/>
              <a:gd name="T27" fmla="*/ 177800 h 144"/>
              <a:gd name="T28" fmla="*/ 9525 w 145"/>
              <a:gd name="T29" fmla="*/ 158750 h 144"/>
              <a:gd name="T30" fmla="*/ 3175 w 145"/>
              <a:gd name="T31" fmla="*/ 139700 h 144"/>
              <a:gd name="T32" fmla="*/ 0 w 145"/>
              <a:gd name="T33" fmla="*/ 114300 h 144"/>
              <a:gd name="T34" fmla="*/ 3175 w 145"/>
              <a:gd name="T35" fmla="*/ 92075 h 144"/>
              <a:gd name="T36" fmla="*/ 9525 w 145"/>
              <a:gd name="T37" fmla="*/ 69850 h 144"/>
              <a:gd name="T38" fmla="*/ 19050 w 145"/>
              <a:gd name="T39" fmla="*/ 50800 h 144"/>
              <a:gd name="T40" fmla="*/ 34925 w 145"/>
              <a:gd name="T41" fmla="*/ 34925 h 144"/>
              <a:gd name="T42" fmla="*/ 50800 w 145"/>
              <a:gd name="T43" fmla="*/ 22225 h 144"/>
              <a:gd name="T44" fmla="*/ 69850 w 145"/>
              <a:gd name="T45" fmla="*/ 9525 h 144"/>
              <a:gd name="T46" fmla="*/ 92075 w 145"/>
              <a:gd name="T47" fmla="*/ 3175 h 144"/>
              <a:gd name="T48" fmla="*/ 114300 w 145"/>
              <a:gd name="T49" fmla="*/ 0 h 144"/>
              <a:gd name="T50" fmla="*/ 136525 w 145"/>
              <a:gd name="T51" fmla="*/ 3175 h 144"/>
              <a:gd name="T52" fmla="*/ 158750 w 145"/>
              <a:gd name="T53" fmla="*/ 9525 h 144"/>
              <a:gd name="T54" fmla="*/ 177800 w 145"/>
              <a:gd name="T55" fmla="*/ 22225 h 144"/>
              <a:gd name="T56" fmla="*/ 195263 w 145"/>
              <a:gd name="T57" fmla="*/ 34925 h 144"/>
              <a:gd name="T58" fmla="*/ 211138 w 145"/>
              <a:gd name="T59" fmla="*/ 50800 h 144"/>
              <a:gd name="T60" fmla="*/ 220663 w 145"/>
              <a:gd name="T61" fmla="*/ 69850 h 144"/>
              <a:gd name="T62" fmla="*/ 227013 w 145"/>
              <a:gd name="T63" fmla="*/ 92075 h 144"/>
              <a:gd name="T64" fmla="*/ 227013 w 145"/>
              <a:gd name="T65" fmla="*/ 114300 h 144"/>
              <a:gd name="T66" fmla="*/ 230188 w 145"/>
              <a:gd name="T67" fmla="*/ 114300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5"/>
              <a:gd name="T103" fmla="*/ 0 h 144"/>
              <a:gd name="T104" fmla="*/ 145 w 145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5" h="144">
                <a:moveTo>
                  <a:pt x="145" y="72"/>
                </a:moveTo>
                <a:lnTo>
                  <a:pt x="143" y="88"/>
                </a:lnTo>
                <a:lnTo>
                  <a:pt x="139" y="100"/>
                </a:lnTo>
                <a:lnTo>
                  <a:pt x="133" y="112"/>
                </a:lnTo>
                <a:lnTo>
                  <a:pt x="123" y="124"/>
                </a:lnTo>
                <a:lnTo>
                  <a:pt x="112" y="132"/>
                </a:lnTo>
                <a:lnTo>
                  <a:pt x="100" y="140"/>
                </a:lnTo>
                <a:lnTo>
                  <a:pt x="86" y="144"/>
                </a:lnTo>
                <a:lnTo>
                  <a:pt x="72" y="144"/>
                </a:lnTo>
                <a:lnTo>
                  <a:pt x="58" y="144"/>
                </a:lnTo>
                <a:lnTo>
                  <a:pt x="44" y="140"/>
                </a:lnTo>
                <a:lnTo>
                  <a:pt x="32" y="132"/>
                </a:lnTo>
                <a:lnTo>
                  <a:pt x="22" y="124"/>
                </a:lnTo>
                <a:lnTo>
                  <a:pt x="12" y="112"/>
                </a:lnTo>
                <a:lnTo>
                  <a:pt x="6" y="100"/>
                </a:lnTo>
                <a:lnTo>
                  <a:pt x="2" y="88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4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4"/>
                </a:lnTo>
                <a:lnTo>
                  <a:pt x="123" y="22"/>
                </a:lnTo>
                <a:lnTo>
                  <a:pt x="133" y="32"/>
                </a:lnTo>
                <a:lnTo>
                  <a:pt x="139" y="44"/>
                </a:lnTo>
                <a:lnTo>
                  <a:pt x="143" y="58"/>
                </a:lnTo>
                <a:lnTo>
                  <a:pt x="143" y="72"/>
                </a:lnTo>
                <a:lnTo>
                  <a:pt x="145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Freeform 48"/>
          <p:cNvSpPr>
            <a:spLocks/>
          </p:cNvSpPr>
          <p:nvPr/>
        </p:nvSpPr>
        <p:spPr bwMode="auto">
          <a:xfrm>
            <a:off x="4391025" y="5245100"/>
            <a:ext cx="230188" cy="228600"/>
          </a:xfrm>
          <a:custGeom>
            <a:avLst/>
            <a:gdLst>
              <a:gd name="T0" fmla="*/ 230188 w 145"/>
              <a:gd name="T1" fmla="*/ 114300 h 144"/>
              <a:gd name="T2" fmla="*/ 227013 w 145"/>
              <a:gd name="T3" fmla="*/ 139700 h 144"/>
              <a:gd name="T4" fmla="*/ 220663 w 145"/>
              <a:gd name="T5" fmla="*/ 158750 h 144"/>
              <a:gd name="T6" fmla="*/ 211138 w 145"/>
              <a:gd name="T7" fmla="*/ 177800 h 144"/>
              <a:gd name="T8" fmla="*/ 195263 w 145"/>
              <a:gd name="T9" fmla="*/ 196850 h 144"/>
              <a:gd name="T10" fmla="*/ 177800 w 145"/>
              <a:gd name="T11" fmla="*/ 209550 h 144"/>
              <a:gd name="T12" fmla="*/ 158750 w 145"/>
              <a:gd name="T13" fmla="*/ 222250 h 144"/>
              <a:gd name="T14" fmla="*/ 136525 w 145"/>
              <a:gd name="T15" fmla="*/ 228600 h 144"/>
              <a:gd name="T16" fmla="*/ 114300 w 145"/>
              <a:gd name="T17" fmla="*/ 228600 h 144"/>
              <a:gd name="T18" fmla="*/ 92075 w 145"/>
              <a:gd name="T19" fmla="*/ 228600 h 144"/>
              <a:gd name="T20" fmla="*/ 69850 w 145"/>
              <a:gd name="T21" fmla="*/ 222250 h 144"/>
              <a:gd name="T22" fmla="*/ 50800 w 145"/>
              <a:gd name="T23" fmla="*/ 209550 h 144"/>
              <a:gd name="T24" fmla="*/ 34925 w 145"/>
              <a:gd name="T25" fmla="*/ 196850 h 144"/>
              <a:gd name="T26" fmla="*/ 19050 w 145"/>
              <a:gd name="T27" fmla="*/ 177800 h 144"/>
              <a:gd name="T28" fmla="*/ 9525 w 145"/>
              <a:gd name="T29" fmla="*/ 158750 h 144"/>
              <a:gd name="T30" fmla="*/ 3175 w 145"/>
              <a:gd name="T31" fmla="*/ 139700 h 144"/>
              <a:gd name="T32" fmla="*/ 0 w 145"/>
              <a:gd name="T33" fmla="*/ 114300 h 144"/>
              <a:gd name="T34" fmla="*/ 3175 w 145"/>
              <a:gd name="T35" fmla="*/ 92075 h 144"/>
              <a:gd name="T36" fmla="*/ 9525 w 145"/>
              <a:gd name="T37" fmla="*/ 69850 h 144"/>
              <a:gd name="T38" fmla="*/ 19050 w 145"/>
              <a:gd name="T39" fmla="*/ 50800 h 144"/>
              <a:gd name="T40" fmla="*/ 34925 w 145"/>
              <a:gd name="T41" fmla="*/ 34925 h 144"/>
              <a:gd name="T42" fmla="*/ 50800 w 145"/>
              <a:gd name="T43" fmla="*/ 22225 h 144"/>
              <a:gd name="T44" fmla="*/ 69850 w 145"/>
              <a:gd name="T45" fmla="*/ 9525 h 144"/>
              <a:gd name="T46" fmla="*/ 92075 w 145"/>
              <a:gd name="T47" fmla="*/ 3175 h 144"/>
              <a:gd name="T48" fmla="*/ 114300 w 145"/>
              <a:gd name="T49" fmla="*/ 0 h 144"/>
              <a:gd name="T50" fmla="*/ 136525 w 145"/>
              <a:gd name="T51" fmla="*/ 3175 h 144"/>
              <a:gd name="T52" fmla="*/ 158750 w 145"/>
              <a:gd name="T53" fmla="*/ 9525 h 144"/>
              <a:gd name="T54" fmla="*/ 177800 w 145"/>
              <a:gd name="T55" fmla="*/ 22225 h 144"/>
              <a:gd name="T56" fmla="*/ 195263 w 145"/>
              <a:gd name="T57" fmla="*/ 34925 h 144"/>
              <a:gd name="T58" fmla="*/ 211138 w 145"/>
              <a:gd name="T59" fmla="*/ 50800 h 144"/>
              <a:gd name="T60" fmla="*/ 220663 w 145"/>
              <a:gd name="T61" fmla="*/ 69850 h 144"/>
              <a:gd name="T62" fmla="*/ 227013 w 145"/>
              <a:gd name="T63" fmla="*/ 92075 h 144"/>
              <a:gd name="T64" fmla="*/ 227013 w 145"/>
              <a:gd name="T65" fmla="*/ 11430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5"/>
              <a:gd name="T100" fmla="*/ 0 h 144"/>
              <a:gd name="T101" fmla="*/ 145 w 145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5" h="144">
                <a:moveTo>
                  <a:pt x="145" y="72"/>
                </a:moveTo>
                <a:lnTo>
                  <a:pt x="143" y="88"/>
                </a:lnTo>
                <a:lnTo>
                  <a:pt x="139" y="100"/>
                </a:lnTo>
                <a:lnTo>
                  <a:pt x="133" y="112"/>
                </a:lnTo>
                <a:lnTo>
                  <a:pt x="123" y="124"/>
                </a:lnTo>
                <a:lnTo>
                  <a:pt x="112" y="132"/>
                </a:lnTo>
                <a:lnTo>
                  <a:pt x="100" y="140"/>
                </a:lnTo>
                <a:lnTo>
                  <a:pt x="86" y="144"/>
                </a:lnTo>
                <a:lnTo>
                  <a:pt x="72" y="144"/>
                </a:lnTo>
                <a:lnTo>
                  <a:pt x="58" y="144"/>
                </a:lnTo>
                <a:lnTo>
                  <a:pt x="44" y="140"/>
                </a:lnTo>
                <a:lnTo>
                  <a:pt x="32" y="132"/>
                </a:lnTo>
                <a:lnTo>
                  <a:pt x="22" y="124"/>
                </a:lnTo>
                <a:lnTo>
                  <a:pt x="12" y="112"/>
                </a:lnTo>
                <a:lnTo>
                  <a:pt x="6" y="100"/>
                </a:lnTo>
                <a:lnTo>
                  <a:pt x="2" y="88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4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4"/>
                </a:lnTo>
                <a:lnTo>
                  <a:pt x="123" y="22"/>
                </a:lnTo>
                <a:lnTo>
                  <a:pt x="133" y="32"/>
                </a:lnTo>
                <a:lnTo>
                  <a:pt x="139" y="44"/>
                </a:lnTo>
                <a:lnTo>
                  <a:pt x="143" y="58"/>
                </a:lnTo>
                <a:lnTo>
                  <a:pt x="143" y="72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Rectangle 49"/>
          <p:cNvSpPr>
            <a:spLocks noChangeArrowheads="1"/>
          </p:cNvSpPr>
          <p:nvPr/>
        </p:nvSpPr>
        <p:spPr bwMode="auto">
          <a:xfrm>
            <a:off x="4449763" y="5222875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4</a:t>
            </a:r>
            <a:endParaRPr lang="en-US" sz="1800">
              <a:latin typeface="Arial" charset="0"/>
            </a:endParaRPr>
          </a:p>
        </p:txBody>
      </p:sp>
      <p:sp>
        <p:nvSpPr>
          <p:cNvPr id="31789" name="Rectangle 50"/>
          <p:cNvSpPr>
            <a:spLocks noChangeArrowheads="1"/>
          </p:cNvSpPr>
          <p:nvPr/>
        </p:nvSpPr>
        <p:spPr bwMode="auto">
          <a:xfrm>
            <a:off x="3798888" y="5826125"/>
            <a:ext cx="8985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231F20"/>
                </a:solidFill>
                <a:latin typeface="Arial Black" pitchFamily="34" charset="0"/>
              </a:rPr>
              <a:t>Time (ms)</a:t>
            </a:r>
            <a:endParaRPr lang="en-US" sz="1800">
              <a:latin typeface="Arial" charset="0"/>
            </a:endParaRPr>
          </a:p>
        </p:txBody>
      </p:sp>
      <p:sp>
        <p:nvSpPr>
          <p:cNvPr id="31790" name="Rectangle 51"/>
          <p:cNvSpPr>
            <a:spLocks noChangeArrowheads="1"/>
          </p:cNvSpPr>
          <p:nvPr/>
        </p:nvSpPr>
        <p:spPr bwMode="auto">
          <a:xfrm>
            <a:off x="5573713" y="4603750"/>
            <a:ext cx="8016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Arial" charset="0"/>
              </a:rPr>
              <a:t>Threshold</a:t>
            </a:r>
            <a:endParaRPr lang="en-US" sz="1800" b="1">
              <a:latin typeface="Arial" charset="0"/>
            </a:endParaRPr>
          </a:p>
        </p:txBody>
      </p:sp>
      <p:sp>
        <p:nvSpPr>
          <p:cNvPr id="31791" name="Rectangle 52"/>
          <p:cNvSpPr>
            <a:spLocks noChangeArrowheads="1"/>
          </p:cNvSpPr>
          <p:nvPr/>
        </p:nvSpPr>
        <p:spPr bwMode="auto">
          <a:xfrm rot="-5400000">
            <a:off x="313531" y="3540919"/>
            <a:ext cx="22780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231F20"/>
                </a:solidFill>
                <a:latin typeface="Arial Black" pitchFamily="34" charset="0"/>
              </a:rPr>
              <a:t>Membrane potential (mV)</a:t>
            </a:r>
            <a:endParaRPr lang="en-US" sz="1800">
              <a:latin typeface="Arial" charset="0"/>
            </a:endParaRPr>
          </a:p>
        </p:txBody>
      </p:sp>
      <p:sp>
        <p:nvSpPr>
          <p:cNvPr id="31792" name="Rectangle 53"/>
          <p:cNvSpPr>
            <a:spLocks noChangeArrowheads="1"/>
          </p:cNvSpPr>
          <p:nvPr/>
        </p:nvSpPr>
        <p:spPr bwMode="auto">
          <a:xfrm>
            <a:off x="7524750" y="6581775"/>
            <a:ext cx="161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11.11 (1 of 5)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Generation of an Action Potential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Resting state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Leakage channels -  open</a:t>
            </a:r>
          </a:p>
          <a:p>
            <a:pPr lvl="1" eaLnBrk="1" hangingPunct="1"/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Gated channels - Not open. Why?</a:t>
            </a:r>
          </a:p>
        </p:txBody>
      </p:sp>
      <p:pic>
        <p:nvPicPr>
          <p:cNvPr id="28674" name="Picture 2" descr="http://t3.gstatic.com/images?q=tbn:ANd9GcRoS6XCvi62lUd-ZOALTZLP3lCd6FZQNaQAg8bjA68z0MeXv6V7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2171700" cy="2105026"/>
          </a:xfrm>
          <a:prstGeom prst="rect">
            <a:avLst/>
          </a:prstGeom>
          <a:noFill/>
        </p:spPr>
      </p:pic>
      <p:pic>
        <p:nvPicPr>
          <p:cNvPr id="28676" name="Picture 4" descr="http://t1.gstatic.com/images?q=tbn:ANd9GcRuR97dKg3AqXoslIXgJSLKjg9cvIBQSYTEN9J9gznAcs7cRz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4724400"/>
            <a:ext cx="3217887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Sodium Channels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Each Na</a:t>
            </a:r>
            <a:r>
              <a:rPr lang="en-US" baseline="30000" dirty="0" smtClean="0"/>
              <a:t>+</a:t>
            </a:r>
            <a:r>
              <a:rPr lang="en-US" dirty="0" smtClean="0"/>
              <a:t> channel has two voltage-sensitive gates </a:t>
            </a:r>
          </a:p>
          <a:p>
            <a:pPr lvl="1"/>
            <a:r>
              <a:rPr lang="en-US" dirty="0" smtClean="0"/>
              <a:t>Activation gates</a:t>
            </a:r>
          </a:p>
          <a:p>
            <a:pPr lvl="2"/>
            <a:r>
              <a:rPr lang="en-US" dirty="0" smtClean="0"/>
              <a:t>Closed at rest; open with depolarization </a:t>
            </a:r>
          </a:p>
          <a:p>
            <a:pPr lvl="1"/>
            <a:r>
              <a:rPr lang="en-US" dirty="0" smtClean="0"/>
              <a:t>Inactivation gates</a:t>
            </a:r>
          </a:p>
          <a:p>
            <a:pPr lvl="2"/>
            <a:r>
              <a:rPr lang="en-US" dirty="0" smtClean="0"/>
              <a:t>Open at rest; block channel once it is open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Gated Channels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K</a:t>
            </a:r>
            <a:r>
              <a:rPr lang="en-US" baseline="30000" dirty="0" smtClean="0"/>
              <a:t>+</a:t>
            </a:r>
            <a:r>
              <a:rPr lang="en-US" dirty="0" smtClean="0"/>
              <a:t> channel has one voltage-sensitive gate </a:t>
            </a:r>
          </a:p>
          <a:p>
            <a:pPr eaLnBrk="1" hangingPunct="1"/>
            <a:r>
              <a:rPr lang="en-US" dirty="0" smtClean="0"/>
              <a:t>Opens slowly with depolarization </a:t>
            </a:r>
          </a:p>
        </p:txBody>
      </p:sp>
      <p:pic>
        <p:nvPicPr>
          <p:cNvPr id="26626" name="Picture 2" descr="http://t2.gstatic.com/images?q=tbn:ANd9GcQben6LBYjk5fKqHC1EmcQxqA42NhFVIqvCh0QKDxaR2iwVnRpp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5038358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Depolarizing Phase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Depolarizing local currents open voltage-gated Na</a:t>
            </a:r>
            <a:r>
              <a:rPr lang="en-US" baseline="30000" dirty="0" smtClean="0"/>
              <a:t>+</a:t>
            </a:r>
            <a:r>
              <a:rPr lang="en-US" dirty="0" smtClean="0"/>
              <a:t> channels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influx causes more depolarization</a:t>
            </a:r>
          </a:p>
          <a:p>
            <a:pPr lvl="1"/>
            <a:r>
              <a:rPr lang="en-US" dirty="0" smtClean="0"/>
              <a:t>At threshold (–55 to –50 mV) positive feedback leads to opening of all Na</a:t>
            </a:r>
            <a:r>
              <a:rPr lang="en-US" baseline="30000" dirty="0" smtClean="0"/>
              <a:t>+</a:t>
            </a:r>
            <a:r>
              <a:rPr lang="en-US" dirty="0" smtClean="0"/>
              <a:t> channels, and a reversal of membrane polarity to +30mV (spike of action potential)</a:t>
            </a:r>
          </a:p>
        </p:txBody>
      </p:sp>
      <p:pic>
        <p:nvPicPr>
          <p:cNvPr id="25602" name="Picture 2" descr="http://t2.gstatic.com/images?q=tbn:ANd9GcQvcLAmuhfarH7P3NhTgTQ6NLH6FKL-RkEHixX1Ooz9mmOdaE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714875"/>
            <a:ext cx="2143125" cy="2143125"/>
          </a:xfrm>
          <a:prstGeom prst="rect">
            <a:avLst/>
          </a:prstGeom>
          <a:noFill/>
        </p:spPr>
      </p:pic>
      <p:pic>
        <p:nvPicPr>
          <p:cNvPr id="25604" name="Picture 4" descr="DEPOLARIZATION">
            <a:hlinkClick r:id="rId3" tooltip="Click to enlar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33337"/>
            <a:ext cx="2209800" cy="182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Repolarizing Phase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channel slow inactivation gates close</a:t>
            </a:r>
          </a:p>
          <a:p>
            <a:pPr lvl="1" eaLnBrk="1" hangingPunct="1"/>
            <a:r>
              <a:rPr lang="en-US" dirty="0" smtClean="0"/>
              <a:t>Na+ back to normal permeability</a:t>
            </a:r>
          </a:p>
          <a:p>
            <a:pPr lvl="1" eaLnBrk="1" hangingPunct="1"/>
            <a:r>
              <a:rPr lang="en-US" dirty="0" smtClean="0"/>
              <a:t>Slow voltage-sensitive </a:t>
            </a:r>
            <a:r>
              <a:rPr lang="en-US" u="sng" dirty="0" smtClean="0"/>
              <a:t>K</a:t>
            </a:r>
            <a:r>
              <a:rPr lang="en-US" u="sng" baseline="30000" dirty="0" smtClean="0"/>
              <a:t>+</a:t>
            </a:r>
            <a:r>
              <a:rPr lang="en-US" u="sng" dirty="0" smtClean="0"/>
              <a:t> gates open</a:t>
            </a:r>
          </a:p>
          <a:p>
            <a:pPr lvl="1" eaLnBrk="1" hangingPunct="1"/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exits the cell and internal negativity is restored</a:t>
            </a:r>
          </a:p>
          <a:p>
            <a:r>
              <a:rPr lang="en-US" dirty="0" smtClean="0"/>
              <a:t>Are ions concentrations restored???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t0.gstatic.com/images?q=tbn:ANd9GcRMZO1l0tuTNu0KSEs5QoSLYrtOj_Harzqqtro4_fDF-XvJ36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219200"/>
            <a:ext cx="1447800" cy="1932888"/>
          </a:xfrm>
          <a:prstGeom prst="rect">
            <a:avLst/>
          </a:prstGeom>
          <a:noFill/>
        </p:spPr>
      </p:pic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Principles of Electricity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Opposite</a:t>
            </a:r>
            <a:r>
              <a:rPr lang="en-US" dirty="0" smtClean="0"/>
              <a:t> charges </a:t>
            </a:r>
            <a:r>
              <a:rPr lang="en-US" dirty="0" smtClean="0">
                <a:solidFill>
                  <a:srgbClr val="FF0000"/>
                </a:solidFill>
              </a:rPr>
              <a:t>attract</a:t>
            </a:r>
            <a:r>
              <a:rPr lang="en-US" dirty="0" smtClean="0"/>
              <a:t> each other</a:t>
            </a:r>
          </a:p>
          <a:p>
            <a:pPr eaLnBrk="1" hangingPunct="1"/>
            <a:r>
              <a:rPr lang="en-US" dirty="0" smtClean="0"/>
              <a:t>E is required to separate opposite charges across a membrane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Energy is liberated </a:t>
            </a:r>
            <a:r>
              <a:rPr lang="en-US" dirty="0" smtClean="0"/>
              <a:t>when the charges move toward one another</a:t>
            </a:r>
          </a:p>
          <a:p>
            <a:pPr eaLnBrk="1" hangingPunct="1"/>
            <a:r>
              <a:rPr lang="en-US" dirty="0" smtClean="0"/>
              <a:t>If opposite charges are separated, the system has </a:t>
            </a:r>
            <a:r>
              <a:rPr lang="en-US" dirty="0" smtClean="0">
                <a:solidFill>
                  <a:srgbClr val="FF0000"/>
                </a:solidFill>
              </a:rPr>
              <a:t>potential energy</a:t>
            </a:r>
          </a:p>
        </p:txBody>
      </p:sp>
      <p:pic>
        <p:nvPicPr>
          <p:cNvPr id="64514" name="Picture 2" descr="http://t3.gstatic.com/images?q=tbn:ANd9GcSswzhLq2ZuPj_4F6HTpCwSolY9wxtluV41fpC4E_Lb3EULKY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876801"/>
            <a:ext cx="1465024" cy="1981199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ANd9GcR8mbX2hK6lxO_UxPsAJnlQkQmhEV_zzPkIHhWwaQh8KJQ-fEwr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"/>
            <a:ext cx="1295400" cy="970300"/>
          </a:xfrm>
          <a:prstGeom prst="rect">
            <a:avLst/>
          </a:prstGeom>
          <a:noFill/>
        </p:spPr>
      </p:pic>
      <p:sp>
        <p:nvSpPr>
          <p:cNvPr id="61442" name="AutoShape 2" descr="data:image/jpeg;base64,/9j/4AAQSkZJRgABAQAAAQABAAD/2wCEAAkGBxQSEhQUExQWFRUXFxcXFxgXFxQYFxgZGBgXFxcVFBgYHCggGBslHBQWITEhJSkrLi4uFx8zODUsNygtLisBCgoKDg0OGxAQGywkICQsLCwsLCwsLCwsLC0sLCwsLCwsLCwsLCwsLCwsLCwsLCwsLCwsLCwsLCwsLCwsLCwsLP/AABEIAQMAwwMBIgACEQEDEQH/xAAcAAABBQEBAQAAAAAAAAAAAAAGAAMEBQcCAQj/xABBEAACAQIEBAMFBwMDAwIHAAABAhEAAwQSITEFBkFRImFxEzKBkaEHI0KxwdHwFGLhM1LxFXKCkrIWNENzorPC/8QAGQEAAgMBAAAAAAAAAAAAAAAAAQIAAwQF/8QAKhEAAgICAgEDBAEFAQAAAAAAAAECEQMhEjFBBCJREzJhcTNikbHh8SP/2gAMAwEAAhEDEQA/ANrY1X4zarBqr8WKUIAce0cHzo25eQFB6UGczLBnzos5VuTbX0oogReyHaqnjGHESBVzNROIW5WiAqOHXulR+NXPCaattleKa42/hpRin5cGa83rWjYZBlrPOUhNxj51o1nYUwp5eQQaE8eIf40XvsaD+L3Bm361Aob4qfBVXyu33hHnVljTNuqTl94vmlQWaVbAy0LccEGibDNK0O8eXemAUPEjKVzydc8RHnXuN9yonKTxdI86VBZpn4KH8Xcyt8av7WqUM8aMGiwIb4tjYSqzl217R8x70xxe94as+TV0qIIY2VCrVLxXjIt7mrnE+7QFxy2WeKjAiZ/8Wr3pUK3MFqaVCxqNjNQ8UKmmomJqCgLzTb0NXHJrzbFQuZrehpzkm54YoojDVmpNqppu+dBSwzzRADPFFytNV/FrspV5x+zvQFzDx1LKZTLOdFVdz69qDGRecmLqT51N5o+0XDYRjZRlu3h7wzQiaT94wB1/tAJ9KxfH81YoAol32K9fZ+8f/I6/KKGGI3JJ7z1JoisN+OfajjWebeIAXstsBPgGE/MmqbA894lSc7G4D0JiDqZEeZ6zVCSnY0ktp5j1/wAUQBtZ+0m7kylR6nXp2061WW+dMQre0VwGnbIIqjWwIlYkA/GoK3SDr9aGg7Ng5a+2Mjw4q0I/32509VJ/WjV+M2cXb9pZcOvluPIjpXzmuVhsPhvUrhfFLuFcXLTadR0I7MOookTNwv6oaquXGi+a64Dxq3i7HtE0OzL1U9j5UzwoxiKRDs1bCGUoc5gXeiDhx8Pwqm4+mhphQQ4kJSrbku9pFQ8VZlKictYn2d3Ke9Kgmn3RK0F8atQ80ZYS5mWqfjuBzA0WBAe8TSri5aYEiKVKMamaj3xUmmLwoigpzEnhNQOS3gkedW/Hk8Jqh5UaLrDzoojNBxPuVFwN3WpVz3KG73ERZzMxgDrRASedOIpYss7EaDv16CvnfjPFzcuFlMsfxH/+R09fSrnnvmu5i7hWYRSdJ+p70IoI+O1M9Auxlweuprlkp5zl8z9Kju3elIeE9q4a5XeWRJ0FNkUQErB3yrBt4IMHapXGsINLtv3W19D1X4VDw1osQAJNFFvhzf0txGG0MDO3Q+UUstDxVqgOSp1jURtUJRBIqfhBBphUidwDirYS8HWcp0dRsw/Q1pOAxAa8jKZDag+tZbfAY0Qcn8XyOttzoDKnt3HpSsemkfRPCGlR6VC42m9P8BaUHpS4utEAPrYlTQxj7JtvmHQ0cYS1pVTxnASDSjFpy1xMOo1oivWw4rK+HYprFyDtNaLwniAdRrRFZDu8LEnSlRBkBpUQCpu6Kcrm4KAQf4yvhNCnATGIIoy4qvhNBWDOXE0EQ0lD4PhWO/aVxwAtbQ7e969BR7zVx7+mw3hPjYGPIaeL6gD1rA+KYs3WYkzr3nXrVq0uQj26K1z8zScR6/kP3rsL1PTX9h/POvcp26nUn/NVjtUQypO1c2bOYmfdGpP7VaXsPks5j7zmF8gP5+VVbGFy+cnzooM48VXkbvXMx2gdBXPs67RakWsOWIABJJgAbknoKNiUO8OsF2CgSOu9FnCVu6gopUjLooVhI01G9GHJ/Ji2bQNwA3G1Pl5fCiM8HRdlFZZ503SNmPBS2YRxnh7I5kdah4RpEfI9QRWvcz8CDofCAdwQOtZJiLOS4emu38+NW48nJFOXFwYzftk6j6d/KvcM5JBBhgdD1kV07gMezfQ9qjP73Y1YVJ0bj9mfNnhFu94dQuuwJ2IPRT22nbrGh8UIivmLgnMT2GE+JdQQd4O4B/Stv5b5kTE2PA4crAg+8oj3W00jaoM68BJw6nMXhpqHwrEHNBAHxq6ImkCAnGeGb1C4PxVrLZW2o2xuFkUIca4XvFEAZWOLAqDNKszXHXF8PalTWA2ZaVwU1YbSnWoEKniK6GgO+cuIU1oOOGhrPeMnLdBqLshT/avxLJatQdWJ+QA/L84rOcBY016CT5ZjP5A/SiP7SMXnbDg9mIUamJCj1nL8ap8OpAafeMzHQnSPgKkn4LcMLdshFtT23/OK9wNoOWZ/9Mase8bKKVvCPdc20BB0Lk7IoiSfrp1iuMfiV/0rMlV7CS7bFiOg8qlA/rl/0cxV83WzHQDRV7D96hvbBqRh+D3m3GWem7fED8t6escFuNOsAbk7D9z5Cn4P4KZZOTtsjYfCrBJYDzP6Vpn2Z8sKVGKcTJPswew0zfEzQAvCva37di3JJIBPmx/Qa/GvoTh+HW1bS2ghUUKPQCKzZ5a4mn08d8hxbUV44p/NUe6ays2IrcfbkEVjnO/Dsl7MBoZ+f8H1rZ74oE52wQZG8tf5/OlNilUhc0OUDKcVE+RFN+/p+If/AJf5p/iNvWKg27kHXUfUVvOadBJ61IwmKu4dw6O1txsVJGnqNx5U29wMZ2PfofXzrxG2DbfOoFUavyLzViL/APqXVdkM5SArMN5DAQeukDbU1qGH4wpXNOh1G3avmrAM9i6rq2nQjb0I9Olafb4izhADAP60rHaa0zRrvFARpVRjcVm0qw4Hw7MoJrzivDQNalC2DFzDAk0qnhKVQNB3hT4RUiomC90VKqCkDHbGsx5wxOQM20Hft/mK1DGroax/7SrhhUH421+A/eKKIA9+97a42IfYeC2D0C6A/n/NpGCUFS7TrJ7BR3nvTSWcyDMYtrOY/E6Dzqo4lxf2nhnLbGgUA/XuaeGnZoy19JLpf5/0E1mHBAKup3gjX/uFS8NhVXZY9NJ9JoAtYojUMR6FgfnIqwtY662i3HHqTHrWpeoS8HLfp5PyH4xSWQdVUnfqx/U/GqHE8WVgzAyBoi9C3+5v7R26/OqO1hrlzUvm1iNTPcwTRBwfBLZYPibDtGwbRR20iDWbNntGrDgphP8AZpy+VP8AU3BqdVnczu3kOg+NaUgob5f5hs3vCnhPYx8hFEQeubNtvZ04RSVIfApq4tR8Xi8iM0TAkAbnyFAPMHMN7KTdcWU/2g+I/Aa/OKEY8gt0FfEeL2bejOJ7DX5xQ7xLF276HIwY9uvxFC2D5twtsgNaZifxONIncL6URWMdhsUJREnyABHyppQoEZ8vJnHH8LD7R0P6Gh90g1onNmECtbBHvE/RSf2oExtiGIOmuh/KteN3GzLmxNbGhZjzB603eEbiptsA2yI8QP0qIL/Qwf50pzOWHAnBzKZiJ/Wj6wMgt66/rQNyuEFwg/iEDz6xR/iMIQAetKaJfZE1TlS8SizVhxe3INCHJPEpUAmjtlDrTFDAR2gkUqI7vCASTFKhQbLXBrCipINcosCvaACJjBpWQ/aBh2FwFgcoMyI0iTr200rXOKXhbQu2iqJM9hWF8x8wnG4oqqlbOVgn97Rq2nptRLcMOU0n8grxvGFraqmgMH4a/wA+FDQs9TU3itoo+QzCkgehMj86rsjTGszHrURM8pSlvxol2bZYwACatBZ9mNSs9l/WoljDPaXO5y9gd6m8sXA+JXPrvAO0+QqN6E4O0n5LXDhsMovOp/tB+hjoPKrPDWsfibXt3veytkgKPxNPWBsI6n5UZWcIty3BAIqJYwd+zKJle2fwuJAGkQdxGvyFZ45E37jVPDJKosg8AsYgMTIuhQWJKgOIIBIPXf8AOjvhd8swVuuoqk4bgrvWEUxIUtr5MSZYa7bVccPX7z02qvI03otxxklsf4jZJOUGhheHYY+1a8ye1IhPaA5V12EiJMRPTpRjiV8VRcRwVLmpFLjnTDOPJUzPsTh7TFw6i4DmAUBDvAA02AiZJ32qy5V5eSwkgQT0kmPITRMnAkQ7fSnXQKKaeRy0DFiUTP8An+3HsT2Yj5qQPqaEMZgfbJmXeJoy+0dwLJPUFSP/AFCgnAcVFr3gSm+m4UncDrEmfKtXp/soaUopuMumVaggEH/I9RVeV1/I0Q4y2jEvbYFT1HT1G9UOIWG/Md/Onqjn5cfFltyzbZ3XKPddWYnbQiFrXrlhbtpWXURt1HcEdxWY8k4hUaOjEb+ZFbLwrhwe3mUkSSdI6nsfOfnSlkl/5xYKYO62HuT0nX960XgfHlYDWh7GcEY9j8I/eoVvhdxD4dPQzRKTTRjlPalWfqb/AJ/Wvalgo0kiuYpw1FxeICCT8ANz6VCAT9qmNi3aw8kLcLG5BiVQSEJ/CCxWT2rE+BCcR7TWFzdsu0RRh9onHHvXcl5SqqzQg1LRoQzDpHSYM9dKF8NfAlmhba6IoAC+um510H50b0aMOP3JtkniOAW/dzBZB08iNtoqRewdvDrooVo1MDTyJMmmbfGjIFpAXbRSx288ood41iXJOd8zEfAbbD40lG3JmwxTlFW/khcXxmd9NgfPU9zXNq97N0caaDXoDt+c1CIqRat51jqNY7jcxTHMlJyds27lbHi9ZRx+IA+h6j4GRRTh7YNZH9lnESBcsn8JDD0bf6j61quDu1inGmdPFLnBMnumlRML/qVND6VBtEK+ugJ36UgSwxveusNiAaZxWMUiF8R7CuLCEgkgAnoOlAHgl4h6qMW9SLzkaGqzF3KNjxVATz+c1uOmk/Pes1wWIiA23Q9q0fnU/dOT2A+Z0rNbyDYan8q14H7TB6iXvtE/E4PJD24Knp0+BFVl+9O4II/k0/hGZTAJjrG3yp7EwQRoev8AIq8qbtfA1g7uUaaVrnIHNwYKjmGGh8+/r6f5nHbcAFW06j/mu8Jfa20qaUbFkUdS6Pq/CutwdJqUMEO1ZX9mnM5xAa27gMi5pJ3UGD8pFarwy/mBB3H8/SgCcUnpnowA7UqnUqlFdnbGqy+mZWJ3Mj0AOgHyn1NWLiareIBlWV6nX46Ej50QGU/aYLVxZYQ1uROwA0Ose8TOijbSazDh+FfEOEX3V69p/M0Yc3YpcXiyXZbOFs3DYAZodmWc9wj1B+nc1X8uXlsvct7mbkHyUgKdddZ69qj0i/08YzyKMuiDdw6WZaSGQsvmQ23/AJAgj40N4q6Xcnv+VWfFMTnuXCduvQTOh+lV9wwPWog55K+K6RFdaZa4REaU+53qETrRZnC7k+77PE27gIhlVHH/AHkgGPIqs/GtjwV2sV5KQ5rjSMuUKRvJzBh6agD4mtS5f4kHBHVDHqIBB+RAPmDWbMvJr9NOtBWt8AanSkHBpi2QRJEiqnE4FQ2oYL0KkiPI1TFWboRUnVhIBbUTmX5/tUS9xa0umaT2AJPyquGEtaSzEddQPnBqTYw4nwKFX0EmmcEuy36UUvcdi+XElSAfdmJI7wNqiYsVYXPoKpuK3woZmMACTVRS2Z99ovEAMtobnxN6Db6n6UAe0OtWfMuLNzEXGO+gHkOg+tVthZI8iP2rdjVRSObJ85ie4RpMTvUo6Ks9foO9c4rCHt/P5+ddISwhh0CjQ7D/AIq0Elxk0MBz6iu2caabinWw4A6jzrm7b7/zzoCOLRpP2ecqXWaSummaWhQQQQNBJI3jQTHat4wtsIIH/J71j32U80lkazc95AvlIAgH5AA+cd6PV46Jyg0pAszUqoBjmpUQBCHBpi/aBkTv/P0qowePIMNXWP49YXw3BOmukj5DWKgAK5zuYTDsVuWVNy5BzIiG62UQMxGsiBqdKzHH3R7V8RcAtllChSdTAAzHzMDarLn/AJhz4tv6Z8toKoGWRJIkmT6+mlCeZwcx8RPUmT896akXQmoPklbImJvZmyicszJnU9zTF5xP+K8xDTqxk+dMnagVO3tkjC2pVmJAA2BO/eoFwa1MwloNv8P+K4xFuCR2oALrk/8AEJiSBt3I1H10/OjHk7iS3b10LsMokHcwZYfGfl51lxuEAiSAdwOvrRLyBjPZ4jX3W0Pr0P0I+NV5FcWW4nU0bPhbkGD/AM1PS1NRbNsOsH/PqK7t3Shhvge9Y7OgWFrhy9QKebChRUcYzTemcTxNQPEwHxqE2c4pgoNA/G8Ubsx7g2/uI6+g+vwq5x+Ie+coBW31J0LeQ7Ch/mJsltvIafI0YrZJdGWY9s9x27sfzpqycpp24msdad/pzGo8j3rcjnV5L/hIW4Ap36T18j505i+CLOZNGG6z+XeqRJUCPhPXyqXY4oW8LzPQ9fn1q1ST0zUpRnGpkS/bYHUbUmUMB+tWTYiD4gGB69fj51NwOCt3MpDBSdpGk9gelB0iv6PhEvkvAvna8dAFIHnJ6en7UdcssGume9U/CrOW1kYZSoIiZBBOjA9dAPlU7lq5F8+tKUSTTpmpWcOuUUqVi54RqKVQQY4vhcpzCs247xY3cS2Fe41q2zGSpClpCkCYOkg6dYjTWdXxlsMnwrJftA4aGsu8arcUz1AygGPmNKIYgTzzhEsYlVV2cMimWdXbqPEQNNtqoTiGmTAUeW/nrqTU3iOBmy9wMrFGkwIZg0wRrEb+kCquy5O8HtJ1+FFsaUpLQxfuAmennH5Co11uvb9tKk4m2RIqMsSBMSPUeX6Uojd9nmEukEEdKevjcn/k0rFiGA/L9KXEh4tDt07UCIiMxmiDlC0WZ/ICPWcw/wDbVAEk6fCjjlTC5HuDr4FHxX9P1qvI6RbhjckanwS5KD5ftVo1uarODWoQVc2hWI6JDODXt+dcHDKNlAPeBNWZt1w9qoRMpr1qKDOZlzSveR9KPMcIBoJ4oktRj2SW0ZrxHDQZ2IiKjYcxRLxvCneNBP5/5qvtW0RSzCY7H9a2RloyfRbbImKvaAeevn/mmFuSe4mmr90kmdv586csqFXXSrESPf4Jje6JMT+9XvDWyoDowJ0J+qNpt20kd6preGNxTk1jp17zFS8EXCgBSZ3ET3kkfEVLHvYXDKyCNtdiVZWGpmOvSRoam8EfJdXrO56k+lC2GxTWfeBDFVOUkEqZgz2lYMHvRJgrn3lsjYwfUGohctcTWMLdlFPlSpjCOMi+lKmMhXcZ57w2FUpc9ozACclt2AkbMQIBoJ4lzhhr9u4pFwq40HsnLT08/wCCis37du2zlgiklmLEAa76naga9zqrOVtKd/fb3WAnUC2ysf8A1CoRUZxxB7gJm3cRRp4lZYzagGR17VCRjIO8fzWinjXMTXptPlKksDlJWzM6MLaAFiIGrFjM6mhzEcNuWyMw0OzAyDPYjeg2RbY4zOIciS0wI2A3J/SmlwTEFxGnYgR02NScRbCoFYkEdANfiCabwWOynLCkEgSQdJ6mKOguFdkW0zKZ615etQfFp5daukwDNea0SFeMyAyA/UBT6fkaZ/6WxuZGGV9NGkBp2Ct3P70raJxZxy9bsl/vWKDof87CtB5IwIuG7dklWfwE7lQAoMnvE/GhW3yVfdAyo2adbcjbvm2NWiYy/wALuCxIuKFW4w92M5iGMEiCNxPTQVROPLpmjHLh9y0a5gbMLFTbKa1Q8H4r7W2Ht5WB6qZ1G426VZWsWeoisnRsStWixIrxlrhcRNe3sRpRFplTxQwDQli16+dE3EWkGhzF4ZidKFlnEHuL4cttt1/eh3iHC9JmB23E+n60cX+FmOv70ymBCeJun4uo+Gx/m9XwkkK0pRcWZZew5Xea9tsGIB+cfnWk4rhOGxIIDAXB1tlJns1tiPpFDHGOXb1kA2xnAmco1HnrrHzrSpGZ4nBWtorzOHAMy2hBU9N6veFcdRmi4YJESOpI/GNhr1oOV2EgjTqpp5V6jSYAn66dTRE5VuP9giuYVg5BUk3GOzZhqRrPrE0XRke2NssD9P3rzlbA5RmjWAvy3n4/lVljeEl2DK0ajf57ilU1Y2SLrQb4G592vpSqBg72VFBOoFeU9oy8X8GR8ycSfiF8i3pZSQomAqyJZ+hYx9ar+GWlYXLjQEA8M6/hjQdT5dzTtzFQgsICkjxliOwJC76GddaguPvF9mvhByp/cT4Z31JJ+gFMIT8HgAEDNiLdtWGirlZyNIDN0iBof1qJeyTuLw7HwtEzoRrtPz606923aILL7W5EvmIKzPugdYgDfcGNKbxHEFdCBh7aHclQZHSPSe9KNorOKohP3e2UGCdZkggT6j61DwOFLuqk5ZYCTsJMSanJazyMsMAW3MkdY+tWOBw9tXVnB9l4Q0wDBglgNQ6iRtrr56xjRflljxLHq6i2EshLR9nba5n9oTbXV19mRlGg1nt3irhOHPxE4b2qlD/T3HZgSCpLhbOszPgn51E4vw2zba3atBrji4GbMYN1CuYqHiNI1mNR1inf+t4y5dFpXe1cLhAltLeRFBIJzMCxiN9AelVfosveyBd4pxBrvsTdZbg8AUNl1EwpYRJaPeO+kb0U2cUl7DYj+qssMUmHuWzK5TdQDNK7LMgE9jqN6Y5tYYPG4fFDXOMl1YHiVY8fqJB/8RVdxXm28MSgf7y0jXAVQZPbIwyAMG6iR2BOvUGpV9BvjabDT7OOEXbOFK3gQS5ZRmDLlYAjIB7g8u+vWin2NUHIzsqXUKultXHsUuEG4iFFJVoJ0zZ4npRQKzTXuNUHUaIpt1w9upjLXOWkos5FZetaVAfCT0q9dajMoqJE5FatlSIIqo4rhdGEToYnaek0QXrfUVDxNqadCsxjDY4Wr9wXUy5j4gR4lOokTuK6u8WZdbd9hH4ZMeWh/atE4xy8l/Vh4hsYE/8AFUN37PgTKlR8Gn/3RV6mihQmnpgdf4xdfRmzjcSFmPWNaIeU+XmxDq7KQqmcx/Tufyon4TyBbVg1zxxsIhfj3o5wmBCLAAAHShLJ8D8XuymsYYLoBoKmW7NSRhfFUy3YqgdtEIWK8qy9hSp7YLMGs2EOQ3jGYyEhiY12A1jb60wL4S8roCFDGBrt0n+7KRSs+G4XXxlTI13BUiZM+hnv0prHXQ7FlJljJncR1JmNe9bTmHGaCdiDMTG5/Ew1/nXrSFqVLTOoAJ0mTGnw1qwS3dxWXS2ciyxXKGg9bgBmRm6AVX3QodgssgYhJJ1jQH9iKhKJt65le1pJCAGI1Uho16nf5in7eCSwQ1xrRZfEbDe0aBGmwhG1OpPbamsMgSXuaMSuWOkZSW06AKNP3mre7cIuYpVugLde04vZgCLbGXIYnwjKV211pZDxQP8AFXFy6wC5c0QG8MAjwqRIGojfXTSNjfYHGZ0e4w+9a9nAtEh/CMoRkBUspBkENrIPSo+PxOHu3Wu3bZW1mAW4pZs+TXxDUsWCqs9Jp7l6y17XD5fbi26OCwtlldhlu2WymIUZdtAY0pX0Muzr+ou4+3jLt8D7i0VQKohSSWbczmAQTr1p7/qy3cLa9rhmE2ha/qW8VpYEF2CiRrPb1qz4vft4S0uBwya5faYhpBI0zGWI8bEgfCB1iqfkn+q9k/sCtxbbD2mHcnKyOJ8ObRHnN5HT4jxY3mhuxfxeHxJuWLrOGG6sMQBbzKoZxoDEDsQJ1G52PCX8yAhg2m42J2MfGsyvi7gAXsWjYtYk5SH9lOHunRXBGZch7HTb3er/ACMMXYxjWbmf2ZZmcA28hdxmzrmAJU9Qmxiq8keSstxy4ujTw1elq8Arsis5oIt1qis5nyqXdWozCpYyOabe3NPha9y0SEVbIp+1YFehKcQUQMdS3ToFcqa6miIJVFOqtMs1cNeNCwUSS1KoRvUqNk4nz9blQGVhOZgsCZKtlIWBBmVPnNPJiEY/e+EsQJWIHTbfodO5q65U4vh8PnsXkzIbzZHIDZdAgZl6TEz51AxuFt28ZZsrkPsQqXGu/wCm7SLjHSIEPAPlWzkYeOjnhfDrDuRcZjbG162lxlWds4A0k/KDV0/D0tPhv6O+l64+YMqw4cACSwWYGvlGatcwmCtqsKqhT0AEH5U1b4XYttmS0itJMhQDJ31+NUPKaFhMn49wa7bPtsQlpEOmUO25Ji1bCwfEQCTOnwq3w/KqNhmvmwDiGtsyJLZZK+BSpOugWQdz1rQrqBhqAddKpuK8MxHtUvYe9EaNZcn2dyOin8JPeOg85CyNjPEoghicJZvDD3rn3Vi5h7lth+FLoYOJHQyLm+5AHWq/kjCKMVYe3c8JF9ghXK4iAUY6g6kHfvV/xixh79jE74a/H31pnygvvqpOR80aMN6EOTbz2cRavJaLqSbbHKWj3Q7BtlJADTMakeli2ip6ki84Dy4MU9zG4p8ll7pYKxylvHCZmnRQYAg66VUcxYQPxLFWLceILFuYS46W0YKcvX3iJ6gd6443zBfvIUCqmH9qUW2hJzalyD1b3gT0BIFOWuDNcwzY63dzYm2wuFNC59mwBY95ysRpEQKO1tiunpEDhOKW2PZ3mu+xcMlxB4k6yuQz4wYMqQRPXYyeMYnEWTaRrhdECNZOZil0IT7K4vZlBAYAzoDrTPEFtm45DEWsQwu2X1+7uGQ4IO5nQqewPlT/AAbEC5mweJ8Ks33bg62bnR1J/CxGuvSe5o/kC+DaOEvce0jXkCXCoLKrZgD5GpuXSs44DzlfsXrtriBgW1JzC3uAQA5Kts3/AG79tq0Ph+MS9bW5bOZHAZTqJB8jqKyyi0bIzTObi1GdKmXKjsaQcaAr2kRSUUUQQrqvDSmiiHamuppmacU0QM9uVHuGnbrVGutpSPsKOs1KouelRCZTw7lx79m3lZPaXEu3crtqSLpGaPMGCRtAprivCXzWVt2me7H30qW1ITKHA0gqo79fU9cd4fdsXbVlS9wCyiFMuhzQ11LbZYYEiTvGYjSj/kXDG5efE5bllDbt21tMREqokgf7RAAO516RWtypWYYxt0GeEtZbar2UCm8RcialNtVTxR9vPT+fM1kfZsQ7ZM/L/Jqv4jyzYxFwXbqs7gQAXcqPMJOUH4VJFvMpEkSCJUkET1BGoNDVnmsYE3LGKZ7ro2jDKWNplzKz+74ukCTsdRrVkE/BXka8grzTyrctXAXxFu6TGUXLio+USQAGO3aO/Sqqzi7lmw+FcoPaMrCHzZmDL4XZWIVTlIOm57Uc3uZcFjbuFHsEuh7htkXlAuICJW4oMgqSAPj5V39p3KytZF+2EtixbcEKIzDTKqgCN51O01cm9JmdxW3EEX4cxw998SxVUBayICuGJOZPCIIBgQp6b60zhuJFVsi9aFpVb7m9YIFwZiwdoLEXQWAlTGx32pYnhQt+zSw/tLwi9bBEpftvbOY2pkFh4ly6aAGDFO/Z9hLRxJTEWA65WyF1JIe37yrp4ifFof8AZ60z6Au6LVrdjDXXs3Lft8JifvcO1uDFwDxrbJaAY2APYa1AwmJwN3DqLpuBvaulp8rZ7aA+BblzQHQzpqoPlNWPNfG7F/CFFsNZe0yswKhFUk5YUkCWIkjQHTpUHgnGkw1trDYZWuwGOhZLqHxLcCzuA24BkAbbBfFjNq6JvFsGuITCquJt37ucBGUAsbUZj7dZ1UEJJMT61P4DzCcLcvvj7xtsoVFwyKxXLPhuWRJziO3cz0qps47HXf8AR9hhrZ91kNkKqjudSY00jtIpzil1Ll5FxOLtD2QlL1r/AFfaMIhssqqg6wYmhXhhvyjVjcBAPQifnTBNZnhuYbuFuvexN65fDAraNsr/AE1zaAYkW3EHp336lvDeZ7F05c2VxkDK06NcEhVMQ59KqcGi+ORMvWNKvJrykHPS1M3r4UFmMAAknsBqTXc0zirIZSDsRrRRCt4fzJau33sCQ6wy9Q6FVYODtHij4Vdq9YrxdDgcWptOTlAdNZBXMQUnqorV+G8QF60l1QQHUMAwgwdpFWSjW0VwnytMm4m7FVmKxwG2vkK84rivCMuszHaqv2wUfn3NUtbLOWtEj/qg7GlVZcxluTJE+orymr8CcgTHELl3DO7uWe3hkNttipLAFgR1896Mvsbvs+HvMzFj7bc//bt6V5SrRk6Zmxfcv0aJc2qj4mfGvxpUqy+TYuidZFAt3g1nE8QxYvJnym0R4mWPu1/2kUqVXR6Kpq2B/E8OtnH2VtgKsDTceLPO9RMHzJina0r33dYs2irHMpRh4gynRif9xk+dKlWjwZH2bNwPDIbl5MiZbD21sjKv3a+xtmFMSNWPzqFy94b3EEXRUvZlHRS9sO5HqxJ9SaVKs/yaV4M65oxTXbS5zPgFwwAsuVYF2ygZmhF1M7VHxRnh2Fuf/UttfVH2ZVR1yqCNYE0qVX+EUPtkTiigpbuZUzsqliEUSWykkgCN9fKTUHC2w1xEIGUtroJ69Rr0FKlU8A8oOuO8JtW8NdKKR4C3vuRKaqSCYMQKZ4lwmzawrYm2gS8loXFdSRDwDmCzl+lKlVSbL2lv9BRyJxK7iMOGutmaF1hRuP7QKIm6etKlVc/uZbjdxR6KaxmqkdDAPodDSpUEMzI+C8Ot/wDVms5fu7bHIktCwAwG+0kmNq1DibZbTldCFMfAUqVWz7RRj6YLcp//ACNs/wB97/8AY1eYg6GlSpV/KF/xFO2GSfdFKlSrQZT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2308225"/>
            <a:ext cx="361950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data:image/jpeg;base64,/9j/4AAQSkZJRgABAQAAAQABAAD/2wCEAAkGBxQQEhQUEBAUFRQUFBQUFBUUFBQUFRQUFBQWFhQUFBQYHCggGBwlHBQUITEhJSkrLi4uFx8zODMsNygtLisBCgoKDg0OGhAQGCwkHB8tLCwsLCwsLCwsLCwsLCwsLCwsLCwsLCwsLCwsLCwsLCwsLCwsLCwsLCwsLCwsLCwsLP/AABEIALEBHAMBIgACEQEDEQH/xAAcAAABBQEBAQAAAAAAAAAAAAABAAIDBAYFBwj/xAA9EAACAQICBggEAwcEAwAAAAAAAQIDEQQhBQYSMUFhIjJRcYGRwfAHE6GxQlLRFCMzYnKCwkOisuEk0vH/xAAZAQEAAwEBAAAAAAAAAAAAAAAAAQIDBAX/xAAnEQEBAAICAgEDAwUAAAAAAAAAAQIRAyESMTIEQVETInEUM0Jhof/aAAwDAQACEQMRAD8Av0olqnEjpxLNOJZmkpxLMEMpxJ4RIWPgiWKGxRLFAFIekBDkEiOQEOASChBAIm7byDHYyFCnKpVkowirtt2R45rdr7VxTcMO5U6O66ynPnf8K5bwi16ppDWfC0HapXgn2Xu/JZlGhrzgpuyxKXOUZQXnJWPCY33v33jvFInSvlXvml9bMNhoKdWtG0r7Oz03K1uqo5vecOl8U8G5WaqpfmcF9k7nkFOgptJ8cr9lyljMLKlNxe9FandfSmiNPUMUr0K0Z9qT6S7080dRHzHo7EzpyU6c3Ga3NPd4nsmoeuv7VajiLKsl0ZcKlv8AL7kkybkIkwhYhCEAgiEAhCEAhCCA0A4ADWiOSJmMkgK8ojCeSImgMxTiWqcSGlEtU0FUkETwQyCJYoJPiiRDUPSAKHASHIJFDgBQBKmktIww9OVSpJKMVe79CetUUU3J2ild/oeMa9ayyxdVxi/3MH0UvxNfifp5hFUtctaqmOnZ3jSi+hTv/ul2v7GblKwpS4vwIdq77gqsx3XY7D6JrVnenTlbta3nY0BglUneSuo2y58/fE9F0dRSSsjLk5PHptw8Pn3WG0PqxUutqLXei1rPqrN9KMb5Z2XHmenYahdE7wae9Gf6tdH9PjrT53q6Pq0t8bd6ZLg8Y4STzjJNNNPitzTPecboKnVTUoJ+B5Nr3qv+yP5lPqN5rs5mmPL9mHJ9PcZuPVdRNZP22labXzqdlP8AmXCVuefkapHznqlpueGqxqRfVdmvzRe9M+gdGY6OIpxqQd1JXNWUXBAsEJIIhAIQRAAQRAAA4AAGtDxrAjkiNonaI2gM1TRZpoiposQQQkgiWKGxRJEByQ5ICHIJFDkAcQEOQ0LJGN+JOmPkYbYi+nWbXNRW9/ZeJ43VmbD4q6R+Zi9hPKlFR/ul0n9HHyMTGV8yYrTasvfvxIqDzHV9y8f0G08vDMijY6qK8b9sn6G70e7WMRqdG1Hak0ltSebtle3obTAYyk7fvYX/AKkcnLu5O7g1MY0+Eq3SLyRzMFNZWZ0o1CkbVNsmU11wSq0KkWvwu3fwNZGSscbTMYyTV1drdcsi+tPnnBytJeT+3oesfDDTLjN0JSynnC/5uK8UvoeYaRofLr1I9k3bzujtaOxbpOFSDtKEk0+yzTR2Y9vN1q6fQkWOKOhtIRxNGFWO6STaXB/iXgy8EkEAQEEQgEIIAAIIAAAcABrGtD2NAzlNFiCIaaJ4BCWJIhkSRAFDxqHIJFDkNQ5EAobVnZPuHHG1qxvyMLXnxVKdu9ppEjwrWTGfOxFaf5pya7rtL6WKEMl798CKpLMe5blzRee0G130kuxAnvSXIYneb8S/orDfMq9ybK/mpk262DwcI008TOVkujCLsl+rA1Qb/dua8pfS1yLSeBnOS37PGyz8yxgNCwlKzyi2k3Z7S6SzVnn0bqzT9TGfyveupGn1VxbpPOo3BrLhmbyhiHKO0txgaWjPlwlG7cdq9KUuu4r8/PcuZu9BRvh9l72YZzt2cV6Y7W/GzlLoV3GO6yv9lvM5gaFGUv3uJnfktl373c6etOiakq01JtRVtlRe9O13IzeM0JJRvTi1NbOULuLee07vwZrjOvbn5LfL0r60YRUq62ajnGSVpPrZb03xFQqdG3IZprDVIU6bqrpK3PJ9pDh5dHwNuOsr8np/wn03aUsPN5S6UOUks0u9fY9QPm7Q2kJUKsKkHnGSa8GfReCxMatOFSLvGcYyXdJXNM590VOEAiiBCAICEIQAEEAAEEDAA0cADO00WIEMCeAQkiPQ2I9AOQ5DByCTkECCgCjz74t6R2MMqSfXklLuj0vRHoE5WTfu/A8a+LeJvXhC/Vjd98rX+xMHn8nmvAW1mMTz+o25MSfQebfvtNHqglttvjYzkMo9/v8AQ7urVW0rCz9mTTi9vSsLo6FVK6a7jp4fV+Ec1tPvZz9EVMkdmvpHYja+bPO8nf4TTj6YilZXz7Du6uSfy2mYrHaStUndN3tZJXv3cDQauaa2Yu8N77M7WFquOttDi8DTrWU0m1u4NdzK8dCKO6/iyPE4uVSk5whKLi7ratd9uXYTaK0v8yKuJkt4sN8Q9D/upSS3I83wU7xa5HtWv00sJWl2U5P6HhmBqWOngrk+okxyi5CVn3+/1PcfhZpT52D+W30qEnH+2XSj/kvA8Lqf9m3+FGmPk4xQk+jXjsP+pZwfndf3HdljvFjZ09wCARzqCEAQEIQgEIQgAIQAEAIAM7AsQK1NliAQmiPQyI9AOHojQ9MhJwQIJIZVPC/ifO+LfOKfm3ZeVj3Wornh3xToOOITa35Lwf6/cmDEAY4ay2tRJ7eSOnoF/vEcs6mgP4qLWfsv8NMHp2ir7F1wVypjtM06Umqk+nxXfuRd1brLqPjdeaKOtGiIVXeULzhx3P8A7PLmt9u3e4pS0nTn/ptrtvb0O/onSWHgrqlK633kvPd6HN0Npdw2YfIpzSU4tSexLpSTXB7rHoNHTvRlKOCbcoJK7glJraaUnnZc7M2nHKmbn+H/AFyoaxUJdGXQb3bW58N5yad6Na0c4TvKNuHb9x+m8M9KV6PzKUKfynU6ktpuE5J9J2VlyzuztSwUY1LRilGEFGK4Lu8kZcmMi3f3mmY+IdZ/sNXmorzkkeNUJ2Z6j8XMeoUKVBPpVJ7cl/JBf+zj5M8rsbcPxcH1OW83SVQ6Or1Rxr0nHep5eWX1scKE+07urMXLEUkt+3fy3Hp8eXlijH4vo/R9bbpxl2pePMslDQ0bUo80vsi+clZCIQgCIAgCIQgAAcAAACwAZuBPAggTwCE8SREMSRMCRDrDEx6YSKChIQBZ5T8ZsOtuhJcVO/8Att9j1Y86+M1L/wAelNLqzlG/9Vn/AIk4+x402BDLjnI03E7OW86WipWmc6iuJawrz98Cc/7d/wBry6jfaMxdnGS3qxp60lWs1va+pgcBWyR3cDjXFo8vKOnDJ26GjIyfSgn77Tt4PQcbdTLvf6lHR2LU3dnepY3ZaWVhHRNydLGDwUafVio92997KWm8ZChGdSpJRjFOUn3F2tj4RV7nknxP0vKtsQTapuTbX5mlk3yRMx8rplyZ+M2xWsWmJY3ETrTyvlCP5YK+zH6tvm2V6FDaj75ilQsrrsOpgsPdxXL1OzHHXTzt7u3JqQsk/A1nwxw/zcYla7UJOPZtNxim+SUnLvSM/jadtpdkvU33wOwd8RXqtdSnGC75yu/+Bvh1javjensmHhsxSXBJeRKNiExVEIBAEQAgIQhAIQgAIAgAZyBNEhgTQCE0R6GRHoByY9MYhyAkQRiHOS4kJG5lPiVgnXwNZLfBKou+Of2uW9Na2UMOmlL5lThCOefN8EeV626318TeMpOMPyRyj48ZePkWkQw6XYO+WWIw2Vd739hhrMPyvIdGOTJMCrtcnYTjaI/RC6RTmy3De60GEVkdOhIqUqeRewsMzgydGLpYao1uOnSnOXFlLB0bs0WEopIytdEUJ0ZW6TbMDr67TpJfzeh6ZWV8zy7XCe3iOUU/r/8ADbhm6x5/i48ErJe+RZp1dm77ClKVhs6vRy3XO1xek9ZXTfbZnrPwWwuzhas3+Ot9IRS9WeTRqXj73PcbrVLSrjg3SpYuNGe1LOaVlF9mW/nc28d4XS+PxesYzTFGjlUqxi+xyS+7HYbSUaltndLqtNNO2/NM+edM6P2J3niFVk89pS27974HoHwmm1Grsq7Uls7TtGO0rt990Z/p3W0ar1QRUjTm99W39EV/lckTlG209pbr2s0+F7ZMzQsCAEBCEIBACAAACxoGcgyeDK1Nk8GELESREMWSoB4UNRQ0hjtnox63b2EJWcZj40+cuxepntL4upWi4pSjF5dF2b72XMPQvm823vZPOirO/vzK7XmLzDS2jvlRbTaa3OTb9TH6QqbUm27vtNtr3dVVB9XZc73ttO9snxSzMU6Kfvcjo4/W0bkVW7gUL5dv2LjoryH06ds34dxbK2q3JXxLsrB0VG81yG1He8vL0HaMi1O5GXFbjanGNtQpXSLmHolfRzvE6WHiebk7MY6uAw63nWUUkczCOxbdXIy02iHG1rRb5HlOnJ3qyZ6ZpKXRsec6ewzi7s6ODqufn7Z+uujd9rBTd1by+6JMQuh4/oxmHW1lxOz7uVLQl6+RJ8yUclJpcmMhTz5/cnjH36GmNsR6qbR2FlUlleTfie06g6KWHpOLs5t3k9+bS6PcvQ8XwleVGSlC2Xar/Q3mrOulRyVOFNSnJ5Juy8FbcWylynS8sr1tQsNxM+jlxsl3t299xxsJgcRV6WJrKCeahRTT7M5yu/JI6+HobGVmktybu897bfHec+lbNLCHDUEhAiEABAYQABgExoGZgyxBlSlIswYVWYMliQQZKmEhia6pxcnw+5xcMttuTd22R6axbqXUOrFNJrjLdcqaj4n5mHvLrRqTjNPhJTbs/Bore18Y78VZeBQ0hXUIObmt9tm62nle6jxR0sSkoN3zvZZrdb8u88+130n8qm0utKVlnuyzZEna1ZfXTTv7ROMUopUtqKaSTe003d8dyM1CqwVCNs32ouRrEsm2u8oUnmXo1kvf1L8eNyulfHsz5eaLmj7bUYri7HOnis213F/Vmzr09p5Xv9Mjptnevw0x9thhKTp2udWmuJdejNuHQz7s35FvBaJnspOErr+VniZu3GRzqVUvUXctLV+q91KXlb7nTwerdRde0fG7+mX1M5hb9l7ljPu4Fele5itbMI1Fy2bJcXuz3W7T12po+FNfma7bfb9bnl/xOxL2bdr3HXw8ffbm5c5fTBwV4tFWD2XzDTqWDJqW9HRlHMuxldJ8d/ePXIrUFwb5359tyeeXv6osaCRa0biVGcdttK66cetTd8pxfaipUkRrO/Ne2JdVWdV9O6m46eIwsXW2fnUpTpVXG1pShmpK27ahKEv7jsVaN95l/hflg1KV71pupn+WNOFGDX9UaSl/cbKSM8p30va5UlYBbxNK/eUyqBEAAQIGIAAY24ZEdwMnSkW6cjnU5FulMlVegyppbG7EdmPWl9FxZI6yim28krs4cZurNylx+iS3FMqtjDqs/lpSWcY5SXjv8Ps2Z7EV6mDryr4RRqU6lpVKUnaMmvxJrqy4c+PA0s6L3p+t1zT3max+GktqNKWxtW2oxV45bnZvLwyLcemmkuM+IFN326NSm3nZRTiuScXuMFrDpj9oqKSvspO18s28/TyNBLQeIq5yqLZ7dhN25FTF6s2jdTk5cNpKz5W4Ivn4T0ixk5SuRt5l6pRavGSs1k1/2U6lOzIVGOQHIY5Bib43XUTsmaXU7CbUpS4LLx9ozRv9QaalQq9u0s9/AjL41OLZaFrWaT7jY4SeV1wtfzMPhouLW0su1e+TNRo+qrLuz7csvQ4a1aWjUdt3iNxNW2+5Fh5O3IjqO7zeRaIVpUnL6nkHxTfSS5+/U9irztF5dx4xr6tqUm+DNuL5RWsHGIUiRxtYdOn+pvyY9qn4W9+0t4imyLDW48C7Od0TJNJctO+XFbjQ6oaD/aq8NuP7pNynzS/D3N5eZyaGAlWqJQjd8V6vs3nquq+j1h6UY75Oabfg/ouznzMMrpGnoGDns2SyStZLLglkdmjWvvM/Tnxvm3f0Ohhau7uMZVrNutJFHFUrZrxLkJ3SYKiuXZuYAfVhssjCCbA2JjWwBJkbYZMibAyNItUxCJUR6W/hPvj9yDRP+M/sxCMs2uC3PqnEq9Wp/d6iEWxaL9Dqe+RyNJbn3iEVqGA0v/El4nJxPvyEI2w9M1GQ9b2IRpj8kCz0D4bdSv3w/wAhCNM/jV42M+pHvfqdPRu7xXqARwVpGrw/VXcyOoIRMQrY3+G/fA8k1x/H3P0EIvh8oivPp8Cd7l3P0EI7eT0rfR9HevD/AIlh+v6iEZwjSak/xKv9Ef8AkbjC/wCn/UvsxCObk+S0aSjvj74M6eE3L3xEIos62D3Lx+5Y4iEXjLL2p4zh77SoERKKaxkhCCEciKQhAf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575" y="-1752600"/>
            <a:ext cx="5848350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6" name="Picture 6" descr="http://t3.gstatic.com/images?q=tbn:ANd9GcRQY9oXZaBQIQHiY8IEGw6cIkrzgEFhgSJ4RKo5WnPNpNhHCr5g4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5269976"/>
            <a:ext cx="1905000" cy="1588023"/>
          </a:xfrm>
          <a:prstGeom prst="rect">
            <a:avLst/>
          </a:prstGeom>
          <a:noFill/>
        </p:spPr>
      </p:pic>
      <p:pic>
        <p:nvPicPr>
          <p:cNvPr id="61448" name="Picture 8" descr="http://img.thesun.co.uk/aidemitlum/archive/01734/Russell_Brand_1734761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1" y="5329606"/>
            <a:ext cx="1676400" cy="1528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Hyperpolarization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Hyperpolarization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Some K</a:t>
            </a:r>
            <a:r>
              <a:rPr lang="en-US" baseline="30000" dirty="0" smtClean="0"/>
              <a:t>+</a:t>
            </a:r>
            <a:r>
              <a:rPr lang="en-US" dirty="0" smtClean="0"/>
              <a:t> channels remain open, allowing excessive K</a:t>
            </a:r>
            <a:r>
              <a:rPr lang="en-US" baseline="30000" dirty="0" smtClean="0"/>
              <a:t>+</a:t>
            </a:r>
            <a:r>
              <a:rPr lang="en-US" dirty="0" smtClean="0"/>
              <a:t> efflux </a:t>
            </a:r>
          </a:p>
          <a:p>
            <a:pPr lvl="1" eaLnBrk="1" hangingPunct="1"/>
            <a:r>
              <a:rPr lang="en-US" dirty="0" smtClean="0"/>
              <a:t>This causes </a:t>
            </a:r>
            <a:r>
              <a:rPr lang="en-US" dirty="0" err="1" smtClean="0"/>
              <a:t>hyperpolarization</a:t>
            </a:r>
            <a:endParaRPr lang="en-US" dirty="0" smtClean="0"/>
          </a:p>
        </p:txBody>
      </p:sp>
      <p:pic>
        <p:nvPicPr>
          <p:cNvPr id="23554" name="Picture 2" descr="http://t1.gstatic.com/images?q=tbn:ANd9GcTJJ9EMeJWCMx9bZuQpyt2M5RG-iy96Yh2RngEKehsY9ih4AEZK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622277"/>
            <a:ext cx="2362200" cy="323572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67400" y="6350169"/>
            <a:ext cx="12442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smtClean="0">
                <a:latin typeface="Brush Script MT" pitchFamily="66" charset="0"/>
              </a:rPr>
              <a:t>6</a:t>
            </a:r>
            <a:r>
              <a:rPr lang="en-US" sz="2700" baseline="30000" dirty="0" smtClean="0">
                <a:latin typeface="Brush Script MT" pitchFamily="66" charset="0"/>
              </a:rPr>
              <a:t>th</a:t>
            </a:r>
            <a:r>
              <a:rPr lang="en-US" sz="2700" dirty="0" smtClean="0">
                <a:latin typeface="Brush Script MT" pitchFamily="66" charset="0"/>
              </a:rPr>
              <a:t> period</a:t>
            </a:r>
            <a:endParaRPr lang="en-US" sz="2700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5"/>
          <p:cNvPicPr>
            <a:picLocks noChangeAspect="1" noChangeArrowheads="1"/>
          </p:cNvPicPr>
          <p:nvPr/>
        </p:nvPicPr>
        <p:blipFill>
          <a:blip r:embed="rId2" cstate="print"/>
          <a:srcRect l="11456" t="12794" r="11436" b="4436"/>
          <a:stretch>
            <a:fillRect/>
          </a:stretch>
        </p:blipFill>
        <p:spPr bwMode="auto">
          <a:xfrm>
            <a:off x="1398588" y="1347788"/>
            <a:ext cx="63468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Freeform 36"/>
          <p:cNvSpPr>
            <a:spLocks/>
          </p:cNvSpPr>
          <p:nvPr/>
        </p:nvSpPr>
        <p:spPr bwMode="auto">
          <a:xfrm>
            <a:off x="3494088" y="3571875"/>
            <a:ext cx="847725" cy="473075"/>
          </a:xfrm>
          <a:custGeom>
            <a:avLst/>
            <a:gdLst>
              <a:gd name="T0" fmla="*/ 0 w 534"/>
              <a:gd name="T1" fmla="*/ 473075 h 298"/>
              <a:gd name="T2" fmla="*/ 635000 w 534"/>
              <a:gd name="T3" fmla="*/ 0 h 298"/>
              <a:gd name="T4" fmla="*/ 847725 w 534"/>
              <a:gd name="T5" fmla="*/ 0 h 298"/>
              <a:gd name="T6" fmla="*/ 0 60000 65536"/>
              <a:gd name="T7" fmla="*/ 0 60000 65536"/>
              <a:gd name="T8" fmla="*/ 0 60000 65536"/>
              <a:gd name="T9" fmla="*/ 0 w 534"/>
              <a:gd name="T10" fmla="*/ 0 h 298"/>
              <a:gd name="T11" fmla="*/ 534 w 534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4" h="298">
                <a:moveTo>
                  <a:pt x="0" y="298"/>
                </a:moveTo>
                <a:lnTo>
                  <a:pt x="400" y="0"/>
                </a:lnTo>
                <a:lnTo>
                  <a:pt x="534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37"/>
          <p:cNvSpPr>
            <a:spLocks/>
          </p:cNvSpPr>
          <p:nvPr/>
        </p:nvSpPr>
        <p:spPr bwMode="auto">
          <a:xfrm>
            <a:off x="4360863" y="4124325"/>
            <a:ext cx="839787" cy="473075"/>
          </a:xfrm>
          <a:custGeom>
            <a:avLst/>
            <a:gdLst>
              <a:gd name="T0" fmla="*/ 0 w 529"/>
              <a:gd name="T1" fmla="*/ 473075 h 298"/>
              <a:gd name="T2" fmla="*/ 636587 w 529"/>
              <a:gd name="T3" fmla="*/ 0 h 298"/>
              <a:gd name="T4" fmla="*/ 839787 w 529"/>
              <a:gd name="T5" fmla="*/ 0 h 298"/>
              <a:gd name="T6" fmla="*/ 0 60000 65536"/>
              <a:gd name="T7" fmla="*/ 0 60000 65536"/>
              <a:gd name="T8" fmla="*/ 0 60000 65536"/>
              <a:gd name="T9" fmla="*/ 0 w 529"/>
              <a:gd name="T10" fmla="*/ 0 h 298"/>
              <a:gd name="T11" fmla="*/ 529 w 529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9" h="298">
                <a:moveTo>
                  <a:pt x="0" y="298"/>
                </a:moveTo>
                <a:lnTo>
                  <a:pt x="401" y="0"/>
                </a:lnTo>
                <a:lnTo>
                  <a:pt x="529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38"/>
          <p:cNvSpPr>
            <a:spLocks/>
          </p:cNvSpPr>
          <p:nvPr/>
        </p:nvSpPr>
        <p:spPr bwMode="auto">
          <a:xfrm>
            <a:off x="3716338" y="2919413"/>
            <a:ext cx="358775" cy="244475"/>
          </a:xfrm>
          <a:custGeom>
            <a:avLst/>
            <a:gdLst>
              <a:gd name="T0" fmla="*/ 0 w 226"/>
              <a:gd name="T1" fmla="*/ 244475 h 154"/>
              <a:gd name="T2" fmla="*/ 257175 w 226"/>
              <a:gd name="T3" fmla="*/ 0 h 154"/>
              <a:gd name="T4" fmla="*/ 358775 w 226"/>
              <a:gd name="T5" fmla="*/ 0 h 154"/>
              <a:gd name="T6" fmla="*/ 0 60000 65536"/>
              <a:gd name="T7" fmla="*/ 0 60000 65536"/>
              <a:gd name="T8" fmla="*/ 0 60000 65536"/>
              <a:gd name="T9" fmla="*/ 0 w 226"/>
              <a:gd name="T10" fmla="*/ 0 h 154"/>
              <a:gd name="T11" fmla="*/ 226 w 226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154">
                <a:moveTo>
                  <a:pt x="0" y="154"/>
                </a:moveTo>
                <a:lnTo>
                  <a:pt x="162" y="0"/>
                </a:lnTo>
                <a:lnTo>
                  <a:pt x="226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39"/>
          <p:cNvSpPr>
            <a:spLocks noChangeArrowheads="1"/>
          </p:cNvSpPr>
          <p:nvPr/>
        </p:nvSpPr>
        <p:spPr bwMode="auto">
          <a:xfrm>
            <a:off x="4127500" y="2759075"/>
            <a:ext cx="1055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Action</a:t>
            </a:r>
          </a:p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potential</a:t>
            </a:r>
            <a:endParaRPr lang="en-US" sz="1800">
              <a:latin typeface="Arial" charset="0"/>
            </a:endParaRPr>
          </a:p>
        </p:txBody>
      </p:sp>
      <p:sp>
        <p:nvSpPr>
          <p:cNvPr id="38919" name="Rectangle 40"/>
          <p:cNvSpPr>
            <a:spLocks noChangeArrowheads="1"/>
          </p:cNvSpPr>
          <p:nvPr/>
        </p:nvSpPr>
        <p:spPr bwMode="auto">
          <a:xfrm>
            <a:off x="4229100" y="6191250"/>
            <a:ext cx="117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Time (ms)</a:t>
            </a:r>
            <a:endParaRPr lang="en-US" sz="1800">
              <a:latin typeface="Arial" charset="0"/>
            </a:endParaRPr>
          </a:p>
        </p:txBody>
      </p:sp>
      <p:sp>
        <p:nvSpPr>
          <p:cNvPr id="38920" name="Freeform 41"/>
          <p:cNvSpPr>
            <a:spLocks/>
          </p:cNvSpPr>
          <p:nvPr/>
        </p:nvSpPr>
        <p:spPr bwMode="auto">
          <a:xfrm>
            <a:off x="3090863" y="3503613"/>
            <a:ext cx="288925" cy="290512"/>
          </a:xfrm>
          <a:custGeom>
            <a:avLst/>
            <a:gdLst>
              <a:gd name="T0" fmla="*/ 288925 w 182"/>
              <a:gd name="T1" fmla="*/ 144462 h 183"/>
              <a:gd name="T2" fmla="*/ 285750 w 182"/>
              <a:gd name="T3" fmla="*/ 176212 h 183"/>
              <a:gd name="T4" fmla="*/ 276225 w 182"/>
              <a:gd name="T5" fmla="*/ 201612 h 183"/>
              <a:gd name="T6" fmla="*/ 263525 w 182"/>
              <a:gd name="T7" fmla="*/ 227012 h 183"/>
              <a:gd name="T8" fmla="*/ 247650 w 182"/>
              <a:gd name="T9" fmla="*/ 249237 h 183"/>
              <a:gd name="T10" fmla="*/ 225425 w 182"/>
              <a:gd name="T11" fmla="*/ 265112 h 183"/>
              <a:gd name="T12" fmla="*/ 200025 w 182"/>
              <a:gd name="T13" fmla="*/ 277812 h 183"/>
              <a:gd name="T14" fmla="*/ 174625 w 182"/>
              <a:gd name="T15" fmla="*/ 287337 h 183"/>
              <a:gd name="T16" fmla="*/ 146050 w 182"/>
              <a:gd name="T17" fmla="*/ 290512 h 183"/>
              <a:gd name="T18" fmla="*/ 114300 w 182"/>
              <a:gd name="T19" fmla="*/ 287337 h 183"/>
              <a:gd name="T20" fmla="*/ 88900 w 182"/>
              <a:gd name="T21" fmla="*/ 277812 h 183"/>
              <a:gd name="T22" fmla="*/ 63500 w 182"/>
              <a:gd name="T23" fmla="*/ 265112 h 183"/>
              <a:gd name="T24" fmla="*/ 41275 w 182"/>
              <a:gd name="T25" fmla="*/ 249237 h 183"/>
              <a:gd name="T26" fmla="*/ 25400 w 182"/>
              <a:gd name="T27" fmla="*/ 227012 h 183"/>
              <a:gd name="T28" fmla="*/ 12700 w 182"/>
              <a:gd name="T29" fmla="*/ 201612 h 183"/>
              <a:gd name="T30" fmla="*/ 3175 w 182"/>
              <a:gd name="T31" fmla="*/ 176212 h 183"/>
              <a:gd name="T32" fmla="*/ 0 w 182"/>
              <a:gd name="T33" fmla="*/ 144462 h 183"/>
              <a:gd name="T34" fmla="*/ 3175 w 182"/>
              <a:gd name="T35" fmla="*/ 115887 h 183"/>
              <a:gd name="T36" fmla="*/ 12700 w 182"/>
              <a:gd name="T37" fmla="*/ 90487 h 183"/>
              <a:gd name="T38" fmla="*/ 25400 w 182"/>
              <a:gd name="T39" fmla="*/ 65087 h 183"/>
              <a:gd name="T40" fmla="*/ 41275 w 182"/>
              <a:gd name="T41" fmla="*/ 42862 h 183"/>
              <a:gd name="T42" fmla="*/ 63500 w 182"/>
              <a:gd name="T43" fmla="*/ 25400 h 183"/>
              <a:gd name="T44" fmla="*/ 88900 w 182"/>
              <a:gd name="T45" fmla="*/ 9525 h 183"/>
              <a:gd name="T46" fmla="*/ 114300 w 182"/>
              <a:gd name="T47" fmla="*/ 3175 h 183"/>
              <a:gd name="T48" fmla="*/ 146050 w 182"/>
              <a:gd name="T49" fmla="*/ 0 h 183"/>
              <a:gd name="T50" fmla="*/ 174625 w 182"/>
              <a:gd name="T51" fmla="*/ 3175 h 183"/>
              <a:gd name="T52" fmla="*/ 200025 w 182"/>
              <a:gd name="T53" fmla="*/ 9525 h 183"/>
              <a:gd name="T54" fmla="*/ 225425 w 182"/>
              <a:gd name="T55" fmla="*/ 25400 h 183"/>
              <a:gd name="T56" fmla="*/ 247650 w 182"/>
              <a:gd name="T57" fmla="*/ 42862 h 183"/>
              <a:gd name="T58" fmla="*/ 263525 w 182"/>
              <a:gd name="T59" fmla="*/ 65087 h 183"/>
              <a:gd name="T60" fmla="*/ 276225 w 182"/>
              <a:gd name="T61" fmla="*/ 90487 h 183"/>
              <a:gd name="T62" fmla="*/ 285750 w 182"/>
              <a:gd name="T63" fmla="*/ 115887 h 183"/>
              <a:gd name="T64" fmla="*/ 285750 w 182"/>
              <a:gd name="T65" fmla="*/ 144462 h 183"/>
              <a:gd name="T66" fmla="*/ 288925 w 182"/>
              <a:gd name="T67" fmla="*/ 144462 h 1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2"/>
              <a:gd name="T103" fmla="*/ 0 h 183"/>
              <a:gd name="T104" fmla="*/ 182 w 182"/>
              <a:gd name="T105" fmla="*/ 183 h 1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2" h="183">
                <a:moveTo>
                  <a:pt x="182" y="91"/>
                </a:moveTo>
                <a:lnTo>
                  <a:pt x="180" y="111"/>
                </a:lnTo>
                <a:lnTo>
                  <a:pt x="174" y="127"/>
                </a:lnTo>
                <a:lnTo>
                  <a:pt x="166" y="143"/>
                </a:lnTo>
                <a:lnTo>
                  <a:pt x="156" y="157"/>
                </a:lnTo>
                <a:lnTo>
                  <a:pt x="142" y="167"/>
                </a:lnTo>
                <a:lnTo>
                  <a:pt x="126" y="175"/>
                </a:lnTo>
                <a:lnTo>
                  <a:pt x="110" y="181"/>
                </a:lnTo>
                <a:lnTo>
                  <a:pt x="92" y="183"/>
                </a:lnTo>
                <a:lnTo>
                  <a:pt x="72" y="181"/>
                </a:lnTo>
                <a:lnTo>
                  <a:pt x="56" y="175"/>
                </a:lnTo>
                <a:lnTo>
                  <a:pt x="40" y="167"/>
                </a:lnTo>
                <a:lnTo>
                  <a:pt x="26" y="157"/>
                </a:lnTo>
                <a:lnTo>
                  <a:pt x="16" y="143"/>
                </a:lnTo>
                <a:lnTo>
                  <a:pt x="8" y="127"/>
                </a:lnTo>
                <a:lnTo>
                  <a:pt x="2" y="111"/>
                </a:lnTo>
                <a:lnTo>
                  <a:pt x="0" y="91"/>
                </a:lnTo>
                <a:lnTo>
                  <a:pt x="2" y="73"/>
                </a:lnTo>
                <a:lnTo>
                  <a:pt x="8" y="57"/>
                </a:lnTo>
                <a:lnTo>
                  <a:pt x="16" y="41"/>
                </a:lnTo>
                <a:lnTo>
                  <a:pt x="26" y="27"/>
                </a:lnTo>
                <a:lnTo>
                  <a:pt x="40" y="16"/>
                </a:lnTo>
                <a:lnTo>
                  <a:pt x="56" y="6"/>
                </a:lnTo>
                <a:lnTo>
                  <a:pt x="72" y="2"/>
                </a:lnTo>
                <a:lnTo>
                  <a:pt x="92" y="0"/>
                </a:lnTo>
                <a:lnTo>
                  <a:pt x="110" y="2"/>
                </a:lnTo>
                <a:lnTo>
                  <a:pt x="126" y="6"/>
                </a:lnTo>
                <a:lnTo>
                  <a:pt x="142" y="16"/>
                </a:lnTo>
                <a:lnTo>
                  <a:pt x="156" y="27"/>
                </a:lnTo>
                <a:lnTo>
                  <a:pt x="166" y="41"/>
                </a:lnTo>
                <a:lnTo>
                  <a:pt x="174" y="57"/>
                </a:lnTo>
                <a:lnTo>
                  <a:pt x="180" y="73"/>
                </a:lnTo>
                <a:lnTo>
                  <a:pt x="180" y="91"/>
                </a:lnTo>
                <a:lnTo>
                  <a:pt x="182" y="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Freeform 42"/>
          <p:cNvSpPr>
            <a:spLocks/>
          </p:cNvSpPr>
          <p:nvPr/>
        </p:nvSpPr>
        <p:spPr bwMode="auto">
          <a:xfrm>
            <a:off x="3090863" y="3503613"/>
            <a:ext cx="288925" cy="290512"/>
          </a:xfrm>
          <a:custGeom>
            <a:avLst/>
            <a:gdLst>
              <a:gd name="T0" fmla="*/ 288925 w 182"/>
              <a:gd name="T1" fmla="*/ 144462 h 183"/>
              <a:gd name="T2" fmla="*/ 285750 w 182"/>
              <a:gd name="T3" fmla="*/ 176212 h 183"/>
              <a:gd name="T4" fmla="*/ 276225 w 182"/>
              <a:gd name="T5" fmla="*/ 201612 h 183"/>
              <a:gd name="T6" fmla="*/ 263525 w 182"/>
              <a:gd name="T7" fmla="*/ 227012 h 183"/>
              <a:gd name="T8" fmla="*/ 247650 w 182"/>
              <a:gd name="T9" fmla="*/ 249237 h 183"/>
              <a:gd name="T10" fmla="*/ 225425 w 182"/>
              <a:gd name="T11" fmla="*/ 265112 h 183"/>
              <a:gd name="T12" fmla="*/ 200025 w 182"/>
              <a:gd name="T13" fmla="*/ 277812 h 183"/>
              <a:gd name="T14" fmla="*/ 174625 w 182"/>
              <a:gd name="T15" fmla="*/ 287337 h 183"/>
              <a:gd name="T16" fmla="*/ 146050 w 182"/>
              <a:gd name="T17" fmla="*/ 290512 h 183"/>
              <a:gd name="T18" fmla="*/ 114300 w 182"/>
              <a:gd name="T19" fmla="*/ 287337 h 183"/>
              <a:gd name="T20" fmla="*/ 88900 w 182"/>
              <a:gd name="T21" fmla="*/ 277812 h 183"/>
              <a:gd name="T22" fmla="*/ 63500 w 182"/>
              <a:gd name="T23" fmla="*/ 265112 h 183"/>
              <a:gd name="T24" fmla="*/ 41275 w 182"/>
              <a:gd name="T25" fmla="*/ 249237 h 183"/>
              <a:gd name="T26" fmla="*/ 25400 w 182"/>
              <a:gd name="T27" fmla="*/ 227012 h 183"/>
              <a:gd name="T28" fmla="*/ 12700 w 182"/>
              <a:gd name="T29" fmla="*/ 201612 h 183"/>
              <a:gd name="T30" fmla="*/ 3175 w 182"/>
              <a:gd name="T31" fmla="*/ 176212 h 183"/>
              <a:gd name="T32" fmla="*/ 0 w 182"/>
              <a:gd name="T33" fmla="*/ 144462 h 183"/>
              <a:gd name="T34" fmla="*/ 3175 w 182"/>
              <a:gd name="T35" fmla="*/ 115887 h 183"/>
              <a:gd name="T36" fmla="*/ 12700 w 182"/>
              <a:gd name="T37" fmla="*/ 90487 h 183"/>
              <a:gd name="T38" fmla="*/ 25400 w 182"/>
              <a:gd name="T39" fmla="*/ 65087 h 183"/>
              <a:gd name="T40" fmla="*/ 41275 w 182"/>
              <a:gd name="T41" fmla="*/ 42862 h 183"/>
              <a:gd name="T42" fmla="*/ 63500 w 182"/>
              <a:gd name="T43" fmla="*/ 25400 h 183"/>
              <a:gd name="T44" fmla="*/ 88900 w 182"/>
              <a:gd name="T45" fmla="*/ 9525 h 183"/>
              <a:gd name="T46" fmla="*/ 114300 w 182"/>
              <a:gd name="T47" fmla="*/ 3175 h 183"/>
              <a:gd name="T48" fmla="*/ 146050 w 182"/>
              <a:gd name="T49" fmla="*/ 0 h 183"/>
              <a:gd name="T50" fmla="*/ 174625 w 182"/>
              <a:gd name="T51" fmla="*/ 3175 h 183"/>
              <a:gd name="T52" fmla="*/ 200025 w 182"/>
              <a:gd name="T53" fmla="*/ 9525 h 183"/>
              <a:gd name="T54" fmla="*/ 225425 w 182"/>
              <a:gd name="T55" fmla="*/ 25400 h 183"/>
              <a:gd name="T56" fmla="*/ 247650 w 182"/>
              <a:gd name="T57" fmla="*/ 42862 h 183"/>
              <a:gd name="T58" fmla="*/ 263525 w 182"/>
              <a:gd name="T59" fmla="*/ 65087 h 183"/>
              <a:gd name="T60" fmla="*/ 276225 w 182"/>
              <a:gd name="T61" fmla="*/ 90487 h 183"/>
              <a:gd name="T62" fmla="*/ 285750 w 182"/>
              <a:gd name="T63" fmla="*/ 115887 h 183"/>
              <a:gd name="T64" fmla="*/ 285750 w 182"/>
              <a:gd name="T65" fmla="*/ 144462 h 18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"/>
              <a:gd name="T100" fmla="*/ 0 h 183"/>
              <a:gd name="T101" fmla="*/ 182 w 182"/>
              <a:gd name="T102" fmla="*/ 183 h 18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" h="183">
                <a:moveTo>
                  <a:pt x="182" y="91"/>
                </a:moveTo>
                <a:lnTo>
                  <a:pt x="180" y="111"/>
                </a:lnTo>
                <a:lnTo>
                  <a:pt x="174" y="127"/>
                </a:lnTo>
                <a:lnTo>
                  <a:pt x="166" y="143"/>
                </a:lnTo>
                <a:lnTo>
                  <a:pt x="156" y="157"/>
                </a:lnTo>
                <a:lnTo>
                  <a:pt x="142" y="167"/>
                </a:lnTo>
                <a:lnTo>
                  <a:pt x="126" y="175"/>
                </a:lnTo>
                <a:lnTo>
                  <a:pt x="110" y="181"/>
                </a:lnTo>
                <a:lnTo>
                  <a:pt x="92" y="183"/>
                </a:lnTo>
                <a:lnTo>
                  <a:pt x="72" y="181"/>
                </a:lnTo>
                <a:lnTo>
                  <a:pt x="56" y="175"/>
                </a:lnTo>
                <a:lnTo>
                  <a:pt x="40" y="167"/>
                </a:lnTo>
                <a:lnTo>
                  <a:pt x="26" y="157"/>
                </a:lnTo>
                <a:lnTo>
                  <a:pt x="16" y="143"/>
                </a:lnTo>
                <a:lnTo>
                  <a:pt x="8" y="127"/>
                </a:lnTo>
                <a:lnTo>
                  <a:pt x="2" y="111"/>
                </a:lnTo>
                <a:lnTo>
                  <a:pt x="0" y="91"/>
                </a:lnTo>
                <a:lnTo>
                  <a:pt x="2" y="73"/>
                </a:lnTo>
                <a:lnTo>
                  <a:pt x="8" y="57"/>
                </a:lnTo>
                <a:lnTo>
                  <a:pt x="16" y="41"/>
                </a:lnTo>
                <a:lnTo>
                  <a:pt x="26" y="27"/>
                </a:lnTo>
                <a:lnTo>
                  <a:pt x="40" y="16"/>
                </a:lnTo>
                <a:lnTo>
                  <a:pt x="56" y="6"/>
                </a:lnTo>
                <a:lnTo>
                  <a:pt x="72" y="2"/>
                </a:lnTo>
                <a:lnTo>
                  <a:pt x="92" y="0"/>
                </a:lnTo>
                <a:lnTo>
                  <a:pt x="110" y="2"/>
                </a:lnTo>
                <a:lnTo>
                  <a:pt x="126" y="6"/>
                </a:lnTo>
                <a:lnTo>
                  <a:pt x="142" y="16"/>
                </a:lnTo>
                <a:lnTo>
                  <a:pt x="156" y="27"/>
                </a:lnTo>
                <a:lnTo>
                  <a:pt x="166" y="41"/>
                </a:lnTo>
                <a:lnTo>
                  <a:pt x="174" y="57"/>
                </a:lnTo>
                <a:lnTo>
                  <a:pt x="180" y="73"/>
                </a:lnTo>
                <a:lnTo>
                  <a:pt x="180" y="91"/>
                </a:lnTo>
              </a:path>
            </a:pathLst>
          </a:custGeom>
          <a:noFill/>
          <a:ln w="19050">
            <a:solidFill>
              <a:srgbClr val="64BDE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Freeform 43"/>
          <p:cNvSpPr>
            <a:spLocks/>
          </p:cNvSpPr>
          <p:nvPr/>
        </p:nvSpPr>
        <p:spPr bwMode="auto">
          <a:xfrm>
            <a:off x="2214563" y="5210175"/>
            <a:ext cx="288925" cy="288925"/>
          </a:xfrm>
          <a:custGeom>
            <a:avLst/>
            <a:gdLst>
              <a:gd name="T0" fmla="*/ 288925 w 182"/>
              <a:gd name="T1" fmla="*/ 142875 h 182"/>
              <a:gd name="T2" fmla="*/ 285750 w 182"/>
              <a:gd name="T3" fmla="*/ 171450 h 182"/>
              <a:gd name="T4" fmla="*/ 276225 w 182"/>
              <a:gd name="T5" fmla="*/ 200025 h 182"/>
              <a:gd name="T6" fmla="*/ 263525 w 182"/>
              <a:gd name="T7" fmla="*/ 222250 h 182"/>
              <a:gd name="T8" fmla="*/ 244475 w 182"/>
              <a:gd name="T9" fmla="*/ 244475 h 182"/>
              <a:gd name="T10" fmla="*/ 225425 w 182"/>
              <a:gd name="T11" fmla="*/ 263525 h 182"/>
              <a:gd name="T12" fmla="*/ 200025 w 182"/>
              <a:gd name="T13" fmla="*/ 276225 h 182"/>
              <a:gd name="T14" fmla="*/ 171450 w 182"/>
              <a:gd name="T15" fmla="*/ 285750 h 182"/>
              <a:gd name="T16" fmla="*/ 142875 w 182"/>
              <a:gd name="T17" fmla="*/ 288925 h 182"/>
              <a:gd name="T18" fmla="*/ 114300 w 182"/>
              <a:gd name="T19" fmla="*/ 285750 h 182"/>
              <a:gd name="T20" fmla="*/ 88900 w 182"/>
              <a:gd name="T21" fmla="*/ 276225 h 182"/>
              <a:gd name="T22" fmla="*/ 63500 w 182"/>
              <a:gd name="T23" fmla="*/ 263525 h 182"/>
              <a:gd name="T24" fmla="*/ 41275 w 182"/>
              <a:gd name="T25" fmla="*/ 244475 h 182"/>
              <a:gd name="T26" fmla="*/ 25400 w 182"/>
              <a:gd name="T27" fmla="*/ 222250 h 182"/>
              <a:gd name="T28" fmla="*/ 9525 w 182"/>
              <a:gd name="T29" fmla="*/ 200025 h 182"/>
              <a:gd name="T30" fmla="*/ 3175 w 182"/>
              <a:gd name="T31" fmla="*/ 171450 h 182"/>
              <a:gd name="T32" fmla="*/ 0 w 182"/>
              <a:gd name="T33" fmla="*/ 142875 h 182"/>
              <a:gd name="T34" fmla="*/ 3175 w 182"/>
              <a:gd name="T35" fmla="*/ 114300 h 182"/>
              <a:gd name="T36" fmla="*/ 9525 w 182"/>
              <a:gd name="T37" fmla="*/ 85725 h 182"/>
              <a:gd name="T38" fmla="*/ 25400 w 182"/>
              <a:gd name="T39" fmla="*/ 63500 h 182"/>
              <a:gd name="T40" fmla="*/ 41275 w 182"/>
              <a:gd name="T41" fmla="*/ 41275 h 182"/>
              <a:gd name="T42" fmla="*/ 63500 w 182"/>
              <a:gd name="T43" fmla="*/ 22225 h 182"/>
              <a:gd name="T44" fmla="*/ 88900 w 182"/>
              <a:gd name="T45" fmla="*/ 9525 h 182"/>
              <a:gd name="T46" fmla="*/ 114300 w 182"/>
              <a:gd name="T47" fmla="*/ 3175 h 182"/>
              <a:gd name="T48" fmla="*/ 142875 w 182"/>
              <a:gd name="T49" fmla="*/ 0 h 182"/>
              <a:gd name="T50" fmla="*/ 171450 w 182"/>
              <a:gd name="T51" fmla="*/ 3175 h 182"/>
              <a:gd name="T52" fmla="*/ 200025 w 182"/>
              <a:gd name="T53" fmla="*/ 9525 h 182"/>
              <a:gd name="T54" fmla="*/ 225425 w 182"/>
              <a:gd name="T55" fmla="*/ 22225 h 182"/>
              <a:gd name="T56" fmla="*/ 244475 w 182"/>
              <a:gd name="T57" fmla="*/ 41275 h 182"/>
              <a:gd name="T58" fmla="*/ 263525 w 182"/>
              <a:gd name="T59" fmla="*/ 63500 h 182"/>
              <a:gd name="T60" fmla="*/ 276225 w 182"/>
              <a:gd name="T61" fmla="*/ 85725 h 182"/>
              <a:gd name="T62" fmla="*/ 285750 w 182"/>
              <a:gd name="T63" fmla="*/ 114300 h 182"/>
              <a:gd name="T64" fmla="*/ 285750 w 182"/>
              <a:gd name="T65" fmla="*/ 142875 h 182"/>
              <a:gd name="T66" fmla="*/ 288925 w 182"/>
              <a:gd name="T67" fmla="*/ 142875 h 1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2"/>
              <a:gd name="T103" fmla="*/ 0 h 182"/>
              <a:gd name="T104" fmla="*/ 182 w 182"/>
              <a:gd name="T105" fmla="*/ 182 h 1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2" h="182">
                <a:moveTo>
                  <a:pt x="182" y="90"/>
                </a:moveTo>
                <a:lnTo>
                  <a:pt x="180" y="108"/>
                </a:lnTo>
                <a:lnTo>
                  <a:pt x="174" y="126"/>
                </a:lnTo>
                <a:lnTo>
                  <a:pt x="166" y="140"/>
                </a:lnTo>
                <a:lnTo>
                  <a:pt x="154" y="154"/>
                </a:lnTo>
                <a:lnTo>
                  <a:pt x="142" y="166"/>
                </a:lnTo>
                <a:lnTo>
                  <a:pt x="126" y="174"/>
                </a:lnTo>
                <a:lnTo>
                  <a:pt x="108" y="180"/>
                </a:lnTo>
                <a:lnTo>
                  <a:pt x="90" y="182"/>
                </a:lnTo>
                <a:lnTo>
                  <a:pt x="72" y="180"/>
                </a:lnTo>
                <a:lnTo>
                  <a:pt x="56" y="174"/>
                </a:lnTo>
                <a:lnTo>
                  <a:pt x="40" y="166"/>
                </a:lnTo>
                <a:lnTo>
                  <a:pt x="26" y="154"/>
                </a:lnTo>
                <a:lnTo>
                  <a:pt x="16" y="140"/>
                </a:lnTo>
                <a:lnTo>
                  <a:pt x="6" y="126"/>
                </a:lnTo>
                <a:lnTo>
                  <a:pt x="2" y="108"/>
                </a:lnTo>
                <a:lnTo>
                  <a:pt x="0" y="90"/>
                </a:lnTo>
                <a:lnTo>
                  <a:pt x="2" y="72"/>
                </a:lnTo>
                <a:lnTo>
                  <a:pt x="6" y="54"/>
                </a:lnTo>
                <a:lnTo>
                  <a:pt x="16" y="40"/>
                </a:lnTo>
                <a:lnTo>
                  <a:pt x="26" y="26"/>
                </a:lnTo>
                <a:lnTo>
                  <a:pt x="40" y="14"/>
                </a:lnTo>
                <a:lnTo>
                  <a:pt x="56" y="6"/>
                </a:lnTo>
                <a:lnTo>
                  <a:pt x="72" y="2"/>
                </a:lnTo>
                <a:lnTo>
                  <a:pt x="90" y="0"/>
                </a:lnTo>
                <a:lnTo>
                  <a:pt x="108" y="2"/>
                </a:lnTo>
                <a:lnTo>
                  <a:pt x="126" y="6"/>
                </a:lnTo>
                <a:lnTo>
                  <a:pt x="142" y="14"/>
                </a:lnTo>
                <a:lnTo>
                  <a:pt x="154" y="26"/>
                </a:lnTo>
                <a:lnTo>
                  <a:pt x="166" y="40"/>
                </a:lnTo>
                <a:lnTo>
                  <a:pt x="174" y="54"/>
                </a:lnTo>
                <a:lnTo>
                  <a:pt x="180" y="72"/>
                </a:lnTo>
                <a:lnTo>
                  <a:pt x="180" y="90"/>
                </a:lnTo>
                <a:lnTo>
                  <a:pt x="182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Freeform 44"/>
          <p:cNvSpPr>
            <a:spLocks/>
          </p:cNvSpPr>
          <p:nvPr/>
        </p:nvSpPr>
        <p:spPr bwMode="auto">
          <a:xfrm>
            <a:off x="2214563" y="5210175"/>
            <a:ext cx="288925" cy="288925"/>
          </a:xfrm>
          <a:custGeom>
            <a:avLst/>
            <a:gdLst>
              <a:gd name="T0" fmla="*/ 288925 w 182"/>
              <a:gd name="T1" fmla="*/ 142875 h 182"/>
              <a:gd name="T2" fmla="*/ 285750 w 182"/>
              <a:gd name="T3" fmla="*/ 171450 h 182"/>
              <a:gd name="T4" fmla="*/ 276225 w 182"/>
              <a:gd name="T5" fmla="*/ 200025 h 182"/>
              <a:gd name="T6" fmla="*/ 263525 w 182"/>
              <a:gd name="T7" fmla="*/ 222250 h 182"/>
              <a:gd name="T8" fmla="*/ 244475 w 182"/>
              <a:gd name="T9" fmla="*/ 244475 h 182"/>
              <a:gd name="T10" fmla="*/ 225425 w 182"/>
              <a:gd name="T11" fmla="*/ 263525 h 182"/>
              <a:gd name="T12" fmla="*/ 200025 w 182"/>
              <a:gd name="T13" fmla="*/ 276225 h 182"/>
              <a:gd name="T14" fmla="*/ 171450 w 182"/>
              <a:gd name="T15" fmla="*/ 285750 h 182"/>
              <a:gd name="T16" fmla="*/ 142875 w 182"/>
              <a:gd name="T17" fmla="*/ 288925 h 182"/>
              <a:gd name="T18" fmla="*/ 114300 w 182"/>
              <a:gd name="T19" fmla="*/ 285750 h 182"/>
              <a:gd name="T20" fmla="*/ 88900 w 182"/>
              <a:gd name="T21" fmla="*/ 276225 h 182"/>
              <a:gd name="T22" fmla="*/ 63500 w 182"/>
              <a:gd name="T23" fmla="*/ 263525 h 182"/>
              <a:gd name="T24" fmla="*/ 41275 w 182"/>
              <a:gd name="T25" fmla="*/ 244475 h 182"/>
              <a:gd name="T26" fmla="*/ 25400 w 182"/>
              <a:gd name="T27" fmla="*/ 222250 h 182"/>
              <a:gd name="T28" fmla="*/ 9525 w 182"/>
              <a:gd name="T29" fmla="*/ 200025 h 182"/>
              <a:gd name="T30" fmla="*/ 3175 w 182"/>
              <a:gd name="T31" fmla="*/ 171450 h 182"/>
              <a:gd name="T32" fmla="*/ 0 w 182"/>
              <a:gd name="T33" fmla="*/ 142875 h 182"/>
              <a:gd name="T34" fmla="*/ 3175 w 182"/>
              <a:gd name="T35" fmla="*/ 114300 h 182"/>
              <a:gd name="T36" fmla="*/ 9525 w 182"/>
              <a:gd name="T37" fmla="*/ 85725 h 182"/>
              <a:gd name="T38" fmla="*/ 25400 w 182"/>
              <a:gd name="T39" fmla="*/ 63500 h 182"/>
              <a:gd name="T40" fmla="*/ 41275 w 182"/>
              <a:gd name="T41" fmla="*/ 41275 h 182"/>
              <a:gd name="T42" fmla="*/ 63500 w 182"/>
              <a:gd name="T43" fmla="*/ 22225 h 182"/>
              <a:gd name="T44" fmla="*/ 88900 w 182"/>
              <a:gd name="T45" fmla="*/ 9525 h 182"/>
              <a:gd name="T46" fmla="*/ 114300 w 182"/>
              <a:gd name="T47" fmla="*/ 3175 h 182"/>
              <a:gd name="T48" fmla="*/ 142875 w 182"/>
              <a:gd name="T49" fmla="*/ 0 h 182"/>
              <a:gd name="T50" fmla="*/ 171450 w 182"/>
              <a:gd name="T51" fmla="*/ 3175 h 182"/>
              <a:gd name="T52" fmla="*/ 200025 w 182"/>
              <a:gd name="T53" fmla="*/ 9525 h 182"/>
              <a:gd name="T54" fmla="*/ 225425 w 182"/>
              <a:gd name="T55" fmla="*/ 22225 h 182"/>
              <a:gd name="T56" fmla="*/ 244475 w 182"/>
              <a:gd name="T57" fmla="*/ 41275 h 182"/>
              <a:gd name="T58" fmla="*/ 263525 w 182"/>
              <a:gd name="T59" fmla="*/ 63500 h 182"/>
              <a:gd name="T60" fmla="*/ 276225 w 182"/>
              <a:gd name="T61" fmla="*/ 85725 h 182"/>
              <a:gd name="T62" fmla="*/ 285750 w 182"/>
              <a:gd name="T63" fmla="*/ 114300 h 182"/>
              <a:gd name="T64" fmla="*/ 285750 w 182"/>
              <a:gd name="T65" fmla="*/ 142875 h 1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"/>
              <a:gd name="T100" fmla="*/ 0 h 182"/>
              <a:gd name="T101" fmla="*/ 182 w 182"/>
              <a:gd name="T102" fmla="*/ 182 h 1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" h="182">
                <a:moveTo>
                  <a:pt x="182" y="90"/>
                </a:moveTo>
                <a:lnTo>
                  <a:pt x="180" y="108"/>
                </a:lnTo>
                <a:lnTo>
                  <a:pt x="174" y="126"/>
                </a:lnTo>
                <a:lnTo>
                  <a:pt x="166" y="140"/>
                </a:lnTo>
                <a:lnTo>
                  <a:pt x="154" y="154"/>
                </a:lnTo>
                <a:lnTo>
                  <a:pt x="142" y="166"/>
                </a:lnTo>
                <a:lnTo>
                  <a:pt x="126" y="174"/>
                </a:lnTo>
                <a:lnTo>
                  <a:pt x="108" y="180"/>
                </a:lnTo>
                <a:lnTo>
                  <a:pt x="90" y="182"/>
                </a:lnTo>
                <a:lnTo>
                  <a:pt x="72" y="180"/>
                </a:lnTo>
                <a:lnTo>
                  <a:pt x="56" y="174"/>
                </a:lnTo>
                <a:lnTo>
                  <a:pt x="40" y="166"/>
                </a:lnTo>
                <a:lnTo>
                  <a:pt x="26" y="154"/>
                </a:lnTo>
                <a:lnTo>
                  <a:pt x="16" y="140"/>
                </a:lnTo>
                <a:lnTo>
                  <a:pt x="6" y="126"/>
                </a:lnTo>
                <a:lnTo>
                  <a:pt x="2" y="108"/>
                </a:lnTo>
                <a:lnTo>
                  <a:pt x="0" y="90"/>
                </a:lnTo>
                <a:lnTo>
                  <a:pt x="2" y="72"/>
                </a:lnTo>
                <a:lnTo>
                  <a:pt x="6" y="54"/>
                </a:lnTo>
                <a:lnTo>
                  <a:pt x="16" y="40"/>
                </a:lnTo>
                <a:lnTo>
                  <a:pt x="26" y="26"/>
                </a:lnTo>
                <a:lnTo>
                  <a:pt x="40" y="14"/>
                </a:lnTo>
                <a:lnTo>
                  <a:pt x="56" y="6"/>
                </a:lnTo>
                <a:lnTo>
                  <a:pt x="72" y="2"/>
                </a:lnTo>
                <a:lnTo>
                  <a:pt x="90" y="0"/>
                </a:lnTo>
                <a:lnTo>
                  <a:pt x="108" y="2"/>
                </a:lnTo>
                <a:lnTo>
                  <a:pt x="126" y="6"/>
                </a:lnTo>
                <a:lnTo>
                  <a:pt x="142" y="14"/>
                </a:lnTo>
                <a:lnTo>
                  <a:pt x="154" y="26"/>
                </a:lnTo>
                <a:lnTo>
                  <a:pt x="166" y="40"/>
                </a:lnTo>
                <a:lnTo>
                  <a:pt x="174" y="54"/>
                </a:lnTo>
                <a:lnTo>
                  <a:pt x="180" y="72"/>
                </a:lnTo>
                <a:lnTo>
                  <a:pt x="180" y="90"/>
                </a:lnTo>
              </a:path>
            </a:pathLst>
          </a:custGeom>
          <a:noFill/>
          <a:ln w="19050">
            <a:solidFill>
              <a:srgbClr val="64BDE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ectangle 45"/>
          <p:cNvSpPr>
            <a:spLocks noChangeArrowheads="1"/>
          </p:cNvSpPr>
          <p:nvPr/>
        </p:nvSpPr>
        <p:spPr bwMode="auto">
          <a:xfrm>
            <a:off x="2292350" y="5175250"/>
            <a:ext cx="152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64BDE1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38925" name="Freeform 46"/>
          <p:cNvSpPr>
            <a:spLocks/>
          </p:cNvSpPr>
          <p:nvPr/>
        </p:nvSpPr>
        <p:spPr bwMode="auto">
          <a:xfrm>
            <a:off x="7356475" y="5210175"/>
            <a:ext cx="288925" cy="288925"/>
          </a:xfrm>
          <a:custGeom>
            <a:avLst/>
            <a:gdLst>
              <a:gd name="T0" fmla="*/ 288925 w 182"/>
              <a:gd name="T1" fmla="*/ 142875 h 182"/>
              <a:gd name="T2" fmla="*/ 285750 w 182"/>
              <a:gd name="T3" fmla="*/ 171450 h 182"/>
              <a:gd name="T4" fmla="*/ 276225 w 182"/>
              <a:gd name="T5" fmla="*/ 200025 h 182"/>
              <a:gd name="T6" fmla="*/ 263525 w 182"/>
              <a:gd name="T7" fmla="*/ 222250 h 182"/>
              <a:gd name="T8" fmla="*/ 244475 w 182"/>
              <a:gd name="T9" fmla="*/ 244475 h 182"/>
              <a:gd name="T10" fmla="*/ 225425 w 182"/>
              <a:gd name="T11" fmla="*/ 263525 h 182"/>
              <a:gd name="T12" fmla="*/ 200025 w 182"/>
              <a:gd name="T13" fmla="*/ 276225 h 182"/>
              <a:gd name="T14" fmla="*/ 171450 w 182"/>
              <a:gd name="T15" fmla="*/ 285750 h 182"/>
              <a:gd name="T16" fmla="*/ 142875 w 182"/>
              <a:gd name="T17" fmla="*/ 288925 h 182"/>
              <a:gd name="T18" fmla="*/ 114300 w 182"/>
              <a:gd name="T19" fmla="*/ 285750 h 182"/>
              <a:gd name="T20" fmla="*/ 88900 w 182"/>
              <a:gd name="T21" fmla="*/ 276225 h 182"/>
              <a:gd name="T22" fmla="*/ 63500 w 182"/>
              <a:gd name="T23" fmla="*/ 263525 h 182"/>
              <a:gd name="T24" fmla="*/ 41275 w 182"/>
              <a:gd name="T25" fmla="*/ 244475 h 182"/>
              <a:gd name="T26" fmla="*/ 25400 w 182"/>
              <a:gd name="T27" fmla="*/ 222250 h 182"/>
              <a:gd name="T28" fmla="*/ 9525 w 182"/>
              <a:gd name="T29" fmla="*/ 200025 h 182"/>
              <a:gd name="T30" fmla="*/ 3175 w 182"/>
              <a:gd name="T31" fmla="*/ 171450 h 182"/>
              <a:gd name="T32" fmla="*/ 0 w 182"/>
              <a:gd name="T33" fmla="*/ 142875 h 182"/>
              <a:gd name="T34" fmla="*/ 3175 w 182"/>
              <a:gd name="T35" fmla="*/ 114300 h 182"/>
              <a:gd name="T36" fmla="*/ 9525 w 182"/>
              <a:gd name="T37" fmla="*/ 85725 h 182"/>
              <a:gd name="T38" fmla="*/ 25400 w 182"/>
              <a:gd name="T39" fmla="*/ 63500 h 182"/>
              <a:gd name="T40" fmla="*/ 41275 w 182"/>
              <a:gd name="T41" fmla="*/ 41275 h 182"/>
              <a:gd name="T42" fmla="*/ 63500 w 182"/>
              <a:gd name="T43" fmla="*/ 22225 h 182"/>
              <a:gd name="T44" fmla="*/ 88900 w 182"/>
              <a:gd name="T45" fmla="*/ 9525 h 182"/>
              <a:gd name="T46" fmla="*/ 114300 w 182"/>
              <a:gd name="T47" fmla="*/ 3175 h 182"/>
              <a:gd name="T48" fmla="*/ 142875 w 182"/>
              <a:gd name="T49" fmla="*/ 0 h 182"/>
              <a:gd name="T50" fmla="*/ 171450 w 182"/>
              <a:gd name="T51" fmla="*/ 3175 h 182"/>
              <a:gd name="T52" fmla="*/ 200025 w 182"/>
              <a:gd name="T53" fmla="*/ 9525 h 182"/>
              <a:gd name="T54" fmla="*/ 225425 w 182"/>
              <a:gd name="T55" fmla="*/ 22225 h 182"/>
              <a:gd name="T56" fmla="*/ 244475 w 182"/>
              <a:gd name="T57" fmla="*/ 41275 h 182"/>
              <a:gd name="T58" fmla="*/ 263525 w 182"/>
              <a:gd name="T59" fmla="*/ 63500 h 182"/>
              <a:gd name="T60" fmla="*/ 276225 w 182"/>
              <a:gd name="T61" fmla="*/ 85725 h 182"/>
              <a:gd name="T62" fmla="*/ 285750 w 182"/>
              <a:gd name="T63" fmla="*/ 114300 h 182"/>
              <a:gd name="T64" fmla="*/ 285750 w 182"/>
              <a:gd name="T65" fmla="*/ 142875 h 182"/>
              <a:gd name="T66" fmla="*/ 288925 w 182"/>
              <a:gd name="T67" fmla="*/ 142875 h 1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2"/>
              <a:gd name="T103" fmla="*/ 0 h 182"/>
              <a:gd name="T104" fmla="*/ 182 w 182"/>
              <a:gd name="T105" fmla="*/ 182 h 1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2" h="182">
                <a:moveTo>
                  <a:pt x="182" y="90"/>
                </a:moveTo>
                <a:lnTo>
                  <a:pt x="180" y="108"/>
                </a:lnTo>
                <a:lnTo>
                  <a:pt x="174" y="126"/>
                </a:lnTo>
                <a:lnTo>
                  <a:pt x="166" y="140"/>
                </a:lnTo>
                <a:lnTo>
                  <a:pt x="154" y="154"/>
                </a:lnTo>
                <a:lnTo>
                  <a:pt x="142" y="166"/>
                </a:lnTo>
                <a:lnTo>
                  <a:pt x="126" y="174"/>
                </a:lnTo>
                <a:lnTo>
                  <a:pt x="108" y="180"/>
                </a:lnTo>
                <a:lnTo>
                  <a:pt x="90" y="182"/>
                </a:lnTo>
                <a:lnTo>
                  <a:pt x="72" y="180"/>
                </a:lnTo>
                <a:lnTo>
                  <a:pt x="56" y="174"/>
                </a:lnTo>
                <a:lnTo>
                  <a:pt x="40" y="166"/>
                </a:lnTo>
                <a:lnTo>
                  <a:pt x="26" y="154"/>
                </a:lnTo>
                <a:lnTo>
                  <a:pt x="16" y="140"/>
                </a:lnTo>
                <a:lnTo>
                  <a:pt x="6" y="126"/>
                </a:lnTo>
                <a:lnTo>
                  <a:pt x="2" y="108"/>
                </a:lnTo>
                <a:lnTo>
                  <a:pt x="0" y="90"/>
                </a:lnTo>
                <a:lnTo>
                  <a:pt x="2" y="72"/>
                </a:lnTo>
                <a:lnTo>
                  <a:pt x="6" y="54"/>
                </a:lnTo>
                <a:lnTo>
                  <a:pt x="16" y="40"/>
                </a:lnTo>
                <a:lnTo>
                  <a:pt x="26" y="26"/>
                </a:lnTo>
                <a:lnTo>
                  <a:pt x="40" y="14"/>
                </a:lnTo>
                <a:lnTo>
                  <a:pt x="56" y="6"/>
                </a:lnTo>
                <a:lnTo>
                  <a:pt x="72" y="2"/>
                </a:lnTo>
                <a:lnTo>
                  <a:pt x="90" y="0"/>
                </a:lnTo>
                <a:lnTo>
                  <a:pt x="108" y="2"/>
                </a:lnTo>
                <a:lnTo>
                  <a:pt x="126" y="6"/>
                </a:lnTo>
                <a:lnTo>
                  <a:pt x="142" y="14"/>
                </a:lnTo>
                <a:lnTo>
                  <a:pt x="154" y="26"/>
                </a:lnTo>
                <a:lnTo>
                  <a:pt x="166" y="40"/>
                </a:lnTo>
                <a:lnTo>
                  <a:pt x="174" y="54"/>
                </a:lnTo>
                <a:lnTo>
                  <a:pt x="180" y="72"/>
                </a:lnTo>
                <a:lnTo>
                  <a:pt x="180" y="90"/>
                </a:lnTo>
                <a:lnTo>
                  <a:pt x="182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Freeform 47"/>
          <p:cNvSpPr>
            <a:spLocks/>
          </p:cNvSpPr>
          <p:nvPr/>
        </p:nvSpPr>
        <p:spPr bwMode="auto">
          <a:xfrm>
            <a:off x="7356475" y="5210175"/>
            <a:ext cx="288925" cy="288925"/>
          </a:xfrm>
          <a:custGeom>
            <a:avLst/>
            <a:gdLst>
              <a:gd name="T0" fmla="*/ 288925 w 182"/>
              <a:gd name="T1" fmla="*/ 142875 h 182"/>
              <a:gd name="T2" fmla="*/ 285750 w 182"/>
              <a:gd name="T3" fmla="*/ 171450 h 182"/>
              <a:gd name="T4" fmla="*/ 276225 w 182"/>
              <a:gd name="T5" fmla="*/ 200025 h 182"/>
              <a:gd name="T6" fmla="*/ 263525 w 182"/>
              <a:gd name="T7" fmla="*/ 222250 h 182"/>
              <a:gd name="T8" fmla="*/ 244475 w 182"/>
              <a:gd name="T9" fmla="*/ 244475 h 182"/>
              <a:gd name="T10" fmla="*/ 225425 w 182"/>
              <a:gd name="T11" fmla="*/ 263525 h 182"/>
              <a:gd name="T12" fmla="*/ 200025 w 182"/>
              <a:gd name="T13" fmla="*/ 276225 h 182"/>
              <a:gd name="T14" fmla="*/ 171450 w 182"/>
              <a:gd name="T15" fmla="*/ 285750 h 182"/>
              <a:gd name="T16" fmla="*/ 142875 w 182"/>
              <a:gd name="T17" fmla="*/ 288925 h 182"/>
              <a:gd name="T18" fmla="*/ 114300 w 182"/>
              <a:gd name="T19" fmla="*/ 285750 h 182"/>
              <a:gd name="T20" fmla="*/ 88900 w 182"/>
              <a:gd name="T21" fmla="*/ 276225 h 182"/>
              <a:gd name="T22" fmla="*/ 63500 w 182"/>
              <a:gd name="T23" fmla="*/ 263525 h 182"/>
              <a:gd name="T24" fmla="*/ 41275 w 182"/>
              <a:gd name="T25" fmla="*/ 244475 h 182"/>
              <a:gd name="T26" fmla="*/ 25400 w 182"/>
              <a:gd name="T27" fmla="*/ 222250 h 182"/>
              <a:gd name="T28" fmla="*/ 9525 w 182"/>
              <a:gd name="T29" fmla="*/ 200025 h 182"/>
              <a:gd name="T30" fmla="*/ 3175 w 182"/>
              <a:gd name="T31" fmla="*/ 171450 h 182"/>
              <a:gd name="T32" fmla="*/ 0 w 182"/>
              <a:gd name="T33" fmla="*/ 142875 h 182"/>
              <a:gd name="T34" fmla="*/ 3175 w 182"/>
              <a:gd name="T35" fmla="*/ 114300 h 182"/>
              <a:gd name="T36" fmla="*/ 9525 w 182"/>
              <a:gd name="T37" fmla="*/ 85725 h 182"/>
              <a:gd name="T38" fmla="*/ 25400 w 182"/>
              <a:gd name="T39" fmla="*/ 63500 h 182"/>
              <a:gd name="T40" fmla="*/ 41275 w 182"/>
              <a:gd name="T41" fmla="*/ 41275 h 182"/>
              <a:gd name="T42" fmla="*/ 63500 w 182"/>
              <a:gd name="T43" fmla="*/ 22225 h 182"/>
              <a:gd name="T44" fmla="*/ 88900 w 182"/>
              <a:gd name="T45" fmla="*/ 9525 h 182"/>
              <a:gd name="T46" fmla="*/ 114300 w 182"/>
              <a:gd name="T47" fmla="*/ 3175 h 182"/>
              <a:gd name="T48" fmla="*/ 142875 w 182"/>
              <a:gd name="T49" fmla="*/ 0 h 182"/>
              <a:gd name="T50" fmla="*/ 171450 w 182"/>
              <a:gd name="T51" fmla="*/ 3175 h 182"/>
              <a:gd name="T52" fmla="*/ 200025 w 182"/>
              <a:gd name="T53" fmla="*/ 9525 h 182"/>
              <a:gd name="T54" fmla="*/ 225425 w 182"/>
              <a:gd name="T55" fmla="*/ 22225 h 182"/>
              <a:gd name="T56" fmla="*/ 244475 w 182"/>
              <a:gd name="T57" fmla="*/ 41275 h 182"/>
              <a:gd name="T58" fmla="*/ 263525 w 182"/>
              <a:gd name="T59" fmla="*/ 63500 h 182"/>
              <a:gd name="T60" fmla="*/ 276225 w 182"/>
              <a:gd name="T61" fmla="*/ 85725 h 182"/>
              <a:gd name="T62" fmla="*/ 285750 w 182"/>
              <a:gd name="T63" fmla="*/ 114300 h 182"/>
              <a:gd name="T64" fmla="*/ 285750 w 182"/>
              <a:gd name="T65" fmla="*/ 142875 h 1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"/>
              <a:gd name="T100" fmla="*/ 0 h 182"/>
              <a:gd name="T101" fmla="*/ 182 w 182"/>
              <a:gd name="T102" fmla="*/ 182 h 1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" h="182">
                <a:moveTo>
                  <a:pt x="182" y="90"/>
                </a:moveTo>
                <a:lnTo>
                  <a:pt x="180" y="108"/>
                </a:lnTo>
                <a:lnTo>
                  <a:pt x="174" y="126"/>
                </a:lnTo>
                <a:lnTo>
                  <a:pt x="166" y="140"/>
                </a:lnTo>
                <a:lnTo>
                  <a:pt x="154" y="154"/>
                </a:lnTo>
                <a:lnTo>
                  <a:pt x="142" y="166"/>
                </a:lnTo>
                <a:lnTo>
                  <a:pt x="126" y="174"/>
                </a:lnTo>
                <a:lnTo>
                  <a:pt x="108" y="180"/>
                </a:lnTo>
                <a:lnTo>
                  <a:pt x="90" y="182"/>
                </a:lnTo>
                <a:lnTo>
                  <a:pt x="72" y="180"/>
                </a:lnTo>
                <a:lnTo>
                  <a:pt x="56" y="174"/>
                </a:lnTo>
                <a:lnTo>
                  <a:pt x="40" y="166"/>
                </a:lnTo>
                <a:lnTo>
                  <a:pt x="26" y="154"/>
                </a:lnTo>
                <a:lnTo>
                  <a:pt x="16" y="140"/>
                </a:lnTo>
                <a:lnTo>
                  <a:pt x="6" y="126"/>
                </a:lnTo>
                <a:lnTo>
                  <a:pt x="2" y="108"/>
                </a:lnTo>
                <a:lnTo>
                  <a:pt x="0" y="90"/>
                </a:lnTo>
                <a:lnTo>
                  <a:pt x="2" y="72"/>
                </a:lnTo>
                <a:lnTo>
                  <a:pt x="6" y="54"/>
                </a:lnTo>
                <a:lnTo>
                  <a:pt x="16" y="40"/>
                </a:lnTo>
                <a:lnTo>
                  <a:pt x="26" y="26"/>
                </a:lnTo>
                <a:lnTo>
                  <a:pt x="40" y="14"/>
                </a:lnTo>
                <a:lnTo>
                  <a:pt x="56" y="6"/>
                </a:lnTo>
                <a:lnTo>
                  <a:pt x="72" y="2"/>
                </a:lnTo>
                <a:lnTo>
                  <a:pt x="90" y="0"/>
                </a:lnTo>
                <a:lnTo>
                  <a:pt x="108" y="2"/>
                </a:lnTo>
                <a:lnTo>
                  <a:pt x="126" y="6"/>
                </a:lnTo>
                <a:lnTo>
                  <a:pt x="142" y="14"/>
                </a:lnTo>
                <a:lnTo>
                  <a:pt x="154" y="26"/>
                </a:lnTo>
                <a:lnTo>
                  <a:pt x="166" y="40"/>
                </a:lnTo>
                <a:lnTo>
                  <a:pt x="174" y="54"/>
                </a:lnTo>
                <a:lnTo>
                  <a:pt x="180" y="72"/>
                </a:lnTo>
                <a:lnTo>
                  <a:pt x="180" y="90"/>
                </a:lnTo>
              </a:path>
            </a:pathLst>
          </a:custGeom>
          <a:noFill/>
          <a:ln w="19050">
            <a:solidFill>
              <a:srgbClr val="64BDE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Rectangle 48"/>
          <p:cNvSpPr>
            <a:spLocks noChangeArrowheads="1"/>
          </p:cNvSpPr>
          <p:nvPr/>
        </p:nvSpPr>
        <p:spPr bwMode="auto">
          <a:xfrm>
            <a:off x="7432675" y="5187950"/>
            <a:ext cx="152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64BDE1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38928" name="Rectangle 49"/>
          <p:cNvSpPr>
            <a:spLocks noChangeArrowheads="1"/>
          </p:cNvSpPr>
          <p:nvPr/>
        </p:nvSpPr>
        <p:spPr bwMode="auto">
          <a:xfrm>
            <a:off x="3165475" y="3473450"/>
            <a:ext cx="152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64BDE1"/>
                </a:solidFill>
                <a:latin typeface="Arial Black" pitchFamily="34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38929" name="Freeform 50"/>
          <p:cNvSpPr>
            <a:spLocks/>
          </p:cNvSpPr>
          <p:nvPr/>
        </p:nvSpPr>
        <p:spPr bwMode="auto">
          <a:xfrm>
            <a:off x="3503613" y="2573338"/>
            <a:ext cx="288925" cy="285750"/>
          </a:xfrm>
          <a:custGeom>
            <a:avLst/>
            <a:gdLst>
              <a:gd name="T0" fmla="*/ 288925 w 182"/>
              <a:gd name="T1" fmla="*/ 142875 h 180"/>
              <a:gd name="T2" fmla="*/ 285750 w 182"/>
              <a:gd name="T3" fmla="*/ 171450 h 180"/>
              <a:gd name="T4" fmla="*/ 276225 w 182"/>
              <a:gd name="T5" fmla="*/ 200025 h 180"/>
              <a:gd name="T6" fmla="*/ 263525 w 182"/>
              <a:gd name="T7" fmla="*/ 222250 h 180"/>
              <a:gd name="T8" fmla="*/ 244475 w 182"/>
              <a:gd name="T9" fmla="*/ 244475 h 180"/>
              <a:gd name="T10" fmla="*/ 225425 w 182"/>
              <a:gd name="T11" fmla="*/ 263525 h 180"/>
              <a:gd name="T12" fmla="*/ 200025 w 182"/>
              <a:gd name="T13" fmla="*/ 276225 h 180"/>
              <a:gd name="T14" fmla="*/ 171450 w 182"/>
              <a:gd name="T15" fmla="*/ 285750 h 180"/>
              <a:gd name="T16" fmla="*/ 142875 w 182"/>
              <a:gd name="T17" fmla="*/ 285750 h 180"/>
              <a:gd name="T18" fmla="*/ 114300 w 182"/>
              <a:gd name="T19" fmla="*/ 285750 h 180"/>
              <a:gd name="T20" fmla="*/ 88900 w 182"/>
              <a:gd name="T21" fmla="*/ 276225 h 180"/>
              <a:gd name="T22" fmla="*/ 63500 w 182"/>
              <a:gd name="T23" fmla="*/ 263525 h 180"/>
              <a:gd name="T24" fmla="*/ 41275 w 182"/>
              <a:gd name="T25" fmla="*/ 244475 h 180"/>
              <a:gd name="T26" fmla="*/ 25400 w 182"/>
              <a:gd name="T27" fmla="*/ 222250 h 180"/>
              <a:gd name="T28" fmla="*/ 9525 w 182"/>
              <a:gd name="T29" fmla="*/ 200025 h 180"/>
              <a:gd name="T30" fmla="*/ 3175 w 182"/>
              <a:gd name="T31" fmla="*/ 171450 h 180"/>
              <a:gd name="T32" fmla="*/ 0 w 182"/>
              <a:gd name="T33" fmla="*/ 142875 h 180"/>
              <a:gd name="T34" fmla="*/ 3175 w 182"/>
              <a:gd name="T35" fmla="*/ 114300 h 180"/>
              <a:gd name="T36" fmla="*/ 9525 w 182"/>
              <a:gd name="T37" fmla="*/ 85725 h 180"/>
              <a:gd name="T38" fmla="*/ 25400 w 182"/>
              <a:gd name="T39" fmla="*/ 63500 h 180"/>
              <a:gd name="T40" fmla="*/ 41275 w 182"/>
              <a:gd name="T41" fmla="*/ 41275 h 180"/>
              <a:gd name="T42" fmla="*/ 63500 w 182"/>
              <a:gd name="T43" fmla="*/ 22225 h 180"/>
              <a:gd name="T44" fmla="*/ 88900 w 182"/>
              <a:gd name="T45" fmla="*/ 9525 h 180"/>
              <a:gd name="T46" fmla="*/ 114300 w 182"/>
              <a:gd name="T47" fmla="*/ 0 h 180"/>
              <a:gd name="T48" fmla="*/ 142875 w 182"/>
              <a:gd name="T49" fmla="*/ 0 h 180"/>
              <a:gd name="T50" fmla="*/ 171450 w 182"/>
              <a:gd name="T51" fmla="*/ 0 h 180"/>
              <a:gd name="T52" fmla="*/ 200025 w 182"/>
              <a:gd name="T53" fmla="*/ 9525 h 180"/>
              <a:gd name="T54" fmla="*/ 225425 w 182"/>
              <a:gd name="T55" fmla="*/ 22225 h 180"/>
              <a:gd name="T56" fmla="*/ 244475 w 182"/>
              <a:gd name="T57" fmla="*/ 41275 h 180"/>
              <a:gd name="T58" fmla="*/ 263525 w 182"/>
              <a:gd name="T59" fmla="*/ 63500 h 180"/>
              <a:gd name="T60" fmla="*/ 276225 w 182"/>
              <a:gd name="T61" fmla="*/ 85725 h 180"/>
              <a:gd name="T62" fmla="*/ 285750 w 182"/>
              <a:gd name="T63" fmla="*/ 114300 h 180"/>
              <a:gd name="T64" fmla="*/ 285750 w 182"/>
              <a:gd name="T65" fmla="*/ 142875 h 180"/>
              <a:gd name="T66" fmla="*/ 288925 w 182"/>
              <a:gd name="T67" fmla="*/ 142875 h 1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2"/>
              <a:gd name="T103" fmla="*/ 0 h 180"/>
              <a:gd name="T104" fmla="*/ 182 w 182"/>
              <a:gd name="T105" fmla="*/ 180 h 1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2" h="180">
                <a:moveTo>
                  <a:pt x="182" y="90"/>
                </a:moveTo>
                <a:lnTo>
                  <a:pt x="180" y="108"/>
                </a:lnTo>
                <a:lnTo>
                  <a:pt x="174" y="126"/>
                </a:lnTo>
                <a:lnTo>
                  <a:pt x="166" y="140"/>
                </a:lnTo>
                <a:lnTo>
                  <a:pt x="154" y="154"/>
                </a:lnTo>
                <a:lnTo>
                  <a:pt x="142" y="166"/>
                </a:lnTo>
                <a:lnTo>
                  <a:pt x="126" y="174"/>
                </a:lnTo>
                <a:lnTo>
                  <a:pt x="108" y="180"/>
                </a:lnTo>
                <a:lnTo>
                  <a:pt x="90" y="180"/>
                </a:lnTo>
                <a:lnTo>
                  <a:pt x="72" y="180"/>
                </a:lnTo>
                <a:lnTo>
                  <a:pt x="56" y="174"/>
                </a:lnTo>
                <a:lnTo>
                  <a:pt x="40" y="166"/>
                </a:lnTo>
                <a:lnTo>
                  <a:pt x="26" y="154"/>
                </a:lnTo>
                <a:lnTo>
                  <a:pt x="16" y="140"/>
                </a:lnTo>
                <a:lnTo>
                  <a:pt x="6" y="126"/>
                </a:lnTo>
                <a:lnTo>
                  <a:pt x="2" y="108"/>
                </a:lnTo>
                <a:lnTo>
                  <a:pt x="0" y="90"/>
                </a:lnTo>
                <a:lnTo>
                  <a:pt x="2" y="72"/>
                </a:lnTo>
                <a:lnTo>
                  <a:pt x="6" y="54"/>
                </a:lnTo>
                <a:lnTo>
                  <a:pt x="16" y="40"/>
                </a:lnTo>
                <a:lnTo>
                  <a:pt x="26" y="26"/>
                </a:lnTo>
                <a:lnTo>
                  <a:pt x="40" y="14"/>
                </a:lnTo>
                <a:lnTo>
                  <a:pt x="56" y="6"/>
                </a:lnTo>
                <a:lnTo>
                  <a:pt x="72" y="0"/>
                </a:lnTo>
                <a:lnTo>
                  <a:pt x="90" y="0"/>
                </a:lnTo>
                <a:lnTo>
                  <a:pt x="108" y="0"/>
                </a:lnTo>
                <a:lnTo>
                  <a:pt x="126" y="6"/>
                </a:lnTo>
                <a:lnTo>
                  <a:pt x="142" y="14"/>
                </a:lnTo>
                <a:lnTo>
                  <a:pt x="154" y="26"/>
                </a:lnTo>
                <a:lnTo>
                  <a:pt x="166" y="40"/>
                </a:lnTo>
                <a:lnTo>
                  <a:pt x="174" y="54"/>
                </a:lnTo>
                <a:lnTo>
                  <a:pt x="180" y="72"/>
                </a:lnTo>
                <a:lnTo>
                  <a:pt x="180" y="90"/>
                </a:lnTo>
                <a:lnTo>
                  <a:pt x="182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Freeform 51"/>
          <p:cNvSpPr>
            <a:spLocks/>
          </p:cNvSpPr>
          <p:nvPr/>
        </p:nvSpPr>
        <p:spPr bwMode="auto">
          <a:xfrm>
            <a:off x="3503613" y="2573338"/>
            <a:ext cx="288925" cy="285750"/>
          </a:xfrm>
          <a:custGeom>
            <a:avLst/>
            <a:gdLst>
              <a:gd name="T0" fmla="*/ 288925 w 182"/>
              <a:gd name="T1" fmla="*/ 142875 h 180"/>
              <a:gd name="T2" fmla="*/ 285750 w 182"/>
              <a:gd name="T3" fmla="*/ 171450 h 180"/>
              <a:gd name="T4" fmla="*/ 276225 w 182"/>
              <a:gd name="T5" fmla="*/ 200025 h 180"/>
              <a:gd name="T6" fmla="*/ 263525 w 182"/>
              <a:gd name="T7" fmla="*/ 222250 h 180"/>
              <a:gd name="T8" fmla="*/ 244475 w 182"/>
              <a:gd name="T9" fmla="*/ 244475 h 180"/>
              <a:gd name="T10" fmla="*/ 225425 w 182"/>
              <a:gd name="T11" fmla="*/ 263525 h 180"/>
              <a:gd name="T12" fmla="*/ 200025 w 182"/>
              <a:gd name="T13" fmla="*/ 276225 h 180"/>
              <a:gd name="T14" fmla="*/ 171450 w 182"/>
              <a:gd name="T15" fmla="*/ 285750 h 180"/>
              <a:gd name="T16" fmla="*/ 142875 w 182"/>
              <a:gd name="T17" fmla="*/ 285750 h 180"/>
              <a:gd name="T18" fmla="*/ 114300 w 182"/>
              <a:gd name="T19" fmla="*/ 285750 h 180"/>
              <a:gd name="T20" fmla="*/ 88900 w 182"/>
              <a:gd name="T21" fmla="*/ 276225 h 180"/>
              <a:gd name="T22" fmla="*/ 63500 w 182"/>
              <a:gd name="T23" fmla="*/ 263525 h 180"/>
              <a:gd name="T24" fmla="*/ 41275 w 182"/>
              <a:gd name="T25" fmla="*/ 244475 h 180"/>
              <a:gd name="T26" fmla="*/ 25400 w 182"/>
              <a:gd name="T27" fmla="*/ 222250 h 180"/>
              <a:gd name="T28" fmla="*/ 9525 w 182"/>
              <a:gd name="T29" fmla="*/ 200025 h 180"/>
              <a:gd name="T30" fmla="*/ 3175 w 182"/>
              <a:gd name="T31" fmla="*/ 171450 h 180"/>
              <a:gd name="T32" fmla="*/ 0 w 182"/>
              <a:gd name="T33" fmla="*/ 142875 h 180"/>
              <a:gd name="T34" fmla="*/ 3175 w 182"/>
              <a:gd name="T35" fmla="*/ 114300 h 180"/>
              <a:gd name="T36" fmla="*/ 9525 w 182"/>
              <a:gd name="T37" fmla="*/ 85725 h 180"/>
              <a:gd name="T38" fmla="*/ 25400 w 182"/>
              <a:gd name="T39" fmla="*/ 63500 h 180"/>
              <a:gd name="T40" fmla="*/ 41275 w 182"/>
              <a:gd name="T41" fmla="*/ 41275 h 180"/>
              <a:gd name="T42" fmla="*/ 63500 w 182"/>
              <a:gd name="T43" fmla="*/ 22225 h 180"/>
              <a:gd name="T44" fmla="*/ 88900 w 182"/>
              <a:gd name="T45" fmla="*/ 9525 h 180"/>
              <a:gd name="T46" fmla="*/ 114300 w 182"/>
              <a:gd name="T47" fmla="*/ 0 h 180"/>
              <a:gd name="T48" fmla="*/ 142875 w 182"/>
              <a:gd name="T49" fmla="*/ 0 h 180"/>
              <a:gd name="T50" fmla="*/ 171450 w 182"/>
              <a:gd name="T51" fmla="*/ 0 h 180"/>
              <a:gd name="T52" fmla="*/ 200025 w 182"/>
              <a:gd name="T53" fmla="*/ 9525 h 180"/>
              <a:gd name="T54" fmla="*/ 225425 w 182"/>
              <a:gd name="T55" fmla="*/ 22225 h 180"/>
              <a:gd name="T56" fmla="*/ 244475 w 182"/>
              <a:gd name="T57" fmla="*/ 41275 h 180"/>
              <a:gd name="T58" fmla="*/ 263525 w 182"/>
              <a:gd name="T59" fmla="*/ 63500 h 180"/>
              <a:gd name="T60" fmla="*/ 276225 w 182"/>
              <a:gd name="T61" fmla="*/ 85725 h 180"/>
              <a:gd name="T62" fmla="*/ 285750 w 182"/>
              <a:gd name="T63" fmla="*/ 114300 h 180"/>
              <a:gd name="T64" fmla="*/ 285750 w 182"/>
              <a:gd name="T65" fmla="*/ 142875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"/>
              <a:gd name="T100" fmla="*/ 0 h 180"/>
              <a:gd name="T101" fmla="*/ 182 w 182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" h="180">
                <a:moveTo>
                  <a:pt x="182" y="90"/>
                </a:moveTo>
                <a:lnTo>
                  <a:pt x="180" y="108"/>
                </a:lnTo>
                <a:lnTo>
                  <a:pt x="174" y="126"/>
                </a:lnTo>
                <a:lnTo>
                  <a:pt x="166" y="140"/>
                </a:lnTo>
                <a:lnTo>
                  <a:pt x="154" y="154"/>
                </a:lnTo>
                <a:lnTo>
                  <a:pt x="142" y="166"/>
                </a:lnTo>
                <a:lnTo>
                  <a:pt x="126" y="174"/>
                </a:lnTo>
                <a:lnTo>
                  <a:pt x="108" y="180"/>
                </a:lnTo>
                <a:lnTo>
                  <a:pt x="90" y="180"/>
                </a:lnTo>
                <a:lnTo>
                  <a:pt x="72" y="180"/>
                </a:lnTo>
                <a:lnTo>
                  <a:pt x="56" y="174"/>
                </a:lnTo>
                <a:lnTo>
                  <a:pt x="40" y="166"/>
                </a:lnTo>
                <a:lnTo>
                  <a:pt x="26" y="154"/>
                </a:lnTo>
                <a:lnTo>
                  <a:pt x="16" y="140"/>
                </a:lnTo>
                <a:lnTo>
                  <a:pt x="6" y="126"/>
                </a:lnTo>
                <a:lnTo>
                  <a:pt x="2" y="108"/>
                </a:lnTo>
                <a:lnTo>
                  <a:pt x="0" y="90"/>
                </a:lnTo>
                <a:lnTo>
                  <a:pt x="2" y="72"/>
                </a:lnTo>
                <a:lnTo>
                  <a:pt x="6" y="54"/>
                </a:lnTo>
                <a:lnTo>
                  <a:pt x="16" y="40"/>
                </a:lnTo>
                <a:lnTo>
                  <a:pt x="26" y="26"/>
                </a:lnTo>
                <a:lnTo>
                  <a:pt x="40" y="14"/>
                </a:lnTo>
                <a:lnTo>
                  <a:pt x="56" y="6"/>
                </a:lnTo>
                <a:lnTo>
                  <a:pt x="72" y="0"/>
                </a:lnTo>
                <a:lnTo>
                  <a:pt x="90" y="0"/>
                </a:lnTo>
                <a:lnTo>
                  <a:pt x="108" y="0"/>
                </a:lnTo>
                <a:lnTo>
                  <a:pt x="126" y="6"/>
                </a:lnTo>
                <a:lnTo>
                  <a:pt x="142" y="14"/>
                </a:lnTo>
                <a:lnTo>
                  <a:pt x="154" y="26"/>
                </a:lnTo>
                <a:lnTo>
                  <a:pt x="166" y="40"/>
                </a:lnTo>
                <a:lnTo>
                  <a:pt x="174" y="54"/>
                </a:lnTo>
                <a:lnTo>
                  <a:pt x="180" y="72"/>
                </a:lnTo>
                <a:lnTo>
                  <a:pt x="180" y="90"/>
                </a:lnTo>
              </a:path>
            </a:pathLst>
          </a:custGeom>
          <a:noFill/>
          <a:ln w="19050">
            <a:solidFill>
              <a:srgbClr val="64BDE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Rectangle 52"/>
          <p:cNvSpPr>
            <a:spLocks noChangeArrowheads="1"/>
          </p:cNvSpPr>
          <p:nvPr/>
        </p:nvSpPr>
        <p:spPr bwMode="auto">
          <a:xfrm>
            <a:off x="3575050" y="2540000"/>
            <a:ext cx="152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64BDE1"/>
                </a:solidFill>
                <a:latin typeface="Arial Black" pitchFamily="34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38932" name="Freeform 53"/>
          <p:cNvSpPr>
            <a:spLocks/>
          </p:cNvSpPr>
          <p:nvPr/>
        </p:nvSpPr>
        <p:spPr bwMode="auto">
          <a:xfrm>
            <a:off x="4981575" y="5473700"/>
            <a:ext cx="288925" cy="288925"/>
          </a:xfrm>
          <a:custGeom>
            <a:avLst/>
            <a:gdLst>
              <a:gd name="T0" fmla="*/ 288925 w 182"/>
              <a:gd name="T1" fmla="*/ 142875 h 182"/>
              <a:gd name="T2" fmla="*/ 285750 w 182"/>
              <a:gd name="T3" fmla="*/ 174625 h 182"/>
              <a:gd name="T4" fmla="*/ 279400 w 182"/>
              <a:gd name="T5" fmla="*/ 200025 h 182"/>
              <a:gd name="T6" fmla="*/ 263525 w 182"/>
              <a:gd name="T7" fmla="*/ 225425 h 182"/>
              <a:gd name="T8" fmla="*/ 247650 w 182"/>
              <a:gd name="T9" fmla="*/ 247650 h 182"/>
              <a:gd name="T10" fmla="*/ 225425 w 182"/>
              <a:gd name="T11" fmla="*/ 263525 h 182"/>
              <a:gd name="T12" fmla="*/ 200025 w 182"/>
              <a:gd name="T13" fmla="*/ 276225 h 182"/>
              <a:gd name="T14" fmla="*/ 174625 w 182"/>
              <a:gd name="T15" fmla="*/ 285750 h 182"/>
              <a:gd name="T16" fmla="*/ 146050 w 182"/>
              <a:gd name="T17" fmla="*/ 288925 h 182"/>
              <a:gd name="T18" fmla="*/ 117475 w 182"/>
              <a:gd name="T19" fmla="*/ 285750 h 182"/>
              <a:gd name="T20" fmla="*/ 88900 w 182"/>
              <a:gd name="T21" fmla="*/ 276225 h 182"/>
              <a:gd name="T22" fmla="*/ 63500 w 182"/>
              <a:gd name="T23" fmla="*/ 263525 h 182"/>
              <a:gd name="T24" fmla="*/ 44450 w 182"/>
              <a:gd name="T25" fmla="*/ 247650 h 182"/>
              <a:gd name="T26" fmla="*/ 25400 w 182"/>
              <a:gd name="T27" fmla="*/ 225425 h 182"/>
              <a:gd name="T28" fmla="*/ 12700 w 182"/>
              <a:gd name="T29" fmla="*/ 200025 h 182"/>
              <a:gd name="T30" fmla="*/ 3175 w 182"/>
              <a:gd name="T31" fmla="*/ 174625 h 182"/>
              <a:gd name="T32" fmla="*/ 0 w 182"/>
              <a:gd name="T33" fmla="*/ 142875 h 182"/>
              <a:gd name="T34" fmla="*/ 3175 w 182"/>
              <a:gd name="T35" fmla="*/ 114300 h 182"/>
              <a:gd name="T36" fmla="*/ 12700 w 182"/>
              <a:gd name="T37" fmla="*/ 88900 h 182"/>
              <a:gd name="T38" fmla="*/ 25400 w 182"/>
              <a:gd name="T39" fmla="*/ 63500 h 182"/>
              <a:gd name="T40" fmla="*/ 44450 w 182"/>
              <a:gd name="T41" fmla="*/ 41275 h 182"/>
              <a:gd name="T42" fmla="*/ 63500 w 182"/>
              <a:gd name="T43" fmla="*/ 25400 h 182"/>
              <a:gd name="T44" fmla="*/ 88900 w 182"/>
              <a:gd name="T45" fmla="*/ 12700 h 182"/>
              <a:gd name="T46" fmla="*/ 117475 w 182"/>
              <a:gd name="T47" fmla="*/ 3175 h 182"/>
              <a:gd name="T48" fmla="*/ 146050 w 182"/>
              <a:gd name="T49" fmla="*/ 0 h 182"/>
              <a:gd name="T50" fmla="*/ 174625 w 182"/>
              <a:gd name="T51" fmla="*/ 3175 h 182"/>
              <a:gd name="T52" fmla="*/ 200025 w 182"/>
              <a:gd name="T53" fmla="*/ 12700 h 182"/>
              <a:gd name="T54" fmla="*/ 225425 w 182"/>
              <a:gd name="T55" fmla="*/ 25400 h 182"/>
              <a:gd name="T56" fmla="*/ 247650 w 182"/>
              <a:gd name="T57" fmla="*/ 41275 h 182"/>
              <a:gd name="T58" fmla="*/ 263525 w 182"/>
              <a:gd name="T59" fmla="*/ 63500 h 182"/>
              <a:gd name="T60" fmla="*/ 279400 w 182"/>
              <a:gd name="T61" fmla="*/ 88900 h 182"/>
              <a:gd name="T62" fmla="*/ 285750 w 182"/>
              <a:gd name="T63" fmla="*/ 114300 h 182"/>
              <a:gd name="T64" fmla="*/ 285750 w 182"/>
              <a:gd name="T65" fmla="*/ 142875 h 182"/>
              <a:gd name="T66" fmla="*/ 288925 w 182"/>
              <a:gd name="T67" fmla="*/ 142875 h 1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2"/>
              <a:gd name="T103" fmla="*/ 0 h 182"/>
              <a:gd name="T104" fmla="*/ 182 w 182"/>
              <a:gd name="T105" fmla="*/ 182 h 1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2" h="182">
                <a:moveTo>
                  <a:pt x="182" y="90"/>
                </a:moveTo>
                <a:lnTo>
                  <a:pt x="180" y="110"/>
                </a:lnTo>
                <a:lnTo>
                  <a:pt x="176" y="126"/>
                </a:lnTo>
                <a:lnTo>
                  <a:pt x="166" y="142"/>
                </a:lnTo>
                <a:lnTo>
                  <a:pt x="156" y="156"/>
                </a:lnTo>
                <a:lnTo>
                  <a:pt x="142" y="166"/>
                </a:lnTo>
                <a:lnTo>
                  <a:pt x="126" y="174"/>
                </a:lnTo>
                <a:lnTo>
                  <a:pt x="110" y="180"/>
                </a:lnTo>
                <a:lnTo>
                  <a:pt x="92" y="182"/>
                </a:lnTo>
                <a:lnTo>
                  <a:pt x="74" y="180"/>
                </a:lnTo>
                <a:lnTo>
                  <a:pt x="56" y="174"/>
                </a:lnTo>
                <a:lnTo>
                  <a:pt x="40" y="166"/>
                </a:lnTo>
                <a:lnTo>
                  <a:pt x="28" y="156"/>
                </a:lnTo>
                <a:lnTo>
                  <a:pt x="16" y="142"/>
                </a:lnTo>
                <a:lnTo>
                  <a:pt x="8" y="126"/>
                </a:lnTo>
                <a:lnTo>
                  <a:pt x="2" y="110"/>
                </a:lnTo>
                <a:lnTo>
                  <a:pt x="0" y="90"/>
                </a:lnTo>
                <a:lnTo>
                  <a:pt x="2" y="72"/>
                </a:lnTo>
                <a:lnTo>
                  <a:pt x="8" y="56"/>
                </a:lnTo>
                <a:lnTo>
                  <a:pt x="16" y="40"/>
                </a:lnTo>
                <a:lnTo>
                  <a:pt x="28" y="26"/>
                </a:lnTo>
                <a:lnTo>
                  <a:pt x="40" y="16"/>
                </a:lnTo>
                <a:lnTo>
                  <a:pt x="56" y="8"/>
                </a:lnTo>
                <a:lnTo>
                  <a:pt x="74" y="2"/>
                </a:lnTo>
                <a:lnTo>
                  <a:pt x="92" y="0"/>
                </a:lnTo>
                <a:lnTo>
                  <a:pt x="110" y="2"/>
                </a:lnTo>
                <a:lnTo>
                  <a:pt x="126" y="8"/>
                </a:lnTo>
                <a:lnTo>
                  <a:pt x="142" y="16"/>
                </a:lnTo>
                <a:lnTo>
                  <a:pt x="156" y="26"/>
                </a:lnTo>
                <a:lnTo>
                  <a:pt x="166" y="40"/>
                </a:lnTo>
                <a:lnTo>
                  <a:pt x="176" y="56"/>
                </a:lnTo>
                <a:lnTo>
                  <a:pt x="180" y="72"/>
                </a:lnTo>
                <a:lnTo>
                  <a:pt x="180" y="90"/>
                </a:lnTo>
                <a:lnTo>
                  <a:pt x="182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Freeform 54"/>
          <p:cNvSpPr>
            <a:spLocks/>
          </p:cNvSpPr>
          <p:nvPr/>
        </p:nvSpPr>
        <p:spPr bwMode="auto">
          <a:xfrm>
            <a:off x="4981575" y="5473700"/>
            <a:ext cx="288925" cy="288925"/>
          </a:xfrm>
          <a:custGeom>
            <a:avLst/>
            <a:gdLst>
              <a:gd name="T0" fmla="*/ 288925 w 182"/>
              <a:gd name="T1" fmla="*/ 142875 h 182"/>
              <a:gd name="T2" fmla="*/ 285750 w 182"/>
              <a:gd name="T3" fmla="*/ 174625 h 182"/>
              <a:gd name="T4" fmla="*/ 279400 w 182"/>
              <a:gd name="T5" fmla="*/ 200025 h 182"/>
              <a:gd name="T6" fmla="*/ 263525 w 182"/>
              <a:gd name="T7" fmla="*/ 225425 h 182"/>
              <a:gd name="T8" fmla="*/ 247650 w 182"/>
              <a:gd name="T9" fmla="*/ 247650 h 182"/>
              <a:gd name="T10" fmla="*/ 225425 w 182"/>
              <a:gd name="T11" fmla="*/ 263525 h 182"/>
              <a:gd name="T12" fmla="*/ 200025 w 182"/>
              <a:gd name="T13" fmla="*/ 276225 h 182"/>
              <a:gd name="T14" fmla="*/ 174625 w 182"/>
              <a:gd name="T15" fmla="*/ 285750 h 182"/>
              <a:gd name="T16" fmla="*/ 146050 w 182"/>
              <a:gd name="T17" fmla="*/ 288925 h 182"/>
              <a:gd name="T18" fmla="*/ 117475 w 182"/>
              <a:gd name="T19" fmla="*/ 285750 h 182"/>
              <a:gd name="T20" fmla="*/ 88900 w 182"/>
              <a:gd name="T21" fmla="*/ 276225 h 182"/>
              <a:gd name="T22" fmla="*/ 63500 w 182"/>
              <a:gd name="T23" fmla="*/ 263525 h 182"/>
              <a:gd name="T24" fmla="*/ 44450 w 182"/>
              <a:gd name="T25" fmla="*/ 247650 h 182"/>
              <a:gd name="T26" fmla="*/ 25400 w 182"/>
              <a:gd name="T27" fmla="*/ 225425 h 182"/>
              <a:gd name="T28" fmla="*/ 12700 w 182"/>
              <a:gd name="T29" fmla="*/ 200025 h 182"/>
              <a:gd name="T30" fmla="*/ 3175 w 182"/>
              <a:gd name="T31" fmla="*/ 174625 h 182"/>
              <a:gd name="T32" fmla="*/ 0 w 182"/>
              <a:gd name="T33" fmla="*/ 142875 h 182"/>
              <a:gd name="T34" fmla="*/ 3175 w 182"/>
              <a:gd name="T35" fmla="*/ 114300 h 182"/>
              <a:gd name="T36" fmla="*/ 12700 w 182"/>
              <a:gd name="T37" fmla="*/ 88900 h 182"/>
              <a:gd name="T38" fmla="*/ 25400 w 182"/>
              <a:gd name="T39" fmla="*/ 63500 h 182"/>
              <a:gd name="T40" fmla="*/ 44450 w 182"/>
              <a:gd name="T41" fmla="*/ 41275 h 182"/>
              <a:gd name="T42" fmla="*/ 63500 w 182"/>
              <a:gd name="T43" fmla="*/ 25400 h 182"/>
              <a:gd name="T44" fmla="*/ 88900 w 182"/>
              <a:gd name="T45" fmla="*/ 12700 h 182"/>
              <a:gd name="T46" fmla="*/ 117475 w 182"/>
              <a:gd name="T47" fmla="*/ 3175 h 182"/>
              <a:gd name="T48" fmla="*/ 146050 w 182"/>
              <a:gd name="T49" fmla="*/ 0 h 182"/>
              <a:gd name="T50" fmla="*/ 174625 w 182"/>
              <a:gd name="T51" fmla="*/ 3175 h 182"/>
              <a:gd name="T52" fmla="*/ 200025 w 182"/>
              <a:gd name="T53" fmla="*/ 12700 h 182"/>
              <a:gd name="T54" fmla="*/ 225425 w 182"/>
              <a:gd name="T55" fmla="*/ 25400 h 182"/>
              <a:gd name="T56" fmla="*/ 247650 w 182"/>
              <a:gd name="T57" fmla="*/ 41275 h 182"/>
              <a:gd name="T58" fmla="*/ 263525 w 182"/>
              <a:gd name="T59" fmla="*/ 63500 h 182"/>
              <a:gd name="T60" fmla="*/ 279400 w 182"/>
              <a:gd name="T61" fmla="*/ 88900 h 182"/>
              <a:gd name="T62" fmla="*/ 285750 w 182"/>
              <a:gd name="T63" fmla="*/ 114300 h 182"/>
              <a:gd name="T64" fmla="*/ 285750 w 182"/>
              <a:gd name="T65" fmla="*/ 142875 h 1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"/>
              <a:gd name="T100" fmla="*/ 0 h 182"/>
              <a:gd name="T101" fmla="*/ 182 w 182"/>
              <a:gd name="T102" fmla="*/ 182 h 1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" h="182">
                <a:moveTo>
                  <a:pt x="182" y="90"/>
                </a:moveTo>
                <a:lnTo>
                  <a:pt x="180" y="110"/>
                </a:lnTo>
                <a:lnTo>
                  <a:pt x="176" y="126"/>
                </a:lnTo>
                <a:lnTo>
                  <a:pt x="166" y="142"/>
                </a:lnTo>
                <a:lnTo>
                  <a:pt x="156" y="156"/>
                </a:lnTo>
                <a:lnTo>
                  <a:pt x="142" y="166"/>
                </a:lnTo>
                <a:lnTo>
                  <a:pt x="126" y="174"/>
                </a:lnTo>
                <a:lnTo>
                  <a:pt x="110" y="180"/>
                </a:lnTo>
                <a:lnTo>
                  <a:pt x="92" y="182"/>
                </a:lnTo>
                <a:lnTo>
                  <a:pt x="74" y="180"/>
                </a:lnTo>
                <a:lnTo>
                  <a:pt x="56" y="174"/>
                </a:lnTo>
                <a:lnTo>
                  <a:pt x="40" y="166"/>
                </a:lnTo>
                <a:lnTo>
                  <a:pt x="28" y="156"/>
                </a:lnTo>
                <a:lnTo>
                  <a:pt x="16" y="142"/>
                </a:lnTo>
                <a:lnTo>
                  <a:pt x="8" y="126"/>
                </a:lnTo>
                <a:lnTo>
                  <a:pt x="2" y="110"/>
                </a:lnTo>
                <a:lnTo>
                  <a:pt x="0" y="90"/>
                </a:lnTo>
                <a:lnTo>
                  <a:pt x="2" y="72"/>
                </a:lnTo>
                <a:lnTo>
                  <a:pt x="8" y="56"/>
                </a:lnTo>
                <a:lnTo>
                  <a:pt x="16" y="40"/>
                </a:lnTo>
                <a:lnTo>
                  <a:pt x="28" y="26"/>
                </a:lnTo>
                <a:lnTo>
                  <a:pt x="40" y="16"/>
                </a:lnTo>
                <a:lnTo>
                  <a:pt x="56" y="8"/>
                </a:lnTo>
                <a:lnTo>
                  <a:pt x="74" y="2"/>
                </a:lnTo>
                <a:lnTo>
                  <a:pt x="92" y="0"/>
                </a:lnTo>
                <a:lnTo>
                  <a:pt x="110" y="2"/>
                </a:lnTo>
                <a:lnTo>
                  <a:pt x="126" y="8"/>
                </a:lnTo>
                <a:lnTo>
                  <a:pt x="142" y="16"/>
                </a:lnTo>
                <a:lnTo>
                  <a:pt x="156" y="26"/>
                </a:lnTo>
                <a:lnTo>
                  <a:pt x="166" y="40"/>
                </a:lnTo>
                <a:lnTo>
                  <a:pt x="176" y="56"/>
                </a:lnTo>
                <a:lnTo>
                  <a:pt x="180" y="72"/>
                </a:lnTo>
                <a:lnTo>
                  <a:pt x="180" y="90"/>
                </a:lnTo>
              </a:path>
            </a:pathLst>
          </a:custGeom>
          <a:noFill/>
          <a:ln w="19050">
            <a:solidFill>
              <a:srgbClr val="64BDE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Rectangle 55"/>
          <p:cNvSpPr>
            <a:spLocks noChangeArrowheads="1"/>
          </p:cNvSpPr>
          <p:nvPr/>
        </p:nvSpPr>
        <p:spPr bwMode="auto">
          <a:xfrm>
            <a:off x="5054600" y="5441950"/>
            <a:ext cx="152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64BDE1"/>
                </a:solidFill>
                <a:latin typeface="Arial Black" pitchFamily="34" charset="0"/>
              </a:rPr>
              <a:t>4</a:t>
            </a:r>
            <a:endParaRPr lang="en-US" sz="1800">
              <a:latin typeface="Arial" charset="0"/>
            </a:endParaRPr>
          </a:p>
        </p:txBody>
      </p:sp>
      <p:sp>
        <p:nvSpPr>
          <p:cNvPr id="38935" name="Rectangle 56"/>
          <p:cNvSpPr>
            <a:spLocks noChangeArrowheads="1"/>
          </p:cNvSpPr>
          <p:nvPr/>
        </p:nvSpPr>
        <p:spPr bwMode="auto">
          <a:xfrm>
            <a:off x="4384675" y="3400425"/>
            <a:ext cx="196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Na</a:t>
            </a:r>
            <a:r>
              <a:rPr lang="en-US" sz="17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 permeability</a:t>
            </a:r>
            <a:endParaRPr lang="en-US" sz="1800">
              <a:latin typeface="Arial" charset="0"/>
            </a:endParaRPr>
          </a:p>
        </p:txBody>
      </p:sp>
      <p:sp>
        <p:nvSpPr>
          <p:cNvPr id="38936" name="Rectangle 57"/>
          <p:cNvSpPr>
            <a:spLocks noChangeArrowheads="1"/>
          </p:cNvSpPr>
          <p:nvPr/>
        </p:nvSpPr>
        <p:spPr bwMode="auto">
          <a:xfrm>
            <a:off x="5241925" y="3959225"/>
            <a:ext cx="181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K</a:t>
            </a:r>
            <a:r>
              <a:rPr lang="en-US" sz="1700" baseline="30000">
                <a:solidFill>
                  <a:srgbClr val="231F20"/>
                </a:solidFill>
                <a:latin typeface="Arial Black" pitchFamily="34" charset="0"/>
              </a:rPr>
              <a:t>+</a:t>
            </a:r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 permeability</a:t>
            </a:r>
            <a:endParaRPr lang="en-US" sz="1800">
              <a:latin typeface="Arial" charset="0"/>
            </a:endParaRPr>
          </a:p>
        </p:txBody>
      </p:sp>
      <p:sp>
        <p:nvSpPr>
          <p:cNvPr id="38937" name="Rectangle 58"/>
          <p:cNvSpPr>
            <a:spLocks noChangeArrowheads="1"/>
          </p:cNvSpPr>
          <p:nvPr/>
        </p:nvSpPr>
        <p:spPr bwMode="auto">
          <a:xfrm>
            <a:off x="1168400" y="520700"/>
            <a:ext cx="65373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231F20"/>
                </a:solidFill>
                <a:latin typeface="Arial Black" pitchFamily="34" charset="0"/>
              </a:rPr>
              <a:t>The AP is caused by permeability changes in</a:t>
            </a:r>
          </a:p>
          <a:p>
            <a:r>
              <a:rPr lang="en-US" sz="2100">
                <a:solidFill>
                  <a:srgbClr val="231F20"/>
                </a:solidFill>
                <a:latin typeface="Arial Black" pitchFamily="34" charset="0"/>
              </a:rPr>
              <a:t>the plasma membrane </a:t>
            </a:r>
          </a:p>
        </p:txBody>
      </p:sp>
      <p:sp>
        <p:nvSpPr>
          <p:cNvPr id="38938" name="Rectangle 59"/>
          <p:cNvSpPr>
            <a:spLocks noChangeArrowheads="1"/>
          </p:cNvSpPr>
          <p:nvPr/>
        </p:nvSpPr>
        <p:spPr bwMode="auto">
          <a:xfrm rot="-5400000">
            <a:off x="-241300" y="3292476"/>
            <a:ext cx="2987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Membrane potential (mV)</a:t>
            </a:r>
            <a:endParaRPr lang="en-US" sz="1800">
              <a:latin typeface="Arial" charset="0"/>
            </a:endParaRPr>
          </a:p>
        </p:txBody>
      </p:sp>
      <p:sp>
        <p:nvSpPr>
          <p:cNvPr id="38939" name="Rectangle 60"/>
          <p:cNvSpPr>
            <a:spLocks noChangeArrowheads="1"/>
          </p:cNvSpPr>
          <p:nvPr/>
        </p:nvSpPr>
        <p:spPr bwMode="auto">
          <a:xfrm rot="-5400000">
            <a:off x="5932487" y="3470276"/>
            <a:ext cx="383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Relative membrane permeability</a:t>
            </a:r>
            <a:endParaRPr lang="en-US" sz="1800">
              <a:latin typeface="Arial" charset="0"/>
            </a:endParaRPr>
          </a:p>
        </p:txBody>
      </p:sp>
      <p:sp>
        <p:nvSpPr>
          <p:cNvPr id="38940" name="Rectangle 61"/>
          <p:cNvSpPr>
            <a:spLocks noChangeArrowheads="1"/>
          </p:cNvSpPr>
          <p:nvPr/>
        </p:nvSpPr>
        <p:spPr bwMode="auto">
          <a:xfrm>
            <a:off x="7524750" y="6583363"/>
            <a:ext cx="1616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11.11 (2 of 5)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Repolarization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Restores the resting electrical conditions of the neuron</a:t>
            </a:r>
          </a:p>
          <a:p>
            <a:pPr lvl="1" eaLnBrk="1" hangingPunct="1"/>
            <a:r>
              <a:rPr lang="en-US" dirty="0" smtClean="0"/>
              <a:t>Does not restore the resting ionic conditions</a:t>
            </a:r>
          </a:p>
          <a:p>
            <a:pPr eaLnBrk="1" hangingPunct="1"/>
            <a:r>
              <a:rPr lang="en-US" b="1" dirty="0" smtClean="0"/>
              <a:t>Ionic redistribution back to resting conditions is restored by…</a:t>
            </a:r>
          </a:p>
          <a:p>
            <a:pPr eaLnBrk="1" hangingPunct="1">
              <a:buNone/>
            </a:pPr>
            <a:r>
              <a:rPr lang="en-US" b="1" dirty="0" smtClean="0"/>
              <a:t>	 thousands of sodium-potassium pumps</a:t>
            </a:r>
          </a:p>
        </p:txBody>
      </p:sp>
      <p:pic>
        <p:nvPicPr>
          <p:cNvPr id="21506" name="Picture 2" descr="http://t0.gstatic.com/images?q=tbn:ANd9GcQxw4wbFfPo967dGHHFeS1MdQ-zmUgUbwwU9Jfp8GhRnKNcJv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524000" cy="1943101"/>
          </a:xfrm>
          <a:prstGeom prst="rect">
            <a:avLst/>
          </a:prstGeom>
          <a:noFill/>
        </p:spPr>
      </p:pic>
      <p:pic>
        <p:nvPicPr>
          <p:cNvPr id="21508" name="Picture 4" descr="Map pufferfish">
            <a:hlinkClick r:id="rId3" tooltip="Click to enlar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33337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Propagation of an Action Potential 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influx causes a </a:t>
            </a:r>
            <a:r>
              <a:rPr lang="en-US" u="sng" dirty="0" smtClean="0"/>
              <a:t>patch</a:t>
            </a:r>
            <a:r>
              <a:rPr lang="en-US" dirty="0" smtClean="0"/>
              <a:t> of the axonal membrane to depolarize</a:t>
            </a:r>
          </a:p>
          <a:p>
            <a:pPr eaLnBrk="1" hangingPunct="1"/>
            <a:r>
              <a:rPr lang="en-US" dirty="0" smtClean="0"/>
              <a:t>Local currents occur</a:t>
            </a:r>
          </a:p>
          <a:p>
            <a:pPr eaLnBrk="1" hangingPunct="1"/>
            <a:r>
              <a:rPr lang="en-US" dirty="0" smtClean="0"/>
              <a:t>Na</a:t>
            </a:r>
            <a:r>
              <a:rPr lang="en-US" baseline="30000" dirty="0" smtClean="0"/>
              <a:t>+ </a:t>
            </a:r>
            <a:r>
              <a:rPr lang="en-US" dirty="0" smtClean="0"/>
              <a:t>channels toward the point of origin are inactivated and not affected by the local currents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Propagation of an Action Potential 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currents affect adjacent areas in the forward direction</a:t>
            </a:r>
          </a:p>
          <a:p>
            <a:pPr eaLnBrk="1" hangingPunct="1"/>
            <a:r>
              <a:rPr lang="en-US" smtClean="0"/>
              <a:t>Depolarization opens voltage-gated channels and triggers an AP</a:t>
            </a:r>
          </a:p>
          <a:p>
            <a:pPr eaLnBrk="1" hangingPunct="1"/>
            <a:r>
              <a:rPr lang="en-US" smtClean="0"/>
              <a:t>Repolarization wave follows the depolarization wave</a:t>
            </a:r>
          </a:p>
          <a:p>
            <a:pPr eaLnBrk="1" hangingPunct="1"/>
            <a:r>
              <a:rPr lang="en-US" smtClean="0"/>
              <a:t>(Fig. 11.12 shows the propagation process in unmyelinated axons.)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7986713" y="6583363"/>
            <a:ext cx="1157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11.12a</a:t>
            </a:r>
          </a:p>
        </p:txBody>
      </p:sp>
      <p:pic>
        <p:nvPicPr>
          <p:cNvPr id="43011" name="Picture 41" descr="figure_11_12.jpg                                               002EF44DMacintosh HD                   BF7DC75D:"/>
          <p:cNvPicPr>
            <a:picLocks noChangeAspect="1" noChangeArrowheads="1"/>
          </p:cNvPicPr>
          <p:nvPr/>
        </p:nvPicPr>
        <p:blipFill>
          <a:blip r:embed="rId2" cstate="print"/>
          <a:srcRect t="9283" r="64760"/>
          <a:stretch>
            <a:fillRect/>
          </a:stretch>
        </p:blipFill>
        <p:spPr bwMode="auto">
          <a:xfrm>
            <a:off x="2819400" y="228600"/>
            <a:ext cx="3573463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Line 42"/>
          <p:cNvSpPr>
            <a:spLocks noChangeShapeType="1"/>
          </p:cNvSpPr>
          <p:nvPr/>
        </p:nvSpPr>
        <p:spPr bwMode="auto">
          <a:xfrm flipV="1">
            <a:off x="4619625" y="2474913"/>
            <a:ext cx="265113" cy="342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Line 43"/>
          <p:cNvSpPr>
            <a:spLocks noChangeShapeType="1"/>
          </p:cNvSpPr>
          <p:nvPr/>
        </p:nvSpPr>
        <p:spPr bwMode="auto">
          <a:xfrm>
            <a:off x="4876800" y="2479675"/>
            <a:ext cx="857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44"/>
          <p:cNvSpPr>
            <a:spLocks noChangeShapeType="1"/>
          </p:cNvSpPr>
          <p:nvPr/>
        </p:nvSpPr>
        <p:spPr bwMode="auto">
          <a:xfrm flipV="1">
            <a:off x="3840163" y="1544638"/>
            <a:ext cx="1587" cy="1920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Rectangle 50"/>
          <p:cNvSpPr>
            <a:spLocks noChangeArrowheads="1"/>
          </p:cNvSpPr>
          <p:nvPr/>
        </p:nvSpPr>
        <p:spPr bwMode="auto">
          <a:xfrm>
            <a:off x="3559175" y="1050925"/>
            <a:ext cx="733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Voltage</a:t>
            </a: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at 0 ms</a:t>
            </a:r>
            <a:endParaRPr lang="en-US" sz="1600" b="1">
              <a:latin typeface="Arial" charset="0"/>
            </a:endParaRPr>
          </a:p>
        </p:txBody>
      </p:sp>
      <p:sp>
        <p:nvSpPr>
          <p:cNvPr id="43016" name="Rectangle 51"/>
          <p:cNvSpPr>
            <a:spLocks noChangeArrowheads="1"/>
          </p:cNvSpPr>
          <p:nvPr/>
        </p:nvSpPr>
        <p:spPr bwMode="auto">
          <a:xfrm>
            <a:off x="4987925" y="2341563"/>
            <a:ext cx="1003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Recording</a:t>
            </a: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electrode</a:t>
            </a:r>
            <a:endParaRPr lang="en-US" sz="1600" b="1">
              <a:latin typeface="Arial" charset="0"/>
            </a:endParaRPr>
          </a:p>
        </p:txBody>
      </p:sp>
      <p:sp>
        <p:nvSpPr>
          <p:cNvPr id="43017" name="Rectangle 52"/>
          <p:cNvSpPr>
            <a:spLocks noChangeArrowheads="1"/>
          </p:cNvSpPr>
          <p:nvPr/>
        </p:nvSpPr>
        <p:spPr bwMode="auto">
          <a:xfrm>
            <a:off x="3522663" y="4413250"/>
            <a:ext cx="25415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(a) Time = 0 ms. </a:t>
            </a:r>
            <a:r>
              <a:rPr lang="en-US" sz="1600" b="1">
                <a:solidFill>
                  <a:srgbClr val="231F20"/>
                </a:solidFill>
                <a:latin typeface="Arial" charset="0"/>
              </a:rPr>
              <a:t>Action </a:t>
            </a: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potential has not yet </a:t>
            </a: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reached the recording </a:t>
            </a: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electrode.</a:t>
            </a:r>
            <a:endParaRPr lang="en-US" sz="1600">
              <a:latin typeface="Arial" charset="0"/>
            </a:endParaRPr>
          </a:p>
        </p:txBody>
      </p:sp>
      <p:sp>
        <p:nvSpPr>
          <p:cNvPr id="43018" name="Rectangle 55"/>
          <p:cNvSpPr>
            <a:spLocks noChangeArrowheads="1"/>
          </p:cNvSpPr>
          <p:nvPr/>
        </p:nvSpPr>
        <p:spPr bwMode="auto">
          <a:xfrm>
            <a:off x="3144838" y="5724525"/>
            <a:ext cx="1649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Resting potential</a:t>
            </a:r>
            <a:endParaRPr lang="en-US" sz="1600" b="1">
              <a:latin typeface="Arial" charset="0"/>
            </a:endParaRPr>
          </a:p>
        </p:txBody>
      </p:sp>
      <p:sp>
        <p:nvSpPr>
          <p:cNvPr id="43019" name="Rectangle 56"/>
          <p:cNvSpPr>
            <a:spLocks noChangeArrowheads="1"/>
          </p:cNvSpPr>
          <p:nvPr/>
        </p:nvSpPr>
        <p:spPr bwMode="auto">
          <a:xfrm>
            <a:off x="3144838" y="6013450"/>
            <a:ext cx="228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Peak of action potential</a:t>
            </a:r>
            <a:endParaRPr lang="en-US" sz="1600" b="1">
              <a:latin typeface="Arial" charset="0"/>
            </a:endParaRPr>
          </a:p>
        </p:txBody>
      </p:sp>
      <p:sp>
        <p:nvSpPr>
          <p:cNvPr id="43020" name="Rectangle 57"/>
          <p:cNvSpPr>
            <a:spLocks noChangeArrowheads="1"/>
          </p:cNvSpPr>
          <p:nvPr/>
        </p:nvSpPr>
        <p:spPr bwMode="auto">
          <a:xfrm>
            <a:off x="3144838" y="6300788"/>
            <a:ext cx="1716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Hyperpolarization</a:t>
            </a:r>
            <a:endParaRPr lang="en-US" sz="1600" b="1"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7974013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11.12b</a:t>
            </a:r>
          </a:p>
        </p:txBody>
      </p:sp>
      <p:pic>
        <p:nvPicPr>
          <p:cNvPr id="44035" name="Picture 51" descr="figure_11_12.jpg                                               002EF44DMacintosh HD                   BF7DC75D:"/>
          <p:cNvPicPr>
            <a:picLocks noChangeAspect="1" noChangeArrowheads="1"/>
          </p:cNvPicPr>
          <p:nvPr/>
        </p:nvPicPr>
        <p:blipFill>
          <a:blip r:embed="rId2" cstate="print"/>
          <a:srcRect l="35240" t="9283" r="34442" b="31502"/>
          <a:stretch>
            <a:fillRect/>
          </a:stretch>
        </p:blipFill>
        <p:spPr bwMode="auto">
          <a:xfrm>
            <a:off x="2362200" y="304800"/>
            <a:ext cx="4384675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Line 55"/>
          <p:cNvSpPr>
            <a:spLocks noChangeShapeType="1"/>
          </p:cNvSpPr>
          <p:nvPr/>
        </p:nvSpPr>
        <p:spPr bwMode="auto">
          <a:xfrm flipV="1">
            <a:off x="4495800" y="600075"/>
            <a:ext cx="376238" cy="4540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56"/>
          <p:cNvSpPr>
            <a:spLocks noChangeShapeType="1"/>
          </p:cNvSpPr>
          <p:nvPr/>
        </p:nvSpPr>
        <p:spPr bwMode="auto">
          <a:xfrm>
            <a:off x="4860925" y="606425"/>
            <a:ext cx="1238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Rectangle 58"/>
          <p:cNvSpPr>
            <a:spLocks noChangeArrowheads="1"/>
          </p:cNvSpPr>
          <p:nvPr/>
        </p:nvSpPr>
        <p:spPr bwMode="auto">
          <a:xfrm>
            <a:off x="5040313" y="449263"/>
            <a:ext cx="733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Voltage</a:t>
            </a: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at 2 ms</a:t>
            </a:r>
            <a:endParaRPr lang="en-US" sz="1600" b="1">
              <a:latin typeface="Arial" charset="0"/>
            </a:endParaRPr>
          </a:p>
        </p:txBody>
      </p:sp>
      <p:sp>
        <p:nvSpPr>
          <p:cNvPr id="44039" name="Rectangle 63"/>
          <p:cNvSpPr>
            <a:spLocks noChangeArrowheads="1"/>
          </p:cNvSpPr>
          <p:nvPr/>
        </p:nvSpPr>
        <p:spPr bwMode="auto">
          <a:xfrm>
            <a:off x="2733675" y="5653088"/>
            <a:ext cx="259397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(b) Time = 2 ms. </a:t>
            </a:r>
            <a:r>
              <a:rPr lang="en-US" sz="1600" b="1">
                <a:solidFill>
                  <a:srgbClr val="231F20"/>
                </a:solidFill>
                <a:latin typeface="Arial" charset="0"/>
              </a:rPr>
              <a:t>Action </a:t>
            </a: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potential peak is at the </a:t>
            </a: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recording electrode.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7983538" y="6583363"/>
            <a:ext cx="1157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11.12c</a:t>
            </a:r>
          </a:p>
        </p:txBody>
      </p:sp>
      <p:pic>
        <p:nvPicPr>
          <p:cNvPr id="45059" name="Picture 51" descr="figure_11_12.jpg                                               002EF44DMacintosh HD                   BF7DC75D:"/>
          <p:cNvPicPr>
            <a:picLocks noChangeAspect="1" noChangeArrowheads="1"/>
          </p:cNvPicPr>
          <p:nvPr/>
        </p:nvPicPr>
        <p:blipFill>
          <a:blip r:embed="rId2" cstate="print"/>
          <a:srcRect l="66449" t="9283" r="2731" b="30238"/>
          <a:stretch>
            <a:fillRect/>
          </a:stretch>
        </p:blipFill>
        <p:spPr bwMode="auto">
          <a:xfrm>
            <a:off x="2478088" y="76200"/>
            <a:ext cx="38465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Line 57"/>
          <p:cNvSpPr>
            <a:spLocks noChangeShapeType="1"/>
          </p:cNvSpPr>
          <p:nvPr/>
        </p:nvSpPr>
        <p:spPr bwMode="auto">
          <a:xfrm flipV="1">
            <a:off x="5372100" y="1808163"/>
            <a:ext cx="1588" cy="265112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Rectangle 59"/>
          <p:cNvSpPr>
            <a:spLocks noChangeArrowheads="1"/>
          </p:cNvSpPr>
          <p:nvPr/>
        </p:nvSpPr>
        <p:spPr bwMode="auto">
          <a:xfrm>
            <a:off x="4865688" y="1223963"/>
            <a:ext cx="733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Voltage</a:t>
            </a: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at 4 ms</a:t>
            </a:r>
            <a:endParaRPr lang="en-US" sz="1600" b="1">
              <a:latin typeface="Arial" charset="0"/>
            </a:endParaRPr>
          </a:p>
        </p:txBody>
      </p:sp>
      <p:sp>
        <p:nvSpPr>
          <p:cNvPr id="45062" name="Rectangle 64"/>
          <p:cNvSpPr>
            <a:spLocks noChangeArrowheads="1"/>
          </p:cNvSpPr>
          <p:nvPr/>
        </p:nvSpPr>
        <p:spPr bwMode="auto">
          <a:xfrm>
            <a:off x="2922588" y="5257800"/>
            <a:ext cx="271621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(c) Time = 4 ms. </a:t>
            </a:r>
            <a:r>
              <a:rPr lang="en-US" sz="1600" b="1">
                <a:solidFill>
                  <a:srgbClr val="231F20"/>
                </a:solidFill>
                <a:latin typeface="Arial" charset="0"/>
              </a:rPr>
              <a:t>Action </a:t>
            </a: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potential peak is past </a:t>
            </a: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the recording electrode. </a:t>
            </a: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Membrane at the</a:t>
            </a: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recording electrode is </a:t>
            </a: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231F20"/>
                </a:solidFill>
                <a:latin typeface="Arial" charset="0"/>
              </a:rPr>
              <a:t>      still hyperpolarized.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 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 threshold:</a:t>
            </a:r>
          </a:p>
          <a:p>
            <a:pPr lvl="1" eaLnBrk="1" hangingPunct="1"/>
            <a:r>
              <a:rPr lang="en-US" dirty="0" smtClean="0"/>
              <a:t>Membrane is depolarized by 15 to 20 mV </a:t>
            </a:r>
          </a:p>
          <a:p>
            <a:pPr lvl="1" eaLnBrk="1" hangingPunct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permeability increases</a:t>
            </a:r>
          </a:p>
          <a:p>
            <a:pPr lvl="1" eaLnBrk="1" hangingPunct="1"/>
            <a:r>
              <a:rPr lang="en-US" dirty="0" smtClean="0"/>
              <a:t>Na influx exceeds K</a:t>
            </a:r>
            <a:r>
              <a:rPr lang="en-US" baseline="30000" dirty="0" smtClean="0"/>
              <a:t>+</a:t>
            </a:r>
            <a:r>
              <a:rPr lang="en-US" dirty="0" smtClean="0"/>
              <a:t> efflux</a:t>
            </a:r>
          </a:p>
          <a:p>
            <a:pPr>
              <a:buNone/>
            </a:pPr>
            <a:r>
              <a:rPr lang="en-US" dirty="0" smtClean="0"/>
              <a:t>The positive feedback cycle begins</a:t>
            </a:r>
          </a:p>
        </p:txBody>
      </p:sp>
      <p:pic>
        <p:nvPicPr>
          <p:cNvPr id="15362" name="Picture 2" descr="http://t3.gstatic.com/images?q=tbn:ANd9GcSgUG-xP4HVbGMIeKz6UbDKE4WZ67uyAZ-ZRFclg2UjV0BykP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38952"/>
            <a:ext cx="3048000" cy="2419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 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Subthreshold stimulus—weak local depolarization that does not reach threshold</a:t>
            </a:r>
          </a:p>
          <a:p>
            <a:pPr eaLnBrk="1" hangingPunct="1"/>
            <a:r>
              <a:rPr lang="en-US" smtClean="0"/>
              <a:t>Threshold stimulus—strong enough to push the membrane potential toward and beyond threshold </a:t>
            </a:r>
          </a:p>
          <a:p>
            <a:pPr eaLnBrk="1" hangingPunct="1"/>
            <a:r>
              <a:rPr lang="en-US" smtClean="0"/>
              <a:t>AP is an all-or-none phenomenon—action potentials either happen completely, or not at all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t3.gstatic.com/images?q=tbn:ANd9GcRa5QiWFv1Nr2aFwn_QetRw0F_PWg9W6dKbtL9b9O-K5vKDgNqV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"/>
            <a:ext cx="1828800" cy="1828800"/>
          </a:xfrm>
          <a:prstGeom prst="rect">
            <a:avLst/>
          </a:prstGeom>
          <a:noFill/>
        </p:spPr>
      </p:pic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 Definitions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Voltage (V): measure of </a:t>
            </a:r>
            <a:r>
              <a:rPr lang="en-US" dirty="0" smtClean="0">
                <a:solidFill>
                  <a:srgbClr val="FF0000"/>
                </a:solidFill>
              </a:rPr>
              <a:t>potential energy </a:t>
            </a:r>
            <a:r>
              <a:rPr lang="en-US" dirty="0" smtClean="0"/>
              <a:t>generated by separated charge </a:t>
            </a:r>
          </a:p>
          <a:p>
            <a:pPr eaLnBrk="1" hangingPunct="1"/>
            <a:r>
              <a:rPr lang="en-US" dirty="0" smtClean="0"/>
              <a:t>Potential difference: voltage measured between two points</a:t>
            </a:r>
          </a:p>
          <a:p>
            <a:pPr eaLnBrk="1" hangingPunct="1"/>
            <a:r>
              <a:rPr lang="en-US" dirty="0" smtClean="0"/>
              <a:t>Current (I): the flow of electrical charge (ions) between two points</a:t>
            </a:r>
          </a:p>
        </p:txBody>
      </p:sp>
      <p:pic>
        <p:nvPicPr>
          <p:cNvPr id="63492" name="Picture 4" descr="http://t2.gstatic.com/images?q=tbn:ANd9GcTDXbmhI_nd-0kIeZHBFbPjhzNBtsfAzliaOJRolrRRd3Z236uw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78476"/>
            <a:ext cx="3124200" cy="2479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Coding for Stimulus Intensity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action potentials are alike and are independent of stimulus intensity</a:t>
            </a:r>
          </a:p>
          <a:p>
            <a:pPr lvl="1" eaLnBrk="1" hangingPunct="1"/>
            <a:r>
              <a:rPr lang="en-US" dirty="0" smtClean="0"/>
              <a:t>How does the CNS tell the difference between a weak stimulus and a strong one?</a:t>
            </a:r>
          </a:p>
          <a:p>
            <a:pPr eaLnBrk="1" hangingPunct="1"/>
            <a:r>
              <a:rPr lang="en-US" dirty="0" smtClean="0"/>
              <a:t>Strong stimuli can generate action potentials </a:t>
            </a:r>
            <a:r>
              <a:rPr lang="en-US" u="sng" dirty="0" smtClean="0"/>
              <a:t>more often </a:t>
            </a:r>
            <a:r>
              <a:rPr lang="en-US" dirty="0" smtClean="0"/>
              <a:t>than weaker stimuli</a:t>
            </a:r>
          </a:p>
          <a:p>
            <a:pPr eaLnBrk="1" hangingPunct="1"/>
            <a:r>
              <a:rPr lang="en-US" dirty="0" smtClean="0"/>
              <a:t>The CNS determines stimulus intensity by the </a:t>
            </a:r>
            <a:r>
              <a:rPr lang="en-US" dirty="0" smtClean="0">
                <a:solidFill>
                  <a:srgbClr val="FF0000"/>
                </a:solidFill>
              </a:rPr>
              <a:t>frequency of impulses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11.13</a:t>
            </a:r>
          </a:p>
        </p:txBody>
      </p:sp>
      <p:pic>
        <p:nvPicPr>
          <p:cNvPr id="49155" name="Picture 9" descr="figure_11_13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01675"/>
            <a:ext cx="8383587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Freeform 10"/>
          <p:cNvSpPr>
            <a:spLocks/>
          </p:cNvSpPr>
          <p:nvPr/>
        </p:nvSpPr>
        <p:spPr bwMode="auto">
          <a:xfrm>
            <a:off x="3328988" y="4694238"/>
            <a:ext cx="244475" cy="457200"/>
          </a:xfrm>
          <a:custGeom>
            <a:avLst/>
            <a:gdLst>
              <a:gd name="T0" fmla="*/ 0 w 154"/>
              <a:gd name="T1" fmla="*/ 0 h 288"/>
              <a:gd name="T2" fmla="*/ 168275 w 154"/>
              <a:gd name="T3" fmla="*/ 0 h 288"/>
              <a:gd name="T4" fmla="*/ 244475 w 154"/>
              <a:gd name="T5" fmla="*/ 457200 h 288"/>
              <a:gd name="T6" fmla="*/ 0 60000 65536"/>
              <a:gd name="T7" fmla="*/ 0 60000 65536"/>
              <a:gd name="T8" fmla="*/ 0 60000 65536"/>
              <a:gd name="T9" fmla="*/ 0 w 154"/>
              <a:gd name="T10" fmla="*/ 0 h 288"/>
              <a:gd name="T11" fmla="*/ 154 w 15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" h="288">
                <a:moveTo>
                  <a:pt x="0" y="0"/>
                </a:moveTo>
                <a:lnTo>
                  <a:pt x="106" y="0"/>
                </a:lnTo>
                <a:lnTo>
                  <a:pt x="154" y="288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Freeform 11"/>
          <p:cNvSpPr>
            <a:spLocks/>
          </p:cNvSpPr>
          <p:nvPr/>
        </p:nvSpPr>
        <p:spPr bwMode="auto">
          <a:xfrm>
            <a:off x="6191250" y="1098550"/>
            <a:ext cx="336550" cy="587375"/>
          </a:xfrm>
          <a:custGeom>
            <a:avLst/>
            <a:gdLst>
              <a:gd name="T0" fmla="*/ 0 w 212"/>
              <a:gd name="T1" fmla="*/ 0 h 370"/>
              <a:gd name="T2" fmla="*/ 206375 w 212"/>
              <a:gd name="T3" fmla="*/ 0 h 370"/>
              <a:gd name="T4" fmla="*/ 336550 w 212"/>
              <a:gd name="T5" fmla="*/ 587375 h 370"/>
              <a:gd name="T6" fmla="*/ 0 60000 65536"/>
              <a:gd name="T7" fmla="*/ 0 60000 65536"/>
              <a:gd name="T8" fmla="*/ 0 60000 65536"/>
              <a:gd name="T9" fmla="*/ 0 w 212"/>
              <a:gd name="T10" fmla="*/ 0 h 370"/>
              <a:gd name="T11" fmla="*/ 212 w 212"/>
              <a:gd name="T12" fmla="*/ 370 h 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370">
                <a:moveTo>
                  <a:pt x="0" y="0"/>
                </a:moveTo>
                <a:lnTo>
                  <a:pt x="130" y="0"/>
                </a:lnTo>
                <a:lnTo>
                  <a:pt x="212" y="37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Freeform 12"/>
          <p:cNvSpPr>
            <a:spLocks/>
          </p:cNvSpPr>
          <p:nvPr/>
        </p:nvSpPr>
        <p:spPr bwMode="auto">
          <a:xfrm>
            <a:off x="5010150" y="1098550"/>
            <a:ext cx="311150" cy="584200"/>
          </a:xfrm>
          <a:custGeom>
            <a:avLst/>
            <a:gdLst>
              <a:gd name="T0" fmla="*/ 311150 w 196"/>
              <a:gd name="T1" fmla="*/ 0 h 368"/>
              <a:gd name="T2" fmla="*/ 88900 w 196"/>
              <a:gd name="T3" fmla="*/ 0 h 368"/>
              <a:gd name="T4" fmla="*/ 0 w 196"/>
              <a:gd name="T5" fmla="*/ 584200 h 368"/>
              <a:gd name="T6" fmla="*/ 0 60000 65536"/>
              <a:gd name="T7" fmla="*/ 0 60000 65536"/>
              <a:gd name="T8" fmla="*/ 0 60000 65536"/>
              <a:gd name="T9" fmla="*/ 0 w 196"/>
              <a:gd name="T10" fmla="*/ 0 h 368"/>
              <a:gd name="T11" fmla="*/ 196 w 196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368">
                <a:moveTo>
                  <a:pt x="196" y="0"/>
                </a:moveTo>
                <a:lnTo>
                  <a:pt x="56" y="0"/>
                </a:lnTo>
                <a:lnTo>
                  <a:pt x="0" y="368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Freeform 13"/>
          <p:cNvSpPr>
            <a:spLocks/>
          </p:cNvSpPr>
          <p:nvPr/>
        </p:nvSpPr>
        <p:spPr bwMode="auto">
          <a:xfrm>
            <a:off x="4721225" y="4462463"/>
            <a:ext cx="409575" cy="565150"/>
          </a:xfrm>
          <a:custGeom>
            <a:avLst/>
            <a:gdLst>
              <a:gd name="T0" fmla="*/ 409575 w 258"/>
              <a:gd name="T1" fmla="*/ 0 h 356"/>
              <a:gd name="T2" fmla="*/ 187325 w 258"/>
              <a:gd name="T3" fmla="*/ 0 h 356"/>
              <a:gd name="T4" fmla="*/ 0 w 258"/>
              <a:gd name="T5" fmla="*/ 565150 h 356"/>
              <a:gd name="T6" fmla="*/ 0 60000 65536"/>
              <a:gd name="T7" fmla="*/ 0 60000 65536"/>
              <a:gd name="T8" fmla="*/ 0 60000 65536"/>
              <a:gd name="T9" fmla="*/ 0 w 258"/>
              <a:gd name="T10" fmla="*/ 0 h 356"/>
              <a:gd name="T11" fmla="*/ 258 w 258"/>
              <a:gd name="T12" fmla="*/ 356 h 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356">
                <a:moveTo>
                  <a:pt x="258" y="0"/>
                </a:moveTo>
                <a:lnTo>
                  <a:pt x="118" y="0"/>
                </a:lnTo>
                <a:lnTo>
                  <a:pt x="0" y="356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Rectangle 14"/>
          <p:cNvSpPr>
            <a:spLocks noChangeArrowheads="1"/>
          </p:cNvSpPr>
          <p:nvPr/>
        </p:nvSpPr>
        <p:spPr bwMode="auto">
          <a:xfrm>
            <a:off x="2025650" y="4548188"/>
            <a:ext cx="122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Threshold</a:t>
            </a:r>
            <a:endParaRPr lang="en-US" sz="1800" b="1">
              <a:latin typeface="Arial" charset="0"/>
            </a:endParaRPr>
          </a:p>
        </p:txBody>
      </p:sp>
      <p:sp>
        <p:nvSpPr>
          <p:cNvPr id="49161" name="Rectangle 15"/>
          <p:cNvSpPr>
            <a:spLocks noChangeArrowheads="1"/>
          </p:cNvSpPr>
          <p:nvPr/>
        </p:nvSpPr>
        <p:spPr bwMode="auto">
          <a:xfrm>
            <a:off x="5162550" y="954088"/>
            <a:ext cx="11985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231F20"/>
                </a:solidFill>
                <a:latin typeface="Arial" charset="0"/>
              </a:rPr>
              <a:t>Action</a:t>
            </a:r>
          </a:p>
          <a:p>
            <a:pPr algn="ctr"/>
            <a:r>
              <a:rPr lang="en-US" sz="2000" b="1">
                <a:solidFill>
                  <a:srgbClr val="231F20"/>
                </a:solidFill>
                <a:latin typeface="Arial" charset="0"/>
              </a:rPr>
              <a:t>potentials</a:t>
            </a:r>
            <a:endParaRPr lang="en-US" sz="1800" b="1">
              <a:latin typeface="Arial" charset="0"/>
            </a:endParaRPr>
          </a:p>
        </p:txBody>
      </p:sp>
      <p:sp>
        <p:nvSpPr>
          <p:cNvPr id="49162" name="Rectangle 16"/>
          <p:cNvSpPr>
            <a:spLocks noChangeArrowheads="1"/>
          </p:cNvSpPr>
          <p:nvPr/>
        </p:nvSpPr>
        <p:spPr bwMode="auto">
          <a:xfrm>
            <a:off x="5187950" y="4338638"/>
            <a:ext cx="1071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Stimulus</a:t>
            </a:r>
            <a:endParaRPr lang="en-US" sz="1800" b="1">
              <a:latin typeface="Arial" charset="0"/>
            </a:endParaRPr>
          </a:p>
        </p:txBody>
      </p:sp>
      <p:sp>
        <p:nvSpPr>
          <p:cNvPr id="49163" name="Rectangle 17"/>
          <p:cNvSpPr>
            <a:spLocks noChangeArrowheads="1"/>
          </p:cNvSpPr>
          <p:nvPr/>
        </p:nvSpPr>
        <p:spPr bwMode="auto">
          <a:xfrm>
            <a:off x="4073525" y="6027738"/>
            <a:ext cx="14668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Time (ms) </a:t>
            </a:r>
            <a:endParaRPr lang="en-US" sz="1800">
              <a:latin typeface="Arial" charset="0"/>
            </a:endParaRPr>
          </a:p>
        </p:txBody>
      </p:sp>
      <p:sp>
        <p:nvSpPr>
          <p:cNvPr id="49164" name="Freeform 18"/>
          <p:cNvSpPr>
            <a:spLocks/>
          </p:cNvSpPr>
          <p:nvPr/>
        </p:nvSpPr>
        <p:spPr bwMode="auto">
          <a:xfrm>
            <a:off x="484188" y="5535613"/>
            <a:ext cx="190500" cy="165100"/>
          </a:xfrm>
          <a:custGeom>
            <a:avLst/>
            <a:gdLst>
              <a:gd name="T0" fmla="*/ 177800 w 120"/>
              <a:gd name="T1" fmla="*/ 133350 h 104"/>
              <a:gd name="T2" fmla="*/ 187325 w 120"/>
              <a:gd name="T3" fmla="*/ 101600 h 104"/>
              <a:gd name="T4" fmla="*/ 187325 w 120"/>
              <a:gd name="T5" fmla="*/ 53975 h 104"/>
              <a:gd name="T6" fmla="*/ 171450 w 120"/>
              <a:gd name="T7" fmla="*/ 19050 h 104"/>
              <a:gd name="T8" fmla="*/ 142875 w 120"/>
              <a:gd name="T9" fmla="*/ 0 h 104"/>
              <a:gd name="T10" fmla="*/ 111125 w 120"/>
              <a:gd name="T11" fmla="*/ 0 h 104"/>
              <a:gd name="T12" fmla="*/ 88900 w 120"/>
              <a:gd name="T13" fmla="*/ 15875 h 104"/>
              <a:gd name="T14" fmla="*/ 73025 w 120"/>
              <a:gd name="T15" fmla="*/ 50800 h 104"/>
              <a:gd name="T16" fmla="*/ 60325 w 120"/>
              <a:gd name="T17" fmla="*/ 95250 h 104"/>
              <a:gd name="T18" fmla="*/ 53975 w 120"/>
              <a:gd name="T19" fmla="*/ 104775 h 104"/>
              <a:gd name="T20" fmla="*/ 44450 w 120"/>
              <a:gd name="T21" fmla="*/ 104775 h 104"/>
              <a:gd name="T22" fmla="*/ 34925 w 120"/>
              <a:gd name="T23" fmla="*/ 95250 h 104"/>
              <a:gd name="T24" fmla="*/ 34925 w 120"/>
              <a:gd name="T25" fmla="*/ 76200 h 104"/>
              <a:gd name="T26" fmla="*/ 47625 w 120"/>
              <a:gd name="T27" fmla="*/ 60325 h 104"/>
              <a:gd name="T28" fmla="*/ 53975 w 120"/>
              <a:gd name="T29" fmla="*/ 6350 h 104"/>
              <a:gd name="T30" fmla="*/ 31750 w 120"/>
              <a:gd name="T31" fmla="*/ 12700 h 104"/>
              <a:gd name="T32" fmla="*/ 12700 w 120"/>
              <a:gd name="T33" fmla="*/ 25400 h 104"/>
              <a:gd name="T34" fmla="*/ 3175 w 120"/>
              <a:gd name="T35" fmla="*/ 50800 h 104"/>
              <a:gd name="T36" fmla="*/ 3175 w 120"/>
              <a:gd name="T37" fmla="*/ 104775 h 104"/>
              <a:gd name="T38" fmla="*/ 15875 w 120"/>
              <a:gd name="T39" fmla="*/ 139700 h 104"/>
              <a:gd name="T40" fmla="*/ 41275 w 120"/>
              <a:gd name="T41" fmla="*/ 155575 h 104"/>
              <a:gd name="T42" fmla="*/ 63500 w 120"/>
              <a:gd name="T43" fmla="*/ 155575 h 104"/>
              <a:gd name="T44" fmla="*/ 82550 w 120"/>
              <a:gd name="T45" fmla="*/ 149225 h 104"/>
              <a:gd name="T46" fmla="*/ 95250 w 120"/>
              <a:gd name="T47" fmla="*/ 133350 h 104"/>
              <a:gd name="T48" fmla="*/ 111125 w 120"/>
              <a:gd name="T49" fmla="*/ 88900 h 104"/>
              <a:gd name="T50" fmla="*/ 120650 w 120"/>
              <a:gd name="T51" fmla="*/ 60325 h 104"/>
              <a:gd name="T52" fmla="*/ 133350 w 120"/>
              <a:gd name="T53" fmla="*/ 53975 h 104"/>
              <a:gd name="T54" fmla="*/ 149225 w 120"/>
              <a:gd name="T55" fmla="*/ 60325 h 104"/>
              <a:gd name="T56" fmla="*/ 152400 w 120"/>
              <a:gd name="T57" fmla="*/ 79375 h 104"/>
              <a:gd name="T58" fmla="*/ 142875 w 120"/>
              <a:gd name="T59" fmla="*/ 104775 h 104"/>
              <a:gd name="T60" fmla="*/ 123825 w 120"/>
              <a:gd name="T61" fmla="*/ 111125 h 104"/>
              <a:gd name="T62" fmla="*/ 139700 w 120"/>
              <a:gd name="T63" fmla="*/ 161925 h 104"/>
              <a:gd name="T64" fmla="*/ 161925 w 120"/>
              <a:gd name="T65" fmla="*/ 152400 h 104"/>
              <a:gd name="T66" fmla="*/ 171450 w 120"/>
              <a:gd name="T67" fmla="*/ 142875 h 1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0"/>
              <a:gd name="T103" fmla="*/ 0 h 104"/>
              <a:gd name="T104" fmla="*/ 120 w 120"/>
              <a:gd name="T105" fmla="*/ 104 h 1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0" h="104">
                <a:moveTo>
                  <a:pt x="108" y="90"/>
                </a:moveTo>
                <a:lnTo>
                  <a:pt x="112" y="84"/>
                </a:lnTo>
                <a:lnTo>
                  <a:pt x="116" y="74"/>
                </a:lnTo>
                <a:lnTo>
                  <a:pt x="118" y="64"/>
                </a:lnTo>
                <a:lnTo>
                  <a:pt x="120" y="50"/>
                </a:lnTo>
                <a:lnTo>
                  <a:pt x="118" y="34"/>
                </a:lnTo>
                <a:lnTo>
                  <a:pt x="114" y="22"/>
                </a:lnTo>
                <a:lnTo>
                  <a:pt x="108" y="12"/>
                </a:lnTo>
                <a:lnTo>
                  <a:pt x="100" y="6"/>
                </a:lnTo>
                <a:lnTo>
                  <a:pt x="90" y="0"/>
                </a:lnTo>
                <a:lnTo>
                  <a:pt x="80" y="0"/>
                </a:lnTo>
                <a:lnTo>
                  <a:pt x="70" y="0"/>
                </a:lnTo>
                <a:lnTo>
                  <a:pt x="62" y="4"/>
                </a:lnTo>
                <a:lnTo>
                  <a:pt x="56" y="10"/>
                </a:lnTo>
                <a:lnTo>
                  <a:pt x="50" y="18"/>
                </a:lnTo>
                <a:lnTo>
                  <a:pt x="46" y="32"/>
                </a:lnTo>
                <a:lnTo>
                  <a:pt x="40" y="52"/>
                </a:lnTo>
                <a:lnTo>
                  <a:pt x="38" y="60"/>
                </a:lnTo>
                <a:lnTo>
                  <a:pt x="36" y="64"/>
                </a:lnTo>
                <a:lnTo>
                  <a:pt x="34" y="66"/>
                </a:lnTo>
                <a:lnTo>
                  <a:pt x="32" y="66"/>
                </a:lnTo>
                <a:lnTo>
                  <a:pt x="28" y="66"/>
                </a:lnTo>
                <a:lnTo>
                  <a:pt x="24" y="64"/>
                </a:lnTo>
                <a:lnTo>
                  <a:pt x="22" y="60"/>
                </a:lnTo>
                <a:lnTo>
                  <a:pt x="22" y="54"/>
                </a:lnTo>
                <a:lnTo>
                  <a:pt x="22" y="48"/>
                </a:lnTo>
                <a:lnTo>
                  <a:pt x="26" y="42"/>
                </a:lnTo>
                <a:lnTo>
                  <a:pt x="30" y="38"/>
                </a:lnTo>
                <a:lnTo>
                  <a:pt x="36" y="36"/>
                </a:lnTo>
                <a:lnTo>
                  <a:pt x="34" y="4"/>
                </a:lnTo>
                <a:lnTo>
                  <a:pt x="26" y="4"/>
                </a:lnTo>
                <a:lnTo>
                  <a:pt x="20" y="8"/>
                </a:lnTo>
                <a:lnTo>
                  <a:pt x="14" y="12"/>
                </a:lnTo>
                <a:lnTo>
                  <a:pt x="8" y="16"/>
                </a:lnTo>
                <a:lnTo>
                  <a:pt x="6" y="24"/>
                </a:lnTo>
                <a:lnTo>
                  <a:pt x="2" y="32"/>
                </a:lnTo>
                <a:lnTo>
                  <a:pt x="0" y="50"/>
                </a:lnTo>
                <a:lnTo>
                  <a:pt x="2" y="66"/>
                </a:lnTo>
                <a:lnTo>
                  <a:pt x="6" y="78"/>
                </a:lnTo>
                <a:lnTo>
                  <a:pt x="10" y="88"/>
                </a:lnTo>
                <a:lnTo>
                  <a:pt x="18" y="94"/>
                </a:lnTo>
                <a:lnTo>
                  <a:pt x="26" y="98"/>
                </a:lnTo>
                <a:lnTo>
                  <a:pt x="34" y="100"/>
                </a:lnTo>
                <a:lnTo>
                  <a:pt x="40" y="98"/>
                </a:lnTo>
                <a:lnTo>
                  <a:pt x="46" y="96"/>
                </a:lnTo>
                <a:lnTo>
                  <a:pt x="52" y="94"/>
                </a:lnTo>
                <a:lnTo>
                  <a:pt x="56" y="90"/>
                </a:lnTo>
                <a:lnTo>
                  <a:pt x="60" y="84"/>
                </a:lnTo>
                <a:lnTo>
                  <a:pt x="64" y="76"/>
                </a:lnTo>
                <a:lnTo>
                  <a:pt x="70" y="56"/>
                </a:lnTo>
                <a:lnTo>
                  <a:pt x="74" y="44"/>
                </a:lnTo>
                <a:lnTo>
                  <a:pt x="76" y="38"/>
                </a:lnTo>
                <a:lnTo>
                  <a:pt x="80" y="34"/>
                </a:lnTo>
                <a:lnTo>
                  <a:pt x="84" y="34"/>
                </a:lnTo>
                <a:lnTo>
                  <a:pt x="90" y="34"/>
                </a:lnTo>
                <a:lnTo>
                  <a:pt x="94" y="38"/>
                </a:lnTo>
                <a:lnTo>
                  <a:pt x="96" y="42"/>
                </a:lnTo>
                <a:lnTo>
                  <a:pt x="96" y="50"/>
                </a:lnTo>
                <a:lnTo>
                  <a:pt x="94" y="58"/>
                </a:lnTo>
                <a:lnTo>
                  <a:pt x="90" y="66"/>
                </a:lnTo>
                <a:lnTo>
                  <a:pt x="84" y="68"/>
                </a:lnTo>
                <a:lnTo>
                  <a:pt x="78" y="70"/>
                </a:lnTo>
                <a:lnTo>
                  <a:pt x="80" y="104"/>
                </a:lnTo>
                <a:lnTo>
                  <a:pt x="88" y="102"/>
                </a:lnTo>
                <a:lnTo>
                  <a:pt x="96" y="100"/>
                </a:lnTo>
                <a:lnTo>
                  <a:pt x="102" y="96"/>
                </a:lnTo>
                <a:lnTo>
                  <a:pt x="106" y="90"/>
                </a:lnTo>
                <a:lnTo>
                  <a:pt x="108" y="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Freeform 19"/>
          <p:cNvSpPr>
            <a:spLocks/>
          </p:cNvSpPr>
          <p:nvPr/>
        </p:nvSpPr>
        <p:spPr bwMode="auto">
          <a:xfrm>
            <a:off x="487363" y="5418138"/>
            <a:ext cx="187325" cy="101600"/>
          </a:xfrm>
          <a:custGeom>
            <a:avLst/>
            <a:gdLst>
              <a:gd name="T0" fmla="*/ 25400 w 118"/>
              <a:gd name="T1" fmla="*/ 82550 h 64"/>
              <a:gd name="T2" fmla="*/ 50800 w 118"/>
              <a:gd name="T3" fmla="*/ 82550 h 64"/>
              <a:gd name="T4" fmla="*/ 50800 w 118"/>
              <a:gd name="T5" fmla="*/ 101600 h 64"/>
              <a:gd name="T6" fmla="*/ 88900 w 118"/>
              <a:gd name="T7" fmla="*/ 101600 h 64"/>
              <a:gd name="T8" fmla="*/ 88900 w 118"/>
              <a:gd name="T9" fmla="*/ 82550 h 64"/>
              <a:gd name="T10" fmla="*/ 133350 w 118"/>
              <a:gd name="T11" fmla="*/ 82550 h 64"/>
              <a:gd name="T12" fmla="*/ 152400 w 118"/>
              <a:gd name="T13" fmla="*/ 79375 h 64"/>
              <a:gd name="T14" fmla="*/ 165100 w 118"/>
              <a:gd name="T15" fmla="*/ 76200 h 64"/>
              <a:gd name="T16" fmla="*/ 174625 w 118"/>
              <a:gd name="T17" fmla="*/ 73025 h 64"/>
              <a:gd name="T18" fmla="*/ 180975 w 118"/>
              <a:gd name="T19" fmla="*/ 63500 h 64"/>
              <a:gd name="T20" fmla="*/ 184150 w 118"/>
              <a:gd name="T21" fmla="*/ 53975 h 64"/>
              <a:gd name="T22" fmla="*/ 187325 w 118"/>
              <a:gd name="T23" fmla="*/ 34925 h 64"/>
              <a:gd name="T24" fmla="*/ 180975 w 118"/>
              <a:gd name="T25" fmla="*/ 0 h 64"/>
              <a:gd name="T26" fmla="*/ 146050 w 118"/>
              <a:gd name="T27" fmla="*/ 6350 h 64"/>
              <a:gd name="T28" fmla="*/ 149225 w 118"/>
              <a:gd name="T29" fmla="*/ 19050 h 64"/>
              <a:gd name="T30" fmla="*/ 149225 w 118"/>
              <a:gd name="T31" fmla="*/ 25400 h 64"/>
              <a:gd name="T32" fmla="*/ 146050 w 118"/>
              <a:gd name="T33" fmla="*/ 28575 h 64"/>
              <a:gd name="T34" fmla="*/ 133350 w 118"/>
              <a:gd name="T35" fmla="*/ 31750 h 64"/>
              <a:gd name="T36" fmla="*/ 88900 w 118"/>
              <a:gd name="T37" fmla="*/ 31750 h 64"/>
              <a:gd name="T38" fmla="*/ 88900 w 118"/>
              <a:gd name="T39" fmla="*/ 3175 h 64"/>
              <a:gd name="T40" fmla="*/ 50800 w 118"/>
              <a:gd name="T41" fmla="*/ 3175 h 64"/>
              <a:gd name="T42" fmla="*/ 50800 w 118"/>
              <a:gd name="T43" fmla="*/ 31750 h 64"/>
              <a:gd name="T44" fmla="*/ 0 w 118"/>
              <a:gd name="T45" fmla="*/ 31750 h 64"/>
              <a:gd name="T46" fmla="*/ 22225 w 118"/>
              <a:gd name="T47" fmla="*/ 82550 h 64"/>
              <a:gd name="T48" fmla="*/ 25400 w 118"/>
              <a:gd name="T49" fmla="*/ 82550 h 6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64"/>
              <a:gd name="T77" fmla="*/ 118 w 118"/>
              <a:gd name="T78" fmla="*/ 64 h 6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64">
                <a:moveTo>
                  <a:pt x="16" y="52"/>
                </a:moveTo>
                <a:lnTo>
                  <a:pt x="32" y="52"/>
                </a:lnTo>
                <a:lnTo>
                  <a:pt x="32" y="64"/>
                </a:lnTo>
                <a:lnTo>
                  <a:pt x="56" y="64"/>
                </a:lnTo>
                <a:lnTo>
                  <a:pt x="56" y="52"/>
                </a:lnTo>
                <a:lnTo>
                  <a:pt x="84" y="52"/>
                </a:lnTo>
                <a:lnTo>
                  <a:pt x="96" y="50"/>
                </a:lnTo>
                <a:lnTo>
                  <a:pt x="104" y="48"/>
                </a:lnTo>
                <a:lnTo>
                  <a:pt x="110" y="46"/>
                </a:lnTo>
                <a:lnTo>
                  <a:pt x="114" y="40"/>
                </a:lnTo>
                <a:lnTo>
                  <a:pt x="116" y="34"/>
                </a:lnTo>
                <a:lnTo>
                  <a:pt x="118" y="22"/>
                </a:lnTo>
                <a:lnTo>
                  <a:pt x="114" y="0"/>
                </a:lnTo>
                <a:lnTo>
                  <a:pt x="92" y="4"/>
                </a:lnTo>
                <a:lnTo>
                  <a:pt x="94" y="12"/>
                </a:lnTo>
                <a:lnTo>
                  <a:pt x="94" y="16"/>
                </a:lnTo>
                <a:lnTo>
                  <a:pt x="92" y="18"/>
                </a:lnTo>
                <a:lnTo>
                  <a:pt x="84" y="20"/>
                </a:lnTo>
                <a:lnTo>
                  <a:pt x="56" y="20"/>
                </a:lnTo>
                <a:lnTo>
                  <a:pt x="56" y="2"/>
                </a:lnTo>
                <a:lnTo>
                  <a:pt x="32" y="2"/>
                </a:lnTo>
                <a:lnTo>
                  <a:pt x="32" y="20"/>
                </a:lnTo>
                <a:lnTo>
                  <a:pt x="0" y="20"/>
                </a:lnTo>
                <a:lnTo>
                  <a:pt x="14" y="52"/>
                </a:lnTo>
                <a:lnTo>
                  <a:pt x="16" y="5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Freeform 20"/>
          <p:cNvSpPr>
            <a:spLocks/>
          </p:cNvSpPr>
          <p:nvPr/>
        </p:nvSpPr>
        <p:spPr bwMode="auto">
          <a:xfrm>
            <a:off x="487363" y="5345113"/>
            <a:ext cx="184150" cy="50800"/>
          </a:xfrm>
          <a:custGeom>
            <a:avLst/>
            <a:gdLst>
              <a:gd name="T0" fmla="*/ 34925 w 116"/>
              <a:gd name="T1" fmla="*/ 50800 h 32"/>
              <a:gd name="T2" fmla="*/ 34925 w 116"/>
              <a:gd name="T3" fmla="*/ 0 h 32"/>
              <a:gd name="T4" fmla="*/ 0 w 116"/>
              <a:gd name="T5" fmla="*/ 0 h 32"/>
              <a:gd name="T6" fmla="*/ 0 w 116"/>
              <a:gd name="T7" fmla="*/ 50800 h 32"/>
              <a:gd name="T8" fmla="*/ 31750 w 116"/>
              <a:gd name="T9" fmla="*/ 50800 h 32"/>
              <a:gd name="T10" fmla="*/ 34925 w 116"/>
              <a:gd name="T11" fmla="*/ 50800 h 32"/>
              <a:gd name="T12" fmla="*/ 184150 w 116"/>
              <a:gd name="T13" fmla="*/ 50800 h 32"/>
              <a:gd name="T14" fmla="*/ 184150 w 116"/>
              <a:gd name="T15" fmla="*/ 0 h 32"/>
              <a:gd name="T16" fmla="*/ 50800 w 116"/>
              <a:gd name="T17" fmla="*/ 0 h 32"/>
              <a:gd name="T18" fmla="*/ 50800 w 116"/>
              <a:gd name="T19" fmla="*/ 50800 h 32"/>
              <a:gd name="T20" fmla="*/ 184150 w 116"/>
              <a:gd name="T21" fmla="*/ 50800 h 32"/>
              <a:gd name="T22" fmla="*/ 34925 w 116"/>
              <a:gd name="T23" fmla="*/ 50800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6"/>
              <a:gd name="T37" fmla="*/ 0 h 32"/>
              <a:gd name="T38" fmla="*/ 116 w 116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6" h="32">
                <a:moveTo>
                  <a:pt x="22" y="32"/>
                </a:moveTo>
                <a:lnTo>
                  <a:pt x="22" y="0"/>
                </a:lnTo>
                <a:lnTo>
                  <a:pt x="0" y="0"/>
                </a:lnTo>
                <a:lnTo>
                  <a:pt x="0" y="32"/>
                </a:lnTo>
                <a:lnTo>
                  <a:pt x="20" y="32"/>
                </a:lnTo>
                <a:lnTo>
                  <a:pt x="22" y="32"/>
                </a:lnTo>
                <a:lnTo>
                  <a:pt x="116" y="32"/>
                </a:lnTo>
                <a:lnTo>
                  <a:pt x="116" y="0"/>
                </a:lnTo>
                <a:lnTo>
                  <a:pt x="32" y="0"/>
                </a:lnTo>
                <a:lnTo>
                  <a:pt x="32" y="32"/>
                </a:lnTo>
                <a:lnTo>
                  <a:pt x="116" y="32"/>
                </a:lnTo>
                <a:lnTo>
                  <a:pt x="22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Freeform 21"/>
          <p:cNvSpPr>
            <a:spLocks/>
          </p:cNvSpPr>
          <p:nvPr/>
        </p:nvSpPr>
        <p:spPr bwMode="auto">
          <a:xfrm>
            <a:off x="534988" y="5087938"/>
            <a:ext cx="136525" cy="225425"/>
          </a:xfrm>
          <a:custGeom>
            <a:avLst/>
            <a:gdLst>
              <a:gd name="T0" fmla="*/ 136525 w 86"/>
              <a:gd name="T1" fmla="*/ 225425 h 142"/>
              <a:gd name="T2" fmla="*/ 136525 w 86"/>
              <a:gd name="T3" fmla="*/ 174625 h 142"/>
              <a:gd name="T4" fmla="*/ 66675 w 86"/>
              <a:gd name="T5" fmla="*/ 174625 h 142"/>
              <a:gd name="T6" fmla="*/ 53975 w 86"/>
              <a:gd name="T7" fmla="*/ 171450 h 142"/>
              <a:gd name="T8" fmla="*/ 47625 w 86"/>
              <a:gd name="T9" fmla="*/ 168275 h 142"/>
              <a:gd name="T10" fmla="*/ 41275 w 86"/>
              <a:gd name="T11" fmla="*/ 161925 h 142"/>
              <a:gd name="T12" fmla="*/ 41275 w 86"/>
              <a:gd name="T13" fmla="*/ 152400 h 142"/>
              <a:gd name="T14" fmla="*/ 44450 w 86"/>
              <a:gd name="T15" fmla="*/ 142875 h 142"/>
              <a:gd name="T16" fmla="*/ 50800 w 86"/>
              <a:gd name="T17" fmla="*/ 139700 h 142"/>
              <a:gd name="T18" fmla="*/ 63500 w 86"/>
              <a:gd name="T19" fmla="*/ 136525 h 142"/>
              <a:gd name="T20" fmla="*/ 136525 w 86"/>
              <a:gd name="T21" fmla="*/ 136525 h 142"/>
              <a:gd name="T22" fmla="*/ 136525 w 86"/>
              <a:gd name="T23" fmla="*/ 85725 h 142"/>
              <a:gd name="T24" fmla="*/ 66675 w 86"/>
              <a:gd name="T25" fmla="*/ 85725 h 142"/>
              <a:gd name="T26" fmla="*/ 53975 w 86"/>
              <a:gd name="T27" fmla="*/ 85725 h 142"/>
              <a:gd name="T28" fmla="*/ 47625 w 86"/>
              <a:gd name="T29" fmla="*/ 82550 h 142"/>
              <a:gd name="T30" fmla="*/ 41275 w 86"/>
              <a:gd name="T31" fmla="*/ 76200 h 142"/>
              <a:gd name="T32" fmla="*/ 41275 w 86"/>
              <a:gd name="T33" fmla="*/ 66675 h 142"/>
              <a:gd name="T34" fmla="*/ 41275 w 86"/>
              <a:gd name="T35" fmla="*/ 60325 h 142"/>
              <a:gd name="T36" fmla="*/ 47625 w 86"/>
              <a:gd name="T37" fmla="*/ 53975 h 142"/>
              <a:gd name="T38" fmla="*/ 53975 w 86"/>
              <a:gd name="T39" fmla="*/ 50800 h 142"/>
              <a:gd name="T40" fmla="*/ 60325 w 86"/>
              <a:gd name="T41" fmla="*/ 50800 h 142"/>
              <a:gd name="T42" fmla="*/ 136525 w 86"/>
              <a:gd name="T43" fmla="*/ 50800 h 142"/>
              <a:gd name="T44" fmla="*/ 136525 w 86"/>
              <a:gd name="T45" fmla="*/ 0 h 142"/>
              <a:gd name="T46" fmla="*/ 53975 w 86"/>
              <a:gd name="T47" fmla="*/ 0 h 142"/>
              <a:gd name="T48" fmla="*/ 28575 w 86"/>
              <a:gd name="T49" fmla="*/ 3175 h 142"/>
              <a:gd name="T50" fmla="*/ 19050 w 86"/>
              <a:gd name="T51" fmla="*/ 6350 h 142"/>
              <a:gd name="T52" fmla="*/ 12700 w 86"/>
              <a:gd name="T53" fmla="*/ 12700 h 142"/>
              <a:gd name="T54" fmla="*/ 6350 w 86"/>
              <a:gd name="T55" fmla="*/ 19050 h 142"/>
              <a:gd name="T56" fmla="*/ 3175 w 86"/>
              <a:gd name="T57" fmla="*/ 25400 h 142"/>
              <a:gd name="T58" fmla="*/ 0 w 86"/>
              <a:gd name="T59" fmla="*/ 44450 h 142"/>
              <a:gd name="T60" fmla="*/ 3175 w 86"/>
              <a:gd name="T61" fmla="*/ 60325 h 142"/>
              <a:gd name="T62" fmla="*/ 6350 w 86"/>
              <a:gd name="T63" fmla="*/ 69850 h 142"/>
              <a:gd name="T64" fmla="*/ 12700 w 86"/>
              <a:gd name="T65" fmla="*/ 79375 h 142"/>
              <a:gd name="T66" fmla="*/ 22225 w 86"/>
              <a:gd name="T67" fmla="*/ 92075 h 142"/>
              <a:gd name="T68" fmla="*/ 12700 w 86"/>
              <a:gd name="T69" fmla="*/ 98425 h 142"/>
              <a:gd name="T70" fmla="*/ 6350 w 86"/>
              <a:gd name="T71" fmla="*/ 107950 h 142"/>
              <a:gd name="T72" fmla="*/ 3175 w 86"/>
              <a:gd name="T73" fmla="*/ 117475 h 142"/>
              <a:gd name="T74" fmla="*/ 0 w 86"/>
              <a:gd name="T75" fmla="*/ 130175 h 142"/>
              <a:gd name="T76" fmla="*/ 3175 w 86"/>
              <a:gd name="T77" fmla="*/ 146050 h 142"/>
              <a:gd name="T78" fmla="*/ 6350 w 86"/>
              <a:gd name="T79" fmla="*/ 155575 h 142"/>
              <a:gd name="T80" fmla="*/ 12700 w 86"/>
              <a:gd name="T81" fmla="*/ 168275 h 142"/>
              <a:gd name="T82" fmla="*/ 22225 w 86"/>
              <a:gd name="T83" fmla="*/ 177800 h 142"/>
              <a:gd name="T84" fmla="*/ 3175 w 86"/>
              <a:gd name="T85" fmla="*/ 177800 h 142"/>
              <a:gd name="T86" fmla="*/ 3175 w 86"/>
              <a:gd name="T87" fmla="*/ 225425 h 142"/>
              <a:gd name="T88" fmla="*/ 133350 w 86"/>
              <a:gd name="T89" fmla="*/ 225425 h 142"/>
              <a:gd name="T90" fmla="*/ 136525 w 86"/>
              <a:gd name="T91" fmla="*/ 225425 h 1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142"/>
              <a:gd name="T140" fmla="*/ 86 w 86"/>
              <a:gd name="T141" fmla="*/ 142 h 1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142">
                <a:moveTo>
                  <a:pt x="86" y="142"/>
                </a:moveTo>
                <a:lnTo>
                  <a:pt x="86" y="110"/>
                </a:lnTo>
                <a:lnTo>
                  <a:pt x="42" y="110"/>
                </a:lnTo>
                <a:lnTo>
                  <a:pt x="34" y="108"/>
                </a:lnTo>
                <a:lnTo>
                  <a:pt x="30" y="106"/>
                </a:lnTo>
                <a:lnTo>
                  <a:pt x="26" y="102"/>
                </a:lnTo>
                <a:lnTo>
                  <a:pt x="26" y="96"/>
                </a:lnTo>
                <a:lnTo>
                  <a:pt x="28" y="90"/>
                </a:lnTo>
                <a:lnTo>
                  <a:pt x="32" y="88"/>
                </a:lnTo>
                <a:lnTo>
                  <a:pt x="40" y="86"/>
                </a:lnTo>
                <a:lnTo>
                  <a:pt x="86" y="86"/>
                </a:lnTo>
                <a:lnTo>
                  <a:pt x="86" y="54"/>
                </a:lnTo>
                <a:lnTo>
                  <a:pt x="42" y="54"/>
                </a:lnTo>
                <a:lnTo>
                  <a:pt x="34" y="54"/>
                </a:lnTo>
                <a:lnTo>
                  <a:pt x="30" y="52"/>
                </a:lnTo>
                <a:lnTo>
                  <a:pt x="26" y="48"/>
                </a:lnTo>
                <a:lnTo>
                  <a:pt x="26" y="42"/>
                </a:lnTo>
                <a:lnTo>
                  <a:pt x="26" y="38"/>
                </a:lnTo>
                <a:lnTo>
                  <a:pt x="30" y="34"/>
                </a:lnTo>
                <a:lnTo>
                  <a:pt x="34" y="32"/>
                </a:lnTo>
                <a:lnTo>
                  <a:pt x="38" y="32"/>
                </a:lnTo>
                <a:lnTo>
                  <a:pt x="86" y="32"/>
                </a:lnTo>
                <a:lnTo>
                  <a:pt x="86" y="0"/>
                </a:lnTo>
                <a:lnTo>
                  <a:pt x="34" y="0"/>
                </a:lnTo>
                <a:lnTo>
                  <a:pt x="18" y="2"/>
                </a:lnTo>
                <a:lnTo>
                  <a:pt x="12" y="4"/>
                </a:lnTo>
                <a:lnTo>
                  <a:pt x="8" y="8"/>
                </a:lnTo>
                <a:lnTo>
                  <a:pt x="4" y="12"/>
                </a:lnTo>
                <a:lnTo>
                  <a:pt x="2" y="16"/>
                </a:lnTo>
                <a:lnTo>
                  <a:pt x="0" y="28"/>
                </a:lnTo>
                <a:lnTo>
                  <a:pt x="2" y="38"/>
                </a:lnTo>
                <a:lnTo>
                  <a:pt x="4" y="44"/>
                </a:lnTo>
                <a:lnTo>
                  <a:pt x="8" y="50"/>
                </a:lnTo>
                <a:lnTo>
                  <a:pt x="14" y="58"/>
                </a:lnTo>
                <a:lnTo>
                  <a:pt x="8" y="62"/>
                </a:lnTo>
                <a:lnTo>
                  <a:pt x="4" y="68"/>
                </a:lnTo>
                <a:lnTo>
                  <a:pt x="2" y="74"/>
                </a:lnTo>
                <a:lnTo>
                  <a:pt x="0" y="82"/>
                </a:lnTo>
                <a:lnTo>
                  <a:pt x="2" y="92"/>
                </a:lnTo>
                <a:lnTo>
                  <a:pt x="4" y="98"/>
                </a:lnTo>
                <a:lnTo>
                  <a:pt x="8" y="106"/>
                </a:lnTo>
                <a:lnTo>
                  <a:pt x="14" y="112"/>
                </a:lnTo>
                <a:lnTo>
                  <a:pt x="2" y="112"/>
                </a:lnTo>
                <a:lnTo>
                  <a:pt x="2" y="142"/>
                </a:lnTo>
                <a:lnTo>
                  <a:pt x="84" y="142"/>
                </a:lnTo>
                <a:lnTo>
                  <a:pt x="86" y="1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Freeform 22"/>
          <p:cNvSpPr>
            <a:spLocks/>
          </p:cNvSpPr>
          <p:nvPr/>
        </p:nvSpPr>
        <p:spPr bwMode="auto">
          <a:xfrm>
            <a:off x="538163" y="4919663"/>
            <a:ext cx="136525" cy="139700"/>
          </a:xfrm>
          <a:custGeom>
            <a:avLst/>
            <a:gdLst>
              <a:gd name="T0" fmla="*/ 0 w 86"/>
              <a:gd name="T1" fmla="*/ 0 h 88"/>
              <a:gd name="T2" fmla="*/ 0 w 86"/>
              <a:gd name="T3" fmla="*/ 50800 h 88"/>
              <a:gd name="T4" fmla="*/ 63500 w 86"/>
              <a:gd name="T5" fmla="*/ 50800 h 88"/>
              <a:gd name="T6" fmla="*/ 79375 w 86"/>
              <a:gd name="T7" fmla="*/ 50800 h 88"/>
              <a:gd name="T8" fmla="*/ 88900 w 86"/>
              <a:gd name="T9" fmla="*/ 57150 h 88"/>
              <a:gd name="T10" fmla="*/ 95250 w 86"/>
              <a:gd name="T11" fmla="*/ 63500 h 88"/>
              <a:gd name="T12" fmla="*/ 95250 w 86"/>
              <a:gd name="T13" fmla="*/ 69850 h 88"/>
              <a:gd name="T14" fmla="*/ 95250 w 86"/>
              <a:gd name="T15" fmla="*/ 79375 h 88"/>
              <a:gd name="T16" fmla="*/ 88900 w 86"/>
              <a:gd name="T17" fmla="*/ 82550 h 88"/>
              <a:gd name="T18" fmla="*/ 82550 w 86"/>
              <a:gd name="T19" fmla="*/ 88900 h 88"/>
              <a:gd name="T20" fmla="*/ 73025 w 86"/>
              <a:gd name="T21" fmla="*/ 88900 h 88"/>
              <a:gd name="T22" fmla="*/ 0 w 86"/>
              <a:gd name="T23" fmla="*/ 88900 h 88"/>
              <a:gd name="T24" fmla="*/ 0 w 86"/>
              <a:gd name="T25" fmla="*/ 139700 h 88"/>
              <a:gd name="T26" fmla="*/ 85725 w 86"/>
              <a:gd name="T27" fmla="*/ 139700 h 88"/>
              <a:gd name="T28" fmla="*/ 107950 w 86"/>
              <a:gd name="T29" fmla="*/ 136525 h 88"/>
              <a:gd name="T30" fmla="*/ 114300 w 86"/>
              <a:gd name="T31" fmla="*/ 133350 h 88"/>
              <a:gd name="T32" fmla="*/ 123825 w 86"/>
              <a:gd name="T33" fmla="*/ 127000 h 88"/>
              <a:gd name="T34" fmla="*/ 127000 w 86"/>
              <a:gd name="T35" fmla="*/ 120650 h 88"/>
              <a:gd name="T36" fmla="*/ 133350 w 86"/>
              <a:gd name="T37" fmla="*/ 114300 h 88"/>
              <a:gd name="T38" fmla="*/ 136525 w 86"/>
              <a:gd name="T39" fmla="*/ 95250 h 88"/>
              <a:gd name="T40" fmla="*/ 133350 w 86"/>
              <a:gd name="T41" fmla="*/ 79375 h 88"/>
              <a:gd name="T42" fmla="*/ 130175 w 86"/>
              <a:gd name="T43" fmla="*/ 69850 h 88"/>
              <a:gd name="T44" fmla="*/ 120650 w 86"/>
              <a:gd name="T45" fmla="*/ 57150 h 88"/>
              <a:gd name="T46" fmla="*/ 111125 w 86"/>
              <a:gd name="T47" fmla="*/ 47625 h 88"/>
              <a:gd name="T48" fmla="*/ 133350 w 86"/>
              <a:gd name="T49" fmla="*/ 47625 h 88"/>
              <a:gd name="T50" fmla="*/ 133350 w 86"/>
              <a:gd name="T51" fmla="*/ 0 h 88"/>
              <a:gd name="T52" fmla="*/ 3175 w 86"/>
              <a:gd name="T53" fmla="*/ 0 h 88"/>
              <a:gd name="T54" fmla="*/ 0 w 86"/>
              <a:gd name="T55" fmla="*/ 0 h 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"/>
              <a:gd name="T85" fmla="*/ 0 h 88"/>
              <a:gd name="T86" fmla="*/ 86 w 86"/>
              <a:gd name="T87" fmla="*/ 88 h 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" h="88">
                <a:moveTo>
                  <a:pt x="0" y="0"/>
                </a:moveTo>
                <a:lnTo>
                  <a:pt x="0" y="32"/>
                </a:lnTo>
                <a:lnTo>
                  <a:pt x="40" y="32"/>
                </a:lnTo>
                <a:lnTo>
                  <a:pt x="50" y="32"/>
                </a:lnTo>
                <a:lnTo>
                  <a:pt x="56" y="36"/>
                </a:lnTo>
                <a:lnTo>
                  <a:pt x="60" y="40"/>
                </a:lnTo>
                <a:lnTo>
                  <a:pt x="60" y="44"/>
                </a:lnTo>
                <a:lnTo>
                  <a:pt x="60" y="50"/>
                </a:lnTo>
                <a:lnTo>
                  <a:pt x="56" y="52"/>
                </a:lnTo>
                <a:lnTo>
                  <a:pt x="52" y="56"/>
                </a:lnTo>
                <a:lnTo>
                  <a:pt x="46" y="56"/>
                </a:lnTo>
                <a:lnTo>
                  <a:pt x="0" y="56"/>
                </a:lnTo>
                <a:lnTo>
                  <a:pt x="0" y="88"/>
                </a:lnTo>
                <a:lnTo>
                  <a:pt x="54" y="88"/>
                </a:lnTo>
                <a:lnTo>
                  <a:pt x="68" y="86"/>
                </a:lnTo>
                <a:lnTo>
                  <a:pt x="72" y="84"/>
                </a:lnTo>
                <a:lnTo>
                  <a:pt x="78" y="80"/>
                </a:lnTo>
                <a:lnTo>
                  <a:pt x="80" y="76"/>
                </a:lnTo>
                <a:lnTo>
                  <a:pt x="84" y="72"/>
                </a:lnTo>
                <a:lnTo>
                  <a:pt x="86" y="60"/>
                </a:lnTo>
                <a:lnTo>
                  <a:pt x="84" y="50"/>
                </a:lnTo>
                <a:lnTo>
                  <a:pt x="82" y="44"/>
                </a:lnTo>
                <a:lnTo>
                  <a:pt x="76" y="36"/>
                </a:lnTo>
                <a:lnTo>
                  <a:pt x="70" y="30"/>
                </a:lnTo>
                <a:lnTo>
                  <a:pt x="84" y="30"/>
                </a:lnTo>
                <a:lnTo>
                  <a:pt x="84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Freeform 23"/>
          <p:cNvSpPr>
            <a:spLocks/>
          </p:cNvSpPr>
          <p:nvPr/>
        </p:nvSpPr>
        <p:spPr bwMode="auto">
          <a:xfrm>
            <a:off x="487363" y="4837113"/>
            <a:ext cx="184150" cy="50800"/>
          </a:xfrm>
          <a:custGeom>
            <a:avLst/>
            <a:gdLst>
              <a:gd name="T0" fmla="*/ 184150 w 116"/>
              <a:gd name="T1" fmla="*/ 50800 h 32"/>
              <a:gd name="T2" fmla="*/ 184150 w 116"/>
              <a:gd name="T3" fmla="*/ 0 h 32"/>
              <a:gd name="T4" fmla="*/ 0 w 116"/>
              <a:gd name="T5" fmla="*/ 0 h 32"/>
              <a:gd name="T6" fmla="*/ 0 w 116"/>
              <a:gd name="T7" fmla="*/ 50800 h 32"/>
              <a:gd name="T8" fmla="*/ 180975 w 116"/>
              <a:gd name="T9" fmla="*/ 50800 h 32"/>
              <a:gd name="T10" fmla="*/ 184150 w 116"/>
              <a:gd name="T11" fmla="*/ 5080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32"/>
              <a:gd name="T20" fmla="*/ 116 w 116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32">
                <a:moveTo>
                  <a:pt x="116" y="32"/>
                </a:moveTo>
                <a:lnTo>
                  <a:pt x="116" y="0"/>
                </a:lnTo>
                <a:lnTo>
                  <a:pt x="0" y="0"/>
                </a:lnTo>
                <a:lnTo>
                  <a:pt x="0" y="32"/>
                </a:lnTo>
                <a:lnTo>
                  <a:pt x="114" y="32"/>
                </a:lnTo>
                <a:lnTo>
                  <a:pt x="116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Freeform 24"/>
          <p:cNvSpPr>
            <a:spLocks/>
          </p:cNvSpPr>
          <p:nvPr/>
        </p:nvSpPr>
        <p:spPr bwMode="auto">
          <a:xfrm>
            <a:off x="538163" y="4665663"/>
            <a:ext cx="136525" cy="139700"/>
          </a:xfrm>
          <a:custGeom>
            <a:avLst/>
            <a:gdLst>
              <a:gd name="T0" fmla="*/ 0 w 86"/>
              <a:gd name="T1" fmla="*/ 0 h 88"/>
              <a:gd name="T2" fmla="*/ 0 w 86"/>
              <a:gd name="T3" fmla="*/ 50800 h 88"/>
              <a:gd name="T4" fmla="*/ 63500 w 86"/>
              <a:gd name="T5" fmla="*/ 50800 h 88"/>
              <a:gd name="T6" fmla="*/ 79375 w 86"/>
              <a:gd name="T7" fmla="*/ 50800 h 88"/>
              <a:gd name="T8" fmla="*/ 88900 w 86"/>
              <a:gd name="T9" fmla="*/ 57150 h 88"/>
              <a:gd name="T10" fmla="*/ 95250 w 86"/>
              <a:gd name="T11" fmla="*/ 63500 h 88"/>
              <a:gd name="T12" fmla="*/ 95250 w 86"/>
              <a:gd name="T13" fmla="*/ 69850 h 88"/>
              <a:gd name="T14" fmla="*/ 95250 w 86"/>
              <a:gd name="T15" fmla="*/ 79375 h 88"/>
              <a:gd name="T16" fmla="*/ 88900 w 86"/>
              <a:gd name="T17" fmla="*/ 82550 h 88"/>
              <a:gd name="T18" fmla="*/ 82550 w 86"/>
              <a:gd name="T19" fmla="*/ 88900 h 88"/>
              <a:gd name="T20" fmla="*/ 73025 w 86"/>
              <a:gd name="T21" fmla="*/ 88900 h 88"/>
              <a:gd name="T22" fmla="*/ 0 w 86"/>
              <a:gd name="T23" fmla="*/ 88900 h 88"/>
              <a:gd name="T24" fmla="*/ 0 w 86"/>
              <a:gd name="T25" fmla="*/ 139700 h 88"/>
              <a:gd name="T26" fmla="*/ 85725 w 86"/>
              <a:gd name="T27" fmla="*/ 139700 h 88"/>
              <a:gd name="T28" fmla="*/ 107950 w 86"/>
              <a:gd name="T29" fmla="*/ 136525 h 88"/>
              <a:gd name="T30" fmla="*/ 114300 w 86"/>
              <a:gd name="T31" fmla="*/ 133350 h 88"/>
              <a:gd name="T32" fmla="*/ 123825 w 86"/>
              <a:gd name="T33" fmla="*/ 127000 h 88"/>
              <a:gd name="T34" fmla="*/ 127000 w 86"/>
              <a:gd name="T35" fmla="*/ 120650 h 88"/>
              <a:gd name="T36" fmla="*/ 133350 w 86"/>
              <a:gd name="T37" fmla="*/ 114300 h 88"/>
              <a:gd name="T38" fmla="*/ 136525 w 86"/>
              <a:gd name="T39" fmla="*/ 95250 h 88"/>
              <a:gd name="T40" fmla="*/ 133350 w 86"/>
              <a:gd name="T41" fmla="*/ 79375 h 88"/>
              <a:gd name="T42" fmla="*/ 130175 w 86"/>
              <a:gd name="T43" fmla="*/ 69850 h 88"/>
              <a:gd name="T44" fmla="*/ 120650 w 86"/>
              <a:gd name="T45" fmla="*/ 57150 h 88"/>
              <a:gd name="T46" fmla="*/ 111125 w 86"/>
              <a:gd name="T47" fmla="*/ 47625 h 88"/>
              <a:gd name="T48" fmla="*/ 133350 w 86"/>
              <a:gd name="T49" fmla="*/ 47625 h 88"/>
              <a:gd name="T50" fmla="*/ 133350 w 86"/>
              <a:gd name="T51" fmla="*/ 0 h 88"/>
              <a:gd name="T52" fmla="*/ 3175 w 86"/>
              <a:gd name="T53" fmla="*/ 0 h 88"/>
              <a:gd name="T54" fmla="*/ 0 w 86"/>
              <a:gd name="T55" fmla="*/ 0 h 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"/>
              <a:gd name="T85" fmla="*/ 0 h 88"/>
              <a:gd name="T86" fmla="*/ 86 w 86"/>
              <a:gd name="T87" fmla="*/ 88 h 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" h="88">
                <a:moveTo>
                  <a:pt x="0" y="0"/>
                </a:moveTo>
                <a:lnTo>
                  <a:pt x="0" y="32"/>
                </a:lnTo>
                <a:lnTo>
                  <a:pt x="40" y="32"/>
                </a:lnTo>
                <a:lnTo>
                  <a:pt x="50" y="32"/>
                </a:lnTo>
                <a:lnTo>
                  <a:pt x="56" y="36"/>
                </a:lnTo>
                <a:lnTo>
                  <a:pt x="60" y="40"/>
                </a:lnTo>
                <a:lnTo>
                  <a:pt x="60" y="44"/>
                </a:lnTo>
                <a:lnTo>
                  <a:pt x="60" y="50"/>
                </a:lnTo>
                <a:lnTo>
                  <a:pt x="56" y="52"/>
                </a:lnTo>
                <a:lnTo>
                  <a:pt x="52" y="56"/>
                </a:lnTo>
                <a:lnTo>
                  <a:pt x="46" y="56"/>
                </a:lnTo>
                <a:lnTo>
                  <a:pt x="0" y="56"/>
                </a:lnTo>
                <a:lnTo>
                  <a:pt x="0" y="88"/>
                </a:lnTo>
                <a:lnTo>
                  <a:pt x="54" y="88"/>
                </a:lnTo>
                <a:lnTo>
                  <a:pt x="68" y="86"/>
                </a:lnTo>
                <a:lnTo>
                  <a:pt x="72" y="84"/>
                </a:lnTo>
                <a:lnTo>
                  <a:pt x="78" y="80"/>
                </a:lnTo>
                <a:lnTo>
                  <a:pt x="80" y="76"/>
                </a:lnTo>
                <a:lnTo>
                  <a:pt x="84" y="72"/>
                </a:lnTo>
                <a:lnTo>
                  <a:pt x="86" y="60"/>
                </a:lnTo>
                <a:lnTo>
                  <a:pt x="84" y="50"/>
                </a:lnTo>
                <a:lnTo>
                  <a:pt x="82" y="44"/>
                </a:lnTo>
                <a:lnTo>
                  <a:pt x="76" y="36"/>
                </a:lnTo>
                <a:lnTo>
                  <a:pt x="70" y="30"/>
                </a:lnTo>
                <a:lnTo>
                  <a:pt x="84" y="30"/>
                </a:lnTo>
                <a:lnTo>
                  <a:pt x="84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Freeform 25"/>
          <p:cNvSpPr>
            <a:spLocks/>
          </p:cNvSpPr>
          <p:nvPr/>
        </p:nvSpPr>
        <p:spPr bwMode="auto">
          <a:xfrm>
            <a:off x="534988" y="4503738"/>
            <a:ext cx="139700" cy="139700"/>
          </a:xfrm>
          <a:custGeom>
            <a:avLst/>
            <a:gdLst>
              <a:gd name="T0" fmla="*/ 127000 w 88"/>
              <a:gd name="T1" fmla="*/ 120650 h 88"/>
              <a:gd name="T2" fmla="*/ 133350 w 88"/>
              <a:gd name="T3" fmla="*/ 111125 h 88"/>
              <a:gd name="T4" fmla="*/ 136525 w 88"/>
              <a:gd name="T5" fmla="*/ 101600 h 88"/>
              <a:gd name="T6" fmla="*/ 139700 w 88"/>
              <a:gd name="T7" fmla="*/ 69850 h 88"/>
              <a:gd name="T8" fmla="*/ 136525 w 88"/>
              <a:gd name="T9" fmla="*/ 47625 h 88"/>
              <a:gd name="T10" fmla="*/ 133350 w 88"/>
              <a:gd name="T11" fmla="*/ 28575 h 88"/>
              <a:gd name="T12" fmla="*/ 123825 w 88"/>
              <a:gd name="T13" fmla="*/ 15875 h 88"/>
              <a:gd name="T14" fmla="*/ 114300 w 88"/>
              <a:gd name="T15" fmla="*/ 6350 h 88"/>
              <a:gd name="T16" fmla="*/ 104775 w 88"/>
              <a:gd name="T17" fmla="*/ 3175 h 88"/>
              <a:gd name="T18" fmla="*/ 92075 w 88"/>
              <a:gd name="T19" fmla="*/ 0 h 88"/>
              <a:gd name="T20" fmla="*/ 82550 w 88"/>
              <a:gd name="T21" fmla="*/ 3175 h 88"/>
              <a:gd name="T22" fmla="*/ 73025 w 88"/>
              <a:gd name="T23" fmla="*/ 6350 h 88"/>
              <a:gd name="T24" fmla="*/ 63500 w 88"/>
              <a:gd name="T25" fmla="*/ 15875 h 88"/>
              <a:gd name="T26" fmla="*/ 57150 w 88"/>
              <a:gd name="T27" fmla="*/ 25400 h 88"/>
              <a:gd name="T28" fmla="*/ 53975 w 88"/>
              <a:gd name="T29" fmla="*/ 41275 h 88"/>
              <a:gd name="T30" fmla="*/ 50800 w 88"/>
              <a:gd name="T31" fmla="*/ 63500 h 88"/>
              <a:gd name="T32" fmla="*/ 44450 w 88"/>
              <a:gd name="T33" fmla="*/ 85725 h 88"/>
              <a:gd name="T34" fmla="*/ 41275 w 88"/>
              <a:gd name="T35" fmla="*/ 88900 h 88"/>
              <a:gd name="T36" fmla="*/ 38100 w 88"/>
              <a:gd name="T37" fmla="*/ 88900 h 88"/>
              <a:gd name="T38" fmla="*/ 34925 w 88"/>
              <a:gd name="T39" fmla="*/ 88900 h 88"/>
              <a:gd name="T40" fmla="*/ 31750 w 88"/>
              <a:gd name="T41" fmla="*/ 85725 h 88"/>
              <a:gd name="T42" fmla="*/ 28575 w 88"/>
              <a:gd name="T43" fmla="*/ 79375 h 88"/>
              <a:gd name="T44" fmla="*/ 28575 w 88"/>
              <a:gd name="T45" fmla="*/ 73025 h 88"/>
              <a:gd name="T46" fmla="*/ 28575 w 88"/>
              <a:gd name="T47" fmla="*/ 66675 h 88"/>
              <a:gd name="T48" fmla="*/ 31750 w 88"/>
              <a:gd name="T49" fmla="*/ 60325 h 88"/>
              <a:gd name="T50" fmla="*/ 34925 w 88"/>
              <a:gd name="T51" fmla="*/ 53975 h 88"/>
              <a:gd name="T52" fmla="*/ 41275 w 88"/>
              <a:gd name="T53" fmla="*/ 53975 h 88"/>
              <a:gd name="T54" fmla="*/ 34925 w 88"/>
              <a:gd name="T55" fmla="*/ 3175 h 88"/>
              <a:gd name="T56" fmla="*/ 25400 w 88"/>
              <a:gd name="T57" fmla="*/ 9525 h 88"/>
              <a:gd name="T58" fmla="*/ 15875 w 88"/>
              <a:gd name="T59" fmla="*/ 15875 h 88"/>
              <a:gd name="T60" fmla="*/ 9525 w 88"/>
              <a:gd name="T61" fmla="*/ 25400 h 88"/>
              <a:gd name="T62" fmla="*/ 3175 w 88"/>
              <a:gd name="T63" fmla="*/ 34925 h 88"/>
              <a:gd name="T64" fmla="*/ 0 w 88"/>
              <a:gd name="T65" fmla="*/ 50800 h 88"/>
              <a:gd name="T66" fmla="*/ 0 w 88"/>
              <a:gd name="T67" fmla="*/ 69850 h 88"/>
              <a:gd name="T68" fmla="*/ 3175 w 88"/>
              <a:gd name="T69" fmla="*/ 92075 h 88"/>
              <a:gd name="T70" fmla="*/ 6350 w 88"/>
              <a:gd name="T71" fmla="*/ 104775 h 88"/>
              <a:gd name="T72" fmla="*/ 9525 w 88"/>
              <a:gd name="T73" fmla="*/ 117475 h 88"/>
              <a:gd name="T74" fmla="*/ 19050 w 88"/>
              <a:gd name="T75" fmla="*/ 127000 h 88"/>
              <a:gd name="T76" fmla="*/ 28575 w 88"/>
              <a:gd name="T77" fmla="*/ 133350 h 88"/>
              <a:gd name="T78" fmla="*/ 41275 w 88"/>
              <a:gd name="T79" fmla="*/ 133350 h 88"/>
              <a:gd name="T80" fmla="*/ 53975 w 88"/>
              <a:gd name="T81" fmla="*/ 133350 h 88"/>
              <a:gd name="T82" fmla="*/ 63500 w 88"/>
              <a:gd name="T83" fmla="*/ 127000 h 88"/>
              <a:gd name="T84" fmla="*/ 69850 w 88"/>
              <a:gd name="T85" fmla="*/ 120650 h 88"/>
              <a:gd name="T86" fmla="*/ 76200 w 88"/>
              <a:gd name="T87" fmla="*/ 111125 h 88"/>
              <a:gd name="T88" fmla="*/ 85725 w 88"/>
              <a:gd name="T89" fmla="*/ 73025 h 88"/>
              <a:gd name="T90" fmla="*/ 88900 w 88"/>
              <a:gd name="T91" fmla="*/ 50800 h 88"/>
              <a:gd name="T92" fmla="*/ 92075 w 88"/>
              <a:gd name="T93" fmla="*/ 47625 h 88"/>
              <a:gd name="T94" fmla="*/ 98425 w 88"/>
              <a:gd name="T95" fmla="*/ 47625 h 88"/>
              <a:gd name="T96" fmla="*/ 101600 w 88"/>
              <a:gd name="T97" fmla="*/ 47625 h 88"/>
              <a:gd name="T98" fmla="*/ 104775 w 88"/>
              <a:gd name="T99" fmla="*/ 50800 h 88"/>
              <a:gd name="T100" fmla="*/ 107950 w 88"/>
              <a:gd name="T101" fmla="*/ 57150 h 88"/>
              <a:gd name="T102" fmla="*/ 111125 w 88"/>
              <a:gd name="T103" fmla="*/ 66675 h 88"/>
              <a:gd name="T104" fmla="*/ 111125 w 88"/>
              <a:gd name="T105" fmla="*/ 76200 h 88"/>
              <a:gd name="T106" fmla="*/ 107950 w 88"/>
              <a:gd name="T107" fmla="*/ 82550 h 88"/>
              <a:gd name="T108" fmla="*/ 101600 w 88"/>
              <a:gd name="T109" fmla="*/ 85725 h 88"/>
              <a:gd name="T110" fmla="*/ 95250 w 88"/>
              <a:gd name="T111" fmla="*/ 88900 h 88"/>
              <a:gd name="T112" fmla="*/ 98425 w 88"/>
              <a:gd name="T113" fmla="*/ 139700 h 88"/>
              <a:gd name="T114" fmla="*/ 114300 w 88"/>
              <a:gd name="T115" fmla="*/ 133350 h 88"/>
              <a:gd name="T116" fmla="*/ 123825 w 88"/>
              <a:gd name="T117" fmla="*/ 120650 h 88"/>
              <a:gd name="T118" fmla="*/ 127000 w 88"/>
              <a:gd name="T119" fmla="*/ 120650 h 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8"/>
              <a:gd name="T181" fmla="*/ 0 h 88"/>
              <a:gd name="T182" fmla="*/ 88 w 88"/>
              <a:gd name="T183" fmla="*/ 88 h 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8" h="88">
                <a:moveTo>
                  <a:pt x="80" y="76"/>
                </a:moveTo>
                <a:lnTo>
                  <a:pt x="84" y="70"/>
                </a:lnTo>
                <a:lnTo>
                  <a:pt x="86" y="64"/>
                </a:lnTo>
                <a:lnTo>
                  <a:pt x="88" y="44"/>
                </a:lnTo>
                <a:lnTo>
                  <a:pt x="86" y="30"/>
                </a:lnTo>
                <a:lnTo>
                  <a:pt x="84" y="18"/>
                </a:lnTo>
                <a:lnTo>
                  <a:pt x="78" y="10"/>
                </a:lnTo>
                <a:lnTo>
                  <a:pt x="72" y="4"/>
                </a:lnTo>
                <a:lnTo>
                  <a:pt x="66" y="2"/>
                </a:lnTo>
                <a:lnTo>
                  <a:pt x="58" y="0"/>
                </a:lnTo>
                <a:lnTo>
                  <a:pt x="52" y="2"/>
                </a:lnTo>
                <a:lnTo>
                  <a:pt x="46" y="4"/>
                </a:lnTo>
                <a:lnTo>
                  <a:pt x="40" y="10"/>
                </a:lnTo>
                <a:lnTo>
                  <a:pt x="36" y="16"/>
                </a:lnTo>
                <a:lnTo>
                  <a:pt x="34" y="26"/>
                </a:lnTo>
                <a:lnTo>
                  <a:pt x="32" y="40"/>
                </a:lnTo>
                <a:lnTo>
                  <a:pt x="28" y="54"/>
                </a:lnTo>
                <a:lnTo>
                  <a:pt x="26" y="56"/>
                </a:lnTo>
                <a:lnTo>
                  <a:pt x="24" y="56"/>
                </a:lnTo>
                <a:lnTo>
                  <a:pt x="22" y="56"/>
                </a:lnTo>
                <a:lnTo>
                  <a:pt x="20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20" y="38"/>
                </a:lnTo>
                <a:lnTo>
                  <a:pt x="22" y="34"/>
                </a:lnTo>
                <a:lnTo>
                  <a:pt x="26" y="34"/>
                </a:lnTo>
                <a:lnTo>
                  <a:pt x="22" y="2"/>
                </a:lnTo>
                <a:lnTo>
                  <a:pt x="16" y="6"/>
                </a:lnTo>
                <a:lnTo>
                  <a:pt x="10" y="10"/>
                </a:lnTo>
                <a:lnTo>
                  <a:pt x="6" y="16"/>
                </a:lnTo>
                <a:lnTo>
                  <a:pt x="2" y="22"/>
                </a:lnTo>
                <a:lnTo>
                  <a:pt x="0" y="32"/>
                </a:lnTo>
                <a:lnTo>
                  <a:pt x="0" y="44"/>
                </a:lnTo>
                <a:lnTo>
                  <a:pt x="2" y="58"/>
                </a:lnTo>
                <a:lnTo>
                  <a:pt x="4" y="66"/>
                </a:lnTo>
                <a:lnTo>
                  <a:pt x="6" y="74"/>
                </a:lnTo>
                <a:lnTo>
                  <a:pt x="12" y="80"/>
                </a:lnTo>
                <a:lnTo>
                  <a:pt x="18" y="84"/>
                </a:lnTo>
                <a:lnTo>
                  <a:pt x="26" y="84"/>
                </a:lnTo>
                <a:lnTo>
                  <a:pt x="34" y="84"/>
                </a:lnTo>
                <a:lnTo>
                  <a:pt x="40" y="80"/>
                </a:lnTo>
                <a:lnTo>
                  <a:pt x="44" y="76"/>
                </a:lnTo>
                <a:lnTo>
                  <a:pt x="48" y="70"/>
                </a:lnTo>
                <a:lnTo>
                  <a:pt x="54" y="46"/>
                </a:lnTo>
                <a:lnTo>
                  <a:pt x="56" y="32"/>
                </a:lnTo>
                <a:lnTo>
                  <a:pt x="58" y="30"/>
                </a:lnTo>
                <a:lnTo>
                  <a:pt x="62" y="30"/>
                </a:lnTo>
                <a:lnTo>
                  <a:pt x="64" y="30"/>
                </a:lnTo>
                <a:lnTo>
                  <a:pt x="66" y="32"/>
                </a:lnTo>
                <a:lnTo>
                  <a:pt x="68" y="36"/>
                </a:lnTo>
                <a:lnTo>
                  <a:pt x="70" y="42"/>
                </a:lnTo>
                <a:lnTo>
                  <a:pt x="70" y="48"/>
                </a:lnTo>
                <a:lnTo>
                  <a:pt x="68" y="52"/>
                </a:lnTo>
                <a:lnTo>
                  <a:pt x="64" y="54"/>
                </a:lnTo>
                <a:lnTo>
                  <a:pt x="60" y="56"/>
                </a:lnTo>
                <a:lnTo>
                  <a:pt x="62" y="88"/>
                </a:lnTo>
                <a:lnTo>
                  <a:pt x="72" y="84"/>
                </a:lnTo>
                <a:lnTo>
                  <a:pt x="78" y="76"/>
                </a:lnTo>
                <a:lnTo>
                  <a:pt x="80" y="7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Freeform 26"/>
          <p:cNvSpPr>
            <a:spLocks/>
          </p:cNvSpPr>
          <p:nvPr/>
        </p:nvSpPr>
        <p:spPr bwMode="auto">
          <a:xfrm>
            <a:off x="830263" y="5459413"/>
            <a:ext cx="133350" cy="155575"/>
          </a:xfrm>
          <a:custGeom>
            <a:avLst/>
            <a:gdLst>
              <a:gd name="T0" fmla="*/ 133350 w 84"/>
              <a:gd name="T1" fmla="*/ 101600 h 98"/>
              <a:gd name="T2" fmla="*/ 133350 w 84"/>
              <a:gd name="T3" fmla="*/ 53975 h 98"/>
              <a:gd name="T4" fmla="*/ 0 w 84"/>
              <a:gd name="T5" fmla="*/ 0 h 98"/>
              <a:gd name="T6" fmla="*/ 0 w 84"/>
              <a:gd name="T7" fmla="*/ 50800 h 98"/>
              <a:gd name="T8" fmla="*/ 82550 w 84"/>
              <a:gd name="T9" fmla="*/ 76200 h 98"/>
              <a:gd name="T10" fmla="*/ 0 w 84"/>
              <a:gd name="T11" fmla="*/ 101600 h 98"/>
              <a:gd name="T12" fmla="*/ 0 w 84"/>
              <a:gd name="T13" fmla="*/ 155575 h 98"/>
              <a:gd name="T14" fmla="*/ 130175 w 84"/>
              <a:gd name="T15" fmla="*/ 101600 h 98"/>
              <a:gd name="T16" fmla="*/ 133350 w 84"/>
              <a:gd name="T17" fmla="*/ 101600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"/>
              <a:gd name="T28" fmla="*/ 0 h 98"/>
              <a:gd name="T29" fmla="*/ 84 w 84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" h="98">
                <a:moveTo>
                  <a:pt x="84" y="64"/>
                </a:moveTo>
                <a:lnTo>
                  <a:pt x="84" y="34"/>
                </a:lnTo>
                <a:lnTo>
                  <a:pt x="0" y="0"/>
                </a:lnTo>
                <a:lnTo>
                  <a:pt x="0" y="32"/>
                </a:lnTo>
                <a:lnTo>
                  <a:pt x="52" y="48"/>
                </a:lnTo>
                <a:lnTo>
                  <a:pt x="0" y="64"/>
                </a:lnTo>
                <a:lnTo>
                  <a:pt x="0" y="98"/>
                </a:lnTo>
                <a:lnTo>
                  <a:pt x="82" y="64"/>
                </a:lnTo>
                <a:lnTo>
                  <a:pt x="84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Freeform 27"/>
          <p:cNvSpPr>
            <a:spLocks/>
          </p:cNvSpPr>
          <p:nvPr/>
        </p:nvSpPr>
        <p:spPr bwMode="auto">
          <a:xfrm>
            <a:off x="827088" y="5300663"/>
            <a:ext cx="139700" cy="149225"/>
          </a:xfrm>
          <a:custGeom>
            <a:avLst/>
            <a:gdLst>
              <a:gd name="T0" fmla="*/ 123825 w 88"/>
              <a:gd name="T1" fmla="*/ 127000 h 94"/>
              <a:gd name="T2" fmla="*/ 130175 w 88"/>
              <a:gd name="T3" fmla="*/ 114300 h 94"/>
              <a:gd name="T4" fmla="*/ 133350 w 88"/>
              <a:gd name="T5" fmla="*/ 104775 h 94"/>
              <a:gd name="T6" fmla="*/ 136525 w 88"/>
              <a:gd name="T7" fmla="*/ 88900 h 94"/>
              <a:gd name="T8" fmla="*/ 139700 w 88"/>
              <a:gd name="T9" fmla="*/ 73025 h 94"/>
              <a:gd name="T10" fmla="*/ 136525 w 88"/>
              <a:gd name="T11" fmla="*/ 57150 h 94"/>
              <a:gd name="T12" fmla="*/ 133350 w 88"/>
              <a:gd name="T13" fmla="*/ 41275 h 94"/>
              <a:gd name="T14" fmla="*/ 127000 w 88"/>
              <a:gd name="T15" fmla="*/ 28575 h 94"/>
              <a:gd name="T16" fmla="*/ 120650 w 88"/>
              <a:gd name="T17" fmla="*/ 19050 h 94"/>
              <a:gd name="T18" fmla="*/ 107950 w 88"/>
              <a:gd name="T19" fmla="*/ 9525 h 94"/>
              <a:gd name="T20" fmla="*/ 98425 w 88"/>
              <a:gd name="T21" fmla="*/ 3175 h 94"/>
              <a:gd name="T22" fmla="*/ 82550 w 88"/>
              <a:gd name="T23" fmla="*/ 0 h 94"/>
              <a:gd name="T24" fmla="*/ 69850 w 88"/>
              <a:gd name="T25" fmla="*/ 0 h 94"/>
              <a:gd name="T26" fmla="*/ 57150 w 88"/>
              <a:gd name="T27" fmla="*/ 0 h 94"/>
              <a:gd name="T28" fmla="*/ 44450 w 88"/>
              <a:gd name="T29" fmla="*/ 3175 h 94"/>
              <a:gd name="T30" fmla="*/ 34925 w 88"/>
              <a:gd name="T31" fmla="*/ 6350 h 94"/>
              <a:gd name="T32" fmla="*/ 22225 w 88"/>
              <a:gd name="T33" fmla="*/ 15875 h 94"/>
              <a:gd name="T34" fmla="*/ 12700 w 88"/>
              <a:gd name="T35" fmla="*/ 25400 h 94"/>
              <a:gd name="T36" fmla="*/ 6350 w 88"/>
              <a:gd name="T37" fmla="*/ 41275 h 94"/>
              <a:gd name="T38" fmla="*/ 3175 w 88"/>
              <a:gd name="T39" fmla="*/ 57150 h 94"/>
              <a:gd name="T40" fmla="*/ 0 w 88"/>
              <a:gd name="T41" fmla="*/ 76200 h 94"/>
              <a:gd name="T42" fmla="*/ 3175 w 88"/>
              <a:gd name="T43" fmla="*/ 92075 h 94"/>
              <a:gd name="T44" fmla="*/ 6350 w 88"/>
              <a:gd name="T45" fmla="*/ 104775 h 94"/>
              <a:gd name="T46" fmla="*/ 12700 w 88"/>
              <a:gd name="T47" fmla="*/ 117475 h 94"/>
              <a:gd name="T48" fmla="*/ 19050 w 88"/>
              <a:gd name="T49" fmla="*/ 130175 h 94"/>
              <a:gd name="T50" fmla="*/ 31750 w 88"/>
              <a:gd name="T51" fmla="*/ 139700 h 94"/>
              <a:gd name="T52" fmla="*/ 41275 w 88"/>
              <a:gd name="T53" fmla="*/ 146050 h 94"/>
              <a:gd name="T54" fmla="*/ 57150 w 88"/>
              <a:gd name="T55" fmla="*/ 149225 h 94"/>
              <a:gd name="T56" fmla="*/ 69850 w 88"/>
              <a:gd name="T57" fmla="*/ 149225 h 94"/>
              <a:gd name="T58" fmla="*/ 85725 w 88"/>
              <a:gd name="T59" fmla="*/ 149225 h 94"/>
              <a:gd name="T60" fmla="*/ 98425 w 88"/>
              <a:gd name="T61" fmla="*/ 142875 h 94"/>
              <a:gd name="T62" fmla="*/ 111125 w 88"/>
              <a:gd name="T63" fmla="*/ 136525 h 94"/>
              <a:gd name="T64" fmla="*/ 120650 w 88"/>
              <a:gd name="T65" fmla="*/ 127000 h 94"/>
              <a:gd name="T66" fmla="*/ 123825 w 88"/>
              <a:gd name="T67" fmla="*/ 127000 h 94"/>
              <a:gd name="T68" fmla="*/ 44450 w 88"/>
              <a:gd name="T69" fmla="*/ 92075 h 94"/>
              <a:gd name="T70" fmla="*/ 38100 w 88"/>
              <a:gd name="T71" fmla="*/ 82550 h 94"/>
              <a:gd name="T72" fmla="*/ 34925 w 88"/>
              <a:gd name="T73" fmla="*/ 73025 h 94"/>
              <a:gd name="T74" fmla="*/ 38100 w 88"/>
              <a:gd name="T75" fmla="*/ 63500 h 94"/>
              <a:gd name="T76" fmla="*/ 44450 w 88"/>
              <a:gd name="T77" fmla="*/ 57150 h 94"/>
              <a:gd name="T78" fmla="*/ 53975 w 88"/>
              <a:gd name="T79" fmla="*/ 50800 h 94"/>
              <a:gd name="T80" fmla="*/ 69850 w 88"/>
              <a:gd name="T81" fmla="*/ 50800 h 94"/>
              <a:gd name="T82" fmla="*/ 85725 w 88"/>
              <a:gd name="T83" fmla="*/ 50800 h 94"/>
              <a:gd name="T84" fmla="*/ 95250 w 88"/>
              <a:gd name="T85" fmla="*/ 57150 h 94"/>
              <a:gd name="T86" fmla="*/ 101600 w 88"/>
              <a:gd name="T87" fmla="*/ 63500 h 94"/>
              <a:gd name="T88" fmla="*/ 104775 w 88"/>
              <a:gd name="T89" fmla="*/ 73025 h 94"/>
              <a:gd name="T90" fmla="*/ 101600 w 88"/>
              <a:gd name="T91" fmla="*/ 85725 h 94"/>
              <a:gd name="T92" fmla="*/ 95250 w 88"/>
              <a:gd name="T93" fmla="*/ 92075 h 94"/>
              <a:gd name="T94" fmla="*/ 85725 w 88"/>
              <a:gd name="T95" fmla="*/ 98425 h 94"/>
              <a:gd name="T96" fmla="*/ 69850 w 88"/>
              <a:gd name="T97" fmla="*/ 98425 h 94"/>
              <a:gd name="T98" fmla="*/ 53975 w 88"/>
              <a:gd name="T99" fmla="*/ 98425 h 94"/>
              <a:gd name="T100" fmla="*/ 44450 w 88"/>
              <a:gd name="T101" fmla="*/ 92075 h 94"/>
              <a:gd name="T102" fmla="*/ 123825 w 88"/>
              <a:gd name="T103" fmla="*/ 127000 h 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"/>
              <a:gd name="T157" fmla="*/ 0 h 94"/>
              <a:gd name="T158" fmla="*/ 88 w 88"/>
              <a:gd name="T159" fmla="*/ 94 h 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" h="94">
                <a:moveTo>
                  <a:pt x="78" y="80"/>
                </a:moveTo>
                <a:lnTo>
                  <a:pt x="82" y="72"/>
                </a:lnTo>
                <a:lnTo>
                  <a:pt x="84" y="66"/>
                </a:lnTo>
                <a:lnTo>
                  <a:pt x="86" y="56"/>
                </a:lnTo>
                <a:lnTo>
                  <a:pt x="88" y="46"/>
                </a:lnTo>
                <a:lnTo>
                  <a:pt x="86" y="36"/>
                </a:lnTo>
                <a:lnTo>
                  <a:pt x="84" y="26"/>
                </a:lnTo>
                <a:lnTo>
                  <a:pt x="80" y="18"/>
                </a:lnTo>
                <a:lnTo>
                  <a:pt x="76" y="12"/>
                </a:lnTo>
                <a:lnTo>
                  <a:pt x="68" y="6"/>
                </a:lnTo>
                <a:lnTo>
                  <a:pt x="62" y="2"/>
                </a:lnTo>
                <a:lnTo>
                  <a:pt x="52" y="0"/>
                </a:lnTo>
                <a:lnTo>
                  <a:pt x="44" y="0"/>
                </a:lnTo>
                <a:lnTo>
                  <a:pt x="36" y="0"/>
                </a:lnTo>
                <a:lnTo>
                  <a:pt x="28" y="2"/>
                </a:lnTo>
                <a:lnTo>
                  <a:pt x="22" y="4"/>
                </a:lnTo>
                <a:lnTo>
                  <a:pt x="14" y="10"/>
                </a:lnTo>
                <a:lnTo>
                  <a:pt x="8" y="16"/>
                </a:lnTo>
                <a:lnTo>
                  <a:pt x="4" y="26"/>
                </a:lnTo>
                <a:lnTo>
                  <a:pt x="2" y="36"/>
                </a:lnTo>
                <a:lnTo>
                  <a:pt x="0" y="48"/>
                </a:lnTo>
                <a:lnTo>
                  <a:pt x="2" y="58"/>
                </a:lnTo>
                <a:lnTo>
                  <a:pt x="4" y="66"/>
                </a:lnTo>
                <a:lnTo>
                  <a:pt x="8" y="74"/>
                </a:lnTo>
                <a:lnTo>
                  <a:pt x="12" y="82"/>
                </a:lnTo>
                <a:lnTo>
                  <a:pt x="20" y="88"/>
                </a:lnTo>
                <a:lnTo>
                  <a:pt x="26" y="92"/>
                </a:lnTo>
                <a:lnTo>
                  <a:pt x="36" y="94"/>
                </a:lnTo>
                <a:lnTo>
                  <a:pt x="44" y="94"/>
                </a:lnTo>
                <a:lnTo>
                  <a:pt x="54" y="94"/>
                </a:lnTo>
                <a:lnTo>
                  <a:pt x="62" y="90"/>
                </a:lnTo>
                <a:lnTo>
                  <a:pt x="70" y="86"/>
                </a:lnTo>
                <a:lnTo>
                  <a:pt x="76" y="80"/>
                </a:lnTo>
                <a:lnTo>
                  <a:pt x="78" y="80"/>
                </a:lnTo>
                <a:lnTo>
                  <a:pt x="28" y="58"/>
                </a:lnTo>
                <a:lnTo>
                  <a:pt x="24" y="52"/>
                </a:lnTo>
                <a:lnTo>
                  <a:pt x="22" y="46"/>
                </a:lnTo>
                <a:lnTo>
                  <a:pt x="24" y="40"/>
                </a:lnTo>
                <a:lnTo>
                  <a:pt x="28" y="36"/>
                </a:lnTo>
                <a:lnTo>
                  <a:pt x="34" y="32"/>
                </a:lnTo>
                <a:lnTo>
                  <a:pt x="44" y="32"/>
                </a:lnTo>
                <a:lnTo>
                  <a:pt x="54" y="32"/>
                </a:lnTo>
                <a:lnTo>
                  <a:pt x="60" y="36"/>
                </a:lnTo>
                <a:lnTo>
                  <a:pt x="64" y="40"/>
                </a:lnTo>
                <a:lnTo>
                  <a:pt x="66" y="46"/>
                </a:lnTo>
                <a:lnTo>
                  <a:pt x="64" y="54"/>
                </a:lnTo>
                <a:lnTo>
                  <a:pt x="60" y="58"/>
                </a:lnTo>
                <a:lnTo>
                  <a:pt x="54" y="62"/>
                </a:lnTo>
                <a:lnTo>
                  <a:pt x="44" y="62"/>
                </a:lnTo>
                <a:lnTo>
                  <a:pt x="34" y="62"/>
                </a:lnTo>
                <a:lnTo>
                  <a:pt x="28" y="58"/>
                </a:lnTo>
                <a:lnTo>
                  <a:pt x="78" y="8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4" name="Freeform 28"/>
          <p:cNvSpPr>
            <a:spLocks/>
          </p:cNvSpPr>
          <p:nvPr/>
        </p:nvSpPr>
        <p:spPr bwMode="auto">
          <a:xfrm>
            <a:off x="779463" y="5221288"/>
            <a:ext cx="184150" cy="50800"/>
          </a:xfrm>
          <a:custGeom>
            <a:avLst/>
            <a:gdLst>
              <a:gd name="T0" fmla="*/ 184150 w 116"/>
              <a:gd name="T1" fmla="*/ 50800 h 32"/>
              <a:gd name="T2" fmla="*/ 184150 w 116"/>
              <a:gd name="T3" fmla="*/ 0 h 32"/>
              <a:gd name="T4" fmla="*/ 0 w 116"/>
              <a:gd name="T5" fmla="*/ 0 h 32"/>
              <a:gd name="T6" fmla="*/ 0 w 116"/>
              <a:gd name="T7" fmla="*/ 50800 h 32"/>
              <a:gd name="T8" fmla="*/ 180975 w 116"/>
              <a:gd name="T9" fmla="*/ 50800 h 32"/>
              <a:gd name="T10" fmla="*/ 184150 w 116"/>
              <a:gd name="T11" fmla="*/ 5080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32"/>
              <a:gd name="T20" fmla="*/ 116 w 116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32">
                <a:moveTo>
                  <a:pt x="116" y="32"/>
                </a:moveTo>
                <a:lnTo>
                  <a:pt x="116" y="0"/>
                </a:lnTo>
                <a:lnTo>
                  <a:pt x="0" y="0"/>
                </a:lnTo>
                <a:lnTo>
                  <a:pt x="0" y="32"/>
                </a:lnTo>
                <a:lnTo>
                  <a:pt x="114" y="32"/>
                </a:lnTo>
                <a:lnTo>
                  <a:pt x="116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Freeform 29"/>
          <p:cNvSpPr>
            <a:spLocks/>
          </p:cNvSpPr>
          <p:nvPr/>
        </p:nvSpPr>
        <p:spPr bwMode="auto">
          <a:xfrm>
            <a:off x="779463" y="5100638"/>
            <a:ext cx="187325" cy="98425"/>
          </a:xfrm>
          <a:custGeom>
            <a:avLst/>
            <a:gdLst>
              <a:gd name="T0" fmla="*/ 28575 w 118"/>
              <a:gd name="T1" fmla="*/ 79375 h 62"/>
              <a:gd name="T2" fmla="*/ 50800 w 118"/>
              <a:gd name="T3" fmla="*/ 79375 h 62"/>
              <a:gd name="T4" fmla="*/ 50800 w 118"/>
              <a:gd name="T5" fmla="*/ 98425 h 62"/>
              <a:gd name="T6" fmla="*/ 88900 w 118"/>
              <a:gd name="T7" fmla="*/ 98425 h 62"/>
              <a:gd name="T8" fmla="*/ 88900 w 118"/>
              <a:gd name="T9" fmla="*/ 79375 h 62"/>
              <a:gd name="T10" fmla="*/ 133350 w 118"/>
              <a:gd name="T11" fmla="*/ 79375 h 62"/>
              <a:gd name="T12" fmla="*/ 152400 w 118"/>
              <a:gd name="T13" fmla="*/ 79375 h 62"/>
              <a:gd name="T14" fmla="*/ 165100 w 118"/>
              <a:gd name="T15" fmla="*/ 76200 h 62"/>
              <a:gd name="T16" fmla="*/ 174625 w 118"/>
              <a:gd name="T17" fmla="*/ 69850 h 62"/>
              <a:gd name="T18" fmla="*/ 180975 w 118"/>
              <a:gd name="T19" fmla="*/ 63500 h 62"/>
              <a:gd name="T20" fmla="*/ 184150 w 118"/>
              <a:gd name="T21" fmla="*/ 50800 h 62"/>
              <a:gd name="T22" fmla="*/ 187325 w 118"/>
              <a:gd name="T23" fmla="*/ 34925 h 62"/>
              <a:gd name="T24" fmla="*/ 180975 w 118"/>
              <a:gd name="T25" fmla="*/ 0 h 62"/>
              <a:gd name="T26" fmla="*/ 146050 w 118"/>
              <a:gd name="T27" fmla="*/ 3175 h 62"/>
              <a:gd name="T28" fmla="*/ 149225 w 118"/>
              <a:gd name="T29" fmla="*/ 19050 h 62"/>
              <a:gd name="T30" fmla="*/ 149225 w 118"/>
              <a:gd name="T31" fmla="*/ 25400 h 62"/>
              <a:gd name="T32" fmla="*/ 146050 w 118"/>
              <a:gd name="T33" fmla="*/ 28575 h 62"/>
              <a:gd name="T34" fmla="*/ 136525 w 118"/>
              <a:gd name="T35" fmla="*/ 28575 h 62"/>
              <a:gd name="T36" fmla="*/ 88900 w 118"/>
              <a:gd name="T37" fmla="*/ 28575 h 62"/>
              <a:gd name="T38" fmla="*/ 88900 w 118"/>
              <a:gd name="T39" fmla="*/ 0 h 62"/>
              <a:gd name="T40" fmla="*/ 50800 w 118"/>
              <a:gd name="T41" fmla="*/ 0 h 62"/>
              <a:gd name="T42" fmla="*/ 50800 w 118"/>
              <a:gd name="T43" fmla="*/ 28575 h 62"/>
              <a:gd name="T44" fmla="*/ 0 w 118"/>
              <a:gd name="T45" fmla="*/ 28575 h 62"/>
              <a:gd name="T46" fmla="*/ 25400 w 118"/>
              <a:gd name="T47" fmla="*/ 79375 h 62"/>
              <a:gd name="T48" fmla="*/ 28575 w 118"/>
              <a:gd name="T49" fmla="*/ 79375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62"/>
              <a:gd name="T77" fmla="*/ 118 w 118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62">
                <a:moveTo>
                  <a:pt x="18" y="50"/>
                </a:moveTo>
                <a:lnTo>
                  <a:pt x="32" y="50"/>
                </a:lnTo>
                <a:lnTo>
                  <a:pt x="32" y="62"/>
                </a:lnTo>
                <a:lnTo>
                  <a:pt x="56" y="62"/>
                </a:lnTo>
                <a:lnTo>
                  <a:pt x="56" y="50"/>
                </a:lnTo>
                <a:lnTo>
                  <a:pt x="84" y="50"/>
                </a:lnTo>
                <a:lnTo>
                  <a:pt x="96" y="50"/>
                </a:lnTo>
                <a:lnTo>
                  <a:pt x="104" y="48"/>
                </a:lnTo>
                <a:lnTo>
                  <a:pt x="110" y="44"/>
                </a:lnTo>
                <a:lnTo>
                  <a:pt x="114" y="40"/>
                </a:lnTo>
                <a:lnTo>
                  <a:pt x="116" y="32"/>
                </a:lnTo>
                <a:lnTo>
                  <a:pt x="118" y="22"/>
                </a:lnTo>
                <a:lnTo>
                  <a:pt x="114" y="0"/>
                </a:lnTo>
                <a:lnTo>
                  <a:pt x="92" y="2"/>
                </a:lnTo>
                <a:lnTo>
                  <a:pt x="94" y="12"/>
                </a:lnTo>
                <a:lnTo>
                  <a:pt x="94" y="16"/>
                </a:lnTo>
                <a:lnTo>
                  <a:pt x="92" y="18"/>
                </a:lnTo>
                <a:lnTo>
                  <a:pt x="86" y="18"/>
                </a:lnTo>
                <a:lnTo>
                  <a:pt x="56" y="18"/>
                </a:lnTo>
                <a:lnTo>
                  <a:pt x="56" y="0"/>
                </a:lnTo>
                <a:lnTo>
                  <a:pt x="32" y="0"/>
                </a:lnTo>
                <a:lnTo>
                  <a:pt x="32" y="18"/>
                </a:lnTo>
                <a:lnTo>
                  <a:pt x="0" y="18"/>
                </a:lnTo>
                <a:lnTo>
                  <a:pt x="16" y="50"/>
                </a:lnTo>
                <a:lnTo>
                  <a:pt x="18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Freeform 30"/>
          <p:cNvSpPr>
            <a:spLocks/>
          </p:cNvSpPr>
          <p:nvPr/>
        </p:nvSpPr>
        <p:spPr bwMode="auto">
          <a:xfrm>
            <a:off x="827088" y="4932363"/>
            <a:ext cx="139700" cy="152400"/>
          </a:xfrm>
          <a:custGeom>
            <a:avLst/>
            <a:gdLst>
              <a:gd name="T0" fmla="*/ 34925 w 88"/>
              <a:gd name="T1" fmla="*/ 92075 h 96"/>
              <a:gd name="T2" fmla="*/ 31750 w 88"/>
              <a:gd name="T3" fmla="*/ 82550 h 96"/>
              <a:gd name="T4" fmla="*/ 31750 w 88"/>
              <a:gd name="T5" fmla="*/ 73025 h 96"/>
              <a:gd name="T6" fmla="*/ 31750 w 88"/>
              <a:gd name="T7" fmla="*/ 63500 h 96"/>
              <a:gd name="T8" fmla="*/ 34925 w 88"/>
              <a:gd name="T9" fmla="*/ 60325 h 96"/>
              <a:gd name="T10" fmla="*/ 38100 w 88"/>
              <a:gd name="T11" fmla="*/ 57150 h 96"/>
              <a:gd name="T12" fmla="*/ 47625 w 88"/>
              <a:gd name="T13" fmla="*/ 53975 h 96"/>
              <a:gd name="T14" fmla="*/ 53975 w 88"/>
              <a:gd name="T15" fmla="*/ 73025 h 96"/>
              <a:gd name="T16" fmla="*/ 60325 w 88"/>
              <a:gd name="T17" fmla="*/ 111125 h 96"/>
              <a:gd name="T18" fmla="*/ 66675 w 88"/>
              <a:gd name="T19" fmla="*/ 130175 h 96"/>
              <a:gd name="T20" fmla="*/ 76200 w 88"/>
              <a:gd name="T21" fmla="*/ 142875 h 96"/>
              <a:gd name="T22" fmla="*/ 85725 w 88"/>
              <a:gd name="T23" fmla="*/ 149225 h 96"/>
              <a:gd name="T24" fmla="*/ 101600 w 88"/>
              <a:gd name="T25" fmla="*/ 152400 h 96"/>
              <a:gd name="T26" fmla="*/ 114300 w 88"/>
              <a:gd name="T27" fmla="*/ 149225 h 96"/>
              <a:gd name="T28" fmla="*/ 127000 w 88"/>
              <a:gd name="T29" fmla="*/ 139700 h 96"/>
              <a:gd name="T30" fmla="*/ 136525 w 88"/>
              <a:gd name="T31" fmla="*/ 123825 h 96"/>
              <a:gd name="T32" fmla="*/ 139700 w 88"/>
              <a:gd name="T33" fmla="*/ 104775 h 96"/>
              <a:gd name="T34" fmla="*/ 136525 w 88"/>
              <a:gd name="T35" fmla="*/ 85725 h 96"/>
              <a:gd name="T36" fmla="*/ 133350 w 88"/>
              <a:gd name="T37" fmla="*/ 73025 h 96"/>
              <a:gd name="T38" fmla="*/ 127000 w 88"/>
              <a:gd name="T39" fmla="*/ 63500 h 96"/>
              <a:gd name="T40" fmla="*/ 120650 w 88"/>
              <a:gd name="T41" fmla="*/ 53975 h 96"/>
              <a:gd name="T42" fmla="*/ 127000 w 88"/>
              <a:gd name="T43" fmla="*/ 50800 h 96"/>
              <a:gd name="T44" fmla="*/ 136525 w 88"/>
              <a:gd name="T45" fmla="*/ 47625 h 96"/>
              <a:gd name="T46" fmla="*/ 136525 w 88"/>
              <a:gd name="T47" fmla="*/ 0 h 96"/>
              <a:gd name="T48" fmla="*/ 120650 w 88"/>
              <a:gd name="T49" fmla="*/ 6350 h 96"/>
              <a:gd name="T50" fmla="*/ 107950 w 88"/>
              <a:gd name="T51" fmla="*/ 6350 h 96"/>
              <a:gd name="T52" fmla="*/ 50800 w 88"/>
              <a:gd name="T53" fmla="*/ 6350 h 96"/>
              <a:gd name="T54" fmla="*/ 28575 w 88"/>
              <a:gd name="T55" fmla="*/ 9525 h 96"/>
              <a:gd name="T56" fmla="*/ 22225 w 88"/>
              <a:gd name="T57" fmla="*/ 12700 h 96"/>
              <a:gd name="T58" fmla="*/ 12700 w 88"/>
              <a:gd name="T59" fmla="*/ 19050 h 96"/>
              <a:gd name="T60" fmla="*/ 6350 w 88"/>
              <a:gd name="T61" fmla="*/ 31750 h 96"/>
              <a:gd name="T62" fmla="*/ 3175 w 88"/>
              <a:gd name="T63" fmla="*/ 44450 h 96"/>
              <a:gd name="T64" fmla="*/ 0 w 88"/>
              <a:gd name="T65" fmla="*/ 79375 h 96"/>
              <a:gd name="T66" fmla="*/ 3175 w 88"/>
              <a:gd name="T67" fmla="*/ 104775 h 96"/>
              <a:gd name="T68" fmla="*/ 9525 w 88"/>
              <a:gd name="T69" fmla="*/ 123825 h 96"/>
              <a:gd name="T70" fmla="*/ 15875 w 88"/>
              <a:gd name="T71" fmla="*/ 133350 h 96"/>
              <a:gd name="T72" fmla="*/ 22225 w 88"/>
              <a:gd name="T73" fmla="*/ 139700 h 96"/>
              <a:gd name="T74" fmla="*/ 28575 w 88"/>
              <a:gd name="T75" fmla="*/ 142875 h 96"/>
              <a:gd name="T76" fmla="*/ 41275 w 88"/>
              <a:gd name="T77" fmla="*/ 146050 h 96"/>
              <a:gd name="T78" fmla="*/ 47625 w 88"/>
              <a:gd name="T79" fmla="*/ 98425 h 96"/>
              <a:gd name="T80" fmla="*/ 38100 w 88"/>
              <a:gd name="T81" fmla="*/ 95250 h 96"/>
              <a:gd name="T82" fmla="*/ 38100 w 88"/>
              <a:gd name="T83" fmla="*/ 92075 h 96"/>
              <a:gd name="T84" fmla="*/ 34925 w 88"/>
              <a:gd name="T85" fmla="*/ 92075 h 96"/>
              <a:gd name="T86" fmla="*/ 82550 w 88"/>
              <a:gd name="T87" fmla="*/ 53975 h 96"/>
              <a:gd name="T88" fmla="*/ 95250 w 88"/>
              <a:gd name="T89" fmla="*/ 57150 h 96"/>
              <a:gd name="T90" fmla="*/ 101600 w 88"/>
              <a:gd name="T91" fmla="*/ 63500 h 96"/>
              <a:gd name="T92" fmla="*/ 104775 w 88"/>
              <a:gd name="T93" fmla="*/ 69850 h 96"/>
              <a:gd name="T94" fmla="*/ 107950 w 88"/>
              <a:gd name="T95" fmla="*/ 76200 h 96"/>
              <a:gd name="T96" fmla="*/ 111125 w 88"/>
              <a:gd name="T97" fmla="*/ 85725 h 96"/>
              <a:gd name="T98" fmla="*/ 107950 w 88"/>
              <a:gd name="T99" fmla="*/ 92075 h 96"/>
              <a:gd name="T100" fmla="*/ 107950 w 88"/>
              <a:gd name="T101" fmla="*/ 95250 h 96"/>
              <a:gd name="T102" fmla="*/ 101600 w 88"/>
              <a:gd name="T103" fmla="*/ 98425 h 96"/>
              <a:gd name="T104" fmla="*/ 98425 w 88"/>
              <a:gd name="T105" fmla="*/ 101600 h 96"/>
              <a:gd name="T106" fmla="*/ 92075 w 88"/>
              <a:gd name="T107" fmla="*/ 98425 h 96"/>
              <a:gd name="T108" fmla="*/ 88900 w 88"/>
              <a:gd name="T109" fmla="*/ 95250 h 96"/>
              <a:gd name="T110" fmla="*/ 82550 w 88"/>
              <a:gd name="T111" fmla="*/ 88900 h 96"/>
              <a:gd name="T112" fmla="*/ 79375 w 88"/>
              <a:gd name="T113" fmla="*/ 76200 h 96"/>
              <a:gd name="T114" fmla="*/ 73025 w 88"/>
              <a:gd name="T115" fmla="*/ 53975 h 96"/>
              <a:gd name="T116" fmla="*/ 82550 w 88"/>
              <a:gd name="T117" fmla="*/ 53975 h 96"/>
              <a:gd name="T118" fmla="*/ 34925 w 88"/>
              <a:gd name="T119" fmla="*/ 92075 h 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8"/>
              <a:gd name="T181" fmla="*/ 0 h 96"/>
              <a:gd name="T182" fmla="*/ 88 w 88"/>
              <a:gd name="T183" fmla="*/ 96 h 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8" h="96">
                <a:moveTo>
                  <a:pt x="22" y="58"/>
                </a:moveTo>
                <a:lnTo>
                  <a:pt x="20" y="52"/>
                </a:lnTo>
                <a:lnTo>
                  <a:pt x="20" y="46"/>
                </a:lnTo>
                <a:lnTo>
                  <a:pt x="20" y="40"/>
                </a:lnTo>
                <a:lnTo>
                  <a:pt x="22" y="38"/>
                </a:lnTo>
                <a:lnTo>
                  <a:pt x="24" y="36"/>
                </a:lnTo>
                <a:lnTo>
                  <a:pt x="30" y="34"/>
                </a:lnTo>
                <a:lnTo>
                  <a:pt x="34" y="46"/>
                </a:lnTo>
                <a:lnTo>
                  <a:pt x="38" y="70"/>
                </a:lnTo>
                <a:lnTo>
                  <a:pt x="42" y="82"/>
                </a:lnTo>
                <a:lnTo>
                  <a:pt x="48" y="90"/>
                </a:lnTo>
                <a:lnTo>
                  <a:pt x="54" y="94"/>
                </a:lnTo>
                <a:lnTo>
                  <a:pt x="64" y="96"/>
                </a:lnTo>
                <a:lnTo>
                  <a:pt x="72" y="94"/>
                </a:lnTo>
                <a:lnTo>
                  <a:pt x="80" y="88"/>
                </a:lnTo>
                <a:lnTo>
                  <a:pt x="86" y="78"/>
                </a:lnTo>
                <a:lnTo>
                  <a:pt x="88" y="66"/>
                </a:lnTo>
                <a:lnTo>
                  <a:pt x="86" y="54"/>
                </a:lnTo>
                <a:lnTo>
                  <a:pt x="84" y="46"/>
                </a:lnTo>
                <a:lnTo>
                  <a:pt x="80" y="40"/>
                </a:lnTo>
                <a:lnTo>
                  <a:pt x="76" y="34"/>
                </a:lnTo>
                <a:lnTo>
                  <a:pt x="80" y="32"/>
                </a:lnTo>
                <a:lnTo>
                  <a:pt x="86" y="30"/>
                </a:lnTo>
                <a:lnTo>
                  <a:pt x="86" y="0"/>
                </a:lnTo>
                <a:lnTo>
                  <a:pt x="76" y="4"/>
                </a:lnTo>
                <a:lnTo>
                  <a:pt x="68" y="4"/>
                </a:lnTo>
                <a:lnTo>
                  <a:pt x="32" y="4"/>
                </a:lnTo>
                <a:lnTo>
                  <a:pt x="18" y="6"/>
                </a:lnTo>
                <a:lnTo>
                  <a:pt x="14" y="8"/>
                </a:lnTo>
                <a:lnTo>
                  <a:pt x="8" y="12"/>
                </a:lnTo>
                <a:lnTo>
                  <a:pt x="4" y="20"/>
                </a:lnTo>
                <a:lnTo>
                  <a:pt x="2" y="28"/>
                </a:lnTo>
                <a:lnTo>
                  <a:pt x="0" y="50"/>
                </a:lnTo>
                <a:lnTo>
                  <a:pt x="2" y="66"/>
                </a:lnTo>
                <a:lnTo>
                  <a:pt x="6" y="78"/>
                </a:lnTo>
                <a:lnTo>
                  <a:pt x="10" y="84"/>
                </a:lnTo>
                <a:lnTo>
                  <a:pt x="14" y="88"/>
                </a:lnTo>
                <a:lnTo>
                  <a:pt x="18" y="90"/>
                </a:lnTo>
                <a:lnTo>
                  <a:pt x="26" y="92"/>
                </a:lnTo>
                <a:lnTo>
                  <a:pt x="30" y="62"/>
                </a:lnTo>
                <a:lnTo>
                  <a:pt x="24" y="60"/>
                </a:lnTo>
                <a:lnTo>
                  <a:pt x="24" y="58"/>
                </a:lnTo>
                <a:lnTo>
                  <a:pt x="22" y="58"/>
                </a:lnTo>
                <a:lnTo>
                  <a:pt x="52" y="34"/>
                </a:lnTo>
                <a:lnTo>
                  <a:pt x="60" y="36"/>
                </a:lnTo>
                <a:lnTo>
                  <a:pt x="64" y="40"/>
                </a:lnTo>
                <a:lnTo>
                  <a:pt x="66" y="44"/>
                </a:lnTo>
                <a:lnTo>
                  <a:pt x="68" y="48"/>
                </a:lnTo>
                <a:lnTo>
                  <a:pt x="70" y="54"/>
                </a:lnTo>
                <a:lnTo>
                  <a:pt x="68" y="58"/>
                </a:lnTo>
                <a:lnTo>
                  <a:pt x="68" y="60"/>
                </a:lnTo>
                <a:lnTo>
                  <a:pt x="64" y="62"/>
                </a:lnTo>
                <a:lnTo>
                  <a:pt x="62" y="64"/>
                </a:lnTo>
                <a:lnTo>
                  <a:pt x="58" y="62"/>
                </a:lnTo>
                <a:lnTo>
                  <a:pt x="56" y="60"/>
                </a:lnTo>
                <a:lnTo>
                  <a:pt x="52" y="56"/>
                </a:lnTo>
                <a:lnTo>
                  <a:pt x="50" y="48"/>
                </a:lnTo>
                <a:lnTo>
                  <a:pt x="46" y="34"/>
                </a:lnTo>
                <a:lnTo>
                  <a:pt x="52" y="34"/>
                </a:lnTo>
                <a:lnTo>
                  <a:pt x="22" y="5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7" name="Freeform 31"/>
          <p:cNvSpPr>
            <a:spLocks/>
          </p:cNvSpPr>
          <p:nvPr/>
        </p:nvSpPr>
        <p:spPr bwMode="auto">
          <a:xfrm>
            <a:off x="827088" y="4770438"/>
            <a:ext cx="190500" cy="142875"/>
          </a:xfrm>
          <a:custGeom>
            <a:avLst/>
            <a:gdLst>
              <a:gd name="T0" fmla="*/ 12700 w 120"/>
              <a:gd name="T1" fmla="*/ 53975 h 90"/>
              <a:gd name="T2" fmla="*/ 3175 w 120"/>
              <a:gd name="T3" fmla="*/ 76200 h 90"/>
              <a:gd name="T4" fmla="*/ 3175 w 120"/>
              <a:gd name="T5" fmla="*/ 101600 h 90"/>
              <a:gd name="T6" fmla="*/ 9525 w 120"/>
              <a:gd name="T7" fmla="*/ 120650 h 90"/>
              <a:gd name="T8" fmla="*/ 25400 w 120"/>
              <a:gd name="T9" fmla="*/ 136525 h 90"/>
              <a:gd name="T10" fmla="*/ 50800 w 120"/>
              <a:gd name="T11" fmla="*/ 142875 h 90"/>
              <a:gd name="T12" fmla="*/ 88900 w 120"/>
              <a:gd name="T13" fmla="*/ 139700 h 90"/>
              <a:gd name="T14" fmla="*/ 117475 w 120"/>
              <a:gd name="T15" fmla="*/ 123825 h 90"/>
              <a:gd name="T16" fmla="*/ 130175 w 120"/>
              <a:gd name="T17" fmla="*/ 101600 h 90"/>
              <a:gd name="T18" fmla="*/ 130175 w 120"/>
              <a:gd name="T19" fmla="*/ 76200 h 90"/>
              <a:gd name="T20" fmla="*/ 111125 w 120"/>
              <a:gd name="T21" fmla="*/ 50800 h 90"/>
              <a:gd name="T22" fmla="*/ 142875 w 120"/>
              <a:gd name="T23" fmla="*/ 50800 h 90"/>
              <a:gd name="T24" fmla="*/ 155575 w 120"/>
              <a:gd name="T25" fmla="*/ 63500 h 90"/>
              <a:gd name="T26" fmla="*/ 155575 w 120"/>
              <a:gd name="T27" fmla="*/ 79375 h 90"/>
              <a:gd name="T28" fmla="*/ 149225 w 120"/>
              <a:gd name="T29" fmla="*/ 88900 h 90"/>
              <a:gd name="T30" fmla="*/ 139700 w 120"/>
              <a:gd name="T31" fmla="*/ 139700 h 90"/>
              <a:gd name="T32" fmla="*/ 155575 w 120"/>
              <a:gd name="T33" fmla="*/ 139700 h 90"/>
              <a:gd name="T34" fmla="*/ 171450 w 120"/>
              <a:gd name="T35" fmla="*/ 133350 h 90"/>
              <a:gd name="T36" fmla="*/ 180975 w 120"/>
              <a:gd name="T37" fmla="*/ 117475 h 90"/>
              <a:gd name="T38" fmla="*/ 190500 w 120"/>
              <a:gd name="T39" fmla="*/ 69850 h 90"/>
              <a:gd name="T40" fmla="*/ 180975 w 120"/>
              <a:gd name="T41" fmla="*/ 28575 h 90"/>
              <a:gd name="T42" fmla="*/ 168275 w 120"/>
              <a:gd name="T43" fmla="*/ 9525 h 90"/>
              <a:gd name="T44" fmla="*/ 146050 w 120"/>
              <a:gd name="T45" fmla="*/ 0 h 90"/>
              <a:gd name="T46" fmla="*/ 127000 w 120"/>
              <a:gd name="T47" fmla="*/ 0 h 90"/>
              <a:gd name="T48" fmla="*/ 3175 w 120"/>
              <a:gd name="T49" fmla="*/ 47625 h 90"/>
              <a:gd name="T50" fmla="*/ 22225 w 120"/>
              <a:gd name="T51" fmla="*/ 47625 h 90"/>
              <a:gd name="T52" fmla="*/ 38100 w 120"/>
              <a:gd name="T53" fmla="*/ 82550 h 90"/>
              <a:gd name="T54" fmla="*/ 38100 w 120"/>
              <a:gd name="T55" fmla="*/ 63500 h 90"/>
              <a:gd name="T56" fmla="*/ 53975 w 120"/>
              <a:gd name="T57" fmla="*/ 50800 h 90"/>
              <a:gd name="T58" fmla="*/ 79375 w 120"/>
              <a:gd name="T59" fmla="*/ 50800 h 90"/>
              <a:gd name="T60" fmla="*/ 95250 w 120"/>
              <a:gd name="T61" fmla="*/ 63500 h 90"/>
              <a:gd name="T62" fmla="*/ 95250 w 120"/>
              <a:gd name="T63" fmla="*/ 79375 h 90"/>
              <a:gd name="T64" fmla="*/ 79375 w 120"/>
              <a:gd name="T65" fmla="*/ 92075 h 90"/>
              <a:gd name="T66" fmla="*/ 53975 w 120"/>
              <a:gd name="T67" fmla="*/ 92075 h 90"/>
              <a:gd name="T68" fmla="*/ 22225 w 120"/>
              <a:gd name="T69" fmla="*/ 47625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0"/>
              <a:gd name="T106" fmla="*/ 0 h 90"/>
              <a:gd name="T107" fmla="*/ 120 w 12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0" h="90">
                <a:moveTo>
                  <a:pt x="14" y="30"/>
                </a:moveTo>
                <a:lnTo>
                  <a:pt x="8" y="34"/>
                </a:lnTo>
                <a:lnTo>
                  <a:pt x="4" y="40"/>
                </a:lnTo>
                <a:lnTo>
                  <a:pt x="2" y="48"/>
                </a:lnTo>
                <a:lnTo>
                  <a:pt x="0" y="56"/>
                </a:lnTo>
                <a:lnTo>
                  <a:pt x="2" y="64"/>
                </a:lnTo>
                <a:lnTo>
                  <a:pt x="4" y="70"/>
                </a:lnTo>
                <a:lnTo>
                  <a:pt x="6" y="76"/>
                </a:lnTo>
                <a:lnTo>
                  <a:pt x="10" y="82"/>
                </a:lnTo>
                <a:lnTo>
                  <a:pt x="16" y="86"/>
                </a:lnTo>
                <a:lnTo>
                  <a:pt x="24" y="88"/>
                </a:lnTo>
                <a:lnTo>
                  <a:pt x="32" y="90"/>
                </a:lnTo>
                <a:lnTo>
                  <a:pt x="40" y="90"/>
                </a:lnTo>
                <a:lnTo>
                  <a:pt x="56" y="88"/>
                </a:lnTo>
                <a:lnTo>
                  <a:pt x="68" y="84"/>
                </a:lnTo>
                <a:lnTo>
                  <a:pt x="74" y="78"/>
                </a:lnTo>
                <a:lnTo>
                  <a:pt x="78" y="72"/>
                </a:lnTo>
                <a:lnTo>
                  <a:pt x="82" y="64"/>
                </a:lnTo>
                <a:lnTo>
                  <a:pt x="82" y="56"/>
                </a:lnTo>
                <a:lnTo>
                  <a:pt x="82" y="48"/>
                </a:lnTo>
                <a:lnTo>
                  <a:pt x="78" y="40"/>
                </a:lnTo>
                <a:lnTo>
                  <a:pt x="70" y="32"/>
                </a:lnTo>
                <a:lnTo>
                  <a:pt x="82" y="32"/>
                </a:lnTo>
                <a:lnTo>
                  <a:pt x="90" y="32"/>
                </a:lnTo>
                <a:lnTo>
                  <a:pt x="96" y="34"/>
                </a:lnTo>
                <a:lnTo>
                  <a:pt x="98" y="40"/>
                </a:lnTo>
                <a:lnTo>
                  <a:pt x="100" y="46"/>
                </a:lnTo>
                <a:lnTo>
                  <a:pt x="98" y="50"/>
                </a:lnTo>
                <a:lnTo>
                  <a:pt x="96" y="54"/>
                </a:lnTo>
                <a:lnTo>
                  <a:pt x="94" y="56"/>
                </a:lnTo>
                <a:lnTo>
                  <a:pt x="90" y="58"/>
                </a:lnTo>
                <a:lnTo>
                  <a:pt x="88" y="88"/>
                </a:lnTo>
                <a:lnTo>
                  <a:pt x="92" y="88"/>
                </a:lnTo>
                <a:lnTo>
                  <a:pt x="98" y="88"/>
                </a:lnTo>
                <a:lnTo>
                  <a:pt x="102" y="86"/>
                </a:lnTo>
                <a:lnTo>
                  <a:pt x="108" y="84"/>
                </a:lnTo>
                <a:lnTo>
                  <a:pt x="112" y="80"/>
                </a:lnTo>
                <a:lnTo>
                  <a:pt x="114" y="74"/>
                </a:lnTo>
                <a:lnTo>
                  <a:pt x="118" y="66"/>
                </a:lnTo>
                <a:lnTo>
                  <a:pt x="120" y="44"/>
                </a:lnTo>
                <a:lnTo>
                  <a:pt x="118" y="26"/>
                </a:lnTo>
                <a:lnTo>
                  <a:pt x="114" y="18"/>
                </a:lnTo>
                <a:lnTo>
                  <a:pt x="110" y="12"/>
                </a:lnTo>
                <a:lnTo>
                  <a:pt x="106" y="6"/>
                </a:lnTo>
                <a:lnTo>
                  <a:pt x="100" y="2"/>
                </a:lnTo>
                <a:lnTo>
                  <a:pt x="92" y="0"/>
                </a:lnTo>
                <a:lnTo>
                  <a:pt x="84" y="0"/>
                </a:lnTo>
                <a:lnTo>
                  <a:pt x="80" y="0"/>
                </a:lnTo>
                <a:lnTo>
                  <a:pt x="2" y="0"/>
                </a:lnTo>
                <a:lnTo>
                  <a:pt x="2" y="30"/>
                </a:lnTo>
                <a:lnTo>
                  <a:pt x="12" y="30"/>
                </a:lnTo>
                <a:lnTo>
                  <a:pt x="14" y="30"/>
                </a:lnTo>
                <a:lnTo>
                  <a:pt x="28" y="56"/>
                </a:lnTo>
                <a:lnTo>
                  <a:pt x="24" y="52"/>
                </a:lnTo>
                <a:lnTo>
                  <a:pt x="24" y="46"/>
                </a:lnTo>
                <a:lnTo>
                  <a:pt x="24" y="40"/>
                </a:lnTo>
                <a:lnTo>
                  <a:pt x="28" y="36"/>
                </a:lnTo>
                <a:lnTo>
                  <a:pt x="34" y="32"/>
                </a:lnTo>
                <a:lnTo>
                  <a:pt x="42" y="32"/>
                </a:lnTo>
                <a:lnTo>
                  <a:pt x="50" y="32"/>
                </a:lnTo>
                <a:lnTo>
                  <a:pt x="56" y="36"/>
                </a:lnTo>
                <a:lnTo>
                  <a:pt x="60" y="40"/>
                </a:lnTo>
                <a:lnTo>
                  <a:pt x="60" y="46"/>
                </a:lnTo>
                <a:lnTo>
                  <a:pt x="60" y="50"/>
                </a:lnTo>
                <a:lnTo>
                  <a:pt x="56" y="56"/>
                </a:lnTo>
                <a:lnTo>
                  <a:pt x="50" y="58"/>
                </a:lnTo>
                <a:lnTo>
                  <a:pt x="42" y="60"/>
                </a:lnTo>
                <a:lnTo>
                  <a:pt x="34" y="58"/>
                </a:lnTo>
                <a:lnTo>
                  <a:pt x="28" y="56"/>
                </a:lnTo>
                <a:lnTo>
                  <a:pt x="14" y="3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8" name="Freeform 32"/>
          <p:cNvSpPr>
            <a:spLocks/>
          </p:cNvSpPr>
          <p:nvPr/>
        </p:nvSpPr>
        <p:spPr bwMode="auto">
          <a:xfrm>
            <a:off x="827088" y="4592638"/>
            <a:ext cx="139700" cy="152400"/>
          </a:xfrm>
          <a:custGeom>
            <a:avLst/>
            <a:gdLst>
              <a:gd name="T0" fmla="*/ 76200 w 88"/>
              <a:gd name="T1" fmla="*/ 0 h 96"/>
              <a:gd name="T2" fmla="*/ 53975 w 88"/>
              <a:gd name="T3" fmla="*/ 3175 h 96"/>
              <a:gd name="T4" fmla="*/ 34925 w 88"/>
              <a:gd name="T5" fmla="*/ 9525 h 96"/>
              <a:gd name="T6" fmla="*/ 19050 w 88"/>
              <a:gd name="T7" fmla="*/ 19050 h 96"/>
              <a:gd name="T8" fmla="*/ 9525 w 88"/>
              <a:gd name="T9" fmla="*/ 34925 h 96"/>
              <a:gd name="T10" fmla="*/ 3175 w 88"/>
              <a:gd name="T11" fmla="*/ 53975 h 96"/>
              <a:gd name="T12" fmla="*/ 0 w 88"/>
              <a:gd name="T13" fmla="*/ 79375 h 96"/>
              <a:gd name="T14" fmla="*/ 3175 w 88"/>
              <a:gd name="T15" fmla="*/ 95250 h 96"/>
              <a:gd name="T16" fmla="*/ 6350 w 88"/>
              <a:gd name="T17" fmla="*/ 107950 h 96"/>
              <a:gd name="T18" fmla="*/ 12700 w 88"/>
              <a:gd name="T19" fmla="*/ 120650 h 96"/>
              <a:gd name="T20" fmla="*/ 19050 w 88"/>
              <a:gd name="T21" fmla="*/ 133350 h 96"/>
              <a:gd name="T22" fmla="*/ 31750 w 88"/>
              <a:gd name="T23" fmla="*/ 142875 h 96"/>
              <a:gd name="T24" fmla="*/ 41275 w 88"/>
              <a:gd name="T25" fmla="*/ 146050 h 96"/>
              <a:gd name="T26" fmla="*/ 53975 w 88"/>
              <a:gd name="T27" fmla="*/ 152400 h 96"/>
              <a:gd name="T28" fmla="*/ 69850 w 88"/>
              <a:gd name="T29" fmla="*/ 152400 h 96"/>
              <a:gd name="T30" fmla="*/ 88900 w 88"/>
              <a:gd name="T31" fmla="*/ 149225 h 96"/>
              <a:gd name="T32" fmla="*/ 107950 w 88"/>
              <a:gd name="T33" fmla="*/ 142875 h 96"/>
              <a:gd name="T34" fmla="*/ 120650 w 88"/>
              <a:gd name="T35" fmla="*/ 130175 h 96"/>
              <a:gd name="T36" fmla="*/ 130175 w 88"/>
              <a:gd name="T37" fmla="*/ 117475 h 96"/>
              <a:gd name="T38" fmla="*/ 136525 w 88"/>
              <a:gd name="T39" fmla="*/ 98425 h 96"/>
              <a:gd name="T40" fmla="*/ 139700 w 88"/>
              <a:gd name="T41" fmla="*/ 76200 h 96"/>
              <a:gd name="T42" fmla="*/ 136525 w 88"/>
              <a:gd name="T43" fmla="*/ 50800 h 96"/>
              <a:gd name="T44" fmla="*/ 130175 w 88"/>
              <a:gd name="T45" fmla="*/ 31750 h 96"/>
              <a:gd name="T46" fmla="*/ 117475 w 88"/>
              <a:gd name="T47" fmla="*/ 15875 h 96"/>
              <a:gd name="T48" fmla="*/ 101600 w 88"/>
              <a:gd name="T49" fmla="*/ 3175 h 96"/>
              <a:gd name="T50" fmla="*/ 95250 w 88"/>
              <a:gd name="T51" fmla="*/ 53975 h 96"/>
              <a:gd name="T52" fmla="*/ 104775 w 88"/>
              <a:gd name="T53" fmla="*/ 60325 h 96"/>
              <a:gd name="T54" fmla="*/ 107950 w 88"/>
              <a:gd name="T55" fmla="*/ 76200 h 96"/>
              <a:gd name="T56" fmla="*/ 107950 w 88"/>
              <a:gd name="T57" fmla="*/ 85725 h 96"/>
              <a:gd name="T58" fmla="*/ 101600 w 88"/>
              <a:gd name="T59" fmla="*/ 95250 h 96"/>
              <a:gd name="T60" fmla="*/ 92075 w 88"/>
              <a:gd name="T61" fmla="*/ 98425 h 96"/>
              <a:gd name="T62" fmla="*/ 82550 w 88"/>
              <a:gd name="T63" fmla="*/ 101600 h 96"/>
              <a:gd name="T64" fmla="*/ 82550 w 88"/>
              <a:gd name="T65" fmla="*/ 0 h 96"/>
              <a:gd name="T66" fmla="*/ 79375 w 88"/>
              <a:gd name="T67" fmla="*/ 0 h 96"/>
              <a:gd name="T68" fmla="*/ 76200 w 88"/>
              <a:gd name="T69" fmla="*/ 0 h 96"/>
              <a:gd name="T70" fmla="*/ 57150 w 88"/>
              <a:gd name="T71" fmla="*/ 101600 h 96"/>
              <a:gd name="T72" fmla="*/ 47625 w 88"/>
              <a:gd name="T73" fmla="*/ 98425 h 96"/>
              <a:gd name="T74" fmla="*/ 41275 w 88"/>
              <a:gd name="T75" fmla="*/ 95250 h 96"/>
              <a:gd name="T76" fmla="*/ 31750 w 88"/>
              <a:gd name="T77" fmla="*/ 85725 h 96"/>
              <a:gd name="T78" fmla="*/ 31750 w 88"/>
              <a:gd name="T79" fmla="*/ 76200 h 96"/>
              <a:gd name="T80" fmla="*/ 31750 w 88"/>
              <a:gd name="T81" fmla="*/ 66675 h 96"/>
              <a:gd name="T82" fmla="*/ 38100 w 88"/>
              <a:gd name="T83" fmla="*/ 60325 h 96"/>
              <a:gd name="T84" fmla="*/ 44450 w 88"/>
              <a:gd name="T85" fmla="*/ 53975 h 96"/>
              <a:gd name="T86" fmla="*/ 57150 w 88"/>
              <a:gd name="T87" fmla="*/ 50800 h 96"/>
              <a:gd name="T88" fmla="*/ 57150 w 88"/>
              <a:gd name="T89" fmla="*/ 101600 h 96"/>
              <a:gd name="T90" fmla="*/ 76200 w 88"/>
              <a:gd name="T91" fmla="*/ 0 h 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8"/>
              <a:gd name="T139" fmla="*/ 0 h 96"/>
              <a:gd name="T140" fmla="*/ 88 w 88"/>
              <a:gd name="T141" fmla="*/ 96 h 9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8" h="96">
                <a:moveTo>
                  <a:pt x="48" y="0"/>
                </a:moveTo>
                <a:lnTo>
                  <a:pt x="34" y="2"/>
                </a:lnTo>
                <a:lnTo>
                  <a:pt x="22" y="6"/>
                </a:lnTo>
                <a:lnTo>
                  <a:pt x="12" y="12"/>
                </a:lnTo>
                <a:lnTo>
                  <a:pt x="6" y="22"/>
                </a:lnTo>
                <a:lnTo>
                  <a:pt x="2" y="34"/>
                </a:lnTo>
                <a:lnTo>
                  <a:pt x="0" y="50"/>
                </a:lnTo>
                <a:lnTo>
                  <a:pt x="2" y="60"/>
                </a:lnTo>
                <a:lnTo>
                  <a:pt x="4" y="68"/>
                </a:lnTo>
                <a:lnTo>
                  <a:pt x="8" y="76"/>
                </a:lnTo>
                <a:lnTo>
                  <a:pt x="12" y="84"/>
                </a:lnTo>
                <a:lnTo>
                  <a:pt x="20" y="90"/>
                </a:lnTo>
                <a:lnTo>
                  <a:pt x="26" y="92"/>
                </a:lnTo>
                <a:lnTo>
                  <a:pt x="34" y="96"/>
                </a:lnTo>
                <a:lnTo>
                  <a:pt x="44" y="96"/>
                </a:lnTo>
                <a:lnTo>
                  <a:pt x="56" y="94"/>
                </a:lnTo>
                <a:lnTo>
                  <a:pt x="68" y="90"/>
                </a:lnTo>
                <a:lnTo>
                  <a:pt x="76" y="82"/>
                </a:lnTo>
                <a:lnTo>
                  <a:pt x="82" y="74"/>
                </a:lnTo>
                <a:lnTo>
                  <a:pt x="86" y="62"/>
                </a:lnTo>
                <a:lnTo>
                  <a:pt x="88" y="48"/>
                </a:lnTo>
                <a:lnTo>
                  <a:pt x="86" y="32"/>
                </a:lnTo>
                <a:lnTo>
                  <a:pt x="82" y="20"/>
                </a:lnTo>
                <a:lnTo>
                  <a:pt x="74" y="10"/>
                </a:lnTo>
                <a:lnTo>
                  <a:pt x="64" y="2"/>
                </a:lnTo>
                <a:lnTo>
                  <a:pt x="60" y="34"/>
                </a:lnTo>
                <a:lnTo>
                  <a:pt x="66" y="38"/>
                </a:lnTo>
                <a:lnTo>
                  <a:pt x="68" y="48"/>
                </a:lnTo>
                <a:lnTo>
                  <a:pt x="68" y="54"/>
                </a:lnTo>
                <a:lnTo>
                  <a:pt x="64" y="60"/>
                </a:lnTo>
                <a:lnTo>
                  <a:pt x="58" y="62"/>
                </a:lnTo>
                <a:lnTo>
                  <a:pt x="52" y="64"/>
                </a:lnTo>
                <a:lnTo>
                  <a:pt x="52" y="0"/>
                </a:lnTo>
                <a:lnTo>
                  <a:pt x="50" y="0"/>
                </a:lnTo>
                <a:lnTo>
                  <a:pt x="48" y="0"/>
                </a:lnTo>
                <a:lnTo>
                  <a:pt x="36" y="64"/>
                </a:lnTo>
                <a:lnTo>
                  <a:pt x="30" y="62"/>
                </a:lnTo>
                <a:lnTo>
                  <a:pt x="26" y="60"/>
                </a:lnTo>
                <a:lnTo>
                  <a:pt x="20" y="54"/>
                </a:lnTo>
                <a:lnTo>
                  <a:pt x="20" y="48"/>
                </a:lnTo>
                <a:lnTo>
                  <a:pt x="20" y="42"/>
                </a:lnTo>
                <a:lnTo>
                  <a:pt x="24" y="38"/>
                </a:lnTo>
                <a:lnTo>
                  <a:pt x="28" y="34"/>
                </a:lnTo>
                <a:lnTo>
                  <a:pt x="36" y="32"/>
                </a:lnTo>
                <a:lnTo>
                  <a:pt x="36" y="64"/>
                </a:lnTo>
                <a:lnTo>
                  <a:pt x="4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9" name="Freeform 33"/>
          <p:cNvSpPr>
            <a:spLocks/>
          </p:cNvSpPr>
          <p:nvPr/>
        </p:nvSpPr>
        <p:spPr bwMode="auto">
          <a:xfrm>
            <a:off x="779463" y="3862388"/>
            <a:ext cx="184150" cy="206375"/>
          </a:xfrm>
          <a:custGeom>
            <a:avLst/>
            <a:gdLst>
              <a:gd name="T0" fmla="*/ 184150 w 116"/>
              <a:gd name="T1" fmla="*/ 206375 h 130"/>
              <a:gd name="T2" fmla="*/ 184150 w 116"/>
              <a:gd name="T3" fmla="*/ 158750 h 130"/>
              <a:gd name="T4" fmla="*/ 44450 w 116"/>
              <a:gd name="T5" fmla="*/ 158750 h 130"/>
              <a:gd name="T6" fmla="*/ 184150 w 116"/>
              <a:gd name="T7" fmla="*/ 123825 h 130"/>
              <a:gd name="T8" fmla="*/ 184150 w 116"/>
              <a:gd name="T9" fmla="*/ 82550 h 130"/>
              <a:gd name="T10" fmla="*/ 44450 w 116"/>
              <a:gd name="T11" fmla="*/ 47625 h 130"/>
              <a:gd name="T12" fmla="*/ 184150 w 116"/>
              <a:gd name="T13" fmla="*/ 47625 h 130"/>
              <a:gd name="T14" fmla="*/ 184150 w 116"/>
              <a:gd name="T15" fmla="*/ 0 h 130"/>
              <a:gd name="T16" fmla="*/ 0 w 116"/>
              <a:gd name="T17" fmla="*/ 0 h 130"/>
              <a:gd name="T18" fmla="*/ 0 w 116"/>
              <a:gd name="T19" fmla="*/ 76200 h 130"/>
              <a:gd name="T20" fmla="*/ 111125 w 116"/>
              <a:gd name="T21" fmla="*/ 104775 h 130"/>
              <a:gd name="T22" fmla="*/ 0 w 116"/>
              <a:gd name="T23" fmla="*/ 133350 h 130"/>
              <a:gd name="T24" fmla="*/ 0 w 116"/>
              <a:gd name="T25" fmla="*/ 206375 h 130"/>
              <a:gd name="T26" fmla="*/ 180975 w 116"/>
              <a:gd name="T27" fmla="*/ 206375 h 130"/>
              <a:gd name="T28" fmla="*/ 184150 w 116"/>
              <a:gd name="T29" fmla="*/ 206375 h 1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6"/>
              <a:gd name="T46" fmla="*/ 0 h 130"/>
              <a:gd name="T47" fmla="*/ 116 w 116"/>
              <a:gd name="T48" fmla="*/ 130 h 1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6" h="130">
                <a:moveTo>
                  <a:pt x="116" y="130"/>
                </a:moveTo>
                <a:lnTo>
                  <a:pt x="116" y="100"/>
                </a:lnTo>
                <a:lnTo>
                  <a:pt x="28" y="100"/>
                </a:lnTo>
                <a:lnTo>
                  <a:pt x="116" y="78"/>
                </a:lnTo>
                <a:lnTo>
                  <a:pt x="116" y="52"/>
                </a:lnTo>
                <a:lnTo>
                  <a:pt x="28" y="30"/>
                </a:lnTo>
                <a:lnTo>
                  <a:pt x="116" y="30"/>
                </a:lnTo>
                <a:lnTo>
                  <a:pt x="116" y="0"/>
                </a:lnTo>
                <a:lnTo>
                  <a:pt x="0" y="0"/>
                </a:lnTo>
                <a:lnTo>
                  <a:pt x="0" y="48"/>
                </a:lnTo>
                <a:lnTo>
                  <a:pt x="70" y="66"/>
                </a:lnTo>
                <a:lnTo>
                  <a:pt x="0" y="84"/>
                </a:lnTo>
                <a:lnTo>
                  <a:pt x="0" y="130"/>
                </a:lnTo>
                <a:lnTo>
                  <a:pt x="114" y="130"/>
                </a:lnTo>
                <a:lnTo>
                  <a:pt x="116" y="13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0" name="Freeform 34"/>
          <p:cNvSpPr>
            <a:spLocks/>
          </p:cNvSpPr>
          <p:nvPr/>
        </p:nvSpPr>
        <p:spPr bwMode="auto">
          <a:xfrm>
            <a:off x="827088" y="3684588"/>
            <a:ext cx="139700" cy="152400"/>
          </a:xfrm>
          <a:custGeom>
            <a:avLst/>
            <a:gdLst>
              <a:gd name="T0" fmla="*/ 76200 w 88"/>
              <a:gd name="T1" fmla="*/ 0 h 96"/>
              <a:gd name="T2" fmla="*/ 53975 w 88"/>
              <a:gd name="T3" fmla="*/ 3175 h 96"/>
              <a:gd name="T4" fmla="*/ 34925 w 88"/>
              <a:gd name="T5" fmla="*/ 9525 h 96"/>
              <a:gd name="T6" fmla="*/ 19050 w 88"/>
              <a:gd name="T7" fmla="*/ 19050 h 96"/>
              <a:gd name="T8" fmla="*/ 9525 w 88"/>
              <a:gd name="T9" fmla="*/ 34925 h 96"/>
              <a:gd name="T10" fmla="*/ 3175 w 88"/>
              <a:gd name="T11" fmla="*/ 53975 h 96"/>
              <a:gd name="T12" fmla="*/ 0 w 88"/>
              <a:gd name="T13" fmla="*/ 79375 h 96"/>
              <a:gd name="T14" fmla="*/ 3175 w 88"/>
              <a:gd name="T15" fmla="*/ 95250 h 96"/>
              <a:gd name="T16" fmla="*/ 6350 w 88"/>
              <a:gd name="T17" fmla="*/ 111125 h 96"/>
              <a:gd name="T18" fmla="*/ 12700 w 88"/>
              <a:gd name="T19" fmla="*/ 123825 h 96"/>
              <a:gd name="T20" fmla="*/ 19050 w 88"/>
              <a:gd name="T21" fmla="*/ 133350 h 96"/>
              <a:gd name="T22" fmla="*/ 28575 w 88"/>
              <a:gd name="T23" fmla="*/ 142875 h 96"/>
              <a:gd name="T24" fmla="*/ 41275 w 88"/>
              <a:gd name="T25" fmla="*/ 149225 h 96"/>
              <a:gd name="T26" fmla="*/ 53975 w 88"/>
              <a:gd name="T27" fmla="*/ 152400 h 96"/>
              <a:gd name="T28" fmla="*/ 69850 w 88"/>
              <a:gd name="T29" fmla="*/ 152400 h 96"/>
              <a:gd name="T30" fmla="*/ 88900 w 88"/>
              <a:gd name="T31" fmla="*/ 149225 h 96"/>
              <a:gd name="T32" fmla="*/ 107950 w 88"/>
              <a:gd name="T33" fmla="*/ 142875 h 96"/>
              <a:gd name="T34" fmla="*/ 120650 w 88"/>
              <a:gd name="T35" fmla="*/ 133350 h 96"/>
              <a:gd name="T36" fmla="*/ 130175 w 88"/>
              <a:gd name="T37" fmla="*/ 117475 h 96"/>
              <a:gd name="T38" fmla="*/ 136525 w 88"/>
              <a:gd name="T39" fmla="*/ 101600 h 96"/>
              <a:gd name="T40" fmla="*/ 139700 w 88"/>
              <a:gd name="T41" fmla="*/ 76200 h 96"/>
              <a:gd name="T42" fmla="*/ 136525 w 88"/>
              <a:gd name="T43" fmla="*/ 50800 h 96"/>
              <a:gd name="T44" fmla="*/ 130175 w 88"/>
              <a:gd name="T45" fmla="*/ 31750 h 96"/>
              <a:gd name="T46" fmla="*/ 117475 w 88"/>
              <a:gd name="T47" fmla="*/ 15875 h 96"/>
              <a:gd name="T48" fmla="*/ 101600 w 88"/>
              <a:gd name="T49" fmla="*/ 3175 h 96"/>
              <a:gd name="T50" fmla="*/ 95250 w 88"/>
              <a:gd name="T51" fmla="*/ 53975 h 96"/>
              <a:gd name="T52" fmla="*/ 104775 w 88"/>
              <a:gd name="T53" fmla="*/ 60325 h 96"/>
              <a:gd name="T54" fmla="*/ 107950 w 88"/>
              <a:gd name="T55" fmla="*/ 76200 h 96"/>
              <a:gd name="T56" fmla="*/ 104775 w 88"/>
              <a:gd name="T57" fmla="*/ 85725 h 96"/>
              <a:gd name="T58" fmla="*/ 98425 w 88"/>
              <a:gd name="T59" fmla="*/ 95250 h 96"/>
              <a:gd name="T60" fmla="*/ 92075 w 88"/>
              <a:gd name="T61" fmla="*/ 98425 h 96"/>
              <a:gd name="T62" fmla="*/ 82550 w 88"/>
              <a:gd name="T63" fmla="*/ 101600 h 96"/>
              <a:gd name="T64" fmla="*/ 82550 w 88"/>
              <a:gd name="T65" fmla="*/ 0 h 96"/>
              <a:gd name="T66" fmla="*/ 79375 w 88"/>
              <a:gd name="T67" fmla="*/ 0 h 96"/>
              <a:gd name="T68" fmla="*/ 76200 w 88"/>
              <a:gd name="T69" fmla="*/ 0 h 96"/>
              <a:gd name="T70" fmla="*/ 57150 w 88"/>
              <a:gd name="T71" fmla="*/ 101600 h 96"/>
              <a:gd name="T72" fmla="*/ 47625 w 88"/>
              <a:gd name="T73" fmla="*/ 98425 h 96"/>
              <a:gd name="T74" fmla="*/ 41275 w 88"/>
              <a:gd name="T75" fmla="*/ 95250 h 96"/>
              <a:gd name="T76" fmla="*/ 31750 w 88"/>
              <a:gd name="T77" fmla="*/ 85725 h 96"/>
              <a:gd name="T78" fmla="*/ 31750 w 88"/>
              <a:gd name="T79" fmla="*/ 76200 h 96"/>
              <a:gd name="T80" fmla="*/ 31750 w 88"/>
              <a:gd name="T81" fmla="*/ 66675 h 96"/>
              <a:gd name="T82" fmla="*/ 38100 w 88"/>
              <a:gd name="T83" fmla="*/ 60325 h 96"/>
              <a:gd name="T84" fmla="*/ 44450 w 88"/>
              <a:gd name="T85" fmla="*/ 53975 h 96"/>
              <a:gd name="T86" fmla="*/ 57150 w 88"/>
              <a:gd name="T87" fmla="*/ 50800 h 96"/>
              <a:gd name="T88" fmla="*/ 57150 w 88"/>
              <a:gd name="T89" fmla="*/ 101600 h 96"/>
              <a:gd name="T90" fmla="*/ 76200 w 88"/>
              <a:gd name="T91" fmla="*/ 0 h 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8"/>
              <a:gd name="T139" fmla="*/ 0 h 96"/>
              <a:gd name="T140" fmla="*/ 88 w 88"/>
              <a:gd name="T141" fmla="*/ 96 h 9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8" h="96">
                <a:moveTo>
                  <a:pt x="48" y="0"/>
                </a:moveTo>
                <a:lnTo>
                  <a:pt x="34" y="2"/>
                </a:lnTo>
                <a:lnTo>
                  <a:pt x="22" y="6"/>
                </a:lnTo>
                <a:lnTo>
                  <a:pt x="12" y="12"/>
                </a:lnTo>
                <a:lnTo>
                  <a:pt x="6" y="22"/>
                </a:lnTo>
                <a:lnTo>
                  <a:pt x="2" y="34"/>
                </a:lnTo>
                <a:lnTo>
                  <a:pt x="0" y="50"/>
                </a:lnTo>
                <a:lnTo>
                  <a:pt x="2" y="60"/>
                </a:lnTo>
                <a:lnTo>
                  <a:pt x="4" y="70"/>
                </a:lnTo>
                <a:lnTo>
                  <a:pt x="8" y="78"/>
                </a:lnTo>
                <a:lnTo>
                  <a:pt x="12" y="84"/>
                </a:lnTo>
                <a:lnTo>
                  <a:pt x="18" y="90"/>
                </a:lnTo>
                <a:lnTo>
                  <a:pt x="26" y="94"/>
                </a:lnTo>
                <a:lnTo>
                  <a:pt x="34" y="96"/>
                </a:lnTo>
                <a:lnTo>
                  <a:pt x="44" y="96"/>
                </a:lnTo>
                <a:lnTo>
                  <a:pt x="56" y="94"/>
                </a:lnTo>
                <a:lnTo>
                  <a:pt x="68" y="90"/>
                </a:lnTo>
                <a:lnTo>
                  <a:pt x="76" y="84"/>
                </a:lnTo>
                <a:lnTo>
                  <a:pt x="82" y="74"/>
                </a:lnTo>
                <a:lnTo>
                  <a:pt x="86" y="64"/>
                </a:lnTo>
                <a:lnTo>
                  <a:pt x="88" y="48"/>
                </a:lnTo>
                <a:lnTo>
                  <a:pt x="86" y="32"/>
                </a:lnTo>
                <a:lnTo>
                  <a:pt x="82" y="20"/>
                </a:lnTo>
                <a:lnTo>
                  <a:pt x="74" y="10"/>
                </a:lnTo>
                <a:lnTo>
                  <a:pt x="64" y="2"/>
                </a:lnTo>
                <a:lnTo>
                  <a:pt x="60" y="34"/>
                </a:lnTo>
                <a:lnTo>
                  <a:pt x="66" y="38"/>
                </a:lnTo>
                <a:lnTo>
                  <a:pt x="68" y="48"/>
                </a:lnTo>
                <a:lnTo>
                  <a:pt x="66" y="54"/>
                </a:lnTo>
                <a:lnTo>
                  <a:pt x="62" y="60"/>
                </a:lnTo>
                <a:lnTo>
                  <a:pt x="58" y="62"/>
                </a:lnTo>
                <a:lnTo>
                  <a:pt x="52" y="64"/>
                </a:lnTo>
                <a:lnTo>
                  <a:pt x="52" y="0"/>
                </a:lnTo>
                <a:lnTo>
                  <a:pt x="50" y="0"/>
                </a:lnTo>
                <a:lnTo>
                  <a:pt x="48" y="0"/>
                </a:lnTo>
                <a:lnTo>
                  <a:pt x="36" y="64"/>
                </a:lnTo>
                <a:lnTo>
                  <a:pt x="30" y="62"/>
                </a:lnTo>
                <a:lnTo>
                  <a:pt x="26" y="60"/>
                </a:lnTo>
                <a:lnTo>
                  <a:pt x="20" y="54"/>
                </a:lnTo>
                <a:lnTo>
                  <a:pt x="20" y="48"/>
                </a:lnTo>
                <a:lnTo>
                  <a:pt x="20" y="42"/>
                </a:lnTo>
                <a:lnTo>
                  <a:pt x="24" y="38"/>
                </a:lnTo>
                <a:lnTo>
                  <a:pt x="28" y="34"/>
                </a:lnTo>
                <a:lnTo>
                  <a:pt x="36" y="32"/>
                </a:lnTo>
                <a:lnTo>
                  <a:pt x="36" y="64"/>
                </a:lnTo>
                <a:lnTo>
                  <a:pt x="4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1" name="Freeform 35"/>
          <p:cNvSpPr>
            <a:spLocks/>
          </p:cNvSpPr>
          <p:nvPr/>
        </p:nvSpPr>
        <p:spPr bwMode="auto">
          <a:xfrm>
            <a:off x="827088" y="3436938"/>
            <a:ext cx="136525" cy="225425"/>
          </a:xfrm>
          <a:custGeom>
            <a:avLst/>
            <a:gdLst>
              <a:gd name="T0" fmla="*/ 136525 w 86"/>
              <a:gd name="T1" fmla="*/ 225425 h 142"/>
              <a:gd name="T2" fmla="*/ 136525 w 86"/>
              <a:gd name="T3" fmla="*/ 174625 h 142"/>
              <a:gd name="T4" fmla="*/ 66675 w 86"/>
              <a:gd name="T5" fmla="*/ 174625 h 142"/>
              <a:gd name="T6" fmla="*/ 53975 w 86"/>
              <a:gd name="T7" fmla="*/ 171450 h 142"/>
              <a:gd name="T8" fmla="*/ 47625 w 86"/>
              <a:gd name="T9" fmla="*/ 168275 h 142"/>
              <a:gd name="T10" fmla="*/ 41275 w 86"/>
              <a:gd name="T11" fmla="*/ 161925 h 142"/>
              <a:gd name="T12" fmla="*/ 41275 w 86"/>
              <a:gd name="T13" fmla="*/ 152400 h 142"/>
              <a:gd name="T14" fmla="*/ 41275 w 86"/>
              <a:gd name="T15" fmla="*/ 146050 h 142"/>
              <a:gd name="T16" fmla="*/ 50800 w 86"/>
              <a:gd name="T17" fmla="*/ 139700 h 142"/>
              <a:gd name="T18" fmla="*/ 63500 w 86"/>
              <a:gd name="T19" fmla="*/ 136525 h 142"/>
              <a:gd name="T20" fmla="*/ 136525 w 86"/>
              <a:gd name="T21" fmla="*/ 136525 h 142"/>
              <a:gd name="T22" fmla="*/ 136525 w 86"/>
              <a:gd name="T23" fmla="*/ 88900 h 142"/>
              <a:gd name="T24" fmla="*/ 66675 w 86"/>
              <a:gd name="T25" fmla="*/ 88900 h 142"/>
              <a:gd name="T26" fmla="*/ 53975 w 86"/>
              <a:gd name="T27" fmla="*/ 85725 h 142"/>
              <a:gd name="T28" fmla="*/ 47625 w 86"/>
              <a:gd name="T29" fmla="*/ 82550 h 142"/>
              <a:gd name="T30" fmla="*/ 41275 w 86"/>
              <a:gd name="T31" fmla="*/ 76200 h 142"/>
              <a:gd name="T32" fmla="*/ 41275 w 86"/>
              <a:gd name="T33" fmla="*/ 66675 h 142"/>
              <a:gd name="T34" fmla="*/ 41275 w 86"/>
              <a:gd name="T35" fmla="*/ 60325 h 142"/>
              <a:gd name="T36" fmla="*/ 47625 w 86"/>
              <a:gd name="T37" fmla="*/ 53975 h 142"/>
              <a:gd name="T38" fmla="*/ 50800 w 86"/>
              <a:gd name="T39" fmla="*/ 53975 h 142"/>
              <a:gd name="T40" fmla="*/ 60325 w 86"/>
              <a:gd name="T41" fmla="*/ 50800 h 142"/>
              <a:gd name="T42" fmla="*/ 136525 w 86"/>
              <a:gd name="T43" fmla="*/ 50800 h 142"/>
              <a:gd name="T44" fmla="*/ 136525 w 86"/>
              <a:gd name="T45" fmla="*/ 0 h 142"/>
              <a:gd name="T46" fmla="*/ 53975 w 86"/>
              <a:gd name="T47" fmla="*/ 0 h 142"/>
              <a:gd name="T48" fmla="*/ 28575 w 86"/>
              <a:gd name="T49" fmla="*/ 3175 h 142"/>
              <a:gd name="T50" fmla="*/ 19050 w 86"/>
              <a:gd name="T51" fmla="*/ 6350 h 142"/>
              <a:gd name="T52" fmla="*/ 12700 w 86"/>
              <a:gd name="T53" fmla="*/ 12700 h 142"/>
              <a:gd name="T54" fmla="*/ 6350 w 86"/>
              <a:gd name="T55" fmla="*/ 19050 h 142"/>
              <a:gd name="T56" fmla="*/ 3175 w 86"/>
              <a:gd name="T57" fmla="*/ 28575 h 142"/>
              <a:gd name="T58" fmla="*/ 0 w 86"/>
              <a:gd name="T59" fmla="*/ 44450 h 142"/>
              <a:gd name="T60" fmla="*/ 3175 w 86"/>
              <a:gd name="T61" fmla="*/ 60325 h 142"/>
              <a:gd name="T62" fmla="*/ 6350 w 86"/>
              <a:gd name="T63" fmla="*/ 69850 h 142"/>
              <a:gd name="T64" fmla="*/ 12700 w 86"/>
              <a:gd name="T65" fmla="*/ 79375 h 142"/>
              <a:gd name="T66" fmla="*/ 22225 w 86"/>
              <a:gd name="T67" fmla="*/ 92075 h 142"/>
              <a:gd name="T68" fmla="*/ 12700 w 86"/>
              <a:gd name="T69" fmla="*/ 98425 h 142"/>
              <a:gd name="T70" fmla="*/ 6350 w 86"/>
              <a:gd name="T71" fmla="*/ 107950 h 142"/>
              <a:gd name="T72" fmla="*/ 3175 w 86"/>
              <a:gd name="T73" fmla="*/ 117475 h 142"/>
              <a:gd name="T74" fmla="*/ 0 w 86"/>
              <a:gd name="T75" fmla="*/ 133350 h 142"/>
              <a:gd name="T76" fmla="*/ 3175 w 86"/>
              <a:gd name="T77" fmla="*/ 146050 h 142"/>
              <a:gd name="T78" fmla="*/ 6350 w 86"/>
              <a:gd name="T79" fmla="*/ 155575 h 142"/>
              <a:gd name="T80" fmla="*/ 12700 w 86"/>
              <a:gd name="T81" fmla="*/ 168275 h 142"/>
              <a:gd name="T82" fmla="*/ 22225 w 86"/>
              <a:gd name="T83" fmla="*/ 177800 h 142"/>
              <a:gd name="T84" fmla="*/ 3175 w 86"/>
              <a:gd name="T85" fmla="*/ 177800 h 142"/>
              <a:gd name="T86" fmla="*/ 3175 w 86"/>
              <a:gd name="T87" fmla="*/ 225425 h 142"/>
              <a:gd name="T88" fmla="*/ 133350 w 86"/>
              <a:gd name="T89" fmla="*/ 225425 h 142"/>
              <a:gd name="T90" fmla="*/ 136525 w 86"/>
              <a:gd name="T91" fmla="*/ 225425 h 1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142"/>
              <a:gd name="T140" fmla="*/ 86 w 86"/>
              <a:gd name="T141" fmla="*/ 142 h 1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142">
                <a:moveTo>
                  <a:pt x="86" y="142"/>
                </a:moveTo>
                <a:lnTo>
                  <a:pt x="86" y="110"/>
                </a:lnTo>
                <a:lnTo>
                  <a:pt x="42" y="110"/>
                </a:lnTo>
                <a:lnTo>
                  <a:pt x="34" y="108"/>
                </a:lnTo>
                <a:lnTo>
                  <a:pt x="30" y="106"/>
                </a:lnTo>
                <a:lnTo>
                  <a:pt x="26" y="102"/>
                </a:lnTo>
                <a:lnTo>
                  <a:pt x="26" y="96"/>
                </a:lnTo>
                <a:lnTo>
                  <a:pt x="26" y="92"/>
                </a:lnTo>
                <a:lnTo>
                  <a:pt x="32" y="88"/>
                </a:lnTo>
                <a:lnTo>
                  <a:pt x="40" y="86"/>
                </a:lnTo>
                <a:lnTo>
                  <a:pt x="86" y="86"/>
                </a:lnTo>
                <a:lnTo>
                  <a:pt x="86" y="56"/>
                </a:lnTo>
                <a:lnTo>
                  <a:pt x="42" y="56"/>
                </a:lnTo>
                <a:lnTo>
                  <a:pt x="34" y="54"/>
                </a:lnTo>
                <a:lnTo>
                  <a:pt x="30" y="52"/>
                </a:lnTo>
                <a:lnTo>
                  <a:pt x="26" y="48"/>
                </a:lnTo>
                <a:lnTo>
                  <a:pt x="26" y="42"/>
                </a:lnTo>
                <a:lnTo>
                  <a:pt x="26" y="38"/>
                </a:lnTo>
                <a:lnTo>
                  <a:pt x="30" y="34"/>
                </a:lnTo>
                <a:lnTo>
                  <a:pt x="32" y="34"/>
                </a:lnTo>
                <a:lnTo>
                  <a:pt x="38" y="32"/>
                </a:lnTo>
                <a:lnTo>
                  <a:pt x="86" y="32"/>
                </a:lnTo>
                <a:lnTo>
                  <a:pt x="86" y="0"/>
                </a:lnTo>
                <a:lnTo>
                  <a:pt x="34" y="0"/>
                </a:lnTo>
                <a:lnTo>
                  <a:pt x="18" y="2"/>
                </a:lnTo>
                <a:lnTo>
                  <a:pt x="12" y="4"/>
                </a:lnTo>
                <a:lnTo>
                  <a:pt x="8" y="8"/>
                </a:lnTo>
                <a:lnTo>
                  <a:pt x="4" y="12"/>
                </a:lnTo>
                <a:lnTo>
                  <a:pt x="2" y="18"/>
                </a:lnTo>
                <a:lnTo>
                  <a:pt x="0" y="28"/>
                </a:lnTo>
                <a:lnTo>
                  <a:pt x="2" y="38"/>
                </a:lnTo>
                <a:lnTo>
                  <a:pt x="4" y="44"/>
                </a:lnTo>
                <a:lnTo>
                  <a:pt x="8" y="50"/>
                </a:lnTo>
                <a:lnTo>
                  <a:pt x="14" y="58"/>
                </a:lnTo>
                <a:lnTo>
                  <a:pt x="8" y="62"/>
                </a:lnTo>
                <a:lnTo>
                  <a:pt x="4" y="68"/>
                </a:lnTo>
                <a:lnTo>
                  <a:pt x="2" y="74"/>
                </a:lnTo>
                <a:lnTo>
                  <a:pt x="0" y="84"/>
                </a:lnTo>
                <a:lnTo>
                  <a:pt x="2" y="92"/>
                </a:lnTo>
                <a:lnTo>
                  <a:pt x="4" y="98"/>
                </a:lnTo>
                <a:lnTo>
                  <a:pt x="8" y="106"/>
                </a:lnTo>
                <a:lnTo>
                  <a:pt x="14" y="112"/>
                </a:lnTo>
                <a:lnTo>
                  <a:pt x="2" y="112"/>
                </a:lnTo>
                <a:lnTo>
                  <a:pt x="2" y="142"/>
                </a:lnTo>
                <a:lnTo>
                  <a:pt x="84" y="142"/>
                </a:lnTo>
                <a:lnTo>
                  <a:pt x="86" y="1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2" name="Freeform 36"/>
          <p:cNvSpPr>
            <a:spLocks/>
          </p:cNvSpPr>
          <p:nvPr/>
        </p:nvSpPr>
        <p:spPr bwMode="auto">
          <a:xfrm>
            <a:off x="779463" y="3260725"/>
            <a:ext cx="187325" cy="146050"/>
          </a:xfrm>
          <a:custGeom>
            <a:avLst/>
            <a:gdLst>
              <a:gd name="T0" fmla="*/ 184150 w 118"/>
              <a:gd name="T1" fmla="*/ 146050 h 92"/>
              <a:gd name="T2" fmla="*/ 184150 w 118"/>
              <a:gd name="T3" fmla="*/ 98425 h 92"/>
              <a:gd name="T4" fmla="*/ 161925 w 118"/>
              <a:gd name="T5" fmla="*/ 98425 h 92"/>
              <a:gd name="T6" fmla="*/ 174625 w 118"/>
              <a:gd name="T7" fmla="*/ 88900 h 92"/>
              <a:gd name="T8" fmla="*/ 180975 w 118"/>
              <a:gd name="T9" fmla="*/ 79375 h 92"/>
              <a:gd name="T10" fmla="*/ 184150 w 118"/>
              <a:gd name="T11" fmla="*/ 69850 h 92"/>
              <a:gd name="T12" fmla="*/ 187325 w 118"/>
              <a:gd name="T13" fmla="*/ 57150 h 92"/>
              <a:gd name="T14" fmla="*/ 184150 w 118"/>
              <a:gd name="T15" fmla="*/ 41275 h 92"/>
              <a:gd name="T16" fmla="*/ 177800 w 118"/>
              <a:gd name="T17" fmla="*/ 28575 h 92"/>
              <a:gd name="T18" fmla="*/ 168275 w 118"/>
              <a:gd name="T19" fmla="*/ 15875 h 92"/>
              <a:gd name="T20" fmla="*/ 152400 w 118"/>
              <a:gd name="T21" fmla="*/ 6350 h 92"/>
              <a:gd name="T22" fmla="*/ 136525 w 118"/>
              <a:gd name="T23" fmla="*/ 3175 h 92"/>
              <a:gd name="T24" fmla="*/ 114300 w 118"/>
              <a:gd name="T25" fmla="*/ 0 h 92"/>
              <a:gd name="T26" fmla="*/ 98425 w 118"/>
              <a:gd name="T27" fmla="*/ 0 h 92"/>
              <a:gd name="T28" fmla="*/ 85725 w 118"/>
              <a:gd name="T29" fmla="*/ 3175 h 92"/>
              <a:gd name="T30" fmla="*/ 76200 w 118"/>
              <a:gd name="T31" fmla="*/ 9525 h 92"/>
              <a:gd name="T32" fmla="*/ 66675 w 118"/>
              <a:gd name="T33" fmla="*/ 15875 h 92"/>
              <a:gd name="T34" fmla="*/ 57150 w 118"/>
              <a:gd name="T35" fmla="*/ 25400 h 92"/>
              <a:gd name="T36" fmla="*/ 53975 w 118"/>
              <a:gd name="T37" fmla="*/ 34925 h 92"/>
              <a:gd name="T38" fmla="*/ 47625 w 118"/>
              <a:gd name="T39" fmla="*/ 44450 h 92"/>
              <a:gd name="T40" fmla="*/ 47625 w 118"/>
              <a:gd name="T41" fmla="*/ 57150 h 92"/>
              <a:gd name="T42" fmla="*/ 47625 w 118"/>
              <a:gd name="T43" fmla="*/ 66675 h 92"/>
              <a:gd name="T44" fmla="*/ 50800 w 118"/>
              <a:gd name="T45" fmla="*/ 76200 h 92"/>
              <a:gd name="T46" fmla="*/ 57150 w 118"/>
              <a:gd name="T47" fmla="*/ 85725 h 92"/>
              <a:gd name="T48" fmla="*/ 63500 w 118"/>
              <a:gd name="T49" fmla="*/ 95250 h 92"/>
              <a:gd name="T50" fmla="*/ 0 w 118"/>
              <a:gd name="T51" fmla="*/ 95250 h 92"/>
              <a:gd name="T52" fmla="*/ 0 w 118"/>
              <a:gd name="T53" fmla="*/ 146050 h 92"/>
              <a:gd name="T54" fmla="*/ 180975 w 118"/>
              <a:gd name="T55" fmla="*/ 146050 h 92"/>
              <a:gd name="T56" fmla="*/ 184150 w 118"/>
              <a:gd name="T57" fmla="*/ 146050 h 92"/>
              <a:gd name="T58" fmla="*/ 92075 w 118"/>
              <a:gd name="T59" fmla="*/ 88900 h 92"/>
              <a:gd name="T60" fmla="*/ 88900 w 118"/>
              <a:gd name="T61" fmla="*/ 79375 h 92"/>
              <a:gd name="T62" fmla="*/ 85725 w 118"/>
              <a:gd name="T63" fmla="*/ 69850 h 92"/>
              <a:gd name="T64" fmla="*/ 88900 w 118"/>
              <a:gd name="T65" fmla="*/ 63500 h 92"/>
              <a:gd name="T66" fmla="*/ 92075 w 118"/>
              <a:gd name="T67" fmla="*/ 57150 h 92"/>
              <a:gd name="T68" fmla="*/ 101600 w 118"/>
              <a:gd name="T69" fmla="*/ 50800 h 92"/>
              <a:gd name="T70" fmla="*/ 117475 w 118"/>
              <a:gd name="T71" fmla="*/ 50800 h 92"/>
              <a:gd name="T72" fmla="*/ 130175 w 118"/>
              <a:gd name="T73" fmla="*/ 50800 h 92"/>
              <a:gd name="T74" fmla="*/ 139700 w 118"/>
              <a:gd name="T75" fmla="*/ 57150 h 92"/>
              <a:gd name="T76" fmla="*/ 146050 w 118"/>
              <a:gd name="T77" fmla="*/ 63500 h 92"/>
              <a:gd name="T78" fmla="*/ 149225 w 118"/>
              <a:gd name="T79" fmla="*/ 73025 h 92"/>
              <a:gd name="T80" fmla="*/ 146050 w 118"/>
              <a:gd name="T81" fmla="*/ 82550 h 92"/>
              <a:gd name="T82" fmla="*/ 139700 w 118"/>
              <a:gd name="T83" fmla="*/ 88900 h 92"/>
              <a:gd name="T84" fmla="*/ 130175 w 118"/>
              <a:gd name="T85" fmla="*/ 92075 h 92"/>
              <a:gd name="T86" fmla="*/ 117475 w 118"/>
              <a:gd name="T87" fmla="*/ 95250 h 92"/>
              <a:gd name="T88" fmla="*/ 101600 w 118"/>
              <a:gd name="T89" fmla="*/ 92075 h 92"/>
              <a:gd name="T90" fmla="*/ 92075 w 118"/>
              <a:gd name="T91" fmla="*/ 88900 h 92"/>
              <a:gd name="T92" fmla="*/ 184150 w 118"/>
              <a:gd name="T93" fmla="*/ 146050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8"/>
              <a:gd name="T142" fmla="*/ 0 h 92"/>
              <a:gd name="T143" fmla="*/ 118 w 118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8" h="92">
                <a:moveTo>
                  <a:pt x="116" y="92"/>
                </a:moveTo>
                <a:lnTo>
                  <a:pt x="116" y="62"/>
                </a:lnTo>
                <a:lnTo>
                  <a:pt x="102" y="62"/>
                </a:lnTo>
                <a:lnTo>
                  <a:pt x="110" y="56"/>
                </a:lnTo>
                <a:lnTo>
                  <a:pt x="114" y="50"/>
                </a:lnTo>
                <a:lnTo>
                  <a:pt x="116" y="44"/>
                </a:lnTo>
                <a:lnTo>
                  <a:pt x="118" y="36"/>
                </a:lnTo>
                <a:lnTo>
                  <a:pt x="116" y="26"/>
                </a:lnTo>
                <a:lnTo>
                  <a:pt x="112" y="18"/>
                </a:lnTo>
                <a:lnTo>
                  <a:pt x="106" y="10"/>
                </a:lnTo>
                <a:lnTo>
                  <a:pt x="96" y="4"/>
                </a:lnTo>
                <a:lnTo>
                  <a:pt x="86" y="2"/>
                </a:lnTo>
                <a:lnTo>
                  <a:pt x="72" y="0"/>
                </a:lnTo>
                <a:lnTo>
                  <a:pt x="62" y="0"/>
                </a:lnTo>
                <a:lnTo>
                  <a:pt x="54" y="2"/>
                </a:ln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4" y="22"/>
                </a:lnTo>
                <a:lnTo>
                  <a:pt x="30" y="28"/>
                </a:lnTo>
                <a:lnTo>
                  <a:pt x="30" y="36"/>
                </a:lnTo>
                <a:lnTo>
                  <a:pt x="30" y="42"/>
                </a:lnTo>
                <a:lnTo>
                  <a:pt x="32" y="48"/>
                </a:lnTo>
                <a:lnTo>
                  <a:pt x="36" y="54"/>
                </a:lnTo>
                <a:lnTo>
                  <a:pt x="40" y="60"/>
                </a:lnTo>
                <a:lnTo>
                  <a:pt x="0" y="60"/>
                </a:lnTo>
                <a:lnTo>
                  <a:pt x="0" y="92"/>
                </a:lnTo>
                <a:lnTo>
                  <a:pt x="114" y="92"/>
                </a:lnTo>
                <a:lnTo>
                  <a:pt x="116" y="92"/>
                </a:lnTo>
                <a:lnTo>
                  <a:pt x="58" y="56"/>
                </a:lnTo>
                <a:lnTo>
                  <a:pt x="56" y="50"/>
                </a:lnTo>
                <a:lnTo>
                  <a:pt x="54" y="44"/>
                </a:lnTo>
                <a:lnTo>
                  <a:pt x="56" y="40"/>
                </a:lnTo>
                <a:lnTo>
                  <a:pt x="58" y="36"/>
                </a:lnTo>
                <a:lnTo>
                  <a:pt x="64" y="32"/>
                </a:lnTo>
                <a:lnTo>
                  <a:pt x="74" y="32"/>
                </a:lnTo>
                <a:lnTo>
                  <a:pt x="82" y="32"/>
                </a:lnTo>
                <a:lnTo>
                  <a:pt x="88" y="36"/>
                </a:lnTo>
                <a:lnTo>
                  <a:pt x="92" y="40"/>
                </a:lnTo>
                <a:lnTo>
                  <a:pt x="94" y="46"/>
                </a:lnTo>
                <a:lnTo>
                  <a:pt x="92" y="52"/>
                </a:lnTo>
                <a:lnTo>
                  <a:pt x="88" y="56"/>
                </a:lnTo>
                <a:lnTo>
                  <a:pt x="82" y="58"/>
                </a:lnTo>
                <a:lnTo>
                  <a:pt x="74" y="60"/>
                </a:lnTo>
                <a:lnTo>
                  <a:pt x="64" y="58"/>
                </a:lnTo>
                <a:lnTo>
                  <a:pt x="58" y="56"/>
                </a:lnTo>
                <a:lnTo>
                  <a:pt x="116" y="9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3" name="Freeform 37"/>
          <p:cNvSpPr>
            <a:spLocks/>
          </p:cNvSpPr>
          <p:nvPr/>
        </p:nvSpPr>
        <p:spPr bwMode="auto">
          <a:xfrm>
            <a:off x="827088" y="3133725"/>
            <a:ext cx="136525" cy="101600"/>
          </a:xfrm>
          <a:custGeom>
            <a:avLst/>
            <a:gdLst>
              <a:gd name="T0" fmla="*/ 136525 w 86"/>
              <a:gd name="T1" fmla="*/ 101600 h 64"/>
              <a:gd name="T2" fmla="*/ 136525 w 86"/>
              <a:gd name="T3" fmla="*/ 50800 h 64"/>
              <a:gd name="T4" fmla="*/ 92075 w 86"/>
              <a:gd name="T5" fmla="*/ 50800 h 64"/>
              <a:gd name="T6" fmla="*/ 63500 w 86"/>
              <a:gd name="T7" fmla="*/ 50800 h 64"/>
              <a:gd name="T8" fmla="*/ 47625 w 86"/>
              <a:gd name="T9" fmla="*/ 44450 h 64"/>
              <a:gd name="T10" fmla="*/ 41275 w 86"/>
              <a:gd name="T11" fmla="*/ 38100 h 64"/>
              <a:gd name="T12" fmla="*/ 38100 w 86"/>
              <a:gd name="T13" fmla="*/ 28575 h 64"/>
              <a:gd name="T14" fmla="*/ 44450 w 86"/>
              <a:gd name="T15" fmla="*/ 15875 h 64"/>
              <a:gd name="T16" fmla="*/ 6350 w 86"/>
              <a:gd name="T17" fmla="*/ 0 h 64"/>
              <a:gd name="T18" fmla="*/ 3175 w 86"/>
              <a:gd name="T19" fmla="*/ 12700 h 64"/>
              <a:gd name="T20" fmla="*/ 0 w 86"/>
              <a:gd name="T21" fmla="*/ 22225 h 64"/>
              <a:gd name="T22" fmla="*/ 3175 w 86"/>
              <a:gd name="T23" fmla="*/ 31750 h 64"/>
              <a:gd name="T24" fmla="*/ 6350 w 86"/>
              <a:gd name="T25" fmla="*/ 41275 h 64"/>
              <a:gd name="T26" fmla="*/ 12700 w 86"/>
              <a:gd name="T27" fmla="*/ 47625 h 64"/>
              <a:gd name="T28" fmla="*/ 25400 w 86"/>
              <a:gd name="T29" fmla="*/ 53975 h 64"/>
              <a:gd name="T30" fmla="*/ 3175 w 86"/>
              <a:gd name="T31" fmla="*/ 53975 h 64"/>
              <a:gd name="T32" fmla="*/ 3175 w 86"/>
              <a:gd name="T33" fmla="*/ 101600 h 64"/>
              <a:gd name="T34" fmla="*/ 133350 w 86"/>
              <a:gd name="T35" fmla="*/ 101600 h 64"/>
              <a:gd name="T36" fmla="*/ 136525 w 86"/>
              <a:gd name="T37" fmla="*/ 101600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6"/>
              <a:gd name="T58" fmla="*/ 0 h 64"/>
              <a:gd name="T59" fmla="*/ 86 w 86"/>
              <a:gd name="T60" fmla="*/ 64 h 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6" h="64">
                <a:moveTo>
                  <a:pt x="86" y="64"/>
                </a:moveTo>
                <a:lnTo>
                  <a:pt x="86" y="32"/>
                </a:lnTo>
                <a:lnTo>
                  <a:pt x="58" y="32"/>
                </a:lnTo>
                <a:lnTo>
                  <a:pt x="40" y="32"/>
                </a:lnTo>
                <a:lnTo>
                  <a:pt x="30" y="28"/>
                </a:lnTo>
                <a:lnTo>
                  <a:pt x="26" y="24"/>
                </a:lnTo>
                <a:lnTo>
                  <a:pt x="24" y="18"/>
                </a:lnTo>
                <a:lnTo>
                  <a:pt x="28" y="10"/>
                </a:lnTo>
                <a:lnTo>
                  <a:pt x="4" y="0"/>
                </a:lnTo>
                <a:lnTo>
                  <a:pt x="2" y="8"/>
                </a:lnTo>
                <a:lnTo>
                  <a:pt x="0" y="14"/>
                </a:lnTo>
                <a:lnTo>
                  <a:pt x="2" y="20"/>
                </a:lnTo>
                <a:lnTo>
                  <a:pt x="4" y="26"/>
                </a:lnTo>
                <a:lnTo>
                  <a:pt x="8" y="30"/>
                </a:lnTo>
                <a:lnTo>
                  <a:pt x="16" y="34"/>
                </a:lnTo>
                <a:lnTo>
                  <a:pt x="2" y="34"/>
                </a:lnTo>
                <a:lnTo>
                  <a:pt x="2" y="64"/>
                </a:lnTo>
                <a:lnTo>
                  <a:pt x="84" y="64"/>
                </a:lnTo>
                <a:lnTo>
                  <a:pt x="86" y="6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4" name="Freeform 38"/>
          <p:cNvSpPr>
            <a:spLocks/>
          </p:cNvSpPr>
          <p:nvPr/>
        </p:nvSpPr>
        <p:spPr bwMode="auto">
          <a:xfrm>
            <a:off x="827088" y="2978150"/>
            <a:ext cx="139700" cy="152400"/>
          </a:xfrm>
          <a:custGeom>
            <a:avLst/>
            <a:gdLst>
              <a:gd name="T0" fmla="*/ 34925 w 88"/>
              <a:gd name="T1" fmla="*/ 92075 h 96"/>
              <a:gd name="T2" fmla="*/ 31750 w 88"/>
              <a:gd name="T3" fmla="*/ 85725 h 96"/>
              <a:gd name="T4" fmla="*/ 31750 w 88"/>
              <a:gd name="T5" fmla="*/ 73025 h 96"/>
              <a:gd name="T6" fmla="*/ 31750 w 88"/>
              <a:gd name="T7" fmla="*/ 66675 h 96"/>
              <a:gd name="T8" fmla="*/ 34925 w 88"/>
              <a:gd name="T9" fmla="*/ 60325 h 96"/>
              <a:gd name="T10" fmla="*/ 38100 w 88"/>
              <a:gd name="T11" fmla="*/ 57150 h 96"/>
              <a:gd name="T12" fmla="*/ 47625 w 88"/>
              <a:gd name="T13" fmla="*/ 57150 h 96"/>
              <a:gd name="T14" fmla="*/ 53975 w 88"/>
              <a:gd name="T15" fmla="*/ 73025 h 96"/>
              <a:gd name="T16" fmla="*/ 60325 w 88"/>
              <a:gd name="T17" fmla="*/ 111125 h 96"/>
              <a:gd name="T18" fmla="*/ 66675 w 88"/>
              <a:gd name="T19" fmla="*/ 130175 h 96"/>
              <a:gd name="T20" fmla="*/ 76200 w 88"/>
              <a:gd name="T21" fmla="*/ 142875 h 96"/>
              <a:gd name="T22" fmla="*/ 85725 w 88"/>
              <a:gd name="T23" fmla="*/ 149225 h 96"/>
              <a:gd name="T24" fmla="*/ 101600 w 88"/>
              <a:gd name="T25" fmla="*/ 152400 h 96"/>
              <a:gd name="T26" fmla="*/ 114300 w 88"/>
              <a:gd name="T27" fmla="*/ 149225 h 96"/>
              <a:gd name="T28" fmla="*/ 127000 w 88"/>
              <a:gd name="T29" fmla="*/ 139700 h 96"/>
              <a:gd name="T30" fmla="*/ 136525 w 88"/>
              <a:gd name="T31" fmla="*/ 123825 h 96"/>
              <a:gd name="T32" fmla="*/ 139700 w 88"/>
              <a:gd name="T33" fmla="*/ 104775 h 96"/>
              <a:gd name="T34" fmla="*/ 136525 w 88"/>
              <a:gd name="T35" fmla="*/ 88900 h 96"/>
              <a:gd name="T36" fmla="*/ 133350 w 88"/>
              <a:gd name="T37" fmla="*/ 73025 h 96"/>
              <a:gd name="T38" fmla="*/ 127000 w 88"/>
              <a:gd name="T39" fmla="*/ 63500 h 96"/>
              <a:gd name="T40" fmla="*/ 117475 w 88"/>
              <a:gd name="T41" fmla="*/ 53975 h 96"/>
              <a:gd name="T42" fmla="*/ 127000 w 88"/>
              <a:gd name="T43" fmla="*/ 50800 h 96"/>
              <a:gd name="T44" fmla="*/ 136525 w 88"/>
              <a:gd name="T45" fmla="*/ 47625 h 96"/>
              <a:gd name="T46" fmla="*/ 136525 w 88"/>
              <a:gd name="T47" fmla="*/ 0 h 96"/>
              <a:gd name="T48" fmla="*/ 120650 w 88"/>
              <a:gd name="T49" fmla="*/ 6350 h 96"/>
              <a:gd name="T50" fmla="*/ 107950 w 88"/>
              <a:gd name="T51" fmla="*/ 6350 h 96"/>
              <a:gd name="T52" fmla="*/ 47625 w 88"/>
              <a:gd name="T53" fmla="*/ 6350 h 96"/>
              <a:gd name="T54" fmla="*/ 28575 w 88"/>
              <a:gd name="T55" fmla="*/ 9525 h 96"/>
              <a:gd name="T56" fmla="*/ 19050 w 88"/>
              <a:gd name="T57" fmla="*/ 15875 h 96"/>
              <a:gd name="T58" fmla="*/ 12700 w 88"/>
              <a:gd name="T59" fmla="*/ 22225 h 96"/>
              <a:gd name="T60" fmla="*/ 6350 w 88"/>
              <a:gd name="T61" fmla="*/ 31750 h 96"/>
              <a:gd name="T62" fmla="*/ 3175 w 88"/>
              <a:gd name="T63" fmla="*/ 44450 h 96"/>
              <a:gd name="T64" fmla="*/ 0 w 88"/>
              <a:gd name="T65" fmla="*/ 79375 h 96"/>
              <a:gd name="T66" fmla="*/ 3175 w 88"/>
              <a:gd name="T67" fmla="*/ 104775 h 96"/>
              <a:gd name="T68" fmla="*/ 9525 w 88"/>
              <a:gd name="T69" fmla="*/ 127000 h 96"/>
              <a:gd name="T70" fmla="*/ 15875 w 88"/>
              <a:gd name="T71" fmla="*/ 133350 h 96"/>
              <a:gd name="T72" fmla="*/ 22225 w 88"/>
              <a:gd name="T73" fmla="*/ 139700 h 96"/>
              <a:gd name="T74" fmla="*/ 28575 w 88"/>
              <a:gd name="T75" fmla="*/ 146050 h 96"/>
              <a:gd name="T76" fmla="*/ 41275 w 88"/>
              <a:gd name="T77" fmla="*/ 149225 h 96"/>
              <a:gd name="T78" fmla="*/ 47625 w 88"/>
              <a:gd name="T79" fmla="*/ 98425 h 96"/>
              <a:gd name="T80" fmla="*/ 38100 w 88"/>
              <a:gd name="T81" fmla="*/ 95250 h 96"/>
              <a:gd name="T82" fmla="*/ 38100 w 88"/>
              <a:gd name="T83" fmla="*/ 92075 h 96"/>
              <a:gd name="T84" fmla="*/ 34925 w 88"/>
              <a:gd name="T85" fmla="*/ 92075 h 96"/>
              <a:gd name="T86" fmla="*/ 79375 w 88"/>
              <a:gd name="T87" fmla="*/ 57150 h 96"/>
              <a:gd name="T88" fmla="*/ 95250 w 88"/>
              <a:gd name="T89" fmla="*/ 60325 h 96"/>
              <a:gd name="T90" fmla="*/ 101600 w 88"/>
              <a:gd name="T91" fmla="*/ 63500 h 96"/>
              <a:gd name="T92" fmla="*/ 104775 w 88"/>
              <a:gd name="T93" fmla="*/ 69850 h 96"/>
              <a:gd name="T94" fmla="*/ 107950 w 88"/>
              <a:gd name="T95" fmla="*/ 76200 h 96"/>
              <a:gd name="T96" fmla="*/ 111125 w 88"/>
              <a:gd name="T97" fmla="*/ 85725 h 96"/>
              <a:gd name="T98" fmla="*/ 107950 w 88"/>
              <a:gd name="T99" fmla="*/ 92075 h 96"/>
              <a:gd name="T100" fmla="*/ 104775 w 88"/>
              <a:gd name="T101" fmla="*/ 98425 h 96"/>
              <a:gd name="T102" fmla="*/ 101600 w 88"/>
              <a:gd name="T103" fmla="*/ 101600 h 96"/>
              <a:gd name="T104" fmla="*/ 95250 w 88"/>
              <a:gd name="T105" fmla="*/ 101600 h 96"/>
              <a:gd name="T106" fmla="*/ 92075 w 88"/>
              <a:gd name="T107" fmla="*/ 101600 h 96"/>
              <a:gd name="T108" fmla="*/ 85725 w 88"/>
              <a:gd name="T109" fmla="*/ 98425 h 96"/>
              <a:gd name="T110" fmla="*/ 82550 w 88"/>
              <a:gd name="T111" fmla="*/ 88900 h 96"/>
              <a:gd name="T112" fmla="*/ 79375 w 88"/>
              <a:gd name="T113" fmla="*/ 79375 h 96"/>
              <a:gd name="T114" fmla="*/ 73025 w 88"/>
              <a:gd name="T115" fmla="*/ 57150 h 96"/>
              <a:gd name="T116" fmla="*/ 79375 w 88"/>
              <a:gd name="T117" fmla="*/ 57150 h 96"/>
              <a:gd name="T118" fmla="*/ 34925 w 88"/>
              <a:gd name="T119" fmla="*/ 92075 h 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8"/>
              <a:gd name="T181" fmla="*/ 0 h 96"/>
              <a:gd name="T182" fmla="*/ 88 w 88"/>
              <a:gd name="T183" fmla="*/ 96 h 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8" h="96">
                <a:moveTo>
                  <a:pt x="22" y="58"/>
                </a:moveTo>
                <a:lnTo>
                  <a:pt x="20" y="54"/>
                </a:lnTo>
                <a:lnTo>
                  <a:pt x="20" y="46"/>
                </a:lnTo>
                <a:lnTo>
                  <a:pt x="20" y="42"/>
                </a:lnTo>
                <a:lnTo>
                  <a:pt x="22" y="38"/>
                </a:lnTo>
                <a:lnTo>
                  <a:pt x="24" y="36"/>
                </a:lnTo>
                <a:lnTo>
                  <a:pt x="30" y="36"/>
                </a:lnTo>
                <a:lnTo>
                  <a:pt x="34" y="46"/>
                </a:lnTo>
                <a:lnTo>
                  <a:pt x="38" y="70"/>
                </a:lnTo>
                <a:lnTo>
                  <a:pt x="42" y="82"/>
                </a:lnTo>
                <a:lnTo>
                  <a:pt x="48" y="90"/>
                </a:lnTo>
                <a:lnTo>
                  <a:pt x="54" y="94"/>
                </a:lnTo>
                <a:lnTo>
                  <a:pt x="64" y="96"/>
                </a:lnTo>
                <a:lnTo>
                  <a:pt x="72" y="94"/>
                </a:lnTo>
                <a:lnTo>
                  <a:pt x="80" y="88"/>
                </a:lnTo>
                <a:lnTo>
                  <a:pt x="86" y="78"/>
                </a:lnTo>
                <a:lnTo>
                  <a:pt x="88" y="66"/>
                </a:lnTo>
                <a:lnTo>
                  <a:pt x="86" y="56"/>
                </a:lnTo>
                <a:lnTo>
                  <a:pt x="84" y="46"/>
                </a:lnTo>
                <a:lnTo>
                  <a:pt x="80" y="40"/>
                </a:lnTo>
                <a:lnTo>
                  <a:pt x="74" y="34"/>
                </a:lnTo>
                <a:lnTo>
                  <a:pt x="80" y="32"/>
                </a:lnTo>
                <a:lnTo>
                  <a:pt x="86" y="30"/>
                </a:lnTo>
                <a:lnTo>
                  <a:pt x="86" y="0"/>
                </a:lnTo>
                <a:lnTo>
                  <a:pt x="76" y="4"/>
                </a:lnTo>
                <a:lnTo>
                  <a:pt x="68" y="4"/>
                </a:lnTo>
                <a:lnTo>
                  <a:pt x="30" y="4"/>
                </a:lnTo>
                <a:lnTo>
                  <a:pt x="18" y="6"/>
                </a:lnTo>
                <a:lnTo>
                  <a:pt x="12" y="10"/>
                </a:lnTo>
                <a:lnTo>
                  <a:pt x="8" y="14"/>
                </a:lnTo>
                <a:lnTo>
                  <a:pt x="4" y="20"/>
                </a:lnTo>
                <a:lnTo>
                  <a:pt x="2" y="28"/>
                </a:lnTo>
                <a:lnTo>
                  <a:pt x="0" y="50"/>
                </a:lnTo>
                <a:lnTo>
                  <a:pt x="2" y="66"/>
                </a:lnTo>
                <a:lnTo>
                  <a:pt x="6" y="80"/>
                </a:lnTo>
                <a:lnTo>
                  <a:pt x="10" y="84"/>
                </a:lnTo>
                <a:lnTo>
                  <a:pt x="14" y="88"/>
                </a:lnTo>
                <a:lnTo>
                  <a:pt x="18" y="92"/>
                </a:lnTo>
                <a:lnTo>
                  <a:pt x="26" y="94"/>
                </a:lnTo>
                <a:lnTo>
                  <a:pt x="30" y="62"/>
                </a:lnTo>
                <a:lnTo>
                  <a:pt x="24" y="60"/>
                </a:lnTo>
                <a:lnTo>
                  <a:pt x="24" y="58"/>
                </a:lnTo>
                <a:lnTo>
                  <a:pt x="22" y="58"/>
                </a:lnTo>
                <a:lnTo>
                  <a:pt x="50" y="36"/>
                </a:lnTo>
                <a:lnTo>
                  <a:pt x="60" y="38"/>
                </a:lnTo>
                <a:lnTo>
                  <a:pt x="64" y="40"/>
                </a:lnTo>
                <a:lnTo>
                  <a:pt x="66" y="44"/>
                </a:lnTo>
                <a:lnTo>
                  <a:pt x="68" y="48"/>
                </a:lnTo>
                <a:lnTo>
                  <a:pt x="70" y="54"/>
                </a:lnTo>
                <a:lnTo>
                  <a:pt x="68" y="58"/>
                </a:lnTo>
                <a:lnTo>
                  <a:pt x="66" y="62"/>
                </a:lnTo>
                <a:lnTo>
                  <a:pt x="64" y="64"/>
                </a:lnTo>
                <a:lnTo>
                  <a:pt x="60" y="64"/>
                </a:lnTo>
                <a:lnTo>
                  <a:pt x="58" y="64"/>
                </a:lnTo>
                <a:lnTo>
                  <a:pt x="54" y="62"/>
                </a:lnTo>
                <a:lnTo>
                  <a:pt x="52" y="56"/>
                </a:lnTo>
                <a:lnTo>
                  <a:pt x="50" y="50"/>
                </a:lnTo>
                <a:lnTo>
                  <a:pt x="46" y="36"/>
                </a:lnTo>
                <a:lnTo>
                  <a:pt x="50" y="36"/>
                </a:lnTo>
                <a:lnTo>
                  <a:pt x="22" y="5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5" name="Freeform 39"/>
          <p:cNvSpPr>
            <a:spLocks/>
          </p:cNvSpPr>
          <p:nvPr/>
        </p:nvSpPr>
        <p:spPr bwMode="auto">
          <a:xfrm>
            <a:off x="827088" y="2816225"/>
            <a:ext cx="136525" cy="139700"/>
          </a:xfrm>
          <a:custGeom>
            <a:avLst/>
            <a:gdLst>
              <a:gd name="T0" fmla="*/ 136525 w 86"/>
              <a:gd name="T1" fmla="*/ 139700 h 88"/>
              <a:gd name="T2" fmla="*/ 136525 w 86"/>
              <a:gd name="T3" fmla="*/ 88900 h 88"/>
              <a:gd name="T4" fmla="*/ 73025 w 86"/>
              <a:gd name="T5" fmla="*/ 88900 h 88"/>
              <a:gd name="T6" fmla="*/ 57150 w 86"/>
              <a:gd name="T7" fmla="*/ 85725 h 88"/>
              <a:gd name="T8" fmla="*/ 47625 w 86"/>
              <a:gd name="T9" fmla="*/ 82550 h 88"/>
              <a:gd name="T10" fmla="*/ 41275 w 86"/>
              <a:gd name="T11" fmla="*/ 76200 h 88"/>
              <a:gd name="T12" fmla="*/ 41275 w 86"/>
              <a:gd name="T13" fmla="*/ 66675 h 88"/>
              <a:gd name="T14" fmla="*/ 41275 w 86"/>
              <a:gd name="T15" fmla="*/ 60325 h 88"/>
              <a:gd name="T16" fmla="*/ 44450 w 86"/>
              <a:gd name="T17" fmla="*/ 53975 h 88"/>
              <a:gd name="T18" fmla="*/ 50800 w 86"/>
              <a:gd name="T19" fmla="*/ 50800 h 88"/>
              <a:gd name="T20" fmla="*/ 63500 w 86"/>
              <a:gd name="T21" fmla="*/ 50800 h 88"/>
              <a:gd name="T22" fmla="*/ 136525 w 86"/>
              <a:gd name="T23" fmla="*/ 50800 h 88"/>
              <a:gd name="T24" fmla="*/ 136525 w 86"/>
              <a:gd name="T25" fmla="*/ 0 h 88"/>
              <a:gd name="T26" fmla="*/ 50800 w 86"/>
              <a:gd name="T27" fmla="*/ 0 h 88"/>
              <a:gd name="T28" fmla="*/ 28575 w 86"/>
              <a:gd name="T29" fmla="*/ 3175 h 88"/>
              <a:gd name="T30" fmla="*/ 19050 w 86"/>
              <a:gd name="T31" fmla="*/ 6350 h 88"/>
              <a:gd name="T32" fmla="*/ 12700 w 86"/>
              <a:gd name="T33" fmla="*/ 9525 h 88"/>
              <a:gd name="T34" fmla="*/ 6350 w 86"/>
              <a:gd name="T35" fmla="*/ 19050 h 88"/>
              <a:gd name="T36" fmla="*/ 3175 w 86"/>
              <a:gd name="T37" fmla="*/ 25400 h 88"/>
              <a:gd name="T38" fmla="*/ 0 w 86"/>
              <a:gd name="T39" fmla="*/ 44450 h 88"/>
              <a:gd name="T40" fmla="*/ 3175 w 86"/>
              <a:gd name="T41" fmla="*/ 57150 h 88"/>
              <a:gd name="T42" fmla="*/ 6350 w 86"/>
              <a:gd name="T43" fmla="*/ 69850 h 88"/>
              <a:gd name="T44" fmla="*/ 12700 w 86"/>
              <a:gd name="T45" fmla="*/ 79375 h 88"/>
              <a:gd name="T46" fmla="*/ 25400 w 86"/>
              <a:gd name="T47" fmla="*/ 92075 h 88"/>
              <a:gd name="T48" fmla="*/ 3175 w 86"/>
              <a:gd name="T49" fmla="*/ 92075 h 88"/>
              <a:gd name="T50" fmla="*/ 3175 w 86"/>
              <a:gd name="T51" fmla="*/ 139700 h 88"/>
              <a:gd name="T52" fmla="*/ 133350 w 86"/>
              <a:gd name="T53" fmla="*/ 139700 h 88"/>
              <a:gd name="T54" fmla="*/ 136525 w 86"/>
              <a:gd name="T55" fmla="*/ 139700 h 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"/>
              <a:gd name="T85" fmla="*/ 0 h 88"/>
              <a:gd name="T86" fmla="*/ 86 w 86"/>
              <a:gd name="T87" fmla="*/ 88 h 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" h="88">
                <a:moveTo>
                  <a:pt x="86" y="88"/>
                </a:moveTo>
                <a:lnTo>
                  <a:pt x="86" y="56"/>
                </a:lnTo>
                <a:lnTo>
                  <a:pt x="46" y="56"/>
                </a:lnTo>
                <a:lnTo>
                  <a:pt x="36" y="54"/>
                </a:lnTo>
                <a:lnTo>
                  <a:pt x="30" y="52"/>
                </a:lnTo>
                <a:lnTo>
                  <a:pt x="26" y="48"/>
                </a:lnTo>
                <a:lnTo>
                  <a:pt x="26" y="42"/>
                </a:lnTo>
                <a:lnTo>
                  <a:pt x="26" y="38"/>
                </a:lnTo>
                <a:lnTo>
                  <a:pt x="28" y="34"/>
                </a:lnTo>
                <a:lnTo>
                  <a:pt x="32" y="32"/>
                </a:lnTo>
                <a:lnTo>
                  <a:pt x="40" y="32"/>
                </a:lnTo>
                <a:lnTo>
                  <a:pt x="86" y="32"/>
                </a:lnTo>
                <a:lnTo>
                  <a:pt x="86" y="0"/>
                </a:lnTo>
                <a:lnTo>
                  <a:pt x="32" y="0"/>
                </a:lnTo>
                <a:lnTo>
                  <a:pt x="18" y="2"/>
                </a:lnTo>
                <a:lnTo>
                  <a:pt x="12" y="4"/>
                </a:lnTo>
                <a:lnTo>
                  <a:pt x="8" y="6"/>
                </a:lnTo>
                <a:lnTo>
                  <a:pt x="4" y="12"/>
                </a:lnTo>
                <a:lnTo>
                  <a:pt x="2" y="16"/>
                </a:lnTo>
                <a:lnTo>
                  <a:pt x="0" y="28"/>
                </a:lnTo>
                <a:lnTo>
                  <a:pt x="2" y="36"/>
                </a:lnTo>
                <a:lnTo>
                  <a:pt x="4" y="44"/>
                </a:lnTo>
                <a:lnTo>
                  <a:pt x="8" y="50"/>
                </a:lnTo>
                <a:lnTo>
                  <a:pt x="16" y="58"/>
                </a:lnTo>
                <a:lnTo>
                  <a:pt x="2" y="58"/>
                </a:lnTo>
                <a:lnTo>
                  <a:pt x="2" y="88"/>
                </a:lnTo>
                <a:lnTo>
                  <a:pt x="84" y="88"/>
                </a:lnTo>
                <a:lnTo>
                  <a:pt x="86" y="8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6" name="Freeform 40"/>
          <p:cNvSpPr>
            <a:spLocks/>
          </p:cNvSpPr>
          <p:nvPr/>
        </p:nvSpPr>
        <p:spPr bwMode="auto">
          <a:xfrm>
            <a:off x="827088" y="2638425"/>
            <a:ext cx="139700" cy="152400"/>
          </a:xfrm>
          <a:custGeom>
            <a:avLst/>
            <a:gdLst>
              <a:gd name="T0" fmla="*/ 76200 w 88"/>
              <a:gd name="T1" fmla="*/ 0 h 96"/>
              <a:gd name="T2" fmla="*/ 53975 w 88"/>
              <a:gd name="T3" fmla="*/ 3175 h 96"/>
              <a:gd name="T4" fmla="*/ 34925 w 88"/>
              <a:gd name="T5" fmla="*/ 9525 h 96"/>
              <a:gd name="T6" fmla="*/ 19050 w 88"/>
              <a:gd name="T7" fmla="*/ 19050 h 96"/>
              <a:gd name="T8" fmla="*/ 9525 w 88"/>
              <a:gd name="T9" fmla="*/ 34925 h 96"/>
              <a:gd name="T10" fmla="*/ 3175 w 88"/>
              <a:gd name="T11" fmla="*/ 53975 h 96"/>
              <a:gd name="T12" fmla="*/ 0 w 88"/>
              <a:gd name="T13" fmla="*/ 79375 h 96"/>
              <a:gd name="T14" fmla="*/ 3175 w 88"/>
              <a:gd name="T15" fmla="*/ 95250 h 96"/>
              <a:gd name="T16" fmla="*/ 6350 w 88"/>
              <a:gd name="T17" fmla="*/ 111125 h 96"/>
              <a:gd name="T18" fmla="*/ 12700 w 88"/>
              <a:gd name="T19" fmla="*/ 123825 h 96"/>
              <a:gd name="T20" fmla="*/ 19050 w 88"/>
              <a:gd name="T21" fmla="*/ 133350 h 96"/>
              <a:gd name="T22" fmla="*/ 28575 w 88"/>
              <a:gd name="T23" fmla="*/ 142875 h 96"/>
              <a:gd name="T24" fmla="*/ 41275 w 88"/>
              <a:gd name="T25" fmla="*/ 149225 h 96"/>
              <a:gd name="T26" fmla="*/ 53975 w 88"/>
              <a:gd name="T27" fmla="*/ 152400 h 96"/>
              <a:gd name="T28" fmla="*/ 69850 w 88"/>
              <a:gd name="T29" fmla="*/ 152400 h 96"/>
              <a:gd name="T30" fmla="*/ 88900 w 88"/>
              <a:gd name="T31" fmla="*/ 149225 h 96"/>
              <a:gd name="T32" fmla="*/ 107950 w 88"/>
              <a:gd name="T33" fmla="*/ 142875 h 96"/>
              <a:gd name="T34" fmla="*/ 120650 w 88"/>
              <a:gd name="T35" fmla="*/ 133350 h 96"/>
              <a:gd name="T36" fmla="*/ 130175 w 88"/>
              <a:gd name="T37" fmla="*/ 117475 h 96"/>
              <a:gd name="T38" fmla="*/ 136525 w 88"/>
              <a:gd name="T39" fmla="*/ 101600 h 96"/>
              <a:gd name="T40" fmla="*/ 139700 w 88"/>
              <a:gd name="T41" fmla="*/ 76200 h 96"/>
              <a:gd name="T42" fmla="*/ 136525 w 88"/>
              <a:gd name="T43" fmla="*/ 50800 h 96"/>
              <a:gd name="T44" fmla="*/ 130175 w 88"/>
              <a:gd name="T45" fmla="*/ 31750 h 96"/>
              <a:gd name="T46" fmla="*/ 117475 w 88"/>
              <a:gd name="T47" fmla="*/ 15875 h 96"/>
              <a:gd name="T48" fmla="*/ 101600 w 88"/>
              <a:gd name="T49" fmla="*/ 3175 h 96"/>
              <a:gd name="T50" fmla="*/ 95250 w 88"/>
              <a:gd name="T51" fmla="*/ 53975 h 96"/>
              <a:gd name="T52" fmla="*/ 104775 w 88"/>
              <a:gd name="T53" fmla="*/ 63500 h 96"/>
              <a:gd name="T54" fmla="*/ 107950 w 88"/>
              <a:gd name="T55" fmla="*/ 76200 h 96"/>
              <a:gd name="T56" fmla="*/ 104775 w 88"/>
              <a:gd name="T57" fmla="*/ 85725 h 96"/>
              <a:gd name="T58" fmla="*/ 98425 w 88"/>
              <a:gd name="T59" fmla="*/ 95250 h 96"/>
              <a:gd name="T60" fmla="*/ 92075 w 88"/>
              <a:gd name="T61" fmla="*/ 98425 h 96"/>
              <a:gd name="T62" fmla="*/ 82550 w 88"/>
              <a:gd name="T63" fmla="*/ 101600 h 96"/>
              <a:gd name="T64" fmla="*/ 82550 w 88"/>
              <a:gd name="T65" fmla="*/ 0 h 96"/>
              <a:gd name="T66" fmla="*/ 79375 w 88"/>
              <a:gd name="T67" fmla="*/ 0 h 96"/>
              <a:gd name="T68" fmla="*/ 76200 w 88"/>
              <a:gd name="T69" fmla="*/ 0 h 96"/>
              <a:gd name="T70" fmla="*/ 57150 w 88"/>
              <a:gd name="T71" fmla="*/ 101600 h 96"/>
              <a:gd name="T72" fmla="*/ 47625 w 88"/>
              <a:gd name="T73" fmla="*/ 98425 h 96"/>
              <a:gd name="T74" fmla="*/ 41275 w 88"/>
              <a:gd name="T75" fmla="*/ 95250 h 96"/>
              <a:gd name="T76" fmla="*/ 31750 w 88"/>
              <a:gd name="T77" fmla="*/ 88900 h 96"/>
              <a:gd name="T78" fmla="*/ 31750 w 88"/>
              <a:gd name="T79" fmla="*/ 76200 h 96"/>
              <a:gd name="T80" fmla="*/ 31750 w 88"/>
              <a:gd name="T81" fmla="*/ 66675 h 96"/>
              <a:gd name="T82" fmla="*/ 38100 w 88"/>
              <a:gd name="T83" fmla="*/ 60325 h 96"/>
              <a:gd name="T84" fmla="*/ 44450 w 88"/>
              <a:gd name="T85" fmla="*/ 53975 h 96"/>
              <a:gd name="T86" fmla="*/ 57150 w 88"/>
              <a:gd name="T87" fmla="*/ 50800 h 96"/>
              <a:gd name="T88" fmla="*/ 57150 w 88"/>
              <a:gd name="T89" fmla="*/ 101600 h 96"/>
              <a:gd name="T90" fmla="*/ 76200 w 88"/>
              <a:gd name="T91" fmla="*/ 0 h 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8"/>
              <a:gd name="T139" fmla="*/ 0 h 96"/>
              <a:gd name="T140" fmla="*/ 88 w 88"/>
              <a:gd name="T141" fmla="*/ 96 h 9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8" h="96">
                <a:moveTo>
                  <a:pt x="48" y="0"/>
                </a:moveTo>
                <a:lnTo>
                  <a:pt x="34" y="2"/>
                </a:lnTo>
                <a:lnTo>
                  <a:pt x="22" y="6"/>
                </a:lnTo>
                <a:lnTo>
                  <a:pt x="12" y="12"/>
                </a:lnTo>
                <a:lnTo>
                  <a:pt x="6" y="22"/>
                </a:lnTo>
                <a:lnTo>
                  <a:pt x="2" y="34"/>
                </a:lnTo>
                <a:lnTo>
                  <a:pt x="0" y="50"/>
                </a:lnTo>
                <a:lnTo>
                  <a:pt x="2" y="60"/>
                </a:lnTo>
                <a:lnTo>
                  <a:pt x="4" y="70"/>
                </a:lnTo>
                <a:lnTo>
                  <a:pt x="8" y="78"/>
                </a:lnTo>
                <a:lnTo>
                  <a:pt x="12" y="84"/>
                </a:lnTo>
                <a:lnTo>
                  <a:pt x="18" y="90"/>
                </a:lnTo>
                <a:lnTo>
                  <a:pt x="26" y="94"/>
                </a:lnTo>
                <a:lnTo>
                  <a:pt x="34" y="96"/>
                </a:lnTo>
                <a:lnTo>
                  <a:pt x="44" y="96"/>
                </a:lnTo>
                <a:lnTo>
                  <a:pt x="56" y="94"/>
                </a:lnTo>
                <a:lnTo>
                  <a:pt x="68" y="90"/>
                </a:lnTo>
                <a:lnTo>
                  <a:pt x="76" y="84"/>
                </a:lnTo>
                <a:lnTo>
                  <a:pt x="82" y="74"/>
                </a:lnTo>
                <a:lnTo>
                  <a:pt x="86" y="64"/>
                </a:lnTo>
                <a:lnTo>
                  <a:pt x="88" y="48"/>
                </a:lnTo>
                <a:lnTo>
                  <a:pt x="86" y="32"/>
                </a:lnTo>
                <a:lnTo>
                  <a:pt x="82" y="20"/>
                </a:lnTo>
                <a:lnTo>
                  <a:pt x="74" y="10"/>
                </a:lnTo>
                <a:lnTo>
                  <a:pt x="64" y="2"/>
                </a:lnTo>
                <a:lnTo>
                  <a:pt x="60" y="34"/>
                </a:lnTo>
                <a:lnTo>
                  <a:pt x="66" y="40"/>
                </a:lnTo>
                <a:lnTo>
                  <a:pt x="68" y="48"/>
                </a:lnTo>
                <a:lnTo>
                  <a:pt x="66" y="54"/>
                </a:lnTo>
                <a:lnTo>
                  <a:pt x="62" y="60"/>
                </a:lnTo>
                <a:lnTo>
                  <a:pt x="58" y="62"/>
                </a:lnTo>
                <a:lnTo>
                  <a:pt x="52" y="64"/>
                </a:lnTo>
                <a:lnTo>
                  <a:pt x="52" y="0"/>
                </a:lnTo>
                <a:lnTo>
                  <a:pt x="50" y="0"/>
                </a:lnTo>
                <a:lnTo>
                  <a:pt x="48" y="0"/>
                </a:lnTo>
                <a:lnTo>
                  <a:pt x="36" y="64"/>
                </a:lnTo>
                <a:lnTo>
                  <a:pt x="30" y="62"/>
                </a:lnTo>
                <a:lnTo>
                  <a:pt x="26" y="60"/>
                </a:lnTo>
                <a:lnTo>
                  <a:pt x="20" y="56"/>
                </a:lnTo>
                <a:lnTo>
                  <a:pt x="20" y="48"/>
                </a:lnTo>
                <a:lnTo>
                  <a:pt x="20" y="42"/>
                </a:lnTo>
                <a:lnTo>
                  <a:pt x="24" y="38"/>
                </a:lnTo>
                <a:lnTo>
                  <a:pt x="28" y="34"/>
                </a:lnTo>
                <a:lnTo>
                  <a:pt x="36" y="32"/>
                </a:lnTo>
                <a:lnTo>
                  <a:pt x="36" y="64"/>
                </a:lnTo>
                <a:lnTo>
                  <a:pt x="4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7" name="Freeform 41"/>
          <p:cNvSpPr>
            <a:spLocks/>
          </p:cNvSpPr>
          <p:nvPr/>
        </p:nvSpPr>
        <p:spPr bwMode="auto">
          <a:xfrm>
            <a:off x="827088" y="2384425"/>
            <a:ext cx="184150" cy="146050"/>
          </a:xfrm>
          <a:custGeom>
            <a:avLst/>
            <a:gdLst>
              <a:gd name="T0" fmla="*/ 184150 w 116"/>
              <a:gd name="T1" fmla="*/ 95250 h 92"/>
              <a:gd name="T2" fmla="*/ 123825 w 116"/>
              <a:gd name="T3" fmla="*/ 95250 h 92"/>
              <a:gd name="T4" fmla="*/ 130175 w 116"/>
              <a:gd name="T5" fmla="*/ 88900 h 92"/>
              <a:gd name="T6" fmla="*/ 133350 w 116"/>
              <a:gd name="T7" fmla="*/ 79375 h 92"/>
              <a:gd name="T8" fmla="*/ 136525 w 116"/>
              <a:gd name="T9" fmla="*/ 66675 h 92"/>
              <a:gd name="T10" fmla="*/ 139700 w 116"/>
              <a:gd name="T11" fmla="*/ 57150 h 92"/>
              <a:gd name="T12" fmla="*/ 136525 w 116"/>
              <a:gd name="T13" fmla="*/ 44450 h 92"/>
              <a:gd name="T14" fmla="*/ 133350 w 116"/>
              <a:gd name="T15" fmla="*/ 34925 h 92"/>
              <a:gd name="T16" fmla="*/ 127000 w 116"/>
              <a:gd name="T17" fmla="*/ 25400 h 92"/>
              <a:gd name="T18" fmla="*/ 120650 w 116"/>
              <a:gd name="T19" fmla="*/ 15875 h 92"/>
              <a:gd name="T20" fmla="*/ 111125 w 116"/>
              <a:gd name="T21" fmla="*/ 9525 h 92"/>
              <a:gd name="T22" fmla="*/ 98425 w 116"/>
              <a:gd name="T23" fmla="*/ 6350 h 92"/>
              <a:gd name="T24" fmla="*/ 85725 w 116"/>
              <a:gd name="T25" fmla="*/ 3175 h 92"/>
              <a:gd name="T26" fmla="*/ 69850 w 116"/>
              <a:gd name="T27" fmla="*/ 0 h 92"/>
              <a:gd name="T28" fmla="*/ 57150 w 116"/>
              <a:gd name="T29" fmla="*/ 3175 h 92"/>
              <a:gd name="T30" fmla="*/ 44450 w 116"/>
              <a:gd name="T31" fmla="*/ 6350 h 92"/>
              <a:gd name="T32" fmla="*/ 31750 w 116"/>
              <a:gd name="T33" fmla="*/ 9525 h 92"/>
              <a:gd name="T34" fmla="*/ 22225 w 116"/>
              <a:gd name="T35" fmla="*/ 15875 h 92"/>
              <a:gd name="T36" fmla="*/ 12700 w 116"/>
              <a:gd name="T37" fmla="*/ 25400 h 92"/>
              <a:gd name="T38" fmla="*/ 6350 w 116"/>
              <a:gd name="T39" fmla="*/ 31750 h 92"/>
              <a:gd name="T40" fmla="*/ 3175 w 116"/>
              <a:gd name="T41" fmla="*/ 44450 h 92"/>
              <a:gd name="T42" fmla="*/ 0 w 116"/>
              <a:gd name="T43" fmla="*/ 57150 h 92"/>
              <a:gd name="T44" fmla="*/ 3175 w 116"/>
              <a:gd name="T45" fmla="*/ 69850 h 92"/>
              <a:gd name="T46" fmla="*/ 6350 w 116"/>
              <a:gd name="T47" fmla="*/ 82550 h 92"/>
              <a:gd name="T48" fmla="*/ 12700 w 116"/>
              <a:gd name="T49" fmla="*/ 88900 h 92"/>
              <a:gd name="T50" fmla="*/ 22225 w 116"/>
              <a:gd name="T51" fmla="*/ 98425 h 92"/>
              <a:gd name="T52" fmla="*/ 3175 w 116"/>
              <a:gd name="T53" fmla="*/ 98425 h 92"/>
              <a:gd name="T54" fmla="*/ 3175 w 116"/>
              <a:gd name="T55" fmla="*/ 146050 h 92"/>
              <a:gd name="T56" fmla="*/ 184150 w 116"/>
              <a:gd name="T57" fmla="*/ 146050 h 92"/>
              <a:gd name="T58" fmla="*/ 184150 w 116"/>
              <a:gd name="T59" fmla="*/ 98425 h 92"/>
              <a:gd name="T60" fmla="*/ 184150 w 116"/>
              <a:gd name="T61" fmla="*/ 95250 h 92"/>
              <a:gd name="T62" fmla="*/ 44450 w 116"/>
              <a:gd name="T63" fmla="*/ 88900 h 92"/>
              <a:gd name="T64" fmla="*/ 38100 w 116"/>
              <a:gd name="T65" fmla="*/ 82550 h 92"/>
              <a:gd name="T66" fmla="*/ 38100 w 116"/>
              <a:gd name="T67" fmla="*/ 73025 h 92"/>
              <a:gd name="T68" fmla="*/ 38100 w 116"/>
              <a:gd name="T69" fmla="*/ 63500 h 92"/>
              <a:gd name="T70" fmla="*/ 44450 w 116"/>
              <a:gd name="T71" fmla="*/ 57150 h 92"/>
              <a:gd name="T72" fmla="*/ 53975 w 116"/>
              <a:gd name="T73" fmla="*/ 53975 h 92"/>
              <a:gd name="T74" fmla="*/ 69850 w 116"/>
              <a:gd name="T75" fmla="*/ 50800 h 92"/>
              <a:gd name="T76" fmla="*/ 82550 w 116"/>
              <a:gd name="T77" fmla="*/ 53975 h 92"/>
              <a:gd name="T78" fmla="*/ 92075 w 116"/>
              <a:gd name="T79" fmla="*/ 57150 h 92"/>
              <a:gd name="T80" fmla="*/ 98425 w 116"/>
              <a:gd name="T81" fmla="*/ 63500 h 92"/>
              <a:gd name="T82" fmla="*/ 101600 w 116"/>
              <a:gd name="T83" fmla="*/ 73025 h 92"/>
              <a:gd name="T84" fmla="*/ 98425 w 116"/>
              <a:gd name="T85" fmla="*/ 82550 h 92"/>
              <a:gd name="T86" fmla="*/ 92075 w 116"/>
              <a:gd name="T87" fmla="*/ 88900 h 92"/>
              <a:gd name="T88" fmla="*/ 82550 w 116"/>
              <a:gd name="T89" fmla="*/ 95250 h 92"/>
              <a:gd name="T90" fmla="*/ 69850 w 116"/>
              <a:gd name="T91" fmla="*/ 95250 h 92"/>
              <a:gd name="T92" fmla="*/ 53975 w 116"/>
              <a:gd name="T93" fmla="*/ 95250 h 92"/>
              <a:gd name="T94" fmla="*/ 44450 w 116"/>
              <a:gd name="T95" fmla="*/ 88900 h 92"/>
              <a:gd name="T96" fmla="*/ 184150 w 116"/>
              <a:gd name="T97" fmla="*/ 95250 h 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6"/>
              <a:gd name="T148" fmla="*/ 0 h 92"/>
              <a:gd name="T149" fmla="*/ 116 w 116"/>
              <a:gd name="T150" fmla="*/ 92 h 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6" h="92">
                <a:moveTo>
                  <a:pt x="116" y="60"/>
                </a:moveTo>
                <a:lnTo>
                  <a:pt x="78" y="60"/>
                </a:lnTo>
                <a:lnTo>
                  <a:pt x="82" y="56"/>
                </a:lnTo>
                <a:lnTo>
                  <a:pt x="84" y="50"/>
                </a:lnTo>
                <a:lnTo>
                  <a:pt x="86" y="42"/>
                </a:lnTo>
                <a:lnTo>
                  <a:pt x="88" y="36"/>
                </a:lnTo>
                <a:lnTo>
                  <a:pt x="86" y="28"/>
                </a:lnTo>
                <a:lnTo>
                  <a:pt x="84" y="22"/>
                </a:lnTo>
                <a:lnTo>
                  <a:pt x="80" y="16"/>
                </a:lnTo>
                <a:lnTo>
                  <a:pt x="76" y="10"/>
                </a:lnTo>
                <a:lnTo>
                  <a:pt x="70" y="6"/>
                </a:lnTo>
                <a:lnTo>
                  <a:pt x="62" y="4"/>
                </a:lnTo>
                <a:lnTo>
                  <a:pt x="54" y="2"/>
                </a:lnTo>
                <a:lnTo>
                  <a:pt x="44" y="0"/>
                </a:lnTo>
                <a:lnTo>
                  <a:pt x="36" y="2"/>
                </a:lnTo>
                <a:lnTo>
                  <a:pt x="28" y="4"/>
                </a:lnTo>
                <a:lnTo>
                  <a:pt x="20" y="6"/>
                </a:lnTo>
                <a:lnTo>
                  <a:pt x="14" y="10"/>
                </a:lnTo>
                <a:lnTo>
                  <a:pt x="8" y="16"/>
                </a:lnTo>
                <a:lnTo>
                  <a:pt x="4" y="20"/>
                </a:lnTo>
                <a:lnTo>
                  <a:pt x="2" y="28"/>
                </a:lnTo>
                <a:lnTo>
                  <a:pt x="0" y="36"/>
                </a:lnTo>
                <a:lnTo>
                  <a:pt x="2" y="44"/>
                </a:lnTo>
                <a:lnTo>
                  <a:pt x="4" y="52"/>
                </a:lnTo>
                <a:lnTo>
                  <a:pt x="8" y="56"/>
                </a:lnTo>
                <a:lnTo>
                  <a:pt x="14" y="62"/>
                </a:lnTo>
                <a:lnTo>
                  <a:pt x="2" y="62"/>
                </a:lnTo>
                <a:lnTo>
                  <a:pt x="2" y="92"/>
                </a:lnTo>
                <a:lnTo>
                  <a:pt x="116" y="92"/>
                </a:lnTo>
                <a:lnTo>
                  <a:pt x="116" y="62"/>
                </a:lnTo>
                <a:lnTo>
                  <a:pt x="116" y="60"/>
                </a:lnTo>
                <a:lnTo>
                  <a:pt x="28" y="56"/>
                </a:lnTo>
                <a:lnTo>
                  <a:pt x="24" y="52"/>
                </a:lnTo>
                <a:lnTo>
                  <a:pt x="24" y="46"/>
                </a:lnTo>
                <a:lnTo>
                  <a:pt x="24" y="40"/>
                </a:lnTo>
                <a:lnTo>
                  <a:pt x="28" y="36"/>
                </a:lnTo>
                <a:lnTo>
                  <a:pt x="34" y="34"/>
                </a:lnTo>
                <a:lnTo>
                  <a:pt x="44" y="32"/>
                </a:lnTo>
                <a:lnTo>
                  <a:pt x="52" y="34"/>
                </a:lnTo>
                <a:lnTo>
                  <a:pt x="58" y="36"/>
                </a:lnTo>
                <a:lnTo>
                  <a:pt x="62" y="40"/>
                </a:lnTo>
                <a:lnTo>
                  <a:pt x="64" y="46"/>
                </a:lnTo>
                <a:lnTo>
                  <a:pt x="62" y="52"/>
                </a:lnTo>
                <a:lnTo>
                  <a:pt x="58" y="56"/>
                </a:lnTo>
                <a:lnTo>
                  <a:pt x="52" y="60"/>
                </a:lnTo>
                <a:lnTo>
                  <a:pt x="44" y="60"/>
                </a:lnTo>
                <a:lnTo>
                  <a:pt x="34" y="60"/>
                </a:lnTo>
                <a:lnTo>
                  <a:pt x="28" y="56"/>
                </a:lnTo>
                <a:lnTo>
                  <a:pt x="116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8" name="Freeform 42"/>
          <p:cNvSpPr>
            <a:spLocks/>
          </p:cNvSpPr>
          <p:nvPr/>
        </p:nvSpPr>
        <p:spPr bwMode="auto">
          <a:xfrm>
            <a:off x="827088" y="2216150"/>
            <a:ext cx="139700" cy="152400"/>
          </a:xfrm>
          <a:custGeom>
            <a:avLst/>
            <a:gdLst>
              <a:gd name="T0" fmla="*/ 120650 w 88"/>
              <a:gd name="T1" fmla="*/ 127000 h 96"/>
              <a:gd name="T2" fmla="*/ 130175 w 88"/>
              <a:gd name="T3" fmla="*/ 117475 h 96"/>
              <a:gd name="T4" fmla="*/ 133350 w 88"/>
              <a:gd name="T5" fmla="*/ 104775 h 96"/>
              <a:gd name="T6" fmla="*/ 136525 w 88"/>
              <a:gd name="T7" fmla="*/ 92075 h 96"/>
              <a:gd name="T8" fmla="*/ 139700 w 88"/>
              <a:gd name="T9" fmla="*/ 76200 h 96"/>
              <a:gd name="T10" fmla="*/ 136525 w 88"/>
              <a:gd name="T11" fmla="*/ 60325 h 96"/>
              <a:gd name="T12" fmla="*/ 133350 w 88"/>
              <a:gd name="T13" fmla="*/ 44450 h 96"/>
              <a:gd name="T14" fmla="*/ 127000 w 88"/>
              <a:gd name="T15" fmla="*/ 31750 h 96"/>
              <a:gd name="T16" fmla="*/ 117475 w 88"/>
              <a:gd name="T17" fmla="*/ 19050 h 96"/>
              <a:gd name="T18" fmla="*/ 107950 w 88"/>
              <a:gd name="T19" fmla="*/ 12700 h 96"/>
              <a:gd name="T20" fmla="*/ 95250 w 88"/>
              <a:gd name="T21" fmla="*/ 6350 h 96"/>
              <a:gd name="T22" fmla="*/ 82550 w 88"/>
              <a:gd name="T23" fmla="*/ 3175 h 96"/>
              <a:gd name="T24" fmla="*/ 69850 w 88"/>
              <a:gd name="T25" fmla="*/ 0 h 96"/>
              <a:gd name="T26" fmla="*/ 57150 w 88"/>
              <a:gd name="T27" fmla="*/ 0 h 96"/>
              <a:gd name="T28" fmla="*/ 44450 w 88"/>
              <a:gd name="T29" fmla="*/ 3175 h 96"/>
              <a:gd name="T30" fmla="*/ 31750 w 88"/>
              <a:gd name="T31" fmla="*/ 9525 h 96"/>
              <a:gd name="T32" fmla="*/ 22225 w 88"/>
              <a:gd name="T33" fmla="*/ 15875 h 96"/>
              <a:gd name="T34" fmla="*/ 12700 w 88"/>
              <a:gd name="T35" fmla="*/ 28575 h 96"/>
              <a:gd name="T36" fmla="*/ 6350 w 88"/>
              <a:gd name="T37" fmla="*/ 41275 h 96"/>
              <a:gd name="T38" fmla="*/ 3175 w 88"/>
              <a:gd name="T39" fmla="*/ 57150 h 96"/>
              <a:gd name="T40" fmla="*/ 0 w 88"/>
              <a:gd name="T41" fmla="*/ 76200 h 96"/>
              <a:gd name="T42" fmla="*/ 3175 w 88"/>
              <a:gd name="T43" fmla="*/ 92075 h 96"/>
              <a:gd name="T44" fmla="*/ 6350 w 88"/>
              <a:gd name="T45" fmla="*/ 107950 h 96"/>
              <a:gd name="T46" fmla="*/ 12700 w 88"/>
              <a:gd name="T47" fmla="*/ 120650 h 96"/>
              <a:gd name="T48" fmla="*/ 19050 w 88"/>
              <a:gd name="T49" fmla="*/ 130175 h 96"/>
              <a:gd name="T50" fmla="*/ 31750 w 88"/>
              <a:gd name="T51" fmla="*/ 139700 h 96"/>
              <a:gd name="T52" fmla="*/ 41275 w 88"/>
              <a:gd name="T53" fmla="*/ 146050 h 96"/>
              <a:gd name="T54" fmla="*/ 53975 w 88"/>
              <a:gd name="T55" fmla="*/ 149225 h 96"/>
              <a:gd name="T56" fmla="*/ 69850 w 88"/>
              <a:gd name="T57" fmla="*/ 152400 h 96"/>
              <a:gd name="T58" fmla="*/ 85725 w 88"/>
              <a:gd name="T59" fmla="*/ 149225 h 96"/>
              <a:gd name="T60" fmla="*/ 98425 w 88"/>
              <a:gd name="T61" fmla="*/ 146050 h 96"/>
              <a:gd name="T62" fmla="*/ 111125 w 88"/>
              <a:gd name="T63" fmla="*/ 139700 h 96"/>
              <a:gd name="T64" fmla="*/ 117475 w 88"/>
              <a:gd name="T65" fmla="*/ 127000 h 96"/>
              <a:gd name="T66" fmla="*/ 120650 w 88"/>
              <a:gd name="T67" fmla="*/ 127000 h 96"/>
              <a:gd name="T68" fmla="*/ 44450 w 88"/>
              <a:gd name="T69" fmla="*/ 95250 h 96"/>
              <a:gd name="T70" fmla="*/ 38100 w 88"/>
              <a:gd name="T71" fmla="*/ 85725 h 96"/>
              <a:gd name="T72" fmla="*/ 34925 w 88"/>
              <a:gd name="T73" fmla="*/ 76200 h 96"/>
              <a:gd name="T74" fmla="*/ 38100 w 88"/>
              <a:gd name="T75" fmla="*/ 66675 h 96"/>
              <a:gd name="T76" fmla="*/ 44450 w 88"/>
              <a:gd name="T77" fmla="*/ 57150 h 96"/>
              <a:gd name="T78" fmla="*/ 53975 w 88"/>
              <a:gd name="T79" fmla="*/ 53975 h 96"/>
              <a:gd name="T80" fmla="*/ 69850 w 88"/>
              <a:gd name="T81" fmla="*/ 50800 h 96"/>
              <a:gd name="T82" fmla="*/ 85725 w 88"/>
              <a:gd name="T83" fmla="*/ 53975 h 96"/>
              <a:gd name="T84" fmla="*/ 95250 w 88"/>
              <a:gd name="T85" fmla="*/ 57150 h 96"/>
              <a:gd name="T86" fmla="*/ 101600 w 88"/>
              <a:gd name="T87" fmla="*/ 66675 h 96"/>
              <a:gd name="T88" fmla="*/ 104775 w 88"/>
              <a:gd name="T89" fmla="*/ 76200 h 96"/>
              <a:gd name="T90" fmla="*/ 101600 w 88"/>
              <a:gd name="T91" fmla="*/ 85725 h 96"/>
              <a:gd name="T92" fmla="*/ 95250 w 88"/>
              <a:gd name="T93" fmla="*/ 95250 h 96"/>
              <a:gd name="T94" fmla="*/ 85725 w 88"/>
              <a:gd name="T95" fmla="*/ 98425 h 96"/>
              <a:gd name="T96" fmla="*/ 69850 w 88"/>
              <a:gd name="T97" fmla="*/ 101600 h 96"/>
              <a:gd name="T98" fmla="*/ 53975 w 88"/>
              <a:gd name="T99" fmla="*/ 98425 h 96"/>
              <a:gd name="T100" fmla="*/ 44450 w 88"/>
              <a:gd name="T101" fmla="*/ 95250 h 96"/>
              <a:gd name="T102" fmla="*/ 120650 w 88"/>
              <a:gd name="T103" fmla="*/ 127000 h 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"/>
              <a:gd name="T157" fmla="*/ 0 h 96"/>
              <a:gd name="T158" fmla="*/ 88 w 88"/>
              <a:gd name="T159" fmla="*/ 96 h 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" h="96">
                <a:moveTo>
                  <a:pt x="76" y="80"/>
                </a:moveTo>
                <a:lnTo>
                  <a:pt x="82" y="74"/>
                </a:lnTo>
                <a:lnTo>
                  <a:pt x="84" y="66"/>
                </a:lnTo>
                <a:lnTo>
                  <a:pt x="86" y="58"/>
                </a:lnTo>
                <a:lnTo>
                  <a:pt x="88" y="48"/>
                </a:lnTo>
                <a:lnTo>
                  <a:pt x="86" y="38"/>
                </a:lnTo>
                <a:lnTo>
                  <a:pt x="84" y="28"/>
                </a:lnTo>
                <a:lnTo>
                  <a:pt x="80" y="20"/>
                </a:lnTo>
                <a:lnTo>
                  <a:pt x="74" y="12"/>
                </a:lnTo>
                <a:lnTo>
                  <a:pt x="68" y="8"/>
                </a:lnTo>
                <a:lnTo>
                  <a:pt x="60" y="4"/>
                </a:lnTo>
                <a:lnTo>
                  <a:pt x="52" y="2"/>
                </a:lnTo>
                <a:lnTo>
                  <a:pt x="44" y="0"/>
                </a:lnTo>
                <a:lnTo>
                  <a:pt x="36" y="0"/>
                </a:lnTo>
                <a:lnTo>
                  <a:pt x="28" y="2"/>
                </a:lnTo>
                <a:lnTo>
                  <a:pt x="20" y="6"/>
                </a:lnTo>
                <a:lnTo>
                  <a:pt x="14" y="10"/>
                </a:lnTo>
                <a:lnTo>
                  <a:pt x="8" y="18"/>
                </a:lnTo>
                <a:lnTo>
                  <a:pt x="4" y="26"/>
                </a:lnTo>
                <a:lnTo>
                  <a:pt x="2" y="36"/>
                </a:lnTo>
                <a:lnTo>
                  <a:pt x="0" y="48"/>
                </a:lnTo>
                <a:lnTo>
                  <a:pt x="2" y="58"/>
                </a:lnTo>
                <a:lnTo>
                  <a:pt x="4" y="68"/>
                </a:lnTo>
                <a:lnTo>
                  <a:pt x="8" y="76"/>
                </a:lnTo>
                <a:lnTo>
                  <a:pt x="12" y="82"/>
                </a:lnTo>
                <a:lnTo>
                  <a:pt x="20" y="88"/>
                </a:lnTo>
                <a:lnTo>
                  <a:pt x="26" y="92"/>
                </a:lnTo>
                <a:lnTo>
                  <a:pt x="34" y="94"/>
                </a:lnTo>
                <a:lnTo>
                  <a:pt x="44" y="96"/>
                </a:lnTo>
                <a:lnTo>
                  <a:pt x="54" y="94"/>
                </a:lnTo>
                <a:lnTo>
                  <a:pt x="62" y="92"/>
                </a:lnTo>
                <a:lnTo>
                  <a:pt x="70" y="88"/>
                </a:lnTo>
                <a:lnTo>
                  <a:pt x="74" y="80"/>
                </a:lnTo>
                <a:lnTo>
                  <a:pt x="76" y="80"/>
                </a:lnTo>
                <a:lnTo>
                  <a:pt x="28" y="60"/>
                </a:lnTo>
                <a:lnTo>
                  <a:pt x="24" y="54"/>
                </a:lnTo>
                <a:lnTo>
                  <a:pt x="22" y="48"/>
                </a:lnTo>
                <a:lnTo>
                  <a:pt x="24" y="42"/>
                </a:lnTo>
                <a:lnTo>
                  <a:pt x="28" y="36"/>
                </a:lnTo>
                <a:lnTo>
                  <a:pt x="34" y="34"/>
                </a:lnTo>
                <a:lnTo>
                  <a:pt x="44" y="32"/>
                </a:lnTo>
                <a:lnTo>
                  <a:pt x="54" y="34"/>
                </a:lnTo>
                <a:lnTo>
                  <a:pt x="60" y="36"/>
                </a:lnTo>
                <a:lnTo>
                  <a:pt x="64" y="42"/>
                </a:lnTo>
                <a:lnTo>
                  <a:pt x="66" y="48"/>
                </a:lnTo>
                <a:lnTo>
                  <a:pt x="64" y="54"/>
                </a:lnTo>
                <a:lnTo>
                  <a:pt x="60" y="60"/>
                </a:lnTo>
                <a:lnTo>
                  <a:pt x="54" y="62"/>
                </a:lnTo>
                <a:lnTo>
                  <a:pt x="44" y="64"/>
                </a:lnTo>
                <a:lnTo>
                  <a:pt x="34" y="62"/>
                </a:lnTo>
                <a:lnTo>
                  <a:pt x="28" y="60"/>
                </a:lnTo>
                <a:lnTo>
                  <a:pt x="76" y="8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9" name="Freeform 43"/>
          <p:cNvSpPr>
            <a:spLocks/>
          </p:cNvSpPr>
          <p:nvPr/>
        </p:nvSpPr>
        <p:spPr bwMode="auto">
          <a:xfrm>
            <a:off x="779463" y="2101850"/>
            <a:ext cx="187325" cy="98425"/>
          </a:xfrm>
          <a:custGeom>
            <a:avLst/>
            <a:gdLst>
              <a:gd name="T0" fmla="*/ 25400 w 118"/>
              <a:gd name="T1" fmla="*/ 79375 h 62"/>
              <a:gd name="T2" fmla="*/ 50800 w 118"/>
              <a:gd name="T3" fmla="*/ 79375 h 62"/>
              <a:gd name="T4" fmla="*/ 50800 w 118"/>
              <a:gd name="T5" fmla="*/ 98425 h 62"/>
              <a:gd name="T6" fmla="*/ 88900 w 118"/>
              <a:gd name="T7" fmla="*/ 98425 h 62"/>
              <a:gd name="T8" fmla="*/ 88900 w 118"/>
              <a:gd name="T9" fmla="*/ 79375 h 62"/>
              <a:gd name="T10" fmla="*/ 133350 w 118"/>
              <a:gd name="T11" fmla="*/ 79375 h 62"/>
              <a:gd name="T12" fmla="*/ 152400 w 118"/>
              <a:gd name="T13" fmla="*/ 79375 h 62"/>
              <a:gd name="T14" fmla="*/ 165100 w 118"/>
              <a:gd name="T15" fmla="*/ 76200 h 62"/>
              <a:gd name="T16" fmla="*/ 174625 w 118"/>
              <a:gd name="T17" fmla="*/ 69850 h 62"/>
              <a:gd name="T18" fmla="*/ 180975 w 118"/>
              <a:gd name="T19" fmla="*/ 63500 h 62"/>
              <a:gd name="T20" fmla="*/ 184150 w 118"/>
              <a:gd name="T21" fmla="*/ 50800 h 62"/>
              <a:gd name="T22" fmla="*/ 187325 w 118"/>
              <a:gd name="T23" fmla="*/ 34925 h 62"/>
              <a:gd name="T24" fmla="*/ 180975 w 118"/>
              <a:gd name="T25" fmla="*/ 0 h 62"/>
              <a:gd name="T26" fmla="*/ 146050 w 118"/>
              <a:gd name="T27" fmla="*/ 3175 h 62"/>
              <a:gd name="T28" fmla="*/ 149225 w 118"/>
              <a:gd name="T29" fmla="*/ 19050 h 62"/>
              <a:gd name="T30" fmla="*/ 149225 w 118"/>
              <a:gd name="T31" fmla="*/ 25400 h 62"/>
              <a:gd name="T32" fmla="*/ 146050 w 118"/>
              <a:gd name="T33" fmla="*/ 28575 h 62"/>
              <a:gd name="T34" fmla="*/ 133350 w 118"/>
              <a:gd name="T35" fmla="*/ 28575 h 62"/>
              <a:gd name="T36" fmla="*/ 88900 w 118"/>
              <a:gd name="T37" fmla="*/ 28575 h 62"/>
              <a:gd name="T38" fmla="*/ 88900 w 118"/>
              <a:gd name="T39" fmla="*/ 3175 h 62"/>
              <a:gd name="T40" fmla="*/ 50800 w 118"/>
              <a:gd name="T41" fmla="*/ 3175 h 62"/>
              <a:gd name="T42" fmla="*/ 50800 w 118"/>
              <a:gd name="T43" fmla="*/ 28575 h 62"/>
              <a:gd name="T44" fmla="*/ 0 w 118"/>
              <a:gd name="T45" fmla="*/ 28575 h 62"/>
              <a:gd name="T46" fmla="*/ 22225 w 118"/>
              <a:gd name="T47" fmla="*/ 79375 h 62"/>
              <a:gd name="T48" fmla="*/ 25400 w 118"/>
              <a:gd name="T49" fmla="*/ 79375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62"/>
              <a:gd name="T77" fmla="*/ 118 w 118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62">
                <a:moveTo>
                  <a:pt x="16" y="50"/>
                </a:moveTo>
                <a:lnTo>
                  <a:pt x="32" y="50"/>
                </a:lnTo>
                <a:lnTo>
                  <a:pt x="32" y="62"/>
                </a:lnTo>
                <a:lnTo>
                  <a:pt x="56" y="62"/>
                </a:lnTo>
                <a:lnTo>
                  <a:pt x="56" y="50"/>
                </a:lnTo>
                <a:lnTo>
                  <a:pt x="84" y="50"/>
                </a:lnTo>
                <a:lnTo>
                  <a:pt x="96" y="50"/>
                </a:lnTo>
                <a:lnTo>
                  <a:pt x="104" y="48"/>
                </a:lnTo>
                <a:lnTo>
                  <a:pt x="110" y="44"/>
                </a:lnTo>
                <a:lnTo>
                  <a:pt x="114" y="40"/>
                </a:lnTo>
                <a:lnTo>
                  <a:pt x="116" y="32"/>
                </a:lnTo>
                <a:lnTo>
                  <a:pt x="118" y="22"/>
                </a:lnTo>
                <a:lnTo>
                  <a:pt x="114" y="0"/>
                </a:lnTo>
                <a:lnTo>
                  <a:pt x="92" y="2"/>
                </a:lnTo>
                <a:lnTo>
                  <a:pt x="94" y="12"/>
                </a:lnTo>
                <a:lnTo>
                  <a:pt x="94" y="16"/>
                </a:lnTo>
                <a:lnTo>
                  <a:pt x="92" y="18"/>
                </a:lnTo>
                <a:lnTo>
                  <a:pt x="84" y="18"/>
                </a:lnTo>
                <a:lnTo>
                  <a:pt x="56" y="18"/>
                </a:lnTo>
                <a:lnTo>
                  <a:pt x="56" y="2"/>
                </a:lnTo>
                <a:lnTo>
                  <a:pt x="32" y="2"/>
                </a:lnTo>
                <a:lnTo>
                  <a:pt x="32" y="18"/>
                </a:lnTo>
                <a:lnTo>
                  <a:pt x="0" y="18"/>
                </a:lnTo>
                <a:lnTo>
                  <a:pt x="14" y="50"/>
                </a:lnTo>
                <a:lnTo>
                  <a:pt x="16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0" name="Freeform 44"/>
          <p:cNvSpPr>
            <a:spLocks/>
          </p:cNvSpPr>
          <p:nvPr/>
        </p:nvSpPr>
        <p:spPr bwMode="auto">
          <a:xfrm>
            <a:off x="827088" y="1933575"/>
            <a:ext cx="139700" cy="152400"/>
          </a:xfrm>
          <a:custGeom>
            <a:avLst/>
            <a:gdLst>
              <a:gd name="T0" fmla="*/ 76200 w 88"/>
              <a:gd name="T1" fmla="*/ 0 h 96"/>
              <a:gd name="T2" fmla="*/ 53975 w 88"/>
              <a:gd name="T3" fmla="*/ 3175 h 96"/>
              <a:gd name="T4" fmla="*/ 34925 w 88"/>
              <a:gd name="T5" fmla="*/ 9525 h 96"/>
              <a:gd name="T6" fmla="*/ 19050 w 88"/>
              <a:gd name="T7" fmla="*/ 19050 h 96"/>
              <a:gd name="T8" fmla="*/ 9525 w 88"/>
              <a:gd name="T9" fmla="*/ 31750 h 96"/>
              <a:gd name="T10" fmla="*/ 3175 w 88"/>
              <a:gd name="T11" fmla="*/ 53975 h 96"/>
              <a:gd name="T12" fmla="*/ 0 w 88"/>
              <a:gd name="T13" fmla="*/ 79375 h 96"/>
              <a:gd name="T14" fmla="*/ 3175 w 88"/>
              <a:gd name="T15" fmla="*/ 95250 h 96"/>
              <a:gd name="T16" fmla="*/ 6350 w 88"/>
              <a:gd name="T17" fmla="*/ 107950 h 96"/>
              <a:gd name="T18" fmla="*/ 12700 w 88"/>
              <a:gd name="T19" fmla="*/ 120650 h 96"/>
              <a:gd name="T20" fmla="*/ 19050 w 88"/>
              <a:gd name="T21" fmla="*/ 133350 h 96"/>
              <a:gd name="T22" fmla="*/ 28575 w 88"/>
              <a:gd name="T23" fmla="*/ 139700 h 96"/>
              <a:gd name="T24" fmla="*/ 41275 w 88"/>
              <a:gd name="T25" fmla="*/ 146050 h 96"/>
              <a:gd name="T26" fmla="*/ 53975 w 88"/>
              <a:gd name="T27" fmla="*/ 152400 h 96"/>
              <a:gd name="T28" fmla="*/ 69850 w 88"/>
              <a:gd name="T29" fmla="*/ 152400 h 96"/>
              <a:gd name="T30" fmla="*/ 88900 w 88"/>
              <a:gd name="T31" fmla="*/ 149225 h 96"/>
              <a:gd name="T32" fmla="*/ 107950 w 88"/>
              <a:gd name="T33" fmla="*/ 142875 h 96"/>
              <a:gd name="T34" fmla="*/ 120650 w 88"/>
              <a:gd name="T35" fmla="*/ 130175 h 96"/>
              <a:gd name="T36" fmla="*/ 130175 w 88"/>
              <a:gd name="T37" fmla="*/ 117475 h 96"/>
              <a:gd name="T38" fmla="*/ 136525 w 88"/>
              <a:gd name="T39" fmla="*/ 98425 h 96"/>
              <a:gd name="T40" fmla="*/ 139700 w 88"/>
              <a:gd name="T41" fmla="*/ 76200 h 96"/>
              <a:gd name="T42" fmla="*/ 136525 w 88"/>
              <a:gd name="T43" fmla="*/ 50800 h 96"/>
              <a:gd name="T44" fmla="*/ 130175 w 88"/>
              <a:gd name="T45" fmla="*/ 28575 h 96"/>
              <a:gd name="T46" fmla="*/ 117475 w 88"/>
              <a:gd name="T47" fmla="*/ 15875 h 96"/>
              <a:gd name="T48" fmla="*/ 101600 w 88"/>
              <a:gd name="T49" fmla="*/ 3175 h 96"/>
              <a:gd name="T50" fmla="*/ 95250 w 88"/>
              <a:gd name="T51" fmla="*/ 50800 h 96"/>
              <a:gd name="T52" fmla="*/ 104775 w 88"/>
              <a:gd name="T53" fmla="*/ 60325 h 96"/>
              <a:gd name="T54" fmla="*/ 107950 w 88"/>
              <a:gd name="T55" fmla="*/ 76200 h 96"/>
              <a:gd name="T56" fmla="*/ 104775 w 88"/>
              <a:gd name="T57" fmla="*/ 85725 h 96"/>
              <a:gd name="T58" fmla="*/ 98425 w 88"/>
              <a:gd name="T59" fmla="*/ 95250 h 96"/>
              <a:gd name="T60" fmla="*/ 92075 w 88"/>
              <a:gd name="T61" fmla="*/ 98425 h 96"/>
              <a:gd name="T62" fmla="*/ 82550 w 88"/>
              <a:gd name="T63" fmla="*/ 101600 h 96"/>
              <a:gd name="T64" fmla="*/ 82550 w 88"/>
              <a:gd name="T65" fmla="*/ 0 h 96"/>
              <a:gd name="T66" fmla="*/ 79375 w 88"/>
              <a:gd name="T67" fmla="*/ 0 h 96"/>
              <a:gd name="T68" fmla="*/ 76200 w 88"/>
              <a:gd name="T69" fmla="*/ 0 h 96"/>
              <a:gd name="T70" fmla="*/ 57150 w 88"/>
              <a:gd name="T71" fmla="*/ 101600 h 96"/>
              <a:gd name="T72" fmla="*/ 47625 w 88"/>
              <a:gd name="T73" fmla="*/ 98425 h 96"/>
              <a:gd name="T74" fmla="*/ 41275 w 88"/>
              <a:gd name="T75" fmla="*/ 95250 h 96"/>
              <a:gd name="T76" fmla="*/ 31750 w 88"/>
              <a:gd name="T77" fmla="*/ 85725 h 96"/>
              <a:gd name="T78" fmla="*/ 31750 w 88"/>
              <a:gd name="T79" fmla="*/ 76200 h 96"/>
              <a:gd name="T80" fmla="*/ 31750 w 88"/>
              <a:gd name="T81" fmla="*/ 66675 h 96"/>
              <a:gd name="T82" fmla="*/ 38100 w 88"/>
              <a:gd name="T83" fmla="*/ 60325 h 96"/>
              <a:gd name="T84" fmla="*/ 44450 w 88"/>
              <a:gd name="T85" fmla="*/ 53975 h 96"/>
              <a:gd name="T86" fmla="*/ 57150 w 88"/>
              <a:gd name="T87" fmla="*/ 50800 h 96"/>
              <a:gd name="T88" fmla="*/ 57150 w 88"/>
              <a:gd name="T89" fmla="*/ 101600 h 96"/>
              <a:gd name="T90" fmla="*/ 76200 w 88"/>
              <a:gd name="T91" fmla="*/ 0 h 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8"/>
              <a:gd name="T139" fmla="*/ 0 h 96"/>
              <a:gd name="T140" fmla="*/ 88 w 88"/>
              <a:gd name="T141" fmla="*/ 96 h 9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8" h="96">
                <a:moveTo>
                  <a:pt x="48" y="0"/>
                </a:moveTo>
                <a:lnTo>
                  <a:pt x="34" y="2"/>
                </a:lnTo>
                <a:lnTo>
                  <a:pt x="22" y="6"/>
                </a:lnTo>
                <a:lnTo>
                  <a:pt x="12" y="12"/>
                </a:lnTo>
                <a:lnTo>
                  <a:pt x="6" y="20"/>
                </a:lnTo>
                <a:lnTo>
                  <a:pt x="2" y="34"/>
                </a:lnTo>
                <a:lnTo>
                  <a:pt x="0" y="50"/>
                </a:lnTo>
                <a:lnTo>
                  <a:pt x="2" y="60"/>
                </a:lnTo>
                <a:lnTo>
                  <a:pt x="4" y="68"/>
                </a:lnTo>
                <a:lnTo>
                  <a:pt x="8" y="76"/>
                </a:lnTo>
                <a:lnTo>
                  <a:pt x="12" y="84"/>
                </a:lnTo>
                <a:lnTo>
                  <a:pt x="18" y="88"/>
                </a:lnTo>
                <a:lnTo>
                  <a:pt x="26" y="92"/>
                </a:lnTo>
                <a:lnTo>
                  <a:pt x="34" y="96"/>
                </a:lnTo>
                <a:lnTo>
                  <a:pt x="44" y="96"/>
                </a:lnTo>
                <a:lnTo>
                  <a:pt x="56" y="94"/>
                </a:lnTo>
                <a:lnTo>
                  <a:pt x="68" y="90"/>
                </a:lnTo>
                <a:lnTo>
                  <a:pt x="76" y="82"/>
                </a:lnTo>
                <a:lnTo>
                  <a:pt x="82" y="74"/>
                </a:lnTo>
                <a:lnTo>
                  <a:pt x="86" y="62"/>
                </a:lnTo>
                <a:lnTo>
                  <a:pt x="88" y="48"/>
                </a:lnTo>
                <a:lnTo>
                  <a:pt x="86" y="32"/>
                </a:lnTo>
                <a:lnTo>
                  <a:pt x="82" y="18"/>
                </a:lnTo>
                <a:lnTo>
                  <a:pt x="74" y="10"/>
                </a:lnTo>
                <a:lnTo>
                  <a:pt x="64" y="2"/>
                </a:lnTo>
                <a:lnTo>
                  <a:pt x="60" y="32"/>
                </a:lnTo>
                <a:lnTo>
                  <a:pt x="66" y="38"/>
                </a:lnTo>
                <a:lnTo>
                  <a:pt x="68" y="48"/>
                </a:lnTo>
                <a:lnTo>
                  <a:pt x="66" y="54"/>
                </a:lnTo>
                <a:lnTo>
                  <a:pt x="62" y="60"/>
                </a:lnTo>
                <a:lnTo>
                  <a:pt x="58" y="62"/>
                </a:lnTo>
                <a:lnTo>
                  <a:pt x="52" y="64"/>
                </a:lnTo>
                <a:lnTo>
                  <a:pt x="52" y="0"/>
                </a:lnTo>
                <a:lnTo>
                  <a:pt x="50" y="0"/>
                </a:lnTo>
                <a:lnTo>
                  <a:pt x="48" y="0"/>
                </a:lnTo>
                <a:lnTo>
                  <a:pt x="36" y="64"/>
                </a:lnTo>
                <a:lnTo>
                  <a:pt x="30" y="62"/>
                </a:lnTo>
                <a:lnTo>
                  <a:pt x="26" y="60"/>
                </a:lnTo>
                <a:lnTo>
                  <a:pt x="20" y="54"/>
                </a:lnTo>
                <a:lnTo>
                  <a:pt x="20" y="48"/>
                </a:lnTo>
                <a:lnTo>
                  <a:pt x="20" y="42"/>
                </a:lnTo>
                <a:lnTo>
                  <a:pt x="24" y="38"/>
                </a:lnTo>
                <a:lnTo>
                  <a:pt x="28" y="34"/>
                </a:lnTo>
                <a:lnTo>
                  <a:pt x="36" y="32"/>
                </a:lnTo>
                <a:lnTo>
                  <a:pt x="36" y="64"/>
                </a:lnTo>
                <a:lnTo>
                  <a:pt x="4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1" name="Freeform 45"/>
          <p:cNvSpPr>
            <a:spLocks/>
          </p:cNvSpPr>
          <p:nvPr/>
        </p:nvSpPr>
        <p:spPr bwMode="auto">
          <a:xfrm>
            <a:off x="827088" y="1771650"/>
            <a:ext cx="136525" cy="139700"/>
          </a:xfrm>
          <a:custGeom>
            <a:avLst/>
            <a:gdLst>
              <a:gd name="T0" fmla="*/ 136525 w 86"/>
              <a:gd name="T1" fmla="*/ 139700 h 88"/>
              <a:gd name="T2" fmla="*/ 136525 w 86"/>
              <a:gd name="T3" fmla="*/ 88900 h 88"/>
              <a:gd name="T4" fmla="*/ 73025 w 86"/>
              <a:gd name="T5" fmla="*/ 88900 h 88"/>
              <a:gd name="T6" fmla="*/ 57150 w 86"/>
              <a:gd name="T7" fmla="*/ 85725 h 88"/>
              <a:gd name="T8" fmla="*/ 47625 w 86"/>
              <a:gd name="T9" fmla="*/ 82550 h 88"/>
              <a:gd name="T10" fmla="*/ 41275 w 86"/>
              <a:gd name="T11" fmla="*/ 76200 h 88"/>
              <a:gd name="T12" fmla="*/ 41275 w 86"/>
              <a:gd name="T13" fmla="*/ 66675 h 88"/>
              <a:gd name="T14" fmla="*/ 41275 w 86"/>
              <a:gd name="T15" fmla="*/ 60325 h 88"/>
              <a:gd name="T16" fmla="*/ 44450 w 86"/>
              <a:gd name="T17" fmla="*/ 53975 h 88"/>
              <a:gd name="T18" fmla="*/ 50800 w 86"/>
              <a:gd name="T19" fmla="*/ 50800 h 88"/>
              <a:gd name="T20" fmla="*/ 63500 w 86"/>
              <a:gd name="T21" fmla="*/ 50800 h 88"/>
              <a:gd name="T22" fmla="*/ 136525 w 86"/>
              <a:gd name="T23" fmla="*/ 50800 h 88"/>
              <a:gd name="T24" fmla="*/ 136525 w 86"/>
              <a:gd name="T25" fmla="*/ 0 h 88"/>
              <a:gd name="T26" fmla="*/ 50800 w 86"/>
              <a:gd name="T27" fmla="*/ 0 h 88"/>
              <a:gd name="T28" fmla="*/ 28575 w 86"/>
              <a:gd name="T29" fmla="*/ 3175 h 88"/>
              <a:gd name="T30" fmla="*/ 19050 w 86"/>
              <a:gd name="T31" fmla="*/ 6350 h 88"/>
              <a:gd name="T32" fmla="*/ 12700 w 86"/>
              <a:gd name="T33" fmla="*/ 9525 h 88"/>
              <a:gd name="T34" fmla="*/ 6350 w 86"/>
              <a:gd name="T35" fmla="*/ 19050 h 88"/>
              <a:gd name="T36" fmla="*/ 3175 w 86"/>
              <a:gd name="T37" fmla="*/ 25400 h 88"/>
              <a:gd name="T38" fmla="*/ 0 w 86"/>
              <a:gd name="T39" fmla="*/ 44450 h 88"/>
              <a:gd name="T40" fmla="*/ 3175 w 86"/>
              <a:gd name="T41" fmla="*/ 57150 h 88"/>
              <a:gd name="T42" fmla="*/ 6350 w 86"/>
              <a:gd name="T43" fmla="*/ 69850 h 88"/>
              <a:gd name="T44" fmla="*/ 12700 w 86"/>
              <a:gd name="T45" fmla="*/ 79375 h 88"/>
              <a:gd name="T46" fmla="*/ 25400 w 86"/>
              <a:gd name="T47" fmla="*/ 92075 h 88"/>
              <a:gd name="T48" fmla="*/ 3175 w 86"/>
              <a:gd name="T49" fmla="*/ 92075 h 88"/>
              <a:gd name="T50" fmla="*/ 3175 w 86"/>
              <a:gd name="T51" fmla="*/ 139700 h 88"/>
              <a:gd name="T52" fmla="*/ 133350 w 86"/>
              <a:gd name="T53" fmla="*/ 139700 h 88"/>
              <a:gd name="T54" fmla="*/ 136525 w 86"/>
              <a:gd name="T55" fmla="*/ 139700 h 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"/>
              <a:gd name="T85" fmla="*/ 0 h 88"/>
              <a:gd name="T86" fmla="*/ 86 w 86"/>
              <a:gd name="T87" fmla="*/ 88 h 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" h="88">
                <a:moveTo>
                  <a:pt x="86" y="88"/>
                </a:moveTo>
                <a:lnTo>
                  <a:pt x="86" y="56"/>
                </a:lnTo>
                <a:lnTo>
                  <a:pt x="46" y="56"/>
                </a:lnTo>
                <a:lnTo>
                  <a:pt x="36" y="54"/>
                </a:lnTo>
                <a:lnTo>
                  <a:pt x="30" y="52"/>
                </a:lnTo>
                <a:lnTo>
                  <a:pt x="26" y="48"/>
                </a:lnTo>
                <a:lnTo>
                  <a:pt x="26" y="42"/>
                </a:lnTo>
                <a:lnTo>
                  <a:pt x="26" y="38"/>
                </a:lnTo>
                <a:lnTo>
                  <a:pt x="28" y="34"/>
                </a:lnTo>
                <a:lnTo>
                  <a:pt x="32" y="32"/>
                </a:lnTo>
                <a:lnTo>
                  <a:pt x="40" y="32"/>
                </a:lnTo>
                <a:lnTo>
                  <a:pt x="86" y="32"/>
                </a:lnTo>
                <a:lnTo>
                  <a:pt x="86" y="0"/>
                </a:lnTo>
                <a:lnTo>
                  <a:pt x="32" y="0"/>
                </a:lnTo>
                <a:lnTo>
                  <a:pt x="18" y="2"/>
                </a:lnTo>
                <a:lnTo>
                  <a:pt x="12" y="4"/>
                </a:lnTo>
                <a:lnTo>
                  <a:pt x="8" y="6"/>
                </a:lnTo>
                <a:lnTo>
                  <a:pt x="4" y="12"/>
                </a:lnTo>
                <a:lnTo>
                  <a:pt x="2" y="16"/>
                </a:lnTo>
                <a:lnTo>
                  <a:pt x="0" y="28"/>
                </a:lnTo>
                <a:lnTo>
                  <a:pt x="2" y="36"/>
                </a:lnTo>
                <a:lnTo>
                  <a:pt x="4" y="44"/>
                </a:lnTo>
                <a:lnTo>
                  <a:pt x="8" y="50"/>
                </a:lnTo>
                <a:lnTo>
                  <a:pt x="16" y="58"/>
                </a:lnTo>
                <a:lnTo>
                  <a:pt x="2" y="58"/>
                </a:lnTo>
                <a:lnTo>
                  <a:pt x="2" y="88"/>
                </a:lnTo>
                <a:lnTo>
                  <a:pt x="84" y="88"/>
                </a:lnTo>
                <a:lnTo>
                  <a:pt x="86" y="8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2" name="Freeform 46"/>
          <p:cNvSpPr>
            <a:spLocks/>
          </p:cNvSpPr>
          <p:nvPr/>
        </p:nvSpPr>
        <p:spPr bwMode="auto">
          <a:xfrm>
            <a:off x="779463" y="1651000"/>
            <a:ext cx="187325" cy="98425"/>
          </a:xfrm>
          <a:custGeom>
            <a:avLst/>
            <a:gdLst>
              <a:gd name="T0" fmla="*/ 25400 w 118"/>
              <a:gd name="T1" fmla="*/ 79375 h 62"/>
              <a:gd name="T2" fmla="*/ 50800 w 118"/>
              <a:gd name="T3" fmla="*/ 79375 h 62"/>
              <a:gd name="T4" fmla="*/ 50800 w 118"/>
              <a:gd name="T5" fmla="*/ 98425 h 62"/>
              <a:gd name="T6" fmla="*/ 88900 w 118"/>
              <a:gd name="T7" fmla="*/ 98425 h 62"/>
              <a:gd name="T8" fmla="*/ 88900 w 118"/>
              <a:gd name="T9" fmla="*/ 79375 h 62"/>
              <a:gd name="T10" fmla="*/ 133350 w 118"/>
              <a:gd name="T11" fmla="*/ 79375 h 62"/>
              <a:gd name="T12" fmla="*/ 152400 w 118"/>
              <a:gd name="T13" fmla="*/ 79375 h 62"/>
              <a:gd name="T14" fmla="*/ 165100 w 118"/>
              <a:gd name="T15" fmla="*/ 76200 h 62"/>
              <a:gd name="T16" fmla="*/ 174625 w 118"/>
              <a:gd name="T17" fmla="*/ 69850 h 62"/>
              <a:gd name="T18" fmla="*/ 180975 w 118"/>
              <a:gd name="T19" fmla="*/ 63500 h 62"/>
              <a:gd name="T20" fmla="*/ 184150 w 118"/>
              <a:gd name="T21" fmla="*/ 50800 h 62"/>
              <a:gd name="T22" fmla="*/ 187325 w 118"/>
              <a:gd name="T23" fmla="*/ 34925 h 62"/>
              <a:gd name="T24" fmla="*/ 180975 w 118"/>
              <a:gd name="T25" fmla="*/ 0 h 62"/>
              <a:gd name="T26" fmla="*/ 146050 w 118"/>
              <a:gd name="T27" fmla="*/ 3175 h 62"/>
              <a:gd name="T28" fmla="*/ 149225 w 118"/>
              <a:gd name="T29" fmla="*/ 19050 h 62"/>
              <a:gd name="T30" fmla="*/ 149225 w 118"/>
              <a:gd name="T31" fmla="*/ 22225 h 62"/>
              <a:gd name="T32" fmla="*/ 146050 w 118"/>
              <a:gd name="T33" fmla="*/ 28575 h 62"/>
              <a:gd name="T34" fmla="*/ 133350 w 118"/>
              <a:gd name="T35" fmla="*/ 28575 h 62"/>
              <a:gd name="T36" fmla="*/ 88900 w 118"/>
              <a:gd name="T37" fmla="*/ 28575 h 62"/>
              <a:gd name="T38" fmla="*/ 88900 w 118"/>
              <a:gd name="T39" fmla="*/ 0 h 62"/>
              <a:gd name="T40" fmla="*/ 50800 w 118"/>
              <a:gd name="T41" fmla="*/ 0 h 62"/>
              <a:gd name="T42" fmla="*/ 50800 w 118"/>
              <a:gd name="T43" fmla="*/ 28575 h 62"/>
              <a:gd name="T44" fmla="*/ 0 w 118"/>
              <a:gd name="T45" fmla="*/ 28575 h 62"/>
              <a:gd name="T46" fmla="*/ 22225 w 118"/>
              <a:gd name="T47" fmla="*/ 79375 h 62"/>
              <a:gd name="T48" fmla="*/ 25400 w 118"/>
              <a:gd name="T49" fmla="*/ 79375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62"/>
              <a:gd name="T77" fmla="*/ 118 w 118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62">
                <a:moveTo>
                  <a:pt x="16" y="50"/>
                </a:moveTo>
                <a:lnTo>
                  <a:pt x="32" y="50"/>
                </a:lnTo>
                <a:lnTo>
                  <a:pt x="32" y="62"/>
                </a:lnTo>
                <a:lnTo>
                  <a:pt x="56" y="62"/>
                </a:lnTo>
                <a:lnTo>
                  <a:pt x="56" y="50"/>
                </a:lnTo>
                <a:lnTo>
                  <a:pt x="84" y="50"/>
                </a:lnTo>
                <a:lnTo>
                  <a:pt x="96" y="50"/>
                </a:lnTo>
                <a:lnTo>
                  <a:pt x="104" y="48"/>
                </a:lnTo>
                <a:lnTo>
                  <a:pt x="110" y="44"/>
                </a:lnTo>
                <a:lnTo>
                  <a:pt x="114" y="40"/>
                </a:lnTo>
                <a:lnTo>
                  <a:pt x="116" y="32"/>
                </a:lnTo>
                <a:lnTo>
                  <a:pt x="118" y="22"/>
                </a:lnTo>
                <a:lnTo>
                  <a:pt x="114" y="0"/>
                </a:lnTo>
                <a:lnTo>
                  <a:pt x="92" y="2"/>
                </a:lnTo>
                <a:lnTo>
                  <a:pt x="94" y="12"/>
                </a:lnTo>
                <a:lnTo>
                  <a:pt x="94" y="14"/>
                </a:lnTo>
                <a:lnTo>
                  <a:pt x="92" y="18"/>
                </a:lnTo>
                <a:lnTo>
                  <a:pt x="84" y="18"/>
                </a:lnTo>
                <a:lnTo>
                  <a:pt x="56" y="18"/>
                </a:lnTo>
                <a:lnTo>
                  <a:pt x="56" y="0"/>
                </a:lnTo>
                <a:lnTo>
                  <a:pt x="32" y="0"/>
                </a:lnTo>
                <a:lnTo>
                  <a:pt x="32" y="18"/>
                </a:lnTo>
                <a:lnTo>
                  <a:pt x="0" y="18"/>
                </a:lnTo>
                <a:lnTo>
                  <a:pt x="14" y="50"/>
                </a:lnTo>
                <a:lnTo>
                  <a:pt x="16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3" name="Freeform 47"/>
          <p:cNvSpPr>
            <a:spLocks/>
          </p:cNvSpPr>
          <p:nvPr/>
        </p:nvSpPr>
        <p:spPr bwMode="auto">
          <a:xfrm>
            <a:off x="779463" y="1574800"/>
            <a:ext cx="184150" cy="50800"/>
          </a:xfrm>
          <a:custGeom>
            <a:avLst/>
            <a:gdLst>
              <a:gd name="T0" fmla="*/ 34925 w 116"/>
              <a:gd name="T1" fmla="*/ 50800 h 32"/>
              <a:gd name="T2" fmla="*/ 34925 w 116"/>
              <a:gd name="T3" fmla="*/ 0 h 32"/>
              <a:gd name="T4" fmla="*/ 0 w 116"/>
              <a:gd name="T5" fmla="*/ 0 h 32"/>
              <a:gd name="T6" fmla="*/ 0 w 116"/>
              <a:gd name="T7" fmla="*/ 50800 h 32"/>
              <a:gd name="T8" fmla="*/ 31750 w 116"/>
              <a:gd name="T9" fmla="*/ 50800 h 32"/>
              <a:gd name="T10" fmla="*/ 34925 w 116"/>
              <a:gd name="T11" fmla="*/ 50800 h 32"/>
              <a:gd name="T12" fmla="*/ 184150 w 116"/>
              <a:gd name="T13" fmla="*/ 50800 h 32"/>
              <a:gd name="T14" fmla="*/ 184150 w 116"/>
              <a:gd name="T15" fmla="*/ 0 h 32"/>
              <a:gd name="T16" fmla="*/ 50800 w 116"/>
              <a:gd name="T17" fmla="*/ 0 h 32"/>
              <a:gd name="T18" fmla="*/ 50800 w 116"/>
              <a:gd name="T19" fmla="*/ 50800 h 32"/>
              <a:gd name="T20" fmla="*/ 184150 w 116"/>
              <a:gd name="T21" fmla="*/ 50800 h 32"/>
              <a:gd name="T22" fmla="*/ 34925 w 116"/>
              <a:gd name="T23" fmla="*/ 50800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6"/>
              <a:gd name="T37" fmla="*/ 0 h 32"/>
              <a:gd name="T38" fmla="*/ 116 w 116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6" h="32">
                <a:moveTo>
                  <a:pt x="22" y="32"/>
                </a:moveTo>
                <a:lnTo>
                  <a:pt x="22" y="0"/>
                </a:lnTo>
                <a:lnTo>
                  <a:pt x="0" y="0"/>
                </a:lnTo>
                <a:lnTo>
                  <a:pt x="0" y="32"/>
                </a:lnTo>
                <a:lnTo>
                  <a:pt x="20" y="32"/>
                </a:lnTo>
                <a:lnTo>
                  <a:pt x="22" y="32"/>
                </a:lnTo>
                <a:lnTo>
                  <a:pt x="116" y="32"/>
                </a:lnTo>
                <a:lnTo>
                  <a:pt x="116" y="0"/>
                </a:lnTo>
                <a:lnTo>
                  <a:pt x="32" y="0"/>
                </a:lnTo>
                <a:lnTo>
                  <a:pt x="32" y="32"/>
                </a:lnTo>
                <a:lnTo>
                  <a:pt x="116" y="32"/>
                </a:lnTo>
                <a:lnTo>
                  <a:pt x="22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4" name="Freeform 48"/>
          <p:cNvSpPr>
            <a:spLocks/>
          </p:cNvSpPr>
          <p:nvPr/>
        </p:nvSpPr>
        <p:spPr bwMode="auto">
          <a:xfrm>
            <a:off x="827088" y="1397000"/>
            <a:ext cx="139700" cy="152400"/>
          </a:xfrm>
          <a:custGeom>
            <a:avLst/>
            <a:gdLst>
              <a:gd name="T0" fmla="*/ 34925 w 88"/>
              <a:gd name="T1" fmla="*/ 92075 h 96"/>
              <a:gd name="T2" fmla="*/ 31750 w 88"/>
              <a:gd name="T3" fmla="*/ 85725 h 96"/>
              <a:gd name="T4" fmla="*/ 31750 w 88"/>
              <a:gd name="T5" fmla="*/ 73025 h 96"/>
              <a:gd name="T6" fmla="*/ 31750 w 88"/>
              <a:gd name="T7" fmla="*/ 66675 h 96"/>
              <a:gd name="T8" fmla="*/ 34925 w 88"/>
              <a:gd name="T9" fmla="*/ 60325 h 96"/>
              <a:gd name="T10" fmla="*/ 38100 w 88"/>
              <a:gd name="T11" fmla="*/ 57150 h 96"/>
              <a:gd name="T12" fmla="*/ 47625 w 88"/>
              <a:gd name="T13" fmla="*/ 57150 h 96"/>
              <a:gd name="T14" fmla="*/ 53975 w 88"/>
              <a:gd name="T15" fmla="*/ 73025 h 96"/>
              <a:gd name="T16" fmla="*/ 60325 w 88"/>
              <a:gd name="T17" fmla="*/ 111125 h 96"/>
              <a:gd name="T18" fmla="*/ 66675 w 88"/>
              <a:gd name="T19" fmla="*/ 130175 h 96"/>
              <a:gd name="T20" fmla="*/ 76200 w 88"/>
              <a:gd name="T21" fmla="*/ 142875 h 96"/>
              <a:gd name="T22" fmla="*/ 85725 w 88"/>
              <a:gd name="T23" fmla="*/ 149225 h 96"/>
              <a:gd name="T24" fmla="*/ 101600 w 88"/>
              <a:gd name="T25" fmla="*/ 152400 h 96"/>
              <a:gd name="T26" fmla="*/ 114300 w 88"/>
              <a:gd name="T27" fmla="*/ 149225 h 96"/>
              <a:gd name="T28" fmla="*/ 127000 w 88"/>
              <a:gd name="T29" fmla="*/ 139700 h 96"/>
              <a:gd name="T30" fmla="*/ 136525 w 88"/>
              <a:gd name="T31" fmla="*/ 123825 h 96"/>
              <a:gd name="T32" fmla="*/ 139700 w 88"/>
              <a:gd name="T33" fmla="*/ 104775 h 96"/>
              <a:gd name="T34" fmla="*/ 136525 w 88"/>
              <a:gd name="T35" fmla="*/ 88900 h 96"/>
              <a:gd name="T36" fmla="*/ 133350 w 88"/>
              <a:gd name="T37" fmla="*/ 73025 h 96"/>
              <a:gd name="T38" fmla="*/ 127000 w 88"/>
              <a:gd name="T39" fmla="*/ 63500 h 96"/>
              <a:gd name="T40" fmla="*/ 117475 w 88"/>
              <a:gd name="T41" fmla="*/ 53975 h 96"/>
              <a:gd name="T42" fmla="*/ 127000 w 88"/>
              <a:gd name="T43" fmla="*/ 50800 h 96"/>
              <a:gd name="T44" fmla="*/ 136525 w 88"/>
              <a:gd name="T45" fmla="*/ 47625 h 96"/>
              <a:gd name="T46" fmla="*/ 136525 w 88"/>
              <a:gd name="T47" fmla="*/ 0 h 96"/>
              <a:gd name="T48" fmla="*/ 120650 w 88"/>
              <a:gd name="T49" fmla="*/ 6350 h 96"/>
              <a:gd name="T50" fmla="*/ 107950 w 88"/>
              <a:gd name="T51" fmla="*/ 6350 h 96"/>
              <a:gd name="T52" fmla="*/ 47625 w 88"/>
              <a:gd name="T53" fmla="*/ 6350 h 96"/>
              <a:gd name="T54" fmla="*/ 28575 w 88"/>
              <a:gd name="T55" fmla="*/ 9525 h 96"/>
              <a:gd name="T56" fmla="*/ 19050 w 88"/>
              <a:gd name="T57" fmla="*/ 15875 h 96"/>
              <a:gd name="T58" fmla="*/ 12700 w 88"/>
              <a:gd name="T59" fmla="*/ 22225 h 96"/>
              <a:gd name="T60" fmla="*/ 6350 w 88"/>
              <a:gd name="T61" fmla="*/ 31750 h 96"/>
              <a:gd name="T62" fmla="*/ 3175 w 88"/>
              <a:gd name="T63" fmla="*/ 44450 h 96"/>
              <a:gd name="T64" fmla="*/ 0 w 88"/>
              <a:gd name="T65" fmla="*/ 79375 h 96"/>
              <a:gd name="T66" fmla="*/ 3175 w 88"/>
              <a:gd name="T67" fmla="*/ 107950 h 96"/>
              <a:gd name="T68" fmla="*/ 9525 w 88"/>
              <a:gd name="T69" fmla="*/ 127000 h 96"/>
              <a:gd name="T70" fmla="*/ 15875 w 88"/>
              <a:gd name="T71" fmla="*/ 133350 h 96"/>
              <a:gd name="T72" fmla="*/ 22225 w 88"/>
              <a:gd name="T73" fmla="*/ 139700 h 96"/>
              <a:gd name="T74" fmla="*/ 28575 w 88"/>
              <a:gd name="T75" fmla="*/ 146050 h 96"/>
              <a:gd name="T76" fmla="*/ 41275 w 88"/>
              <a:gd name="T77" fmla="*/ 149225 h 96"/>
              <a:gd name="T78" fmla="*/ 47625 w 88"/>
              <a:gd name="T79" fmla="*/ 101600 h 96"/>
              <a:gd name="T80" fmla="*/ 38100 w 88"/>
              <a:gd name="T81" fmla="*/ 98425 h 96"/>
              <a:gd name="T82" fmla="*/ 38100 w 88"/>
              <a:gd name="T83" fmla="*/ 92075 h 96"/>
              <a:gd name="T84" fmla="*/ 34925 w 88"/>
              <a:gd name="T85" fmla="*/ 92075 h 96"/>
              <a:gd name="T86" fmla="*/ 79375 w 88"/>
              <a:gd name="T87" fmla="*/ 57150 h 96"/>
              <a:gd name="T88" fmla="*/ 95250 w 88"/>
              <a:gd name="T89" fmla="*/ 60325 h 96"/>
              <a:gd name="T90" fmla="*/ 101600 w 88"/>
              <a:gd name="T91" fmla="*/ 63500 h 96"/>
              <a:gd name="T92" fmla="*/ 104775 w 88"/>
              <a:gd name="T93" fmla="*/ 69850 h 96"/>
              <a:gd name="T94" fmla="*/ 107950 w 88"/>
              <a:gd name="T95" fmla="*/ 76200 h 96"/>
              <a:gd name="T96" fmla="*/ 111125 w 88"/>
              <a:gd name="T97" fmla="*/ 85725 h 96"/>
              <a:gd name="T98" fmla="*/ 107950 w 88"/>
              <a:gd name="T99" fmla="*/ 92075 h 96"/>
              <a:gd name="T100" fmla="*/ 104775 w 88"/>
              <a:gd name="T101" fmla="*/ 98425 h 96"/>
              <a:gd name="T102" fmla="*/ 101600 w 88"/>
              <a:gd name="T103" fmla="*/ 101600 h 96"/>
              <a:gd name="T104" fmla="*/ 95250 w 88"/>
              <a:gd name="T105" fmla="*/ 101600 h 96"/>
              <a:gd name="T106" fmla="*/ 92075 w 88"/>
              <a:gd name="T107" fmla="*/ 101600 h 96"/>
              <a:gd name="T108" fmla="*/ 85725 w 88"/>
              <a:gd name="T109" fmla="*/ 98425 h 96"/>
              <a:gd name="T110" fmla="*/ 82550 w 88"/>
              <a:gd name="T111" fmla="*/ 92075 h 96"/>
              <a:gd name="T112" fmla="*/ 79375 w 88"/>
              <a:gd name="T113" fmla="*/ 79375 h 96"/>
              <a:gd name="T114" fmla="*/ 73025 w 88"/>
              <a:gd name="T115" fmla="*/ 57150 h 96"/>
              <a:gd name="T116" fmla="*/ 79375 w 88"/>
              <a:gd name="T117" fmla="*/ 57150 h 96"/>
              <a:gd name="T118" fmla="*/ 34925 w 88"/>
              <a:gd name="T119" fmla="*/ 92075 h 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8"/>
              <a:gd name="T181" fmla="*/ 0 h 96"/>
              <a:gd name="T182" fmla="*/ 88 w 88"/>
              <a:gd name="T183" fmla="*/ 96 h 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8" h="96">
                <a:moveTo>
                  <a:pt x="22" y="58"/>
                </a:moveTo>
                <a:lnTo>
                  <a:pt x="20" y="54"/>
                </a:lnTo>
                <a:lnTo>
                  <a:pt x="20" y="46"/>
                </a:lnTo>
                <a:lnTo>
                  <a:pt x="20" y="42"/>
                </a:lnTo>
                <a:lnTo>
                  <a:pt x="22" y="38"/>
                </a:lnTo>
                <a:lnTo>
                  <a:pt x="24" y="36"/>
                </a:lnTo>
                <a:lnTo>
                  <a:pt x="30" y="36"/>
                </a:lnTo>
                <a:lnTo>
                  <a:pt x="34" y="46"/>
                </a:lnTo>
                <a:lnTo>
                  <a:pt x="38" y="70"/>
                </a:lnTo>
                <a:lnTo>
                  <a:pt x="42" y="82"/>
                </a:lnTo>
                <a:lnTo>
                  <a:pt x="48" y="90"/>
                </a:lnTo>
                <a:lnTo>
                  <a:pt x="54" y="94"/>
                </a:lnTo>
                <a:lnTo>
                  <a:pt x="64" y="96"/>
                </a:lnTo>
                <a:lnTo>
                  <a:pt x="72" y="94"/>
                </a:lnTo>
                <a:lnTo>
                  <a:pt x="80" y="88"/>
                </a:lnTo>
                <a:lnTo>
                  <a:pt x="86" y="78"/>
                </a:lnTo>
                <a:lnTo>
                  <a:pt x="88" y="66"/>
                </a:lnTo>
                <a:lnTo>
                  <a:pt x="86" y="56"/>
                </a:lnTo>
                <a:lnTo>
                  <a:pt x="84" y="46"/>
                </a:lnTo>
                <a:lnTo>
                  <a:pt x="80" y="40"/>
                </a:lnTo>
                <a:lnTo>
                  <a:pt x="74" y="34"/>
                </a:lnTo>
                <a:lnTo>
                  <a:pt x="80" y="32"/>
                </a:lnTo>
                <a:lnTo>
                  <a:pt x="86" y="30"/>
                </a:lnTo>
                <a:lnTo>
                  <a:pt x="86" y="0"/>
                </a:lnTo>
                <a:lnTo>
                  <a:pt x="76" y="4"/>
                </a:lnTo>
                <a:lnTo>
                  <a:pt x="68" y="4"/>
                </a:lnTo>
                <a:lnTo>
                  <a:pt x="30" y="4"/>
                </a:lnTo>
                <a:lnTo>
                  <a:pt x="18" y="6"/>
                </a:lnTo>
                <a:lnTo>
                  <a:pt x="12" y="10"/>
                </a:lnTo>
                <a:lnTo>
                  <a:pt x="8" y="14"/>
                </a:lnTo>
                <a:lnTo>
                  <a:pt x="4" y="20"/>
                </a:lnTo>
                <a:lnTo>
                  <a:pt x="2" y="28"/>
                </a:lnTo>
                <a:lnTo>
                  <a:pt x="0" y="50"/>
                </a:lnTo>
                <a:lnTo>
                  <a:pt x="2" y="68"/>
                </a:lnTo>
                <a:lnTo>
                  <a:pt x="6" y="80"/>
                </a:lnTo>
                <a:lnTo>
                  <a:pt x="10" y="84"/>
                </a:lnTo>
                <a:lnTo>
                  <a:pt x="14" y="88"/>
                </a:lnTo>
                <a:lnTo>
                  <a:pt x="18" y="92"/>
                </a:lnTo>
                <a:lnTo>
                  <a:pt x="26" y="94"/>
                </a:lnTo>
                <a:lnTo>
                  <a:pt x="30" y="64"/>
                </a:lnTo>
                <a:lnTo>
                  <a:pt x="24" y="62"/>
                </a:lnTo>
                <a:lnTo>
                  <a:pt x="24" y="58"/>
                </a:lnTo>
                <a:lnTo>
                  <a:pt x="22" y="58"/>
                </a:lnTo>
                <a:lnTo>
                  <a:pt x="50" y="36"/>
                </a:lnTo>
                <a:lnTo>
                  <a:pt x="60" y="38"/>
                </a:lnTo>
                <a:lnTo>
                  <a:pt x="64" y="40"/>
                </a:lnTo>
                <a:lnTo>
                  <a:pt x="66" y="44"/>
                </a:lnTo>
                <a:lnTo>
                  <a:pt x="68" y="48"/>
                </a:lnTo>
                <a:lnTo>
                  <a:pt x="70" y="54"/>
                </a:lnTo>
                <a:lnTo>
                  <a:pt x="68" y="58"/>
                </a:lnTo>
                <a:lnTo>
                  <a:pt x="66" y="62"/>
                </a:lnTo>
                <a:lnTo>
                  <a:pt x="64" y="64"/>
                </a:lnTo>
                <a:lnTo>
                  <a:pt x="60" y="64"/>
                </a:lnTo>
                <a:lnTo>
                  <a:pt x="58" y="64"/>
                </a:lnTo>
                <a:lnTo>
                  <a:pt x="54" y="62"/>
                </a:lnTo>
                <a:lnTo>
                  <a:pt x="52" y="58"/>
                </a:lnTo>
                <a:lnTo>
                  <a:pt x="50" y="50"/>
                </a:lnTo>
                <a:lnTo>
                  <a:pt x="46" y="36"/>
                </a:lnTo>
                <a:lnTo>
                  <a:pt x="50" y="36"/>
                </a:lnTo>
                <a:lnTo>
                  <a:pt x="22" y="5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5" name="Freeform 49"/>
          <p:cNvSpPr>
            <a:spLocks/>
          </p:cNvSpPr>
          <p:nvPr/>
        </p:nvSpPr>
        <p:spPr bwMode="auto">
          <a:xfrm>
            <a:off x="779463" y="1320800"/>
            <a:ext cx="184150" cy="50800"/>
          </a:xfrm>
          <a:custGeom>
            <a:avLst/>
            <a:gdLst>
              <a:gd name="T0" fmla="*/ 184150 w 116"/>
              <a:gd name="T1" fmla="*/ 50800 h 32"/>
              <a:gd name="T2" fmla="*/ 184150 w 116"/>
              <a:gd name="T3" fmla="*/ 0 h 32"/>
              <a:gd name="T4" fmla="*/ 0 w 116"/>
              <a:gd name="T5" fmla="*/ 0 h 32"/>
              <a:gd name="T6" fmla="*/ 0 w 116"/>
              <a:gd name="T7" fmla="*/ 50800 h 32"/>
              <a:gd name="T8" fmla="*/ 180975 w 116"/>
              <a:gd name="T9" fmla="*/ 50800 h 32"/>
              <a:gd name="T10" fmla="*/ 184150 w 116"/>
              <a:gd name="T11" fmla="*/ 5080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32"/>
              <a:gd name="T20" fmla="*/ 116 w 116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32">
                <a:moveTo>
                  <a:pt x="116" y="32"/>
                </a:moveTo>
                <a:lnTo>
                  <a:pt x="116" y="0"/>
                </a:lnTo>
                <a:lnTo>
                  <a:pt x="0" y="0"/>
                </a:lnTo>
                <a:lnTo>
                  <a:pt x="0" y="32"/>
                </a:lnTo>
                <a:lnTo>
                  <a:pt x="114" y="32"/>
                </a:lnTo>
                <a:lnTo>
                  <a:pt x="116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6" name="Freeform 50"/>
          <p:cNvSpPr>
            <a:spLocks/>
          </p:cNvSpPr>
          <p:nvPr/>
        </p:nvSpPr>
        <p:spPr bwMode="auto">
          <a:xfrm>
            <a:off x="776288" y="1130300"/>
            <a:ext cx="238125" cy="76200"/>
          </a:xfrm>
          <a:custGeom>
            <a:avLst/>
            <a:gdLst>
              <a:gd name="T0" fmla="*/ 60325 w 150"/>
              <a:gd name="T1" fmla="*/ 66675 h 48"/>
              <a:gd name="T2" fmla="*/ 88900 w 150"/>
              <a:gd name="T3" fmla="*/ 73025 h 48"/>
              <a:gd name="T4" fmla="*/ 120650 w 150"/>
              <a:gd name="T5" fmla="*/ 76200 h 48"/>
              <a:gd name="T6" fmla="*/ 149225 w 150"/>
              <a:gd name="T7" fmla="*/ 73025 h 48"/>
              <a:gd name="T8" fmla="*/ 177800 w 150"/>
              <a:gd name="T9" fmla="*/ 66675 h 48"/>
              <a:gd name="T10" fmla="*/ 206375 w 150"/>
              <a:gd name="T11" fmla="*/ 53975 h 48"/>
              <a:gd name="T12" fmla="*/ 238125 w 150"/>
              <a:gd name="T13" fmla="*/ 31750 h 48"/>
              <a:gd name="T14" fmla="*/ 238125 w 150"/>
              <a:gd name="T15" fmla="*/ 0 h 48"/>
              <a:gd name="T16" fmla="*/ 209550 w 150"/>
              <a:gd name="T17" fmla="*/ 12700 h 48"/>
              <a:gd name="T18" fmla="*/ 180975 w 150"/>
              <a:gd name="T19" fmla="*/ 22225 h 48"/>
              <a:gd name="T20" fmla="*/ 152400 w 150"/>
              <a:gd name="T21" fmla="*/ 28575 h 48"/>
              <a:gd name="T22" fmla="*/ 123825 w 150"/>
              <a:gd name="T23" fmla="*/ 31750 h 48"/>
              <a:gd name="T24" fmla="*/ 95250 w 150"/>
              <a:gd name="T25" fmla="*/ 28575 h 48"/>
              <a:gd name="T26" fmla="*/ 66675 w 150"/>
              <a:gd name="T27" fmla="*/ 25400 h 48"/>
              <a:gd name="T28" fmla="*/ 34925 w 150"/>
              <a:gd name="T29" fmla="*/ 15875 h 48"/>
              <a:gd name="T30" fmla="*/ 0 w 150"/>
              <a:gd name="T31" fmla="*/ 0 h 48"/>
              <a:gd name="T32" fmla="*/ 0 w 150"/>
              <a:gd name="T33" fmla="*/ 31750 h 48"/>
              <a:gd name="T34" fmla="*/ 31750 w 150"/>
              <a:gd name="T35" fmla="*/ 50800 h 48"/>
              <a:gd name="T36" fmla="*/ 57150 w 150"/>
              <a:gd name="T37" fmla="*/ 66675 h 48"/>
              <a:gd name="T38" fmla="*/ 60325 w 150"/>
              <a:gd name="T39" fmla="*/ 66675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0"/>
              <a:gd name="T61" fmla="*/ 0 h 48"/>
              <a:gd name="T62" fmla="*/ 150 w 150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0" h="48">
                <a:moveTo>
                  <a:pt x="38" y="42"/>
                </a:moveTo>
                <a:lnTo>
                  <a:pt x="56" y="46"/>
                </a:lnTo>
                <a:lnTo>
                  <a:pt x="76" y="48"/>
                </a:lnTo>
                <a:lnTo>
                  <a:pt x="94" y="46"/>
                </a:lnTo>
                <a:lnTo>
                  <a:pt x="112" y="42"/>
                </a:lnTo>
                <a:lnTo>
                  <a:pt x="130" y="34"/>
                </a:lnTo>
                <a:lnTo>
                  <a:pt x="150" y="20"/>
                </a:lnTo>
                <a:lnTo>
                  <a:pt x="150" y="0"/>
                </a:lnTo>
                <a:lnTo>
                  <a:pt x="132" y="8"/>
                </a:lnTo>
                <a:lnTo>
                  <a:pt x="114" y="14"/>
                </a:lnTo>
                <a:lnTo>
                  <a:pt x="96" y="18"/>
                </a:lnTo>
                <a:lnTo>
                  <a:pt x="78" y="20"/>
                </a:lnTo>
                <a:lnTo>
                  <a:pt x="60" y="18"/>
                </a:lnTo>
                <a:lnTo>
                  <a:pt x="42" y="16"/>
                </a:lnTo>
                <a:lnTo>
                  <a:pt x="22" y="10"/>
                </a:lnTo>
                <a:lnTo>
                  <a:pt x="0" y="0"/>
                </a:lnTo>
                <a:lnTo>
                  <a:pt x="0" y="20"/>
                </a:lnTo>
                <a:lnTo>
                  <a:pt x="20" y="32"/>
                </a:lnTo>
                <a:lnTo>
                  <a:pt x="36" y="42"/>
                </a:lnTo>
                <a:lnTo>
                  <a:pt x="38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7" name="Freeform 51"/>
          <p:cNvSpPr>
            <a:spLocks/>
          </p:cNvSpPr>
          <p:nvPr/>
        </p:nvSpPr>
        <p:spPr bwMode="auto">
          <a:xfrm>
            <a:off x="827088" y="882650"/>
            <a:ext cx="136525" cy="222250"/>
          </a:xfrm>
          <a:custGeom>
            <a:avLst/>
            <a:gdLst>
              <a:gd name="T0" fmla="*/ 136525 w 86"/>
              <a:gd name="T1" fmla="*/ 222250 h 140"/>
              <a:gd name="T2" fmla="*/ 136525 w 86"/>
              <a:gd name="T3" fmla="*/ 171450 h 140"/>
              <a:gd name="T4" fmla="*/ 66675 w 86"/>
              <a:gd name="T5" fmla="*/ 171450 h 140"/>
              <a:gd name="T6" fmla="*/ 53975 w 86"/>
              <a:gd name="T7" fmla="*/ 171450 h 140"/>
              <a:gd name="T8" fmla="*/ 47625 w 86"/>
              <a:gd name="T9" fmla="*/ 165100 h 140"/>
              <a:gd name="T10" fmla="*/ 41275 w 86"/>
              <a:gd name="T11" fmla="*/ 158750 h 140"/>
              <a:gd name="T12" fmla="*/ 41275 w 86"/>
              <a:gd name="T13" fmla="*/ 152400 h 140"/>
              <a:gd name="T14" fmla="*/ 41275 w 86"/>
              <a:gd name="T15" fmla="*/ 142875 h 140"/>
              <a:gd name="T16" fmla="*/ 50800 w 86"/>
              <a:gd name="T17" fmla="*/ 136525 h 140"/>
              <a:gd name="T18" fmla="*/ 63500 w 86"/>
              <a:gd name="T19" fmla="*/ 136525 h 140"/>
              <a:gd name="T20" fmla="*/ 136525 w 86"/>
              <a:gd name="T21" fmla="*/ 136525 h 140"/>
              <a:gd name="T22" fmla="*/ 136525 w 86"/>
              <a:gd name="T23" fmla="*/ 85725 h 140"/>
              <a:gd name="T24" fmla="*/ 66675 w 86"/>
              <a:gd name="T25" fmla="*/ 85725 h 140"/>
              <a:gd name="T26" fmla="*/ 53975 w 86"/>
              <a:gd name="T27" fmla="*/ 85725 h 140"/>
              <a:gd name="T28" fmla="*/ 47625 w 86"/>
              <a:gd name="T29" fmla="*/ 79375 h 140"/>
              <a:gd name="T30" fmla="*/ 41275 w 86"/>
              <a:gd name="T31" fmla="*/ 73025 h 140"/>
              <a:gd name="T32" fmla="*/ 41275 w 86"/>
              <a:gd name="T33" fmla="*/ 66675 h 140"/>
              <a:gd name="T34" fmla="*/ 41275 w 86"/>
              <a:gd name="T35" fmla="*/ 60325 h 140"/>
              <a:gd name="T36" fmla="*/ 47625 w 86"/>
              <a:gd name="T37" fmla="*/ 53975 h 140"/>
              <a:gd name="T38" fmla="*/ 50800 w 86"/>
              <a:gd name="T39" fmla="*/ 50800 h 140"/>
              <a:gd name="T40" fmla="*/ 60325 w 86"/>
              <a:gd name="T41" fmla="*/ 50800 h 140"/>
              <a:gd name="T42" fmla="*/ 136525 w 86"/>
              <a:gd name="T43" fmla="*/ 50800 h 140"/>
              <a:gd name="T44" fmla="*/ 136525 w 86"/>
              <a:gd name="T45" fmla="*/ 0 h 140"/>
              <a:gd name="T46" fmla="*/ 53975 w 86"/>
              <a:gd name="T47" fmla="*/ 0 h 140"/>
              <a:gd name="T48" fmla="*/ 28575 w 86"/>
              <a:gd name="T49" fmla="*/ 3175 h 140"/>
              <a:gd name="T50" fmla="*/ 19050 w 86"/>
              <a:gd name="T51" fmla="*/ 6350 h 140"/>
              <a:gd name="T52" fmla="*/ 12700 w 86"/>
              <a:gd name="T53" fmla="*/ 12700 h 140"/>
              <a:gd name="T54" fmla="*/ 6350 w 86"/>
              <a:gd name="T55" fmla="*/ 19050 h 140"/>
              <a:gd name="T56" fmla="*/ 3175 w 86"/>
              <a:gd name="T57" fmla="*/ 25400 h 140"/>
              <a:gd name="T58" fmla="*/ 0 w 86"/>
              <a:gd name="T59" fmla="*/ 44450 h 140"/>
              <a:gd name="T60" fmla="*/ 3175 w 86"/>
              <a:gd name="T61" fmla="*/ 57150 h 140"/>
              <a:gd name="T62" fmla="*/ 6350 w 86"/>
              <a:gd name="T63" fmla="*/ 69850 h 140"/>
              <a:gd name="T64" fmla="*/ 12700 w 86"/>
              <a:gd name="T65" fmla="*/ 79375 h 140"/>
              <a:gd name="T66" fmla="*/ 22225 w 86"/>
              <a:gd name="T67" fmla="*/ 88900 h 140"/>
              <a:gd name="T68" fmla="*/ 12700 w 86"/>
              <a:gd name="T69" fmla="*/ 95250 h 140"/>
              <a:gd name="T70" fmla="*/ 6350 w 86"/>
              <a:gd name="T71" fmla="*/ 104775 h 140"/>
              <a:gd name="T72" fmla="*/ 3175 w 86"/>
              <a:gd name="T73" fmla="*/ 117475 h 140"/>
              <a:gd name="T74" fmla="*/ 0 w 86"/>
              <a:gd name="T75" fmla="*/ 130175 h 140"/>
              <a:gd name="T76" fmla="*/ 3175 w 86"/>
              <a:gd name="T77" fmla="*/ 142875 h 140"/>
              <a:gd name="T78" fmla="*/ 6350 w 86"/>
              <a:gd name="T79" fmla="*/ 155575 h 140"/>
              <a:gd name="T80" fmla="*/ 12700 w 86"/>
              <a:gd name="T81" fmla="*/ 165100 h 140"/>
              <a:gd name="T82" fmla="*/ 22225 w 86"/>
              <a:gd name="T83" fmla="*/ 174625 h 140"/>
              <a:gd name="T84" fmla="*/ 3175 w 86"/>
              <a:gd name="T85" fmla="*/ 174625 h 140"/>
              <a:gd name="T86" fmla="*/ 3175 w 86"/>
              <a:gd name="T87" fmla="*/ 222250 h 140"/>
              <a:gd name="T88" fmla="*/ 133350 w 86"/>
              <a:gd name="T89" fmla="*/ 222250 h 140"/>
              <a:gd name="T90" fmla="*/ 136525 w 86"/>
              <a:gd name="T91" fmla="*/ 222250 h 1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140"/>
              <a:gd name="T140" fmla="*/ 86 w 86"/>
              <a:gd name="T141" fmla="*/ 140 h 1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140">
                <a:moveTo>
                  <a:pt x="86" y="140"/>
                </a:moveTo>
                <a:lnTo>
                  <a:pt x="86" y="108"/>
                </a:lnTo>
                <a:lnTo>
                  <a:pt x="42" y="108"/>
                </a:lnTo>
                <a:lnTo>
                  <a:pt x="34" y="108"/>
                </a:lnTo>
                <a:lnTo>
                  <a:pt x="30" y="104"/>
                </a:lnTo>
                <a:lnTo>
                  <a:pt x="26" y="100"/>
                </a:lnTo>
                <a:lnTo>
                  <a:pt x="26" y="96"/>
                </a:lnTo>
                <a:lnTo>
                  <a:pt x="26" y="90"/>
                </a:lnTo>
                <a:lnTo>
                  <a:pt x="32" y="86"/>
                </a:lnTo>
                <a:lnTo>
                  <a:pt x="40" y="86"/>
                </a:lnTo>
                <a:lnTo>
                  <a:pt x="86" y="86"/>
                </a:lnTo>
                <a:lnTo>
                  <a:pt x="86" y="54"/>
                </a:lnTo>
                <a:lnTo>
                  <a:pt x="42" y="54"/>
                </a:lnTo>
                <a:lnTo>
                  <a:pt x="34" y="54"/>
                </a:lnTo>
                <a:lnTo>
                  <a:pt x="30" y="50"/>
                </a:lnTo>
                <a:lnTo>
                  <a:pt x="26" y="46"/>
                </a:lnTo>
                <a:lnTo>
                  <a:pt x="26" y="42"/>
                </a:lnTo>
                <a:lnTo>
                  <a:pt x="26" y="38"/>
                </a:lnTo>
                <a:lnTo>
                  <a:pt x="30" y="34"/>
                </a:lnTo>
                <a:lnTo>
                  <a:pt x="32" y="32"/>
                </a:lnTo>
                <a:lnTo>
                  <a:pt x="38" y="32"/>
                </a:lnTo>
                <a:lnTo>
                  <a:pt x="86" y="32"/>
                </a:lnTo>
                <a:lnTo>
                  <a:pt x="86" y="0"/>
                </a:lnTo>
                <a:lnTo>
                  <a:pt x="34" y="0"/>
                </a:lnTo>
                <a:lnTo>
                  <a:pt x="18" y="2"/>
                </a:lnTo>
                <a:lnTo>
                  <a:pt x="12" y="4"/>
                </a:lnTo>
                <a:lnTo>
                  <a:pt x="8" y="8"/>
                </a:lnTo>
                <a:lnTo>
                  <a:pt x="4" y="12"/>
                </a:lnTo>
                <a:lnTo>
                  <a:pt x="2" y="16"/>
                </a:lnTo>
                <a:lnTo>
                  <a:pt x="0" y="28"/>
                </a:lnTo>
                <a:lnTo>
                  <a:pt x="2" y="36"/>
                </a:lnTo>
                <a:lnTo>
                  <a:pt x="4" y="44"/>
                </a:lnTo>
                <a:lnTo>
                  <a:pt x="8" y="50"/>
                </a:lnTo>
                <a:lnTo>
                  <a:pt x="14" y="56"/>
                </a:lnTo>
                <a:lnTo>
                  <a:pt x="8" y="60"/>
                </a:lnTo>
                <a:lnTo>
                  <a:pt x="4" y="66"/>
                </a:lnTo>
                <a:lnTo>
                  <a:pt x="2" y="74"/>
                </a:lnTo>
                <a:lnTo>
                  <a:pt x="0" y="82"/>
                </a:lnTo>
                <a:lnTo>
                  <a:pt x="2" y="90"/>
                </a:lnTo>
                <a:lnTo>
                  <a:pt x="4" y="98"/>
                </a:lnTo>
                <a:lnTo>
                  <a:pt x="8" y="104"/>
                </a:lnTo>
                <a:lnTo>
                  <a:pt x="14" y="110"/>
                </a:lnTo>
                <a:lnTo>
                  <a:pt x="2" y="110"/>
                </a:lnTo>
                <a:lnTo>
                  <a:pt x="2" y="140"/>
                </a:lnTo>
                <a:lnTo>
                  <a:pt x="84" y="140"/>
                </a:lnTo>
                <a:lnTo>
                  <a:pt x="86" y="1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8" name="Freeform 52"/>
          <p:cNvSpPr>
            <a:spLocks/>
          </p:cNvSpPr>
          <p:nvPr/>
        </p:nvSpPr>
        <p:spPr bwMode="auto">
          <a:xfrm>
            <a:off x="779463" y="669925"/>
            <a:ext cx="184150" cy="196850"/>
          </a:xfrm>
          <a:custGeom>
            <a:avLst/>
            <a:gdLst>
              <a:gd name="T0" fmla="*/ 184150 w 116"/>
              <a:gd name="T1" fmla="*/ 127000 h 124"/>
              <a:gd name="T2" fmla="*/ 184150 w 116"/>
              <a:gd name="T3" fmla="*/ 66675 h 124"/>
              <a:gd name="T4" fmla="*/ 0 w 116"/>
              <a:gd name="T5" fmla="*/ 0 h 124"/>
              <a:gd name="T6" fmla="*/ 0 w 116"/>
              <a:gd name="T7" fmla="*/ 57150 h 124"/>
              <a:gd name="T8" fmla="*/ 133350 w 116"/>
              <a:gd name="T9" fmla="*/ 95250 h 124"/>
              <a:gd name="T10" fmla="*/ 0 w 116"/>
              <a:gd name="T11" fmla="*/ 136525 h 124"/>
              <a:gd name="T12" fmla="*/ 0 w 116"/>
              <a:gd name="T13" fmla="*/ 196850 h 124"/>
              <a:gd name="T14" fmla="*/ 180975 w 116"/>
              <a:gd name="T15" fmla="*/ 127000 h 124"/>
              <a:gd name="T16" fmla="*/ 184150 w 116"/>
              <a:gd name="T17" fmla="*/ 127000 h 1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124"/>
              <a:gd name="T29" fmla="*/ 116 w 116"/>
              <a:gd name="T30" fmla="*/ 124 h 1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124">
                <a:moveTo>
                  <a:pt x="116" y="80"/>
                </a:moveTo>
                <a:lnTo>
                  <a:pt x="116" y="42"/>
                </a:lnTo>
                <a:lnTo>
                  <a:pt x="0" y="0"/>
                </a:lnTo>
                <a:lnTo>
                  <a:pt x="0" y="36"/>
                </a:lnTo>
                <a:lnTo>
                  <a:pt x="84" y="60"/>
                </a:lnTo>
                <a:lnTo>
                  <a:pt x="0" y="86"/>
                </a:lnTo>
                <a:lnTo>
                  <a:pt x="0" y="124"/>
                </a:lnTo>
                <a:lnTo>
                  <a:pt x="114" y="80"/>
                </a:lnTo>
                <a:lnTo>
                  <a:pt x="116" y="8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9" name="Freeform 53"/>
          <p:cNvSpPr>
            <a:spLocks/>
          </p:cNvSpPr>
          <p:nvPr/>
        </p:nvSpPr>
        <p:spPr bwMode="auto">
          <a:xfrm>
            <a:off x="776288" y="584200"/>
            <a:ext cx="238125" cy="76200"/>
          </a:xfrm>
          <a:custGeom>
            <a:avLst/>
            <a:gdLst>
              <a:gd name="T0" fmla="*/ 60325 w 150"/>
              <a:gd name="T1" fmla="*/ 9525 h 48"/>
              <a:gd name="T2" fmla="*/ 88900 w 150"/>
              <a:gd name="T3" fmla="*/ 3175 h 48"/>
              <a:gd name="T4" fmla="*/ 120650 w 150"/>
              <a:gd name="T5" fmla="*/ 0 h 48"/>
              <a:gd name="T6" fmla="*/ 149225 w 150"/>
              <a:gd name="T7" fmla="*/ 3175 h 48"/>
              <a:gd name="T8" fmla="*/ 177800 w 150"/>
              <a:gd name="T9" fmla="*/ 9525 h 48"/>
              <a:gd name="T10" fmla="*/ 206375 w 150"/>
              <a:gd name="T11" fmla="*/ 22225 h 48"/>
              <a:gd name="T12" fmla="*/ 238125 w 150"/>
              <a:gd name="T13" fmla="*/ 44450 h 48"/>
              <a:gd name="T14" fmla="*/ 238125 w 150"/>
              <a:gd name="T15" fmla="*/ 76200 h 48"/>
              <a:gd name="T16" fmla="*/ 209550 w 150"/>
              <a:gd name="T17" fmla="*/ 63500 h 48"/>
              <a:gd name="T18" fmla="*/ 180975 w 150"/>
              <a:gd name="T19" fmla="*/ 53975 h 48"/>
              <a:gd name="T20" fmla="*/ 152400 w 150"/>
              <a:gd name="T21" fmla="*/ 47625 h 48"/>
              <a:gd name="T22" fmla="*/ 123825 w 150"/>
              <a:gd name="T23" fmla="*/ 44450 h 48"/>
              <a:gd name="T24" fmla="*/ 95250 w 150"/>
              <a:gd name="T25" fmla="*/ 47625 h 48"/>
              <a:gd name="T26" fmla="*/ 66675 w 150"/>
              <a:gd name="T27" fmla="*/ 50800 h 48"/>
              <a:gd name="T28" fmla="*/ 34925 w 150"/>
              <a:gd name="T29" fmla="*/ 60325 h 48"/>
              <a:gd name="T30" fmla="*/ 0 w 150"/>
              <a:gd name="T31" fmla="*/ 76200 h 48"/>
              <a:gd name="T32" fmla="*/ 0 w 150"/>
              <a:gd name="T33" fmla="*/ 44450 h 48"/>
              <a:gd name="T34" fmla="*/ 31750 w 150"/>
              <a:gd name="T35" fmla="*/ 25400 h 48"/>
              <a:gd name="T36" fmla="*/ 57150 w 150"/>
              <a:gd name="T37" fmla="*/ 9525 h 48"/>
              <a:gd name="T38" fmla="*/ 60325 w 150"/>
              <a:gd name="T39" fmla="*/ 9525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0"/>
              <a:gd name="T61" fmla="*/ 0 h 48"/>
              <a:gd name="T62" fmla="*/ 150 w 150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0" h="48">
                <a:moveTo>
                  <a:pt x="38" y="6"/>
                </a:moveTo>
                <a:lnTo>
                  <a:pt x="56" y="2"/>
                </a:lnTo>
                <a:lnTo>
                  <a:pt x="76" y="0"/>
                </a:lnTo>
                <a:lnTo>
                  <a:pt x="94" y="2"/>
                </a:lnTo>
                <a:lnTo>
                  <a:pt x="112" y="6"/>
                </a:lnTo>
                <a:lnTo>
                  <a:pt x="130" y="14"/>
                </a:lnTo>
                <a:lnTo>
                  <a:pt x="150" y="28"/>
                </a:lnTo>
                <a:lnTo>
                  <a:pt x="150" y="48"/>
                </a:lnTo>
                <a:lnTo>
                  <a:pt x="132" y="40"/>
                </a:lnTo>
                <a:lnTo>
                  <a:pt x="114" y="34"/>
                </a:lnTo>
                <a:lnTo>
                  <a:pt x="96" y="30"/>
                </a:lnTo>
                <a:lnTo>
                  <a:pt x="78" y="28"/>
                </a:lnTo>
                <a:lnTo>
                  <a:pt x="60" y="30"/>
                </a:lnTo>
                <a:lnTo>
                  <a:pt x="42" y="32"/>
                </a:lnTo>
                <a:lnTo>
                  <a:pt x="22" y="38"/>
                </a:lnTo>
                <a:lnTo>
                  <a:pt x="0" y="48"/>
                </a:lnTo>
                <a:lnTo>
                  <a:pt x="0" y="28"/>
                </a:lnTo>
                <a:lnTo>
                  <a:pt x="20" y="16"/>
                </a:lnTo>
                <a:lnTo>
                  <a:pt x="36" y="6"/>
                </a:lnTo>
                <a:lnTo>
                  <a:pt x="38" y="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Absolute Refractory Period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from the opening of the Na</a:t>
            </a:r>
            <a:r>
              <a:rPr lang="en-US" baseline="30000" smtClean="0"/>
              <a:t>+</a:t>
            </a:r>
            <a:r>
              <a:rPr lang="en-US" smtClean="0"/>
              <a:t> channels until the resetting of the channels </a:t>
            </a:r>
          </a:p>
          <a:p>
            <a:pPr eaLnBrk="1" hangingPunct="1"/>
            <a:r>
              <a:rPr lang="en-US" smtClean="0"/>
              <a:t>Ensures that each AP is an all-or-none event</a:t>
            </a:r>
          </a:p>
          <a:p>
            <a:pPr eaLnBrk="1" hangingPunct="1"/>
            <a:r>
              <a:rPr lang="en-US" smtClean="0"/>
              <a:t>Enforces one-way transmission of nerve impulses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11.14</a:t>
            </a:r>
          </a:p>
        </p:txBody>
      </p:sp>
      <p:pic>
        <p:nvPicPr>
          <p:cNvPr id="51203" name="Picture 9" descr="figure_11_14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608013"/>
            <a:ext cx="8231187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2528888" y="5591175"/>
            <a:ext cx="9128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Stimulus</a:t>
            </a:r>
            <a:endParaRPr lang="en-US" sz="1800" b="1">
              <a:latin typeface="Arial" charset="0"/>
            </a:endParaRPr>
          </a:p>
        </p:txBody>
      </p:sp>
      <p:sp>
        <p:nvSpPr>
          <p:cNvPr id="51205" name="Line 11"/>
          <p:cNvSpPr>
            <a:spLocks noChangeShapeType="1"/>
          </p:cNvSpPr>
          <p:nvPr/>
        </p:nvSpPr>
        <p:spPr bwMode="auto">
          <a:xfrm flipV="1">
            <a:off x="3430588" y="731838"/>
            <a:ext cx="1587" cy="46037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Line 12"/>
          <p:cNvSpPr>
            <a:spLocks noChangeShapeType="1"/>
          </p:cNvSpPr>
          <p:nvPr/>
        </p:nvSpPr>
        <p:spPr bwMode="auto">
          <a:xfrm flipV="1">
            <a:off x="5232400" y="725488"/>
            <a:ext cx="1588" cy="46672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Freeform 13"/>
          <p:cNvSpPr>
            <a:spLocks/>
          </p:cNvSpPr>
          <p:nvPr/>
        </p:nvSpPr>
        <p:spPr bwMode="auto">
          <a:xfrm>
            <a:off x="2782888" y="2024063"/>
            <a:ext cx="746125" cy="3160712"/>
          </a:xfrm>
          <a:custGeom>
            <a:avLst/>
            <a:gdLst>
              <a:gd name="T0" fmla="*/ 746125 w 470"/>
              <a:gd name="T1" fmla="*/ 41275 h 1991"/>
              <a:gd name="T2" fmla="*/ 600075 w 470"/>
              <a:gd name="T3" fmla="*/ 0 h 1991"/>
              <a:gd name="T4" fmla="*/ 0 w 470"/>
              <a:gd name="T5" fmla="*/ 3122612 h 1991"/>
              <a:gd name="T6" fmla="*/ 146050 w 470"/>
              <a:gd name="T7" fmla="*/ 3160712 h 1991"/>
              <a:gd name="T8" fmla="*/ 0 60000 65536"/>
              <a:gd name="T9" fmla="*/ 0 60000 65536"/>
              <a:gd name="T10" fmla="*/ 0 60000 65536"/>
              <a:gd name="T11" fmla="*/ 0 60000 65536"/>
              <a:gd name="T12" fmla="*/ 0 w 470"/>
              <a:gd name="T13" fmla="*/ 0 h 1991"/>
              <a:gd name="T14" fmla="*/ 470 w 470"/>
              <a:gd name="T15" fmla="*/ 1991 h 1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0" h="1991">
                <a:moveTo>
                  <a:pt x="470" y="26"/>
                </a:moveTo>
                <a:lnTo>
                  <a:pt x="378" y="0"/>
                </a:lnTo>
                <a:lnTo>
                  <a:pt x="0" y="1967"/>
                </a:lnTo>
                <a:lnTo>
                  <a:pt x="92" y="1991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Freeform 14"/>
          <p:cNvSpPr>
            <a:spLocks/>
          </p:cNvSpPr>
          <p:nvPr/>
        </p:nvSpPr>
        <p:spPr bwMode="auto">
          <a:xfrm>
            <a:off x="2684463" y="1966913"/>
            <a:ext cx="400050" cy="1595437"/>
          </a:xfrm>
          <a:custGeom>
            <a:avLst/>
            <a:gdLst>
              <a:gd name="T0" fmla="*/ 0 w 252"/>
              <a:gd name="T1" fmla="*/ 0 h 1005"/>
              <a:gd name="T2" fmla="*/ 0 w 252"/>
              <a:gd name="T3" fmla="*/ 1476375 h 1005"/>
              <a:gd name="T4" fmla="*/ 400050 w 252"/>
              <a:gd name="T5" fmla="*/ 1595437 h 1005"/>
              <a:gd name="T6" fmla="*/ 0 60000 65536"/>
              <a:gd name="T7" fmla="*/ 0 60000 65536"/>
              <a:gd name="T8" fmla="*/ 0 60000 65536"/>
              <a:gd name="T9" fmla="*/ 0 w 252"/>
              <a:gd name="T10" fmla="*/ 0 h 1005"/>
              <a:gd name="T11" fmla="*/ 252 w 252"/>
              <a:gd name="T12" fmla="*/ 1005 h 1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005">
                <a:moveTo>
                  <a:pt x="0" y="0"/>
                </a:moveTo>
                <a:lnTo>
                  <a:pt x="0" y="930"/>
                </a:lnTo>
                <a:lnTo>
                  <a:pt x="252" y="1005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Freeform 15"/>
          <p:cNvSpPr>
            <a:spLocks/>
          </p:cNvSpPr>
          <p:nvPr/>
        </p:nvSpPr>
        <p:spPr bwMode="auto">
          <a:xfrm>
            <a:off x="3792538" y="2055813"/>
            <a:ext cx="823912" cy="3173412"/>
          </a:xfrm>
          <a:custGeom>
            <a:avLst/>
            <a:gdLst>
              <a:gd name="T0" fmla="*/ 0 w 519"/>
              <a:gd name="T1" fmla="*/ 19050 h 1999"/>
              <a:gd name="T2" fmla="*/ 146050 w 519"/>
              <a:gd name="T3" fmla="*/ 0 h 1999"/>
              <a:gd name="T4" fmla="*/ 823912 w 519"/>
              <a:gd name="T5" fmla="*/ 3138487 h 1999"/>
              <a:gd name="T6" fmla="*/ 692149 w 519"/>
              <a:gd name="T7" fmla="*/ 3173412 h 1999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1999"/>
              <a:gd name="T14" fmla="*/ 519 w 519"/>
              <a:gd name="T15" fmla="*/ 1999 h 19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1999">
                <a:moveTo>
                  <a:pt x="0" y="12"/>
                </a:moveTo>
                <a:lnTo>
                  <a:pt x="92" y="0"/>
                </a:lnTo>
                <a:lnTo>
                  <a:pt x="519" y="1977"/>
                </a:lnTo>
                <a:lnTo>
                  <a:pt x="436" y="1999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16"/>
          <p:cNvSpPr>
            <a:spLocks noChangeShapeType="1"/>
          </p:cNvSpPr>
          <p:nvPr/>
        </p:nvSpPr>
        <p:spPr bwMode="auto">
          <a:xfrm flipH="1">
            <a:off x="4271963" y="3641725"/>
            <a:ext cx="1027112" cy="635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7"/>
          <p:cNvSpPr>
            <a:spLocks noChangeShapeType="1"/>
          </p:cNvSpPr>
          <p:nvPr/>
        </p:nvSpPr>
        <p:spPr bwMode="auto">
          <a:xfrm flipH="1">
            <a:off x="5324475" y="4997450"/>
            <a:ext cx="279400" cy="63182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8"/>
          <p:cNvSpPr>
            <a:spLocks noChangeShapeType="1"/>
          </p:cNvSpPr>
          <p:nvPr/>
        </p:nvSpPr>
        <p:spPr bwMode="auto">
          <a:xfrm>
            <a:off x="3300413" y="722313"/>
            <a:ext cx="1397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9"/>
          <p:cNvSpPr>
            <a:spLocks noChangeShapeType="1"/>
          </p:cNvSpPr>
          <p:nvPr/>
        </p:nvSpPr>
        <p:spPr bwMode="auto">
          <a:xfrm>
            <a:off x="5597525" y="5000625"/>
            <a:ext cx="11112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20"/>
          <p:cNvSpPr>
            <a:spLocks noChangeShapeType="1"/>
          </p:cNvSpPr>
          <p:nvPr/>
        </p:nvSpPr>
        <p:spPr bwMode="auto">
          <a:xfrm>
            <a:off x="5226050" y="722313"/>
            <a:ext cx="136525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Rectangle 21"/>
          <p:cNvSpPr>
            <a:spLocks noChangeArrowheads="1"/>
          </p:cNvSpPr>
          <p:nvPr/>
        </p:nvSpPr>
        <p:spPr bwMode="auto">
          <a:xfrm>
            <a:off x="923925" y="552450"/>
            <a:ext cx="2290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Absolute refractory</a:t>
            </a:r>
          </a:p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period</a:t>
            </a:r>
            <a:endParaRPr lang="en-US" sz="1800">
              <a:latin typeface="Arial" charset="0"/>
            </a:endParaRPr>
          </a:p>
        </p:txBody>
      </p:sp>
      <p:sp>
        <p:nvSpPr>
          <p:cNvPr id="51216" name="Rectangle 22"/>
          <p:cNvSpPr>
            <a:spLocks noChangeArrowheads="1"/>
          </p:cNvSpPr>
          <p:nvPr/>
        </p:nvSpPr>
        <p:spPr bwMode="auto">
          <a:xfrm>
            <a:off x="5403850" y="552450"/>
            <a:ext cx="2217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Relative refractory</a:t>
            </a:r>
          </a:p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period</a:t>
            </a:r>
            <a:endParaRPr lang="en-US" sz="1800">
              <a:latin typeface="Arial" charset="0"/>
            </a:endParaRPr>
          </a:p>
        </p:txBody>
      </p:sp>
      <p:sp>
        <p:nvSpPr>
          <p:cNvPr id="51217" name="Freeform 23"/>
          <p:cNvSpPr>
            <a:spLocks/>
          </p:cNvSpPr>
          <p:nvPr/>
        </p:nvSpPr>
        <p:spPr bwMode="auto">
          <a:xfrm>
            <a:off x="1262063" y="4994275"/>
            <a:ext cx="155575" cy="174625"/>
          </a:xfrm>
          <a:custGeom>
            <a:avLst/>
            <a:gdLst>
              <a:gd name="T0" fmla="*/ 155575 w 98"/>
              <a:gd name="T1" fmla="*/ 174625 h 110"/>
              <a:gd name="T2" fmla="*/ 155575 w 98"/>
              <a:gd name="T3" fmla="*/ 133350 h 110"/>
              <a:gd name="T4" fmla="*/ 38100 w 98"/>
              <a:gd name="T5" fmla="*/ 133350 h 110"/>
              <a:gd name="T6" fmla="*/ 155575 w 98"/>
              <a:gd name="T7" fmla="*/ 104775 h 110"/>
              <a:gd name="T8" fmla="*/ 155575 w 98"/>
              <a:gd name="T9" fmla="*/ 69850 h 110"/>
              <a:gd name="T10" fmla="*/ 38100 w 98"/>
              <a:gd name="T11" fmla="*/ 38100 h 110"/>
              <a:gd name="T12" fmla="*/ 155575 w 98"/>
              <a:gd name="T13" fmla="*/ 38100 h 110"/>
              <a:gd name="T14" fmla="*/ 155575 w 98"/>
              <a:gd name="T15" fmla="*/ 0 h 110"/>
              <a:gd name="T16" fmla="*/ 0 w 98"/>
              <a:gd name="T17" fmla="*/ 0 h 110"/>
              <a:gd name="T18" fmla="*/ 0 w 98"/>
              <a:gd name="T19" fmla="*/ 63500 h 110"/>
              <a:gd name="T20" fmla="*/ 95250 w 98"/>
              <a:gd name="T21" fmla="*/ 85725 h 110"/>
              <a:gd name="T22" fmla="*/ 0 w 98"/>
              <a:gd name="T23" fmla="*/ 111125 h 110"/>
              <a:gd name="T24" fmla="*/ 0 w 98"/>
              <a:gd name="T25" fmla="*/ 174625 h 110"/>
              <a:gd name="T26" fmla="*/ 152400 w 98"/>
              <a:gd name="T27" fmla="*/ 174625 h 110"/>
              <a:gd name="T28" fmla="*/ 155575 w 98"/>
              <a:gd name="T29" fmla="*/ 174625 h 1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8"/>
              <a:gd name="T46" fmla="*/ 0 h 110"/>
              <a:gd name="T47" fmla="*/ 98 w 98"/>
              <a:gd name="T48" fmla="*/ 110 h 1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8" h="110">
                <a:moveTo>
                  <a:pt x="98" y="110"/>
                </a:moveTo>
                <a:lnTo>
                  <a:pt x="98" y="84"/>
                </a:lnTo>
                <a:lnTo>
                  <a:pt x="24" y="84"/>
                </a:lnTo>
                <a:lnTo>
                  <a:pt x="98" y="66"/>
                </a:lnTo>
                <a:lnTo>
                  <a:pt x="98" y="44"/>
                </a:lnTo>
                <a:lnTo>
                  <a:pt x="24" y="24"/>
                </a:lnTo>
                <a:lnTo>
                  <a:pt x="98" y="24"/>
                </a:lnTo>
                <a:lnTo>
                  <a:pt x="98" y="0"/>
                </a:lnTo>
                <a:lnTo>
                  <a:pt x="0" y="0"/>
                </a:lnTo>
                <a:lnTo>
                  <a:pt x="0" y="40"/>
                </a:lnTo>
                <a:lnTo>
                  <a:pt x="60" y="54"/>
                </a:lnTo>
                <a:lnTo>
                  <a:pt x="0" y="70"/>
                </a:lnTo>
                <a:lnTo>
                  <a:pt x="0" y="110"/>
                </a:lnTo>
                <a:lnTo>
                  <a:pt x="96" y="110"/>
                </a:lnTo>
                <a:lnTo>
                  <a:pt x="98" y="11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Freeform 24"/>
          <p:cNvSpPr>
            <a:spLocks/>
          </p:cNvSpPr>
          <p:nvPr/>
        </p:nvSpPr>
        <p:spPr bwMode="auto">
          <a:xfrm>
            <a:off x="1303338" y="4841875"/>
            <a:ext cx="117475" cy="130175"/>
          </a:xfrm>
          <a:custGeom>
            <a:avLst/>
            <a:gdLst>
              <a:gd name="T0" fmla="*/ 63500 w 74"/>
              <a:gd name="T1" fmla="*/ 0 h 82"/>
              <a:gd name="T2" fmla="*/ 44450 w 74"/>
              <a:gd name="T3" fmla="*/ 3175 h 82"/>
              <a:gd name="T4" fmla="*/ 28575 w 74"/>
              <a:gd name="T5" fmla="*/ 6350 h 82"/>
              <a:gd name="T6" fmla="*/ 15875 w 74"/>
              <a:gd name="T7" fmla="*/ 15875 h 82"/>
              <a:gd name="T8" fmla="*/ 6350 w 74"/>
              <a:gd name="T9" fmla="*/ 28575 h 82"/>
              <a:gd name="T10" fmla="*/ 0 w 74"/>
              <a:gd name="T11" fmla="*/ 44450 h 82"/>
              <a:gd name="T12" fmla="*/ 0 w 74"/>
              <a:gd name="T13" fmla="*/ 66675 h 82"/>
              <a:gd name="T14" fmla="*/ 0 w 74"/>
              <a:gd name="T15" fmla="*/ 79375 h 82"/>
              <a:gd name="T16" fmla="*/ 3175 w 74"/>
              <a:gd name="T17" fmla="*/ 92075 h 82"/>
              <a:gd name="T18" fmla="*/ 9525 w 74"/>
              <a:gd name="T19" fmla="*/ 104775 h 82"/>
              <a:gd name="T20" fmla="*/ 15875 w 74"/>
              <a:gd name="T21" fmla="*/ 114300 h 82"/>
              <a:gd name="T22" fmla="*/ 25400 w 74"/>
              <a:gd name="T23" fmla="*/ 120650 h 82"/>
              <a:gd name="T24" fmla="*/ 34925 w 74"/>
              <a:gd name="T25" fmla="*/ 127000 h 82"/>
              <a:gd name="T26" fmla="*/ 44450 w 74"/>
              <a:gd name="T27" fmla="*/ 130175 h 82"/>
              <a:gd name="T28" fmla="*/ 57150 w 74"/>
              <a:gd name="T29" fmla="*/ 130175 h 82"/>
              <a:gd name="T30" fmla="*/ 76200 w 74"/>
              <a:gd name="T31" fmla="*/ 127000 h 82"/>
              <a:gd name="T32" fmla="*/ 88900 w 74"/>
              <a:gd name="T33" fmla="*/ 120650 h 82"/>
              <a:gd name="T34" fmla="*/ 101600 w 74"/>
              <a:gd name="T35" fmla="*/ 111125 h 82"/>
              <a:gd name="T36" fmla="*/ 111125 w 74"/>
              <a:gd name="T37" fmla="*/ 101600 h 82"/>
              <a:gd name="T38" fmla="*/ 114300 w 74"/>
              <a:gd name="T39" fmla="*/ 85725 h 82"/>
              <a:gd name="T40" fmla="*/ 117475 w 74"/>
              <a:gd name="T41" fmla="*/ 66675 h 82"/>
              <a:gd name="T42" fmla="*/ 114300 w 74"/>
              <a:gd name="T43" fmla="*/ 41275 h 82"/>
              <a:gd name="T44" fmla="*/ 107950 w 74"/>
              <a:gd name="T45" fmla="*/ 25400 h 82"/>
              <a:gd name="T46" fmla="*/ 98425 w 74"/>
              <a:gd name="T47" fmla="*/ 12700 h 82"/>
              <a:gd name="T48" fmla="*/ 85725 w 74"/>
              <a:gd name="T49" fmla="*/ 3175 h 82"/>
              <a:gd name="T50" fmla="*/ 79375 w 74"/>
              <a:gd name="T51" fmla="*/ 44450 h 82"/>
              <a:gd name="T52" fmla="*/ 88900 w 74"/>
              <a:gd name="T53" fmla="*/ 50800 h 82"/>
              <a:gd name="T54" fmla="*/ 92075 w 74"/>
              <a:gd name="T55" fmla="*/ 63500 h 82"/>
              <a:gd name="T56" fmla="*/ 88900 w 74"/>
              <a:gd name="T57" fmla="*/ 73025 h 82"/>
              <a:gd name="T58" fmla="*/ 82550 w 74"/>
              <a:gd name="T59" fmla="*/ 79375 h 82"/>
              <a:gd name="T60" fmla="*/ 76200 w 74"/>
              <a:gd name="T61" fmla="*/ 82550 h 82"/>
              <a:gd name="T62" fmla="*/ 66675 w 74"/>
              <a:gd name="T63" fmla="*/ 85725 h 82"/>
              <a:gd name="T64" fmla="*/ 66675 w 74"/>
              <a:gd name="T65" fmla="*/ 0 h 82"/>
              <a:gd name="T66" fmla="*/ 66675 w 74"/>
              <a:gd name="T67" fmla="*/ 0 h 82"/>
              <a:gd name="T68" fmla="*/ 63500 w 74"/>
              <a:gd name="T69" fmla="*/ 0 h 82"/>
              <a:gd name="T70" fmla="*/ 47625 w 74"/>
              <a:gd name="T71" fmla="*/ 85725 h 82"/>
              <a:gd name="T72" fmla="*/ 38100 w 74"/>
              <a:gd name="T73" fmla="*/ 85725 h 82"/>
              <a:gd name="T74" fmla="*/ 31750 w 74"/>
              <a:gd name="T75" fmla="*/ 82550 h 82"/>
              <a:gd name="T76" fmla="*/ 25400 w 74"/>
              <a:gd name="T77" fmla="*/ 73025 h 82"/>
              <a:gd name="T78" fmla="*/ 25400 w 74"/>
              <a:gd name="T79" fmla="*/ 63500 h 82"/>
              <a:gd name="T80" fmla="*/ 25400 w 74"/>
              <a:gd name="T81" fmla="*/ 57150 h 82"/>
              <a:gd name="T82" fmla="*/ 28575 w 74"/>
              <a:gd name="T83" fmla="*/ 50800 h 82"/>
              <a:gd name="T84" fmla="*/ 38100 w 74"/>
              <a:gd name="T85" fmla="*/ 44450 h 82"/>
              <a:gd name="T86" fmla="*/ 47625 w 74"/>
              <a:gd name="T87" fmla="*/ 44450 h 82"/>
              <a:gd name="T88" fmla="*/ 47625 w 74"/>
              <a:gd name="T89" fmla="*/ 85725 h 82"/>
              <a:gd name="T90" fmla="*/ 63500 w 74"/>
              <a:gd name="T91" fmla="*/ 0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4"/>
              <a:gd name="T139" fmla="*/ 0 h 82"/>
              <a:gd name="T140" fmla="*/ 74 w 74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4" h="82">
                <a:moveTo>
                  <a:pt x="40" y="0"/>
                </a:moveTo>
                <a:lnTo>
                  <a:pt x="28" y="2"/>
                </a:lnTo>
                <a:lnTo>
                  <a:pt x="18" y="4"/>
                </a:lnTo>
                <a:lnTo>
                  <a:pt x="10" y="10"/>
                </a:lnTo>
                <a:lnTo>
                  <a:pt x="4" y="18"/>
                </a:lnTo>
                <a:lnTo>
                  <a:pt x="0" y="28"/>
                </a:lnTo>
                <a:lnTo>
                  <a:pt x="0" y="42"/>
                </a:lnTo>
                <a:lnTo>
                  <a:pt x="0" y="50"/>
                </a:lnTo>
                <a:lnTo>
                  <a:pt x="2" y="58"/>
                </a:lnTo>
                <a:lnTo>
                  <a:pt x="6" y="66"/>
                </a:lnTo>
                <a:lnTo>
                  <a:pt x="10" y="72"/>
                </a:lnTo>
                <a:lnTo>
                  <a:pt x="16" y="76"/>
                </a:lnTo>
                <a:lnTo>
                  <a:pt x="22" y="80"/>
                </a:lnTo>
                <a:lnTo>
                  <a:pt x="28" y="82"/>
                </a:lnTo>
                <a:lnTo>
                  <a:pt x="36" y="82"/>
                </a:lnTo>
                <a:lnTo>
                  <a:pt x="48" y="80"/>
                </a:lnTo>
                <a:lnTo>
                  <a:pt x="56" y="76"/>
                </a:lnTo>
                <a:lnTo>
                  <a:pt x="64" y="70"/>
                </a:lnTo>
                <a:lnTo>
                  <a:pt x="70" y="64"/>
                </a:lnTo>
                <a:lnTo>
                  <a:pt x="72" y="54"/>
                </a:lnTo>
                <a:lnTo>
                  <a:pt x="74" y="42"/>
                </a:lnTo>
                <a:lnTo>
                  <a:pt x="72" y="26"/>
                </a:lnTo>
                <a:lnTo>
                  <a:pt x="68" y="16"/>
                </a:lnTo>
                <a:lnTo>
                  <a:pt x="62" y="8"/>
                </a:lnTo>
                <a:lnTo>
                  <a:pt x="54" y="2"/>
                </a:lnTo>
                <a:lnTo>
                  <a:pt x="50" y="28"/>
                </a:lnTo>
                <a:lnTo>
                  <a:pt x="56" y="32"/>
                </a:lnTo>
                <a:lnTo>
                  <a:pt x="58" y="40"/>
                </a:lnTo>
                <a:lnTo>
                  <a:pt x="56" y="46"/>
                </a:lnTo>
                <a:lnTo>
                  <a:pt x="52" y="50"/>
                </a:lnTo>
                <a:lnTo>
                  <a:pt x="48" y="52"/>
                </a:lnTo>
                <a:lnTo>
                  <a:pt x="42" y="54"/>
                </a:lnTo>
                <a:lnTo>
                  <a:pt x="42" y="0"/>
                </a:lnTo>
                <a:lnTo>
                  <a:pt x="40" y="0"/>
                </a:lnTo>
                <a:lnTo>
                  <a:pt x="30" y="54"/>
                </a:lnTo>
                <a:lnTo>
                  <a:pt x="24" y="54"/>
                </a:lnTo>
                <a:lnTo>
                  <a:pt x="20" y="52"/>
                </a:lnTo>
                <a:lnTo>
                  <a:pt x="16" y="46"/>
                </a:lnTo>
                <a:lnTo>
                  <a:pt x="16" y="40"/>
                </a:lnTo>
                <a:lnTo>
                  <a:pt x="16" y="36"/>
                </a:lnTo>
                <a:lnTo>
                  <a:pt x="18" y="32"/>
                </a:lnTo>
                <a:lnTo>
                  <a:pt x="24" y="28"/>
                </a:lnTo>
                <a:lnTo>
                  <a:pt x="30" y="28"/>
                </a:lnTo>
                <a:lnTo>
                  <a:pt x="30" y="54"/>
                </a:lnTo>
                <a:lnTo>
                  <a:pt x="4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Freeform 25"/>
          <p:cNvSpPr>
            <a:spLocks/>
          </p:cNvSpPr>
          <p:nvPr/>
        </p:nvSpPr>
        <p:spPr bwMode="auto">
          <a:xfrm>
            <a:off x="1303338" y="4632325"/>
            <a:ext cx="114300" cy="190500"/>
          </a:xfrm>
          <a:custGeom>
            <a:avLst/>
            <a:gdLst>
              <a:gd name="T0" fmla="*/ 114300 w 72"/>
              <a:gd name="T1" fmla="*/ 190500 h 120"/>
              <a:gd name="T2" fmla="*/ 114300 w 72"/>
              <a:gd name="T3" fmla="*/ 146050 h 120"/>
              <a:gd name="T4" fmla="*/ 57150 w 72"/>
              <a:gd name="T5" fmla="*/ 146050 h 120"/>
              <a:gd name="T6" fmla="*/ 44450 w 72"/>
              <a:gd name="T7" fmla="*/ 146050 h 120"/>
              <a:gd name="T8" fmla="*/ 38100 w 72"/>
              <a:gd name="T9" fmla="*/ 142875 h 120"/>
              <a:gd name="T10" fmla="*/ 34925 w 72"/>
              <a:gd name="T11" fmla="*/ 136525 h 120"/>
              <a:gd name="T12" fmla="*/ 31750 w 72"/>
              <a:gd name="T13" fmla="*/ 130175 h 120"/>
              <a:gd name="T14" fmla="*/ 34925 w 72"/>
              <a:gd name="T15" fmla="*/ 120650 h 120"/>
              <a:gd name="T16" fmla="*/ 41275 w 72"/>
              <a:gd name="T17" fmla="*/ 117475 h 120"/>
              <a:gd name="T18" fmla="*/ 50800 w 72"/>
              <a:gd name="T19" fmla="*/ 117475 h 120"/>
              <a:gd name="T20" fmla="*/ 114300 w 72"/>
              <a:gd name="T21" fmla="*/ 117475 h 120"/>
              <a:gd name="T22" fmla="*/ 114300 w 72"/>
              <a:gd name="T23" fmla="*/ 73025 h 120"/>
              <a:gd name="T24" fmla="*/ 57150 w 72"/>
              <a:gd name="T25" fmla="*/ 73025 h 120"/>
              <a:gd name="T26" fmla="*/ 44450 w 72"/>
              <a:gd name="T27" fmla="*/ 73025 h 120"/>
              <a:gd name="T28" fmla="*/ 38100 w 72"/>
              <a:gd name="T29" fmla="*/ 69850 h 120"/>
              <a:gd name="T30" fmla="*/ 34925 w 72"/>
              <a:gd name="T31" fmla="*/ 63500 h 120"/>
              <a:gd name="T32" fmla="*/ 31750 w 72"/>
              <a:gd name="T33" fmla="*/ 57150 h 120"/>
              <a:gd name="T34" fmla="*/ 34925 w 72"/>
              <a:gd name="T35" fmla="*/ 50800 h 120"/>
              <a:gd name="T36" fmla="*/ 38100 w 72"/>
              <a:gd name="T37" fmla="*/ 44450 h 120"/>
              <a:gd name="T38" fmla="*/ 44450 w 72"/>
              <a:gd name="T39" fmla="*/ 44450 h 120"/>
              <a:gd name="T40" fmla="*/ 50800 w 72"/>
              <a:gd name="T41" fmla="*/ 41275 h 120"/>
              <a:gd name="T42" fmla="*/ 114300 w 72"/>
              <a:gd name="T43" fmla="*/ 41275 h 120"/>
              <a:gd name="T44" fmla="*/ 114300 w 72"/>
              <a:gd name="T45" fmla="*/ 0 h 120"/>
              <a:gd name="T46" fmla="*/ 44450 w 72"/>
              <a:gd name="T47" fmla="*/ 0 h 120"/>
              <a:gd name="T48" fmla="*/ 22225 w 72"/>
              <a:gd name="T49" fmla="*/ 3175 h 120"/>
              <a:gd name="T50" fmla="*/ 9525 w 72"/>
              <a:gd name="T51" fmla="*/ 9525 h 120"/>
              <a:gd name="T52" fmla="*/ 3175 w 72"/>
              <a:gd name="T53" fmla="*/ 22225 h 120"/>
              <a:gd name="T54" fmla="*/ 0 w 72"/>
              <a:gd name="T55" fmla="*/ 38100 h 120"/>
              <a:gd name="T56" fmla="*/ 0 w 72"/>
              <a:gd name="T57" fmla="*/ 47625 h 120"/>
              <a:gd name="T58" fmla="*/ 3175 w 72"/>
              <a:gd name="T59" fmla="*/ 57150 h 120"/>
              <a:gd name="T60" fmla="*/ 9525 w 72"/>
              <a:gd name="T61" fmla="*/ 66675 h 120"/>
              <a:gd name="T62" fmla="*/ 19050 w 72"/>
              <a:gd name="T63" fmla="*/ 76200 h 120"/>
              <a:gd name="T64" fmla="*/ 9525 w 72"/>
              <a:gd name="T65" fmla="*/ 82550 h 120"/>
              <a:gd name="T66" fmla="*/ 3175 w 72"/>
              <a:gd name="T67" fmla="*/ 88900 h 120"/>
              <a:gd name="T68" fmla="*/ 0 w 72"/>
              <a:gd name="T69" fmla="*/ 98425 h 120"/>
              <a:gd name="T70" fmla="*/ 0 w 72"/>
              <a:gd name="T71" fmla="*/ 111125 h 120"/>
              <a:gd name="T72" fmla="*/ 0 w 72"/>
              <a:gd name="T73" fmla="*/ 123825 h 120"/>
              <a:gd name="T74" fmla="*/ 3175 w 72"/>
              <a:gd name="T75" fmla="*/ 133350 h 120"/>
              <a:gd name="T76" fmla="*/ 9525 w 72"/>
              <a:gd name="T77" fmla="*/ 139700 h 120"/>
              <a:gd name="T78" fmla="*/ 19050 w 72"/>
              <a:gd name="T79" fmla="*/ 149225 h 120"/>
              <a:gd name="T80" fmla="*/ 3175 w 72"/>
              <a:gd name="T81" fmla="*/ 149225 h 120"/>
              <a:gd name="T82" fmla="*/ 3175 w 72"/>
              <a:gd name="T83" fmla="*/ 190500 h 120"/>
              <a:gd name="T84" fmla="*/ 111125 w 72"/>
              <a:gd name="T85" fmla="*/ 190500 h 120"/>
              <a:gd name="T86" fmla="*/ 114300 w 72"/>
              <a:gd name="T87" fmla="*/ 19050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2"/>
              <a:gd name="T133" fmla="*/ 0 h 120"/>
              <a:gd name="T134" fmla="*/ 72 w 72"/>
              <a:gd name="T135" fmla="*/ 120 h 12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2" h="120">
                <a:moveTo>
                  <a:pt x="72" y="120"/>
                </a:moveTo>
                <a:lnTo>
                  <a:pt x="72" y="92"/>
                </a:lnTo>
                <a:lnTo>
                  <a:pt x="36" y="92"/>
                </a:lnTo>
                <a:lnTo>
                  <a:pt x="28" y="92"/>
                </a:lnTo>
                <a:lnTo>
                  <a:pt x="24" y="90"/>
                </a:lnTo>
                <a:lnTo>
                  <a:pt x="22" y="86"/>
                </a:lnTo>
                <a:lnTo>
                  <a:pt x="20" y="82"/>
                </a:lnTo>
                <a:lnTo>
                  <a:pt x="22" y="76"/>
                </a:lnTo>
                <a:lnTo>
                  <a:pt x="26" y="74"/>
                </a:lnTo>
                <a:lnTo>
                  <a:pt x="32" y="74"/>
                </a:lnTo>
                <a:lnTo>
                  <a:pt x="72" y="74"/>
                </a:lnTo>
                <a:lnTo>
                  <a:pt x="72" y="46"/>
                </a:lnTo>
                <a:lnTo>
                  <a:pt x="36" y="46"/>
                </a:lnTo>
                <a:lnTo>
                  <a:pt x="28" y="46"/>
                </a:lnTo>
                <a:lnTo>
                  <a:pt x="24" y="44"/>
                </a:lnTo>
                <a:lnTo>
                  <a:pt x="22" y="40"/>
                </a:lnTo>
                <a:lnTo>
                  <a:pt x="20" y="36"/>
                </a:lnTo>
                <a:lnTo>
                  <a:pt x="22" y="32"/>
                </a:lnTo>
                <a:lnTo>
                  <a:pt x="24" y="28"/>
                </a:lnTo>
                <a:lnTo>
                  <a:pt x="28" y="28"/>
                </a:lnTo>
                <a:lnTo>
                  <a:pt x="32" y="26"/>
                </a:lnTo>
                <a:lnTo>
                  <a:pt x="72" y="26"/>
                </a:lnTo>
                <a:lnTo>
                  <a:pt x="72" y="0"/>
                </a:lnTo>
                <a:lnTo>
                  <a:pt x="28" y="0"/>
                </a:ln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4"/>
                </a:lnTo>
                <a:lnTo>
                  <a:pt x="0" y="30"/>
                </a:lnTo>
                <a:lnTo>
                  <a:pt x="2" y="36"/>
                </a:lnTo>
                <a:lnTo>
                  <a:pt x="6" y="42"/>
                </a:lnTo>
                <a:lnTo>
                  <a:pt x="12" y="48"/>
                </a:lnTo>
                <a:lnTo>
                  <a:pt x="6" y="52"/>
                </a:lnTo>
                <a:lnTo>
                  <a:pt x="2" y="56"/>
                </a:lnTo>
                <a:lnTo>
                  <a:pt x="0" y="62"/>
                </a:lnTo>
                <a:lnTo>
                  <a:pt x="0" y="70"/>
                </a:lnTo>
                <a:lnTo>
                  <a:pt x="0" y="78"/>
                </a:lnTo>
                <a:lnTo>
                  <a:pt x="2" y="84"/>
                </a:lnTo>
                <a:lnTo>
                  <a:pt x="6" y="88"/>
                </a:lnTo>
                <a:lnTo>
                  <a:pt x="12" y="94"/>
                </a:lnTo>
                <a:lnTo>
                  <a:pt x="2" y="94"/>
                </a:lnTo>
                <a:lnTo>
                  <a:pt x="2" y="120"/>
                </a:lnTo>
                <a:lnTo>
                  <a:pt x="70" y="120"/>
                </a:lnTo>
                <a:lnTo>
                  <a:pt x="72" y="12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Freeform 26"/>
          <p:cNvSpPr>
            <a:spLocks/>
          </p:cNvSpPr>
          <p:nvPr/>
        </p:nvSpPr>
        <p:spPr bwMode="auto">
          <a:xfrm>
            <a:off x="1262063" y="4483100"/>
            <a:ext cx="158750" cy="123825"/>
          </a:xfrm>
          <a:custGeom>
            <a:avLst/>
            <a:gdLst>
              <a:gd name="T0" fmla="*/ 155575 w 100"/>
              <a:gd name="T1" fmla="*/ 123825 h 78"/>
              <a:gd name="T2" fmla="*/ 155575 w 100"/>
              <a:gd name="T3" fmla="*/ 82550 h 78"/>
              <a:gd name="T4" fmla="*/ 139700 w 100"/>
              <a:gd name="T5" fmla="*/ 82550 h 78"/>
              <a:gd name="T6" fmla="*/ 146050 w 100"/>
              <a:gd name="T7" fmla="*/ 76200 h 78"/>
              <a:gd name="T8" fmla="*/ 152400 w 100"/>
              <a:gd name="T9" fmla="*/ 66675 h 78"/>
              <a:gd name="T10" fmla="*/ 155575 w 100"/>
              <a:gd name="T11" fmla="*/ 57150 h 78"/>
              <a:gd name="T12" fmla="*/ 158750 w 100"/>
              <a:gd name="T13" fmla="*/ 47625 h 78"/>
              <a:gd name="T14" fmla="*/ 155575 w 100"/>
              <a:gd name="T15" fmla="*/ 34925 h 78"/>
              <a:gd name="T16" fmla="*/ 149225 w 100"/>
              <a:gd name="T17" fmla="*/ 22225 h 78"/>
              <a:gd name="T18" fmla="*/ 142875 w 100"/>
              <a:gd name="T19" fmla="*/ 12700 h 78"/>
              <a:gd name="T20" fmla="*/ 130175 w 100"/>
              <a:gd name="T21" fmla="*/ 6350 h 78"/>
              <a:gd name="T22" fmla="*/ 114300 w 100"/>
              <a:gd name="T23" fmla="*/ 0 h 78"/>
              <a:gd name="T24" fmla="*/ 98425 w 100"/>
              <a:gd name="T25" fmla="*/ 0 h 78"/>
              <a:gd name="T26" fmla="*/ 73025 w 100"/>
              <a:gd name="T27" fmla="*/ 3175 h 78"/>
              <a:gd name="T28" fmla="*/ 63500 w 100"/>
              <a:gd name="T29" fmla="*/ 6350 h 78"/>
              <a:gd name="T30" fmla="*/ 53975 w 100"/>
              <a:gd name="T31" fmla="*/ 12700 h 78"/>
              <a:gd name="T32" fmla="*/ 47625 w 100"/>
              <a:gd name="T33" fmla="*/ 19050 h 78"/>
              <a:gd name="T34" fmla="*/ 44450 w 100"/>
              <a:gd name="T35" fmla="*/ 28575 h 78"/>
              <a:gd name="T36" fmla="*/ 41275 w 100"/>
              <a:gd name="T37" fmla="*/ 38100 h 78"/>
              <a:gd name="T38" fmla="*/ 41275 w 100"/>
              <a:gd name="T39" fmla="*/ 47625 h 78"/>
              <a:gd name="T40" fmla="*/ 44450 w 100"/>
              <a:gd name="T41" fmla="*/ 66675 h 78"/>
              <a:gd name="T42" fmla="*/ 53975 w 100"/>
              <a:gd name="T43" fmla="*/ 79375 h 78"/>
              <a:gd name="T44" fmla="*/ 0 w 100"/>
              <a:gd name="T45" fmla="*/ 79375 h 78"/>
              <a:gd name="T46" fmla="*/ 0 w 100"/>
              <a:gd name="T47" fmla="*/ 123825 h 78"/>
              <a:gd name="T48" fmla="*/ 152400 w 100"/>
              <a:gd name="T49" fmla="*/ 123825 h 78"/>
              <a:gd name="T50" fmla="*/ 155575 w 100"/>
              <a:gd name="T51" fmla="*/ 123825 h 78"/>
              <a:gd name="T52" fmla="*/ 79375 w 100"/>
              <a:gd name="T53" fmla="*/ 73025 h 78"/>
              <a:gd name="T54" fmla="*/ 73025 w 100"/>
              <a:gd name="T55" fmla="*/ 66675 h 78"/>
              <a:gd name="T56" fmla="*/ 73025 w 100"/>
              <a:gd name="T57" fmla="*/ 60325 h 78"/>
              <a:gd name="T58" fmla="*/ 73025 w 100"/>
              <a:gd name="T59" fmla="*/ 53975 h 78"/>
              <a:gd name="T60" fmla="*/ 79375 w 100"/>
              <a:gd name="T61" fmla="*/ 47625 h 78"/>
              <a:gd name="T62" fmla="*/ 85725 w 100"/>
              <a:gd name="T63" fmla="*/ 44450 h 78"/>
              <a:gd name="T64" fmla="*/ 98425 w 100"/>
              <a:gd name="T65" fmla="*/ 41275 h 78"/>
              <a:gd name="T66" fmla="*/ 111125 w 100"/>
              <a:gd name="T67" fmla="*/ 44450 h 78"/>
              <a:gd name="T68" fmla="*/ 120650 w 100"/>
              <a:gd name="T69" fmla="*/ 47625 h 78"/>
              <a:gd name="T70" fmla="*/ 123825 w 100"/>
              <a:gd name="T71" fmla="*/ 53975 h 78"/>
              <a:gd name="T72" fmla="*/ 127000 w 100"/>
              <a:gd name="T73" fmla="*/ 60325 h 78"/>
              <a:gd name="T74" fmla="*/ 123825 w 100"/>
              <a:gd name="T75" fmla="*/ 69850 h 78"/>
              <a:gd name="T76" fmla="*/ 120650 w 100"/>
              <a:gd name="T77" fmla="*/ 73025 h 78"/>
              <a:gd name="T78" fmla="*/ 111125 w 100"/>
              <a:gd name="T79" fmla="*/ 79375 h 78"/>
              <a:gd name="T80" fmla="*/ 98425 w 100"/>
              <a:gd name="T81" fmla="*/ 79375 h 78"/>
              <a:gd name="T82" fmla="*/ 85725 w 100"/>
              <a:gd name="T83" fmla="*/ 79375 h 78"/>
              <a:gd name="T84" fmla="*/ 79375 w 100"/>
              <a:gd name="T85" fmla="*/ 73025 h 78"/>
              <a:gd name="T86" fmla="*/ 155575 w 100"/>
              <a:gd name="T87" fmla="*/ 123825 h 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0"/>
              <a:gd name="T133" fmla="*/ 0 h 78"/>
              <a:gd name="T134" fmla="*/ 100 w 100"/>
              <a:gd name="T135" fmla="*/ 78 h 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0" h="78">
                <a:moveTo>
                  <a:pt x="98" y="78"/>
                </a:moveTo>
                <a:lnTo>
                  <a:pt x="98" y="52"/>
                </a:lnTo>
                <a:lnTo>
                  <a:pt x="88" y="52"/>
                </a:lnTo>
                <a:lnTo>
                  <a:pt x="92" y="48"/>
                </a:lnTo>
                <a:lnTo>
                  <a:pt x="96" y="42"/>
                </a:lnTo>
                <a:lnTo>
                  <a:pt x="98" y="36"/>
                </a:lnTo>
                <a:lnTo>
                  <a:pt x="100" y="30"/>
                </a:lnTo>
                <a:lnTo>
                  <a:pt x="98" y="22"/>
                </a:lnTo>
                <a:lnTo>
                  <a:pt x="94" y="14"/>
                </a:lnTo>
                <a:lnTo>
                  <a:pt x="90" y="8"/>
                </a:lnTo>
                <a:lnTo>
                  <a:pt x="82" y="4"/>
                </a:lnTo>
                <a:lnTo>
                  <a:pt x="72" y="0"/>
                </a:lnTo>
                <a:lnTo>
                  <a:pt x="62" y="0"/>
                </a:lnTo>
                <a:lnTo>
                  <a:pt x="46" y="2"/>
                </a:lnTo>
                <a:lnTo>
                  <a:pt x="40" y="4"/>
                </a:lnTo>
                <a:lnTo>
                  <a:pt x="34" y="8"/>
                </a:lnTo>
                <a:lnTo>
                  <a:pt x="30" y="12"/>
                </a:lnTo>
                <a:lnTo>
                  <a:pt x="28" y="18"/>
                </a:lnTo>
                <a:lnTo>
                  <a:pt x="26" y="24"/>
                </a:lnTo>
                <a:lnTo>
                  <a:pt x="26" y="30"/>
                </a:lnTo>
                <a:lnTo>
                  <a:pt x="28" y="42"/>
                </a:lnTo>
                <a:lnTo>
                  <a:pt x="34" y="50"/>
                </a:lnTo>
                <a:lnTo>
                  <a:pt x="0" y="50"/>
                </a:lnTo>
                <a:lnTo>
                  <a:pt x="0" y="78"/>
                </a:lnTo>
                <a:lnTo>
                  <a:pt x="96" y="78"/>
                </a:lnTo>
                <a:lnTo>
                  <a:pt x="98" y="78"/>
                </a:lnTo>
                <a:lnTo>
                  <a:pt x="50" y="46"/>
                </a:lnTo>
                <a:lnTo>
                  <a:pt x="46" y="42"/>
                </a:lnTo>
                <a:lnTo>
                  <a:pt x="46" y="38"/>
                </a:lnTo>
                <a:lnTo>
                  <a:pt x="46" y="34"/>
                </a:lnTo>
                <a:lnTo>
                  <a:pt x="50" y="30"/>
                </a:lnTo>
                <a:lnTo>
                  <a:pt x="54" y="28"/>
                </a:lnTo>
                <a:lnTo>
                  <a:pt x="62" y="26"/>
                </a:lnTo>
                <a:lnTo>
                  <a:pt x="70" y="28"/>
                </a:lnTo>
                <a:lnTo>
                  <a:pt x="76" y="30"/>
                </a:lnTo>
                <a:lnTo>
                  <a:pt x="78" y="34"/>
                </a:lnTo>
                <a:lnTo>
                  <a:pt x="80" y="38"/>
                </a:lnTo>
                <a:lnTo>
                  <a:pt x="78" y="44"/>
                </a:lnTo>
                <a:lnTo>
                  <a:pt x="76" y="46"/>
                </a:lnTo>
                <a:lnTo>
                  <a:pt x="70" y="50"/>
                </a:lnTo>
                <a:lnTo>
                  <a:pt x="62" y="50"/>
                </a:lnTo>
                <a:lnTo>
                  <a:pt x="54" y="50"/>
                </a:lnTo>
                <a:lnTo>
                  <a:pt x="50" y="46"/>
                </a:lnTo>
                <a:lnTo>
                  <a:pt x="98" y="7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1" name="Freeform 27"/>
          <p:cNvSpPr>
            <a:spLocks/>
          </p:cNvSpPr>
          <p:nvPr/>
        </p:nvSpPr>
        <p:spPr bwMode="auto">
          <a:xfrm>
            <a:off x="1303338" y="4375150"/>
            <a:ext cx="114300" cy="85725"/>
          </a:xfrm>
          <a:custGeom>
            <a:avLst/>
            <a:gdLst>
              <a:gd name="T0" fmla="*/ 114300 w 72"/>
              <a:gd name="T1" fmla="*/ 85725 h 54"/>
              <a:gd name="T2" fmla="*/ 114300 w 72"/>
              <a:gd name="T3" fmla="*/ 44450 h 54"/>
              <a:gd name="T4" fmla="*/ 76200 w 72"/>
              <a:gd name="T5" fmla="*/ 44450 h 54"/>
              <a:gd name="T6" fmla="*/ 53975 w 72"/>
              <a:gd name="T7" fmla="*/ 41275 h 54"/>
              <a:gd name="T8" fmla="*/ 38100 w 72"/>
              <a:gd name="T9" fmla="*/ 38100 h 54"/>
              <a:gd name="T10" fmla="*/ 34925 w 72"/>
              <a:gd name="T11" fmla="*/ 31750 h 54"/>
              <a:gd name="T12" fmla="*/ 31750 w 72"/>
              <a:gd name="T13" fmla="*/ 25400 h 54"/>
              <a:gd name="T14" fmla="*/ 34925 w 72"/>
              <a:gd name="T15" fmla="*/ 12700 h 54"/>
              <a:gd name="T16" fmla="*/ 6350 w 72"/>
              <a:gd name="T17" fmla="*/ 0 h 54"/>
              <a:gd name="T18" fmla="*/ 0 w 72"/>
              <a:gd name="T19" fmla="*/ 9525 h 54"/>
              <a:gd name="T20" fmla="*/ 0 w 72"/>
              <a:gd name="T21" fmla="*/ 19050 h 54"/>
              <a:gd name="T22" fmla="*/ 0 w 72"/>
              <a:gd name="T23" fmla="*/ 28575 h 54"/>
              <a:gd name="T24" fmla="*/ 3175 w 72"/>
              <a:gd name="T25" fmla="*/ 34925 h 54"/>
              <a:gd name="T26" fmla="*/ 9525 w 72"/>
              <a:gd name="T27" fmla="*/ 41275 h 54"/>
              <a:gd name="T28" fmla="*/ 19050 w 72"/>
              <a:gd name="T29" fmla="*/ 47625 h 54"/>
              <a:gd name="T30" fmla="*/ 3175 w 72"/>
              <a:gd name="T31" fmla="*/ 47625 h 54"/>
              <a:gd name="T32" fmla="*/ 3175 w 72"/>
              <a:gd name="T33" fmla="*/ 85725 h 54"/>
              <a:gd name="T34" fmla="*/ 111125 w 72"/>
              <a:gd name="T35" fmla="*/ 85725 h 54"/>
              <a:gd name="T36" fmla="*/ 114300 w 72"/>
              <a:gd name="T37" fmla="*/ 85725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2"/>
              <a:gd name="T58" fmla="*/ 0 h 54"/>
              <a:gd name="T59" fmla="*/ 72 w 72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2" h="54">
                <a:moveTo>
                  <a:pt x="72" y="54"/>
                </a:moveTo>
                <a:lnTo>
                  <a:pt x="72" y="28"/>
                </a:lnTo>
                <a:lnTo>
                  <a:pt x="48" y="28"/>
                </a:lnTo>
                <a:lnTo>
                  <a:pt x="34" y="26"/>
                </a:lnTo>
                <a:lnTo>
                  <a:pt x="24" y="24"/>
                </a:lnTo>
                <a:lnTo>
                  <a:pt x="22" y="20"/>
                </a:lnTo>
                <a:lnTo>
                  <a:pt x="20" y="16"/>
                </a:lnTo>
                <a:lnTo>
                  <a:pt x="22" y="8"/>
                </a:lnTo>
                <a:lnTo>
                  <a:pt x="4" y="0"/>
                </a:lnTo>
                <a:lnTo>
                  <a:pt x="0" y="6"/>
                </a:lnTo>
                <a:lnTo>
                  <a:pt x="0" y="12"/>
                </a:lnTo>
                <a:lnTo>
                  <a:pt x="0" y="18"/>
                </a:lnTo>
                <a:lnTo>
                  <a:pt x="2" y="22"/>
                </a:lnTo>
                <a:lnTo>
                  <a:pt x="6" y="26"/>
                </a:lnTo>
                <a:lnTo>
                  <a:pt x="12" y="30"/>
                </a:lnTo>
                <a:lnTo>
                  <a:pt x="2" y="30"/>
                </a:lnTo>
                <a:lnTo>
                  <a:pt x="2" y="54"/>
                </a:lnTo>
                <a:lnTo>
                  <a:pt x="70" y="54"/>
                </a:lnTo>
                <a:lnTo>
                  <a:pt x="72" y="5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28"/>
          <p:cNvSpPr>
            <a:spLocks/>
          </p:cNvSpPr>
          <p:nvPr/>
        </p:nvSpPr>
        <p:spPr bwMode="auto">
          <a:xfrm>
            <a:off x="1303338" y="4241800"/>
            <a:ext cx="117475" cy="130175"/>
          </a:xfrm>
          <a:custGeom>
            <a:avLst/>
            <a:gdLst>
              <a:gd name="T0" fmla="*/ 28575 w 74"/>
              <a:gd name="T1" fmla="*/ 79375 h 82"/>
              <a:gd name="T2" fmla="*/ 25400 w 74"/>
              <a:gd name="T3" fmla="*/ 73025 h 82"/>
              <a:gd name="T4" fmla="*/ 25400 w 74"/>
              <a:gd name="T5" fmla="*/ 63500 h 82"/>
              <a:gd name="T6" fmla="*/ 25400 w 74"/>
              <a:gd name="T7" fmla="*/ 57150 h 82"/>
              <a:gd name="T8" fmla="*/ 28575 w 74"/>
              <a:gd name="T9" fmla="*/ 50800 h 82"/>
              <a:gd name="T10" fmla="*/ 31750 w 74"/>
              <a:gd name="T11" fmla="*/ 47625 h 82"/>
              <a:gd name="T12" fmla="*/ 38100 w 74"/>
              <a:gd name="T13" fmla="*/ 47625 h 82"/>
              <a:gd name="T14" fmla="*/ 44450 w 74"/>
              <a:gd name="T15" fmla="*/ 63500 h 82"/>
              <a:gd name="T16" fmla="*/ 50800 w 74"/>
              <a:gd name="T17" fmla="*/ 95250 h 82"/>
              <a:gd name="T18" fmla="*/ 57150 w 74"/>
              <a:gd name="T19" fmla="*/ 111125 h 82"/>
              <a:gd name="T20" fmla="*/ 63500 w 74"/>
              <a:gd name="T21" fmla="*/ 123825 h 82"/>
              <a:gd name="T22" fmla="*/ 73025 w 74"/>
              <a:gd name="T23" fmla="*/ 127000 h 82"/>
              <a:gd name="T24" fmla="*/ 82550 w 74"/>
              <a:gd name="T25" fmla="*/ 130175 h 82"/>
              <a:gd name="T26" fmla="*/ 95250 w 74"/>
              <a:gd name="T27" fmla="*/ 127000 h 82"/>
              <a:gd name="T28" fmla="*/ 107950 w 74"/>
              <a:gd name="T29" fmla="*/ 120650 h 82"/>
              <a:gd name="T30" fmla="*/ 114300 w 74"/>
              <a:gd name="T31" fmla="*/ 107950 h 82"/>
              <a:gd name="T32" fmla="*/ 117475 w 74"/>
              <a:gd name="T33" fmla="*/ 88900 h 82"/>
              <a:gd name="T34" fmla="*/ 114300 w 74"/>
              <a:gd name="T35" fmla="*/ 76200 h 82"/>
              <a:gd name="T36" fmla="*/ 111125 w 74"/>
              <a:gd name="T37" fmla="*/ 63500 h 82"/>
              <a:gd name="T38" fmla="*/ 98425 w 74"/>
              <a:gd name="T39" fmla="*/ 44450 h 82"/>
              <a:gd name="T40" fmla="*/ 107950 w 74"/>
              <a:gd name="T41" fmla="*/ 44450 h 82"/>
              <a:gd name="T42" fmla="*/ 114300 w 74"/>
              <a:gd name="T43" fmla="*/ 41275 h 82"/>
              <a:gd name="T44" fmla="*/ 114300 w 74"/>
              <a:gd name="T45" fmla="*/ 0 h 82"/>
              <a:gd name="T46" fmla="*/ 101600 w 74"/>
              <a:gd name="T47" fmla="*/ 6350 h 82"/>
              <a:gd name="T48" fmla="*/ 88900 w 74"/>
              <a:gd name="T49" fmla="*/ 6350 h 82"/>
              <a:gd name="T50" fmla="*/ 41275 w 74"/>
              <a:gd name="T51" fmla="*/ 6350 h 82"/>
              <a:gd name="T52" fmla="*/ 22225 w 74"/>
              <a:gd name="T53" fmla="*/ 9525 h 82"/>
              <a:gd name="T54" fmla="*/ 15875 w 74"/>
              <a:gd name="T55" fmla="*/ 12700 h 82"/>
              <a:gd name="T56" fmla="*/ 9525 w 74"/>
              <a:gd name="T57" fmla="*/ 19050 h 82"/>
              <a:gd name="T58" fmla="*/ 3175 w 74"/>
              <a:gd name="T59" fmla="*/ 28575 h 82"/>
              <a:gd name="T60" fmla="*/ 0 w 74"/>
              <a:gd name="T61" fmla="*/ 38100 h 82"/>
              <a:gd name="T62" fmla="*/ 0 w 74"/>
              <a:gd name="T63" fmla="*/ 69850 h 82"/>
              <a:gd name="T64" fmla="*/ 0 w 74"/>
              <a:gd name="T65" fmla="*/ 92075 h 82"/>
              <a:gd name="T66" fmla="*/ 6350 w 74"/>
              <a:gd name="T67" fmla="*/ 107950 h 82"/>
              <a:gd name="T68" fmla="*/ 15875 w 74"/>
              <a:gd name="T69" fmla="*/ 120650 h 82"/>
              <a:gd name="T70" fmla="*/ 34925 w 74"/>
              <a:gd name="T71" fmla="*/ 127000 h 82"/>
              <a:gd name="T72" fmla="*/ 38100 w 74"/>
              <a:gd name="T73" fmla="*/ 85725 h 82"/>
              <a:gd name="T74" fmla="*/ 31750 w 74"/>
              <a:gd name="T75" fmla="*/ 82550 h 82"/>
              <a:gd name="T76" fmla="*/ 31750 w 74"/>
              <a:gd name="T77" fmla="*/ 79375 h 82"/>
              <a:gd name="T78" fmla="*/ 28575 w 74"/>
              <a:gd name="T79" fmla="*/ 79375 h 82"/>
              <a:gd name="T80" fmla="*/ 66675 w 74"/>
              <a:gd name="T81" fmla="*/ 47625 h 82"/>
              <a:gd name="T82" fmla="*/ 79375 w 74"/>
              <a:gd name="T83" fmla="*/ 50800 h 82"/>
              <a:gd name="T84" fmla="*/ 88900 w 74"/>
              <a:gd name="T85" fmla="*/ 60325 h 82"/>
              <a:gd name="T86" fmla="*/ 92075 w 74"/>
              <a:gd name="T87" fmla="*/ 73025 h 82"/>
              <a:gd name="T88" fmla="*/ 92075 w 74"/>
              <a:gd name="T89" fmla="*/ 79375 h 82"/>
              <a:gd name="T90" fmla="*/ 88900 w 74"/>
              <a:gd name="T91" fmla="*/ 82550 h 82"/>
              <a:gd name="T92" fmla="*/ 85725 w 74"/>
              <a:gd name="T93" fmla="*/ 85725 h 82"/>
              <a:gd name="T94" fmla="*/ 79375 w 74"/>
              <a:gd name="T95" fmla="*/ 85725 h 82"/>
              <a:gd name="T96" fmla="*/ 73025 w 74"/>
              <a:gd name="T97" fmla="*/ 82550 h 82"/>
              <a:gd name="T98" fmla="*/ 66675 w 74"/>
              <a:gd name="T99" fmla="*/ 66675 h 82"/>
              <a:gd name="T100" fmla="*/ 60325 w 74"/>
              <a:gd name="T101" fmla="*/ 47625 h 82"/>
              <a:gd name="T102" fmla="*/ 66675 w 74"/>
              <a:gd name="T103" fmla="*/ 47625 h 82"/>
              <a:gd name="T104" fmla="*/ 28575 w 74"/>
              <a:gd name="T105" fmla="*/ 79375 h 8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"/>
              <a:gd name="T160" fmla="*/ 0 h 82"/>
              <a:gd name="T161" fmla="*/ 74 w 74"/>
              <a:gd name="T162" fmla="*/ 82 h 8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" h="82">
                <a:moveTo>
                  <a:pt x="18" y="50"/>
                </a:moveTo>
                <a:lnTo>
                  <a:pt x="16" y="46"/>
                </a:lnTo>
                <a:lnTo>
                  <a:pt x="16" y="40"/>
                </a:lnTo>
                <a:lnTo>
                  <a:pt x="16" y="36"/>
                </a:lnTo>
                <a:lnTo>
                  <a:pt x="18" y="32"/>
                </a:lnTo>
                <a:lnTo>
                  <a:pt x="20" y="30"/>
                </a:lnTo>
                <a:lnTo>
                  <a:pt x="24" y="30"/>
                </a:lnTo>
                <a:lnTo>
                  <a:pt x="28" y="40"/>
                </a:lnTo>
                <a:lnTo>
                  <a:pt x="32" y="60"/>
                </a:lnTo>
                <a:lnTo>
                  <a:pt x="36" y="70"/>
                </a:lnTo>
                <a:lnTo>
                  <a:pt x="40" y="78"/>
                </a:lnTo>
                <a:lnTo>
                  <a:pt x="46" y="80"/>
                </a:lnTo>
                <a:lnTo>
                  <a:pt x="52" y="82"/>
                </a:lnTo>
                <a:lnTo>
                  <a:pt x="60" y="80"/>
                </a:lnTo>
                <a:lnTo>
                  <a:pt x="68" y="76"/>
                </a:lnTo>
                <a:lnTo>
                  <a:pt x="72" y="68"/>
                </a:lnTo>
                <a:lnTo>
                  <a:pt x="74" y="56"/>
                </a:lnTo>
                <a:lnTo>
                  <a:pt x="72" y="48"/>
                </a:lnTo>
                <a:lnTo>
                  <a:pt x="70" y="40"/>
                </a:lnTo>
                <a:lnTo>
                  <a:pt x="62" y="28"/>
                </a:lnTo>
                <a:lnTo>
                  <a:pt x="68" y="28"/>
                </a:lnTo>
                <a:lnTo>
                  <a:pt x="72" y="26"/>
                </a:lnTo>
                <a:lnTo>
                  <a:pt x="72" y="0"/>
                </a:lnTo>
                <a:lnTo>
                  <a:pt x="64" y="4"/>
                </a:lnTo>
                <a:lnTo>
                  <a:pt x="56" y="4"/>
                </a:lnTo>
                <a:lnTo>
                  <a:pt x="26" y="4"/>
                </a:lnTo>
                <a:lnTo>
                  <a:pt x="14" y="6"/>
                </a:lnTo>
                <a:lnTo>
                  <a:pt x="10" y="8"/>
                </a:lnTo>
                <a:lnTo>
                  <a:pt x="6" y="12"/>
                </a:lnTo>
                <a:lnTo>
                  <a:pt x="2" y="18"/>
                </a:lnTo>
                <a:lnTo>
                  <a:pt x="0" y="24"/>
                </a:lnTo>
                <a:lnTo>
                  <a:pt x="0" y="44"/>
                </a:lnTo>
                <a:lnTo>
                  <a:pt x="0" y="58"/>
                </a:lnTo>
                <a:lnTo>
                  <a:pt x="4" y="68"/>
                </a:lnTo>
                <a:lnTo>
                  <a:pt x="10" y="76"/>
                </a:lnTo>
                <a:lnTo>
                  <a:pt x="22" y="80"/>
                </a:lnTo>
                <a:lnTo>
                  <a:pt x="24" y="54"/>
                </a:lnTo>
                <a:lnTo>
                  <a:pt x="20" y="52"/>
                </a:lnTo>
                <a:lnTo>
                  <a:pt x="20" y="50"/>
                </a:lnTo>
                <a:lnTo>
                  <a:pt x="18" y="50"/>
                </a:lnTo>
                <a:lnTo>
                  <a:pt x="42" y="30"/>
                </a:lnTo>
                <a:lnTo>
                  <a:pt x="50" y="32"/>
                </a:lnTo>
                <a:lnTo>
                  <a:pt x="56" y="38"/>
                </a:lnTo>
                <a:lnTo>
                  <a:pt x="58" y="46"/>
                </a:lnTo>
                <a:lnTo>
                  <a:pt x="58" y="50"/>
                </a:lnTo>
                <a:lnTo>
                  <a:pt x="56" y="52"/>
                </a:lnTo>
                <a:lnTo>
                  <a:pt x="54" y="54"/>
                </a:lnTo>
                <a:lnTo>
                  <a:pt x="50" y="54"/>
                </a:lnTo>
                <a:lnTo>
                  <a:pt x="46" y="52"/>
                </a:lnTo>
                <a:lnTo>
                  <a:pt x="42" y="42"/>
                </a:lnTo>
                <a:lnTo>
                  <a:pt x="38" y="30"/>
                </a:lnTo>
                <a:lnTo>
                  <a:pt x="42" y="30"/>
                </a:lnTo>
                <a:lnTo>
                  <a:pt x="18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Freeform 29"/>
          <p:cNvSpPr>
            <a:spLocks/>
          </p:cNvSpPr>
          <p:nvPr/>
        </p:nvSpPr>
        <p:spPr bwMode="auto">
          <a:xfrm>
            <a:off x="1303338" y="4105275"/>
            <a:ext cx="114300" cy="117475"/>
          </a:xfrm>
          <a:custGeom>
            <a:avLst/>
            <a:gdLst>
              <a:gd name="T0" fmla="*/ 114300 w 72"/>
              <a:gd name="T1" fmla="*/ 117475 h 74"/>
              <a:gd name="T2" fmla="*/ 114300 w 72"/>
              <a:gd name="T3" fmla="*/ 73025 h 74"/>
              <a:gd name="T4" fmla="*/ 60325 w 72"/>
              <a:gd name="T5" fmla="*/ 73025 h 74"/>
              <a:gd name="T6" fmla="*/ 47625 w 72"/>
              <a:gd name="T7" fmla="*/ 73025 h 74"/>
              <a:gd name="T8" fmla="*/ 38100 w 72"/>
              <a:gd name="T9" fmla="*/ 69850 h 74"/>
              <a:gd name="T10" fmla="*/ 34925 w 72"/>
              <a:gd name="T11" fmla="*/ 63500 h 74"/>
              <a:gd name="T12" fmla="*/ 31750 w 72"/>
              <a:gd name="T13" fmla="*/ 57150 h 74"/>
              <a:gd name="T14" fmla="*/ 34925 w 72"/>
              <a:gd name="T15" fmla="*/ 50800 h 74"/>
              <a:gd name="T16" fmla="*/ 38100 w 72"/>
              <a:gd name="T17" fmla="*/ 44450 h 74"/>
              <a:gd name="T18" fmla="*/ 44450 w 72"/>
              <a:gd name="T19" fmla="*/ 44450 h 74"/>
              <a:gd name="T20" fmla="*/ 50800 w 72"/>
              <a:gd name="T21" fmla="*/ 41275 h 74"/>
              <a:gd name="T22" fmla="*/ 114300 w 72"/>
              <a:gd name="T23" fmla="*/ 41275 h 74"/>
              <a:gd name="T24" fmla="*/ 114300 w 72"/>
              <a:gd name="T25" fmla="*/ 0 h 74"/>
              <a:gd name="T26" fmla="*/ 41275 w 72"/>
              <a:gd name="T27" fmla="*/ 0 h 74"/>
              <a:gd name="T28" fmla="*/ 22225 w 72"/>
              <a:gd name="T29" fmla="*/ 0 h 74"/>
              <a:gd name="T30" fmla="*/ 9525 w 72"/>
              <a:gd name="T31" fmla="*/ 9525 h 74"/>
              <a:gd name="T32" fmla="*/ 3175 w 72"/>
              <a:gd name="T33" fmla="*/ 22225 h 74"/>
              <a:gd name="T34" fmla="*/ 0 w 72"/>
              <a:gd name="T35" fmla="*/ 38100 h 74"/>
              <a:gd name="T36" fmla="*/ 0 w 72"/>
              <a:gd name="T37" fmla="*/ 47625 h 74"/>
              <a:gd name="T38" fmla="*/ 3175 w 72"/>
              <a:gd name="T39" fmla="*/ 60325 h 74"/>
              <a:gd name="T40" fmla="*/ 9525 w 72"/>
              <a:gd name="T41" fmla="*/ 69850 h 74"/>
              <a:gd name="T42" fmla="*/ 19050 w 72"/>
              <a:gd name="T43" fmla="*/ 76200 h 74"/>
              <a:gd name="T44" fmla="*/ 3175 w 72"/>
              <a:gd name="T45" fmla="*/ 76200 h 74"/>
              <a:gd name="T46" fmla="*/ 3175 w 72"/>
              <a:gd name="T47" fmla="*/ 117475 h 74"/>
              <a:gd name="T48" fmla="*/ 111125 w 72"/>
              <a:gd name="T49" fmla="*/ 117475 h 74"/>
              <a:gd name="T50" fmla="*/ 114300 w 72"/>
              <a:gd name="T51" fmla="*/ 117475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74"/>
              <a:gd name="T80" fmla="*/ 72 w 72"/>
              <a:gd name="T81" fmla="*/ 74 h 7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74">
                <a:moveTo>
                  <a:pt x="72" y="74"/>
                </a:moveTo>
                <a:lnTo>
                  <a:pt x="72" y="46"/>
                </a:lnTo>
                <a:lnTo>
                  <a:pt x="38" y="46"/>
                </a:lnTo>
                <a:lnTo>
                  <a:pt x="30" y="46"/>
                </a:lnTo>
                <a:lnTo>
                  <a:pt x="24" y="44"/>
                </a:lnTo>
                <a:lnTo>
                  <a:pt x="22" y="40"/>
                </a:lnTo>
                <a:lnTo>
                  <a:pt x="20" y="36"/>
                </a:lnTo>
                <a:lnTo>
                  <a:pt x="22" y="32"/>
                </a:lnTo>
                <a:lnTo>
                  <a:pt x="24" y="28"/>
                </a:lnTo>
                <a:lnTo>
                  <a:pt x="28" y="28"/>
                </a:lnTo>
                <a:lnTo>
                  <a:pt x="32" y="26"/>
                </a:lnTo>
                <a:lnTo>
                  <a:pt x="72" y="26"/>
                </a:lnTo>
                <a:lnTo>
                  <a:pt x="72" y="0"/>
                </a:lnTo>
                <a:lnTo>
                  <a:pt x="26" y="0"/>
                </a:lnTo>
                <a:lnTo>
                  <a:pt x="14" y="0"/>
                </a:lnTo>
                <a:lnTo>
                  <a:pt x="6" y="6"/>
                </a:lnTo>
                <a:lnTo>
                  <a:pt x="2" y="14"/>
                </a:lnTo>
                <a:lnTo>
                  <a:pt x="0" y="24"/>
                </a:lnTo>
                <a:lnTo>
                  <a:pt x="0" y="30"/>
                </a:lnTo>
                <a:lnTo>
                  <a:pt x="2" y="38"/>
                </a:lnTo>
                <a:lnTo>
                  <a:pt x="6" y="44"/>
                </a:lnTo>
                <a:lnTo>
                  <a:pt x="12" y="48"/>
                </a:lnTo>
                <a:lnTo>
                  <a:pt x="2" y="48"/>
                </a:lnTo>
                <a:lnTo>
                  <a:pt x="2" y="74"/>
                </a:lnTo>
                <a:lnTo>
                  <a:pt x="70" y="74"/>
                </a:lnTo>
                <a:lnTo>
                  <a:pt x="72" y="7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Freeform 30"/>
          <p:cNvSpPr>
            <a:spLocks/>
          </p:cNvSpPr>
          <p:nvPr/>
        </p:nvSpPr>
        <p:spPr bwMode="auto">
          <a:xfrm>
            <a:off x="1303338" y="3952875"/>
            <a:ext cx="117475" cy="130175"/>
          </a:xfrm>
          <a:custGeom>
            <a:avLst/>
            <a:gdLst>
              <a:gd name="T0" fmla="*/ 63500 w 74"/>
              <a:gd name="T1" fmla="*/ 0 h 82"/>
              <a:gd name="T2" fmla="*/ 44450 w 74"/>
              <a:gd name="T3" fmla="*/ 3175 h 82"/>
              <a:gd name="T4" fmla="*/ 28575 w 74"/>
              <a:gd name="T5" fmla="*/ 9525 h 82"/>
              <a:gd name="T6" fmla="*/ 15875 w 74"/>
              <a:gd name="T7" fmla="*/ 19050 h 82"/>
              <a:gd name="T8" fmla="*/ 6350 w 74"/>
              <a:gd name="T9" fmla="*/ 28575 h 82"/>
              <a:gd name="T10" fmla="*/ 0 w 74"/>
              <a:gd name="T11" fmla="*/ 47625 h 82"/>
              <a:gd name="T12" fmla="*/ 0 w 74"/>
              <a:gd name="T13" fmla="*/ 66675 h 82"/>
              <a:gd name="T14" fmla="*/ 0 w 74"/>
              <a:gd name="T15" fmla="*/ 82550 h 82"/>
              <a:gd name="T16" fmla="*/ 3175 w 74"/>
              <a:gd name="T17" fmla="*/ 95250 h 82"/>
              <a:gd name="T18" fmla="*/ 9525 w 74"/>
              <a:gd name="T19" fmla="*/ 104775 h 82"/>
              <a:gd name="T20" fmla="*/ 15875 w 74"/>
              <a:gd name="T21" fmla="*/ 114300 h 82"/>
              <a:gd name="T22" fmla="*/ 25400 w 74"/>
              <a:gd name="T23" fmla="*/ 120650 h 82"/>
              <a:gd name="T24" fmla="*/ 34925 w 74"/>
              <a:gd name="T25" fmla="*/ 127000 h 82"/>
              <a:gd name="T26" fmla="*/ 44450 w 74"/>
              <a:gd name="T27" fmla="*/ 130175 h 82"/>
              <a:gd name="T28" fmla="*/ 57150 w 74"/>
              <a:gd name="T29" fmla="*/ 130175 h 82"/>
              <a:gd name="T30" fmla="*/ 76200 w 74"/>
              <a:gd name="T31" fmla="*/ 130175 h 82"/>
              <a:gd name="T32" fmla="*/ 88900 w 74"/>
              <a:gd name="T33" fmla="*/ 123825 h 82"/>
              <a:gd name="T34" fmla="*/ 101600 w 74"/>
              <a:gd name="T35" fmla="*/ 114300 h 82"/>
              <a:gd name="T36" fmla="*/ 111125 w 74"/>
              <a:gd name="T37" fmla="*/ 101600 h 82"/>
              <a:gd name="T38" fmla="*/ 114300 w 74"/>
              <a:gd name="T39" fmla="*/ 85725 h 82"/>
              <a:gd name="T40" fmla="*/ 117475 w 74"/>
              <a:gd name="T41" fmla="*/ 66675 h 82"/>
              <a:gd name="T42" fmla="*/ 114300 w 74"/>
              <a:gd name="T43" fmla="*/ 44450 h 82"/>
              <a:gd name="T44" fmla="*/ 107950 w 74"/>
              <a:gd name="T45" fmla="*/ 28575 h 82"/>
              <a:gd name="T46" fmla="*/ 98425 w 74"/>
              <a:gd name="T47" fmla="*/ 15875 h 82"/>
              <a:gd name="T48" fmla="*/ 85725 w 74"/>
              <a:gd name="T49" fmla="*/ 3175 h 82"/>
              <a:gd name="T50" fmla="*/ 79375 w 74"/>
              <a:gd name="T51" fmla="*/ 47625 h 82"/>
              <a:gd name="T52" fmla="*/ 88900 w 74"/>
              <a:gd name="T53" fmla="*/ 53975 h 82"/>
              <a:gd name="T54" fmla="*/ 92075 w 74"/>
              <a:gd name="T55" fmla="*/ 66675 h 82"/>
              <a:gd name="T56" fmla="*/ 88900 w 74"/>
              <a:gd name="T57" fmla="*/ 73025 h 82"/>
              <a:gd name="T58" fmla="*/ 82550 w 74"/>
              <a:gd name="T59" fmla="*/ 82550 h 82"/>
              <a:gd name="T60" fmla="*/ 76200 w 74"/>
              <a:gd name="T61" fmla="*/ 85725 h 82"/>
              <a:gd name="T62" fmla="*/ 66675 w 74"/>
              <a:gd name="T63" fmla="*/ 88900 h 82"/>
              <a:gd name="T64" fmla="*/ 66675 w 74"/>
              <a:gd name="T65" fmla="*/ 0 h 82"/>
              <a:gd name="T66" fmla="*/ 66675 w 74"/>
              <a:gd name="T67" fmla="*/ 0 h 82"/>
              <a:gd name="T68" fmla="*/ 63500 w 74"/>
              <a:gd name="T69" fmla="*/ 0 h 82"/>
              <a:gd name="T70" fmla="*/ 47625 w 74"/>
              <a:gd name="T71" fmla="*/ 85725 h 82"/>
              <a:gd name="T72" fmla="*/ 38100 w 74"/>
              <a:gd name="T73" fmla="*/ 85725 h 82"/>
              <a:gd name="T74" fmla="*/ 31750 w 74"/>
              <a:gd name="T75" fmla="*/ 82550 h 82"/>
              <a:gd name="T76" fmla="*/ 25400 w 74"/>
              <a:gd name="T77" fmla="*/ 76200 h 82"/>
              <a:gd name="T78" fmla="*/ 25400 w 74"/>
              <a:gd name="T79" fmla="*/ 66675 h 82"/>
              <a:gd name="T80" fmla="*/ 25400 w 74"/>
              <a:gd name="T81" fmla="*/ 57150 h 82"/>
              <a:gd name="T82" fmla="*/ 28575 w 74"/>
              <a:gd name="T83" fmla="*/ 50800 h 82"/>
              <a:gd name="T84" fmla="*/ 38100 w 74"/>
              <a:gd name="T85" fmla="*/ 47625 h 82"/>
              <a:gd name="T86" fmla="*/ 47625 w 74"/>
              <a:gd name="T87" fmla="*/ 44450 h 82"/>
              <a:gd name="T88" fmla="*/ 47625 w 74"/>
              <a:gd name="T89" fmla="*/ 85725 h 82"/>
              <a:gd name="T90" fmla="*/ 63500 w 74"/>
              <a:gd name="T91" fmla="*/ 0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4"/>
              <a:gd name="T139" fmla="*/ 0 h 82"/>
              <a:gd name="T140" fmla="*/ 74 w 74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4" h="82">
                <a:moveTo>
                  <a:pt x="40" y="0"/>
                </a:moveTo>
                <a:lnTo>
                  <a:pt x="28" y="2"/>
                </a:lnTo>
                <a:lnTo>
                  <a:pt x="18" y="6"/>
                </a:lnTo>
                <a:lnTo>
                  <a:pt x="10" y="12"/>
                </a:lnTo>
                <a:lnTo>
                  <a:pt x="4" y="18"/>
                </a:lnTo>
                <a:lnTo>
                  <a:pt x="0" y="30"/>
                </a:lnTo>
                <a:lnTo>
                  <a:pt x="0" y="42"/>
                </a:lnTo>
                <a:lnTo>
                  <a:pt x="0" y="52"/>
                </a:lnTo>
                <a:lnTo>
                  <a:pt x="2" y="60"/>
                </a:lnTo>
                <a:lnTo>
                  <a:pt x="6" y="66"/>
                </a:lnTo>
                <a:lnTo>
                  <a:pt x="10" y="72"/>
                </a:lnTo>
                <a:lnTo>
                  <a:pt x="16" y="76"/>
                </a:lnTo>
                <a:lnTo>
                  <a:pt x="22" y="80"/>
                </a:lnTo>
                <a:lnTo>
                  <a:pt x="28" y="82"/>
                </a:lnTo>
                <a:lnTo>
                  <a:pt x="36" y="82"/>
                </a:lnTo>
                <a:lnTo>
                  <a:pt x="48" y="82"/>
                </a:lnTo>
                <a:lnTo>
                  <a:pt x="56" y="78"/>
                </a:lnTo>
                <a:lnTo>
                  <a:pt x="64" y="72"/>
                </a:lnTo>
                <a:lnTo>
                  <a:pt x="70" y="64"/>
                </a:lnTo>
                <a:lnTo>
                  <a:pt x="72" y="54"/>
                </a:lnTo>
                <a:lnTo>
                  <a:pt x="74" y="42"/>
                </a:lnTo>
                <a:lnTo>
                  <a:pt x="72" y="28"/>
                </a:lnTo>
                <a:lnTo>
                  <a:pt x="68" y="18"/>
                </a:lnTo>
                <a:lnTo>
                  <a:pt x="62" y="10"/>
                </a:lnTo>
                <a:lnTo>
                  <a:pt x="54" y="2"/>
                </a:lnTo>
                <a:lnTo>
                  <a:pt x="50" y="30"/>
                </a:lnTo>
                <a:lnTo>
                  <a:pt x="56" y="34"/>
                </a:lnTo>
                <a:lnTo>
                  <a:pt x="58" y="42"/>
                </a:lnTo>
                <a:lnTo>
                  <a:pt x="56" y="46"/>
                </a:lnTo>
                <a:lnTo>
                  <a:pt x="52" y="52"/>
                </a:lnTo>
                <a:lnTo>
                  <a:pt x="48" y="54"/>
                </a:lnTo>
                <a:lnTo>
                  <a:pt x="42" y="56"/>
                </a:lnTo>
                <a:lnTo>
                  <a:pt x="42" y="0"/>
                </a:lnTo>
                <a:lnTo>
                  <a:pt x="40" y="0"/>
                </a:lnTo>
                <a:lnTo>
                  <a:pt x="30" y="54"/>
                </a:lnTo>
                <a:lnTo>
                  <a:pt x="24" y="54"/>
                </a:lnTo>
                <a:lnTo>
                  <a:pt x="20" y="52"/>
                </a:lnTo>
                <a:lnTo>
                  <a:pt x="16" y="48"/>
                </a:lnTo>
                <a:lnTo>
                  <a:pt x="16" y="42"/>
                </a:lnTo>
                <a:lnTo>
                  <a:pt x="16" y="36"/>
                </a:lnTo>
                <a:lnTo>
                  <a:pt x="18" y="32"/>
                </a:lnTo>
                <a:lnTo>
                  <a:pt x="24" y="30"/>
                </a:lnTo>
                <a:lnTo>
                  <a:pt x="30" y="28"/>
                </a:lnTo>
                <a:lnTo>
                  <a:pt x="30" y="54"/>
                </a:lnTo>
                <a:lnTo>
                  <a:pt x="4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Freeform 31"/>
          <p:cNvSpPr>
            <a:spLocks/>
          </p:cNvSpPr>
          <p:nvPr/>
        </p:nvSpPr>
        <p:spPr bwMode="auto">
          <a:xfrm>
            <a:off x="1303338" y="3740150"/>
            <a:ext cx="155575" cy="120650"/>
          </a:xfrm>
          <a:custGeom>
            <a:avLst/>
            <a:gdLst>
              <a:gd name="T0" fmla="*/ 155575 w 98"/>
              <a:gd name="T1" fmla="*/ 79375 h 76"/>
              <a:gd name="T2" fmla="*/ 101600 w 98"/>
              <a:gd name="T3" fmla="*/ 79375 h 76"/>
              <a:gd name="T4" fmla="*/ 114300 w 98"/>
              <a:gd name="T5" fmla="*/ 63500 h 76"/>
              <a:gd name="T6" fmla="*/ 117475 w 98"/>
              <a:gd name="T7" fmla="*/ 47625 h 76"/>
              <a:gd name="T8" fmla="*/ 114300 w 98"/>
              <a:gd name="T9" fmla="*/ 34925 h 76"/>
              <a:gd name="T10" fmla="*/ 111125 w 98"/>
              <a:gd name="T11" fmla="*/ 28575 h 76"/>
              <a:gd name="T12" fmla="*/ 107950 w 98"/>
              <a:gd name="T13" fmla="*/ 19050 h 76"/>
              <a:gd name="T14" fmla="*/ 101600 w 98"/>
              <a:gd name="T15" fmla="*/ 12700 h 76"/>
              <a:gd name="T16" fmla="*/ 92075 w 98"/>
              <a:gd name="T17" fmla="*/ 6350 h 76"/>
              <a:gd name="T18" fmla="*/ 82550 w 98"/>
              <a:gd name="T19" fmla="*/ 3175 h 76"/>
              <a:gd name="T20" fmla="*/ 60325 w 98"/>
              <a:gd name="T21" fmla="*/ 0 h 76"/>
              <a:gd name="T22" fmla="*/ 34925 w 98"/>
              <a:gd name="T23" fmla="*/ 3175 h 76"/>
              <a:gd name="T24" fmla="*/ 15875 w 98"/>
              <a:gd name="T25" fmla="*/ 12700 h 76"/>
              <a:gd name="T26" fmla="*/ 9525 w 98"/>
              <a:gd name="T27" fmla="*/ 19050 h 76"/>
              <a:gd name="T28" fmla="*/ 3175 w 98"/>
              <a:gd name="T29" fmla="*/ 25400 h 76"/>
              <a:gd name="T30" fmla="*/ 0 w 98"/>
              <a:gd name="T31" fmla="*/ 34925 h 76"/>
              <a:gd name="T32" fmla="*/ 0 w 98"/>
              <a:gd name="T33" fmla="*/ 44450 h 76"/>
              <a:gd name="T34" fmla="*/ 0 w 98"/>
              <a:gd name="T35" fmla="*/ 57150 h 76"/>
              <a:gd name="T36" fmla="*/ 3175 w 98"/>
              <a:gd name="T37" fmla="*/ 66675 h 76"/>
              <a:gd name="T38" fmla="*/ 9525 w 98"/>
              <a:gd name="T39" fmla="*/ 73025 h 76"/>
              <a:gd name="T40" fmla="*/ 19050 w 98"/>
              <a:gd name="T41" fmla="*/ 82550 h 76"/>
              <a:gd name="T42" fmla="*/ 3175 w 98"/>
              <a:gd name="T43" fmla="*/ 82550 h 76"/>
              <a:gd name="T44" fmla="*/ 3175 w 98"/>
              <a:gd name="T45" fmla="*/ 120650 h 76"/>
              <a:gd name="T46" fmla="*/ 155575 w 98"/>
              <a:gd name="T47" fmla="*/ 120650 h 76"/>
              <a:gd name="T48" fmla="*/ 155575 w 98"/>
              <a:gd name="T49" fmla="*/ 82550 h 76"/>
              <a:gd name="T50" fmla="*/ 155575 w 98"/>
              <a:gd name="T51" fmla="*/ 79375 h 76"/>
              <a:gd name="T52" fmla="*/ 38100 w 98"/>
              <a:gd name="T53" fmla="*/ 73025 h 76"/>
              <a:gd name="T54" fmla="*/ 31750 w 98"/>
              <a:gd name="T55" fmla="*/ 66675 h 76"/>
              <a:gd name="T56" fmla="*/ 31750 w 98"/>
              <a:gd name="T57" fmla="*/ 60325 h 76"/>
              <a:gd name="T58" fmla="*/ 31750 w 98"/>
              <a:gd name="T59" fmla="*/ 53975 h 76"/>
              <a:gd name="T60" fmla="*/ 38100 w 98"/>
              <a:gd name="T61" fmla="*/ 47625 h 76"/>
              <a:gd name="T62" fmla="*/ 44450 w 98"/>
              <a:gd name="T63" fmla="*/ 44450 h 76"/>
              <a:gd name="T64" fmla="*/ 57150 w 98"/>
              <a:gd name="T65" fmla="*/ 41275 h 76"/>
              <a:gd name="T66" fmla="*/ 69850 w 98"/>
              <a:gd name="T67" fmla="*/ 44450 h 76"/>
              <a:gd name="T68" fmla="*/ 79375 w 98"/>
              <a:gd name="T69" fmla="*/ 47625 h 76"/>
              <a:gd name="T70" fmla="*/ 82550 w 98"/>
              <a:gd name="T71" fmla="*/ 53975 h 76"/>
              <a:gd name="T72" fmla="*/ 82550 w 98"/>
              <a:gd name="T73" fmla="*/ 60325 h 76"/>
              <a:gd name="T74" fmla="*/ 82550 w 98"/>
              <a:gd name="T75" fmla="*/ 66675 h 76"/>
              <a:gd name="T76" fmla="*/ 76200 w 98"/>
              <a:gd name="T77" fmla="*/ 73025 h 76"/>
              <a:gd name="T78" fmla="*/ 69850 w 98"/>
              <a:gd name="T79" fmla="*/ 76200 h 76"/>
              <a:gd name="T80" fmla="*/ 57150 w 98"/>
              <a:gd name="T81" fmla="*/ 79375 h 76"/>
              <a:gd name="T82" fmla="*/ 44450 w 98"/>
              <a:gd name="T83" fmla="*/ 76200 h 76"/>
              <a:gd name="T84" fmla="*/ 38100 w 98"/>
              <a:gd name="T85" fmla="*/ 73025 h 76"/>
              <a:gd name="T86" fmla="*/ 155575 w 98"/>
              <a:gd name="T87" fmla="*/ 79375 h 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8"/>
              <a:gd name="T133" fmla="*/ 0 h 76"/>
              <a:gd name="T134" fmla="*/ 98 w 98"/>
              <a:gd name="T135" fmla="*/ 76 h 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8" h="76">
                <a:moveTo>
                  <a:pt x="98" y="50"/>
                </a:moveTo>
                <a:lnTo>
                  <a:pt x="64" y="50"/>
                </a:lnTo>
                <a:lnTo>
                  <a:pt x="72" y="40"/>
                </a:lnTo>
                <a:lnTo>
                  <a:pt x="74" y="30"/>
                </a:lnTo>
                <a:lnTo>
                  <a:pt x="72" y="22"/>
                </a:lnTo>
                <a:lnTo>
                  <a:pt x="70" y="18"/>
                </a:lnTo>
                <a:lnTo>
                  <a:pt x="68" y="12"/>
                </a:lnTo>
                <a:lnTo>
                  <a:pt x="64" y="8"/>
                </a:lnTo>
                <a:lnTo>
                  <a:pt x="58" y="4"/>
                </a:lnTo>
                <a:lnTo>
                  <a:pt x="52" y="2"/>
                </a:lnTo>
                <a:lnTo>
                  <a:pt x="38" y="0"/>
                </a:lnTo>
                <a:lnTo>
                  <a:pt x="22" y="2"/>
                </a:lnTo>
                <a:lnTo>
                  <a:pt x="10" y="8"/>
                </a:lnTo>
                <a:lnTo>
                  <a:pt x="6" y="12"/>
                </a:lnTo>
                <a:lnTo>
                  <a:pt x="2" y="16"/>
                </a:lnTo>
                <a:lnTo>
                  <a:pt x="0" y="22"/>
                </a:lnTo>
                <a:lnTo>
                  <a:pt x="0" y="28"/>
                </a:lnTo>
                <a:lnTo>
                  <a:pt x="0" y="36"/>
                </a:lnTo>
                <a:lnTo>
                  <a:pt x="2" y="42"/>
                </a:lnTo>
                <a:lnTo>
                  <a:pt x="6" y="46"/>
                </a:lnTo>
                <a:lnTo>
                  <a:pt x="12" y="52"/>
                </a:lnTo>
                <a:lnTo>
                  <a:pt x="2" y="52"/>
                </a:lnTo>
                <a:lnTo>
                  <a:pt x="2" y="76"/>
                </a:lnTo>
                <a:lnTo>
                  <a:pt x="98" y="76"/>
                </a:lnTo>
                <a:lnTo>
                  <a:pt x="98" y="52"/>
                </a:lnTo>
                <a:lnTo>
                  <a:pt x="98" y="50"/>
                </a:lnTo>
                <a:lnTo>
                  <a:pt x="24" y="46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0"/>
                </a:lnTo>
                <a:lnTo>
                  <a:pt x="28" y="28"/>
                </a:lnTo>
                <a:lnTo>
                  <a:pt x="36" y="26"/>
                </a:lnTo>
                <a:lnTo>
                  <a:pt x="44" y="28"/>
                </a:lnTo>
                <a:lnTo>
                  <a:pt x="50" y="30"/>
                </a:lnTo>
                <a:lnTo>
                  <a:pt x="52" y="34"/>
                </a:lnTo>
                <a:lnTo>
                  <a:pt x="52" y="38"/>
                </a:lnTo>
                <a:lnTo>
                  <a:pt x="52" y="42"/>
                </a:lnTo>
                <a:lnTo>
                  <a:pt x="48" y="46"/>
                </a:lnTo>
                <a:lnTo>
                  <a:pt x="44" y="48"/>
                </a:lnTo>
                <a:lnTo>
                  <a:pt x="36" y="50"/>
                </a:lnTo>
                <a:lnTo>
                  <a:pt x="28" y="48"/>
                </a:lnTo>
                <a:lnTo>
                  <a:pt x="24" y="46"/>
                </a:lnTo>
                <a:lnTo>
                  <a:pt x="98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Freeform 32"/>
          <p:cNvSpPr>
            <a:spLocks/>
          </p:cNvSpPr>
          <p:nvPr/>
        </p:nvSpPr>
        <p:spPr bwMode="auto">
          <a:xfrm>
            <a:off x="1303338" y="3594100"/>
            <a:ext cx="117475" cy="130175"/>
          </a:xfrm>
          <a:custGeom>
            <a:avLst/>
            <a:gdLst>
              <a:gd name="T0" fmla="*/ 101600 w 74"/>
              <a:gd name="T1" fmla="*/ 107950 h 82"/>
              <a:gd name="T2" fmla="*/ 107950 w 74"/>
              <a:gd name="T3" fmla="*/ 101600 h 82"/>
              <a:gd name="T4" fmla="*/ 111125 w 74"/>
              <a:gd name="T5" fmla="*/ 88900 h 82"/>
              <a:gd name="T6" fmla="*/ 117475 w 74"/>
              <a:gd name="T7" fmla="*/ 66675 h 82"/>
              <a:gd name="T8" fmla="*/ 114300 w 74"/>
              <a:gd name="T9" fmla="*/ 50800 h 82"/>
              <a:gd name="T10" fmla="*/ 111125 w 74"/>
              <a:gd name="T11" fmla="*/ 38100 h 82"/>
              <a:gd name="T12" fmla="*/ 107950 w 74"/>
              <a:gd name="T13" fmla="*/ 28575 h 82"/>
              <a:gd name="T14" fmla="*/ 98425 w 74"/>
              <a:gd name="T15" fmla="*/ 19050 h 82"/>
              <a:gd name="T16" fmla="*/ 92075 w 74"/>
              <a:gd name="T17" fmla="*/ 9525 h 82"/>
              <a:gd name="T18" fmla="*/ 79375 w 74"/>
              <a:gd name="T19" fmla="*/ 6350 h 82"/>
              <a:gd name="T20" fmla="*/ 69850 w 74"/>
              <a:gd name="T21" fmla="*/ 3175 h 82"/>
              <a:gd name="T22" fmla="*/ 57150 w 74"/>
              <a:gd name="T23" fmla="*/ 0 h 82"/>
              <a:gd name="T24" fmla="*/ 34925 w 74"/>
              <a:gd name="T25" fmla="*/ 3175 h 82"/>
              <a:gd name="T26" fmla="*/ 25400 w 74"/>
              <a:gd name="T27" fmla="*/ 9525 h 82"/>
              <a:gd name="T28" fmla="*/ 19050 w 74"/>
              <a:gd name="T29" fmla="*/ 15875 h 82"/>
              <a:gd name="T30" fmla="*/ 9525 w 74"/>
              <a:gd name="T31" fmla="*/ 25400 h 82"/>
              <a:gd name="T32" fmla="*/ 3175 w 74"/>
              <a:gd name="T33" fmla="*/ 34925 h 82"/>
              <a:gd name="T34" fmla="*/ 0 w 74"/>
              <a:gd name="T35" fmla="*/ 50800 h 82"/>
              <a:gd name="T36" fmla="*/ 0 w 74"/>
              <a:gd name="T37" fmla="*/ 66675 h 82"/>
              <a:gd name="T38" fmla="*/ 0 w 74"/>
              <a:gd name="T39" fmla="*/ 79375 h 82"/>
              <a:gd name="T40" fmla="*/ 3175 w 74"/>
              <a:gd name="T41" fmla="*/ 92075 h 82"/>
              <a:gd name="T42" fmla="*/ 9525 w 74"/>
              <a:gd name="T43" fmla="*/ 101600 h 82"/>
              <a:gd name="T44" fmla="*/ 15875 w 74"/>
              <a:gd name="T45" fmla="*/ 111125 h 82"/>
              <a:gd name="T46" fmla="*/ 25400 w 74"/>
              <a:gd name="T47" fmla="*/ 120650 h 82"/>
              <a:gd name="T48" fmla="*/ 34925 w 74"/>
              <a:gd name="T49" fmla="*/ 123825 h 82"/>
              <a:gd name="T50" fmla="*/ 44450 w 74"/>
              <a:gd name="T51" fmla="*/ 127000 h 82"/>
              <a:gd name="T52" fmla="*/ 57150 w 74"/>
              <a:gd name="T53" fmla="*/ 130175 h 82"/>
              <a:gd name="T54" fmla="*/ 69850 w 74"/>
              <a:gd name="T55" fmla="*/ 127000 h 82"/>
              <a:gd name="T56" fmla="*/ 82550 w 74"/>
              <a:gd name="T57" fmla="*/ 123825 h 82"/>
              <a:gd name="T58" fmla="*/ 92075 w 74"/>
              <a:gd name="T59" fmla="*/ 117475 h 82"/>
              <a:gd name="T60" fmla="*/ 98425 w 74"/>
              <a:gd name="T61" fmla="*/ 107950 h 82"/>
              <a:gd name="T62" fmla="*/ 101600 w 74"/>
              <a:gd name="T63" fmla="*/ 107950 h 82"/>
              <a:gd name="T64" fmla="*/ 34925 w 74"/>
              <a:gd name="T65" fmla="*/ 79375 h 82"/>
              <a:gd name="T66" fmla="*/ 31750 w 74"/>
              <a:gd name="T67" fmla="*/ 73025 h 82"/>
              <a:gd name="T68" fmla="*/ 28575 w 74"/>
              <a:gd name="T69" fmla="*/ 63500 h 82"/>
              <a:gd name="T70" fmla="*/ 31750 w 74"/>
              <a:gd name="T71" fmla="*/ 57150 h 82"/>
              <a:gd name="T72" fmla="*/ 34925 w 74"/>
              <a:gd name="T73" fmla="*/ 50800 h 82"/>
              <a:gd name="T74" fmla="*/ 44450 w 74"/>
              <a:gd name="T75" fmla="*/ 44450 h 82"/>
              <a:gd name="T76" fmla="*/ 57150 w 74"/>
              <a:gd name="T77" fmla="*/ 44450 h 82"/>
              <a:gd name="T78" fmla="*/ 69850 w 74"/>
              <a:gd name="T79" fmla="*/ 44450 h 82"/>
              <a:gd name="T80" fmla="*/ 79375 w 74"/>
              <a:gd name="T81" fmla="*/ 50800 h 82"/>
              <a:gd name="T82" fmla="*/ 85725 w 74"/>
              <a:gd name="T83" fmla="*/ 57150 h 82"/>
              <a:gd name="T84" fmla="*/ 85725 w 74"/>
              <a:gd name="T85" fmla="*/ 66675 h 82"/>
              <a:gd name="T86" fmla="*/ 85725 w 74"/>
              <a:gd name="T87" fmla="*/ 73025 h 82"/>
              <a:gd name="T88" fmla="*/ 79375 w 74"/>
              <a:gd name="T89" fmla="*/ 79375 h 82"/>
              <a:gd name="T90" fmla="*/ 69850 w 74"/>
              <a:gd name="T91" fmla="*/ 85725 h 82"/>
              <a:gd name="T92" fmla="*/ 57150 w 74"/>
              <a:gd name="T93" fmla="*/ 85725 h 82"/>
              <a:gd name="T94" fmla="*/ 44450 w 74"/>
              <a:gd name="T95" fmla="*/ 85725 h 82"/>
              <a:gd name="T96" fmla="*/ 34925 w 74"/>
              <a:gd name="T97" fmla="*/ 79375 h 82"/>
              <a:gd name="T98" fmla="*/ 101600 w 74"/>
              <a:gd name="T99" fmla="*/ 107950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4"/>
              <a:gd name="T151" fmla="*/ 0 h 82"/>
              <a:gd name="T152" fmla="*/ 74 w 74"/>
              <a:gd name="T153" fmla="*/ 82 h 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4" h="82">
                <a:moveTo>
                  <a:pt x="64" y="68"/>
                </a:moveTo>
                <a:lnTo>
                  <a:pt x="68" y="64"/>
                </a:lnTo>
                <a:lnTo>
                  <a:pt x="70" y="56"/>
                </a:lnTo>
                <a:lnTo>
                  <a:pt x="74" y="42"/>
                </a:lnTo>
                <a:lnTo>
                  <a:pt x="72" y="32"/>
                </a:lnTo>
                <a:lnTo>
                  <a:pt x="70" y="24"/>
                </a:lnTo>
                <a:lnTo>
                  <a:pt x="68" y="18"/>
                </a:lnTo>
                <a:lnTo>
                  <a:pt x="62" y="12"/>
                </a:lnTo>
                <a:lnTo>
                  <a:pt x="58" y="6"/>
                </a:lnTo>
                <a:lnTo>
                  <a:pt x="50" y="4"/>
                </a:lnTo>
                <a:lnTo>
                  <a:pt x="44" y="2"/>
                </a:lnTo>
                <a:lnTo>
                  <a:pt x="36" y="0"/>
                </a:lnTo>
                <a:lnTo>
                  <a:pt x="22" y="2"/>
                </a:lnTo>
                <a:lnTo>
                  <a:pt x="16" y="6"/>
                </a:lnTo>
                <a:lnTo>
                  <a:pt x="12" y="10"/>
                </a:lnTo>
                <a:lnTo>
                  <a:pt x="6" y="16"/>
                </a:lnTo>
                <a:lnTo>
                  <a:pt x="2" y="22"/>
                </a:lnTo>
                <a:lnTo>
                  <a:pt x="0" y="32"/>
                </a:lnTo>
                <a:lnTo>
                  <a:pt x="0" y="42"/>
                </a:lnTo>
                <a:lnTo>
                  <a:pt x="0" y="50"/>
                </a:lnTo>
                <a:lnTo>
                  <a:pt x="2" y="58"/>
                </a:lnTo>
                <a:lnTo>
                  <a:pt x="6" y="64"/>
                </a:lnTo>
                <a:lnTo>
                  <a:pt x="10" y="70"/>
                </a:lnTo>
                <a:lnTo>
                  <a:pt x="16" y="76"/>
                </a:lnTo>
                <a:lnTo>
                  <a:pt x="22" y="78"/>
                </a:lnTo>
                <a:lnTo>
                  <a:pt x="28" y="80"/>
                </a:lnTo>
                <a:lnTo>
                  <a:pt x="36" y="82"/>
                </a:lnTo>
                <a:lnTo>
                  <a:pt x="44" y="80"/>
                </a:lnTo>
                <a:lnTo>
                  <a:pt x="52" y="78"/>
                </a:lnTo>
                <a:lnTo>
                  <a:pt x="58" y="74"/>
                </a:lnTo>
                <a:lnTo>
                  <a:pt x="62" y="68"/>
                </a:lnTo>
                <a:lnTo>
                  <a:pt x="64" y="68"/>
                </a:lnTo>
                <a:lnTo>
                  <a:pt x="22" y="50"/>
                </a:lnTo>
                <a:lnTo>
                  <a:pt x="20" y="46"/>
                </a:lnTo>
                <a:lnTo>
                  <a:pt x="18" y="40"/>
                </a:lnTo>
                <a:lnTo>
                  <a:pt x="20" y="36"/>
                </a:lnTo>
                <a:lnTo>
                  <a:pt x="22" y="32"/>
                </a:lnTo>
                <a:lnTo>
                  <a:pt x="28" y="28"/>
                </a:lnTo>
                <a:lnTo>
                  <a:pt x="36" y="28"/>
                </a:lnTo>
                <a:lnTo>
                  <a:pt x="44" y="28"/>
                </a:lnTo>
                <a:lnTo>
                  <a:pt x="50" y="32"/>
                </a:lnTo>
                <a:lnTo>
                  <a:pt x="54" y="36"/>
                </a:lnTo>
                <a:lnTo>
                  <a:pt x="54" y="42"/>
                </a:lnTo>
                <a:lnTo>
                  <a:pt x="54" y="46"/>
                </a:lnTo>
                <a:lnTo>
                  <a:pt x="50" y="50"/>
                </a:lnTo>
                <a:lnTo>
                  <a:pt x="44" y="54"/>
                </a:lnTo>
                <a:lnTo>
                  <a:pt x="36" y="54"/>
                </a:lnTo>
                <a:lnTo>
                  <a:pt x="28" y="54"/>
                </a:lnTo>
                <a:lnTo>
                  <a:pt x="22" y="50"/>
                </a:lnTo>
                <a:lnTo>
                  <a:pt x="64" y="6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Freeform 33"/>
          <p:cNvSpPr>
            <a:spLocks/>
          </p:cNvSpPr>
          <p:nvPr/>
        </p:nvSpPr>
        <p:spPr bwMode="auto">
          <a:xfrm>
            <a:off x="1262063" y="3497263"/>
            <a:ext cx="158750" cy="84137"/>
          </a:xfrm>
          <a:custGeom>
            <a:avLst/>
            <a:gdLst>
              <a:gd name="T0" fmla="*/ 22225 w 100"/>
              <a:gd name="T1" fmla="*/ 68262 h 53"/>
              <a:gd name="T2" fmla="*/ 44450 w 100"/>
              <a:gd name="T3" fmla="*/ 68262 h 53"/>
              <a:gd name="T4" fmla="*/ 44450 w 100"/>
              <a:gd name="T5" fmla="*/ 84137 h 53"/>
              <a:gd name="T6" fmla="*/ 73025 w 100"/>
              <a:gd name="T7" fmla="*/ 84137 h 53"/>
              <a:gd name="T8" fmla="*/ 73025 w 100"/>
              <a:gd name="T9" fmla="*/ 68262 h 53"/>
              <a:gd name="T10" fmla="*/ 114300 w 100"/>
              <a:gd name="T11" fmla="*/ 68262 h 53"/>
              <a:gd name="T12" fmla="*/ 130175 w 100"/>
              <a:gd name="T13" fmla="*/ 68262 h 53"/>
              <a:gd name="T14" fmla="*/ 139700 w 100"/>
              <a:gd name="T15" fmla="*/ 65087 h 53"/>
              <a:gd name="T16" fmla="*/ 149225 w 100"/>
              <a:gd name="T17" fmla="*/ 58737 h 53"/>
              <a:gd name="T18" fmla="*/ 152400 w 100"/>
              <a:gd name="T19" fmla="*/ 52387 h 53"/>
              <a:gd name="T20" fmla="*/ 155575 w 100"/>
              <a:gd name="T21" fmla="*/ 41275 h 53"/>
              <a:gd name="T22" fmla="*/ 158750 w 100"/>
              <a:gd name="T23" fmla="*/ 28575 h 53"/>
              <a:gd name="T24" fmla="*/ 152400 w 100"/>
              <a:gd name="T25" fmla="*/ 0 h 53"/>
              <a:gd name="T26" fmla="*/ 123825 w 100"/>
              <a:gd name="T27" fmla="*/ 3175 h 53"/>
              <a:gd name="T28" fmla="*/ 127000 w 100"/>
              <a:gd name="T29" fmla="*/ 15875 h 53"/>
              <a:gd name="T30" fmla="*/ 127000 w 100"/>
              <a:gd name="T31" fmla="*/ 19050 h 53"/>
              <a:gd name="T32" fmla="*/ 123825 w 100"/>
              <a:gd name="T33" fmla="*/ 22225 h 53"/>
              <a:gd name="T34" fmla="*/ 114300 w 100"/>
              <a:gd name="T35" fmla="*/ 25400 h 53"/>
              <a:gd name="T36" fmla="*/ 73025 w 100"/>
              <a:gd name="T37" fmla="*/ 25400 h 53"/>
              <a:gd name="T38" fmla="*/ 73025 w 100"/>
              <a:gd name="T39" fmla="*/ 0 h 53"/>
              <a:gd name="T40" fmla="*/ 44450 w 100"/>
              <a:gd name="T41" fmla="*/ 0 h 53"/>
              <a:gd name="T42" fmla="*/ 44450 w 100"/>
              <a:gd name="T43" fmla="*/ 25400 h 53"/>
              <a:gd name="T44" fmla="*/ 0 w 100"/>
              <a:gd name="T45" fmla="*/ 25400 h 53"/>
              <a:gd name="T46" fmla="*/ 19050 w 100"/>
              <a:gd name="T47" fmla="*/ 68262 h 53"/>
              <a:gd name="T48" fmla="*/ 22225 w 100"/>
              <a:gd name="T49" fmla="*/ 68262 h 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0"/>
              <a:gd name="T76" fmla="*/ 0 h 53"/>
              <a:gd name="T77" fmla="*/ 100 w 100"/>
              <a:gd name="T78" fmla="*/ 53 h 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0" h="53">
                <a:moveTo>
                  <a:pt x="14" y="43"/>
                </a:moveTo>
                <a:lnTo>
                  <a:pt x="28" y="43"/>
                </a:lnTo>
                <a:lnTo>
                  <a:pt x="28" y="53"/>
                </a:lnTo>
                <a:lnTo>
                  <a:pt x="46" y="53"/>
                </a:lnTo>
                <a:lnTo>
                  <a:pt x="46" y="43"/>
                </a:lnTo>
                <a:lnTo>
                  <a:pt x="72" y="43"/>
                </a:lnTo>
                <a:lnTo>
                  <a:pt x="82" y="43"/>
                </a:lnTo>
                <a:lnTo>
                  <a:pt x="88" y="41"/>
                </a:lnTo>
                <a:lnTo>
                  <a:pt x="94" y="37"/>
                </a:lnTo>
                <a:lnTo>
                  <a:pt x="96" y="33"/>
                </a:lnTo>
                <a:lnTo>
                  <a:pt x="98" y="26"/>
                </a:lnTo>
                <a:lnTo>
                  <a:pt x="100" y="18"/>
                </a:lnTo>
                <a:lnTo>
                  <a:pt x="96" y="0"/>
                </a:lnTo>
                <a:lnTo>
                  <a:pt x="78" y="2"/>
                </a:lnTo>
                <a:lnTo>
                  <a:pt x="80" y="10"/>
                </a:lnTo>
                <a:lnTo>
                  <a:pt x="80" y="12"/>
                </a:lnTo>
                <a:lnTo>
                  <a:pt x="78" y="14"/>
                </a:lnTo>
                <a:lnTo>
                  <a:pt x="72" y="16"/>
                </a:lnTo>
                <a:lnTo>
                  <a:pt x="46" y="16"/>
                </a:lnTo>
                <a:lnTo>
                  <a:pt x="46" y="0"/>
                </a:lnTo>
                <a:lnTo>
                  <a:pt x="28" y="0"/>
                </a:lnTo>
                <a:lnTo>
                  <a:pt x="28" y="16"/>
                </a:lnTo>
                <a:lnTo>
                  <a:pt x="0" y="16"/>
                </a:lnTo>
                <a:lnTo>
                  <a:pt x="12" y="43"/>
                </a:lnTo>
                <a:lnTo>
                  <a:pt x="14" y="43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Freeform 34"/>
          <p:cNvSpPr>
            <a:spLocks/>
          </p:cNvSpPr>
          <p:nvPr/>
        </p:nvSpPr>
        <p:spPr bwMode="auto">
          <a:xfrm>
            <a:off x="1303338" y="3351213"/>
            <a:ext cx="117475" cy="130175"/>
          </a:xfrm>
          <a:custGeom>
            <a:avLst/>
            <a:gdLst>
              <a:gd name="T0" fmla="*/ 63500 w 74"/>
              <a:gd name="T1" fmla="*/ 0 h 82"/>
              <a:gd name="T2" fmla="*/ 44450 w 74"/>
              <a:gd name="T3" fmla="*/ 3175 h 82"/>
              <a:gd name="T4" fmla="*/ 28575 w 74"/>
              <a:gd name="T5" fmla="*/ 9525 h 82"/>
              <a:gd name="T6" fmla="*/ 15875 w 74"/>
              <a:gd name="T7" fmla="*/ 19050 h 82"/>
              <a:gd name="T8" fmla="*/ 6350 w 74"/>
              <a:gd name="T9" fmla="*/ 28575 h 82"/>
              <a:gd name="T10" fmla="*/ 0 w 74"/>
              <a:gd name="T11" fmla="*/ 47625 h 82"/>
              <a:gd name="T12" fmla="*/ 0 w 74"/>
              <a:gd name="T13" fmla="*/ 66675 h 82"/>
              <a:gd name="T14" fmla="*/ 0 w 74"/>
              <a:gd name="T15" fmla="*/ 82550 h 82"/>
              <a:gd name="T16" fmla="*/ 3175 w 74"/>
              <a:gd name="T17" fmla="*/ 95250 h 82"/>
              <a:gd name="T18" fmla="*/ 9525 w 74"/>
              <a:gd name="T19" fmla="*/ 104775 h 82"/>
              <a:gd name="T20" fmla="*/ 15875 w 74"/>
              <a:gd name="T21" fmla="*/ 114300 h 82"/>
              <a:gd name="T22" fmla="*/ 25400 w 74"/>
              <a:gd name="T23" fmla="*/ 120650 h 82"/>
              <a:gd name="T24" fmla="*/ 34925 w 74"/>
              <a:gd name="T25" fmla="*/ 127000 h 82"/>
              <a:gd name="T26" fmla="*/ 44450 w 74"/>
              <a:gd name="T27" fmla="*/ 130175 h 82"/>
              <a:gd name="T28" fmla="*/ 57150 w 74"/>
              <a:gd name="T29" fmla="*/ 130175 h 82"/>
              <a:gd name="T30" fmla="*/ 76200 w 74"/>
              <a:gd name="T31" fmla="*/ 130175 h 82"/>
              <a:gd name="T32" fmla="*/ 88900 w 74"/>
              <a:gd name="T33" fmla="*/ 123825 h 82"/>
              <a:gd name="T34" fmla="*/ 101600 w 74"/>
              <a:gd name="T35" fmla="*/ 114300 h 82"/>
              <a:gd name="T36" fmla="*/ 111125 w 74"/>
              <a:gd name="T37" fmla="*/ 101600 h 82"/>
              <a:gd name="T38" fmla="*/ 114300 w 74"/>
              <a:gd name="T39" fmla="*/ 85725 h 82"/>
              <a:gd name="T40" fmla="*/ 117475 w 74"/>
              <a:gd name="T41" fmla="*/ 66675 h 82"/>
              <a:gd name="T42" fmla="*/ 114300 w 74"/>
              <a:gd name="T43" fmla="*/ 44450 h 82"/>
              <a:gd name="T44" fmla="*/ 107950 w 74"/>
              <a:gd name="T45" fmla="*/ 28575 h 82"/>
              <a:gd name="T46" fmla="*/ 98425 w 74"/>
              <a:gd name="T47" fmla="*/ 15875 h 82"/>
              <a:gd name="T48" fmla="*/ 85725 w 74"/>
              <a:gd name="T49" fmla="*/ 3175 h 82"/>
              <a:gd name="T50" fmla="*/ 79375 w 74"/>
              <a:gd name="T51" fmla="*/ 47625 h 82"/>
              <a:gd name="T52" fmla="*/ 88900 w 74"/>
              <a:gd name="T53" fmla="*/ 53975 h 82"/>
              <a:gd name="T54" fmla="*/ 92075 w 74"/>
              <a:gd name="T55" fmla="*/ 66675 h 82"/>
              <a:gd name="T56" fmla="*/ 88900 w 74"/>
              <a:gd name="T57" fmla="*/ 76200 h 82"/>
              <a:gd name="T58" fmla="*/ 82550 w 74"/>
              <a:gd name="T59" fmla="*/ 82550 h 82"/>
              <a:gd name="T60" fmla="*/ 76200 w 74"/>
              <a:gd name="T61" fmla="*/ 85725 h 82"/>
              <a:gd name="T62" fmla="*/ 66675 w 74"/>
              <a:gd name="T63" fmla="*/ 88900 h 82"/>
              <a:gd name="T64" fmla="*/ 66675 w 74"/>
              <a:gd name="T65" fmla="*/ 0 h 82"/>
              <a:gd name="T66" fmla="*/ 66675 w 74"/>
              <a:gd name="T67" fmla="*/ 0 h 82"/>
              <a:gd name="T68" fmla="*/ 63500 w 74"/>
              <a:gd name="T69" fmla="*/ 0 h 82"/>
              <a:gd name="T70" fmla="*/ 47625 w 74"/>
              <a:gd name="T71" fmla="*/ 88900 h 82"/>
              <a:gd name="T72" fmla="*/ 38100 w 74"/>
              <a:gd name="T73" fmla="*/ 85725 h 82"/>
              <a:gd name="T74" fmla="*/ 31750 w 74"/>
              <a:gd name="T75" fmla="*/ 82550 h 82"/>
              <a:gd name="T76" fmla="*/ 25400 w 74"/>
              <a:gd name="T77" fmla="*/ 76200 h 82"/>
              <a:gd name="T78" fmla="*/ 25400 w 74"/>
              <a:gd name="T79" fmla="*/ 66675 h 82"/>
              <a:gd name="T80" fmla="*/ 25400 w 74"/>
              <a:gd name="T81" fmla="*/ 57150 h 82"/>
              <a:gd name="T82" fmla="*/ 28575 w 74"/>
              <a:gd name="T83" fmla="*/ 50800 h 82"/>
              <a:gd name="T84" fmla="*/ 38100 w 74"/>
              <a:gd name="T85" fmla="*/ 47625 h 82"/>
              <a:gd name="T86" fmla="*/ 47625 w 74"/>
              <a:gd name="T87" fmla="*/ 44450 h 82"/>
              <a:gd name="T88" fmla="*/ 47625 w 74"/>
              <a:gd name="T89" fmla="*/ 88900 h 82"/>
              <a:gd name="T90" fmla="*/ 63500 w 74"/>
              <a:gd name="T91" fmla="*/ 0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4"/>
              <a:gd name="T139" fmla="*/ 0 h 82"/>
              <a:gd name="T140" fmla="*/ 74 w 74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4" h="82">
                <a:moveTo>
                  <a:pt x="40" y="0"/>
                </a:moveTo>
                <a:lnTo>
                  <a:pt x="28" y="2"/>
                </a:lnTo>
                <a:lnTo>
                  <a:pt x="18" y="6"/>
                </a:lnTo>
                <a:lnTo>
                  <a:pt x="10" y="12"/>
                </a:lnTo>
                <a:lnTo>
                  <a:pt x="4" y="18"/>
                </a:lnTo>
                <a:lnTo>
                  <a:pt x="0" y="30"/>
                </a:lnTo>
                <a:lnTo>
                  <a:pt x="0" y="42"/>
                </a:lnTo>
                <a:lnTo>
                  <a:pt x="0" y="52"/>
                </a:lnTo>
                <a:lnTo>
                  <a:pt x="2" y="60"/>
                </a:lnTo>
                <a:lnTo>
                  <a:pt x="6" y="66"/>
                </a:lnTo>
                <a:lnTo>
                  <a:pt x="10" y="72"/>
                </a:lnTo>
                <a:lnTo>
                  <a:pt x="16" y="76"/>
                </a:lnTo>
                <a:lnTo>
                  <a:pt x="22" y="80"/>
                </a:lnTo>
                <a:lnTo>
                  <a:pt x="28" y="82"/>
                </a:lnTo>
                <a:lnTo>
                  <a:pt x="36" y="82"/>
                </a:lnTo>
                <a:lnTo>
                  <a:pt x="48" y="82"/>
                </a:lnTo>
                <a:lnTo>
                  <a:pt x="56" y="78"/>
                </a:lnTo>
                <a:lnTo>
                  <a:pt x="64" y="72"/>
                </a:lnTo>
                <a:lnTo>
                  <a:pt x="70" y="64"/>
                </a:lnTo>
                <a:lnTo>
                  <a:pt x="72" y="54"/>
                </a:lnTo>
                <a:lnTo>
                  <a:pt x="74" y="42"/>
                </a:lnTo>
                <a:lnTo>
                  <a:pt x="72" y="28"/>
                </a:lnTo>
                <a:lnTo>
                  <a:pt x="68" y="18"/>
                </a:lnTo>
                <a:lnTo>
                  <a:pt x="62" y="10"/>
                </a:lnTo>
                <a:lnTo>
                  <a:pt x="54" y="2"/>
                </a:lnTo>
                <a:lnTo>
                  <a:pt x="50" y="30"/>
                </a:lnTo>
                <a:lnTo>
                  <a:pt x="56" y="34"/>
                </a:lnTo>
                <a:lnTo>
                  <a:pt x="58" y="42"/>
                </a:lnTo>
                <a:lnTo>
                  <a:pt x="56" y="48"/>
                </a:lnTo>
                <a:lnTo>
                  <a:pt x="52" y="52"/>
                </a:lnTo>
                <a:lnTo>
                  <a:pt x="48" y="54"/>
                </a:lnTo>
                <a:lnTo>
                  <a:pt x="42" y="56"/>
                </a:lnTo>
                <a:lnTo>
                  <a:pt x="42" y="0"/>
                </a:lnTo>
                <a:lnTo>
                  <a:pt x="40" y="0"/>
                </a:lnTo>
                <a:lnTo>
                  <a:pt x="30" y="56"/>
                </a:lnTo>
                <a:lnTo>
                  <a:pt x="24" y="54"/>
                </a:lnTo>
                <a:lnTo>
                  <a:pt x="20" y="52"/>
                </a:lnTo>
                <a:lnTo>
                  <a:pt x="16" y="48"/>
                </a:lnTo>
                <a:lnTo>
                  <a:pt x="16" y="42"/>
                </a:lnTo>
                <a:lnTo>
                  <a:pt x="16" y="36"/>
                </a:lnTo>
                <a:lnTo>
                  <a:pt x="18" y="32"/>
                </a:lnTo>
                <a:lnTo>
                  <a:pt x="24" y="30"/>
                </a:lnTo>
                <a:lnTo>
                  <a:pt x="30" y="28"/>
                </a:lnTo>
                <a:lnTo>
                  <a:pt x="30" y="56"/>
                </a:lnTo>
                <a:lnTo>
                  <a:pt x="4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Freeform 35"/>
          <p:cNvSpPr>
            <a:spLocks/>
          </p:cNvSpPr>
          <p:nvPr/>
        </p:nvSpPr>
        <p:spPr bwMode="auto">
          <a:xfrm>
            <a:off x="1303338" y="3214688"/>
            <a:ext cx="114300" cy="117475"/>
          </a:xfrm>
          <a:custGeom>
            <a:avLst/>
            <a:gdLst>
              <a:gd name="T0" fmla="*/ 114300 w 72"/>
              <a:gd name="T1" fmla="*/ 117475 h 74"/>
              <a:gd name="T2" fmla="*/ 114300 w 72"/>
              <a:gd name="T3" fmla="*/ 76200 h 74"/>
              <a:gd name="T4" fmla="*/ 60325 w 72"/>
              <a:gd name="T5" fmla="*/ 76200 h 74"/>
              <a:gd name="T6" fmla="*/ 47625 w 72"/>
              <a:gd name="T7" fmla="*/ 73025 h 74"/>
              <a:gd name="T8" fmla="*/ 38100 w 72"/>
              <a:gd name="T9" fmla="*/ 69850 h 74"/>
              <a:gd name="T10" fmla="*/ 34925 w 72"/>
              <a:gd name="T11" fmla="*/ 63500 h 74"/>
              <a:gd name="T12" fmla="*/ 31750 w 72"/>
              <a:gd name="T13" fmla="*/ 57150 h 74"/>
              <a:gd name="T14" fmla="*/ 34925 w 72"/>
              <a:gd name="T15" fmla="*/ 50800 h 74"/>
              <a:gd name="T16" fmla="*/ 38100 w 72"/>
              <a:gd name="T17" fmla="*/ 47625 h 74"/>
              <a:gd name="T18" fmla="*/ 44450 w 72"/>
              <a:gd name="T19" fmla="*/ 44450 h 74"/>
              <a:gd name="T20" fmla="*/ 50800 w 72"/>
              <a:gd name="T21" fmla="*/ 44450 h 74"/>
              <a:gd name="T22" fmla="*/ 114300 w 72"/>
              <a:gd name="T23" fmla="*/ 44450 h 74"/>
              <a:gd name="T24" fmla="*/ 114300 w 72"/>
              <a:gd name="T25" fmla="*/ 0 h 74"/>
              <a:gd name="T26" fmla="*/ 41275 w 72"/>
              <a:gd name="T27" fmla="*/ 0 h 74"/>
              <a:gd name="T28" fmla="*/ 22225 w 72"/>
              <a:gd name="T29" fmla="*/ 3175 h 74"/>
              <a:gd name="T30" fmla="*/ 9525 w 72"/>
              <a:gd name="T31" fmla="*/ 9525 h 74"/>
              <a:gd name="T32" fmla="*/ 3175 w 72"/>
              <a:gd name="T33" fmla="*/ 22225 h 74"/>
              <a:gd name="T34" fmla="*/ 0 w 72"/>
              <a:gd name="T35" fmla="*/ 38100 h 74"/>
              <a:gd name="T36" fmla="*/ 0 w 72"/>
              <a:gd name="T37" fmla="*/ 50800 h 74"/>
              <a:gd name="T38" fmla="*/ 3175 w 72"/>
              <a:gd name="T39" fmla="*/ 60325 h 74"/>
              <a:gd name="T40" fmla="*/ 9525 w 72"/>
              <a:gd name="T41" fmla="*/ 69850 h 74"/>
              <a:gd name="T42" fmla="*/ 19050 w 72"/>
              <a:gd name="T43" fmla="*/ 79375 h 74"/>
              <a:gd name="T44" fmla="*/ 3175 w 72"/>
              <a:gd name="T45" fmla="*/ 79375 h 74"/>
              <a:gd name="T46" fmla="*/ 3175 w 72"/>
              <a:gd name="T47" fmla="*/ 117475 h 74"/>
              <a:gd name="T48" fmla="*/ 111125 w 72"/>
              <a:gd name="T49" fmla="*/ 117475 h 74"/>
              <a:gd name="T50" fmla="*/ 114300 w 72"/>
              <a:gd name="T51" fmla="*/ 117475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74"/>
              <a:gd name="T80" fmla="*/ 72 w 72"/>
              <a:gd name="T81" fmla="*/ 74 h 7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74">
                <a:moveTo>
                  <a:pt x="72" y="74"/>
                </a:moveTo>
                <a:lnTo>
                  <a:pt x="72" y="48"/>
                </a:lnTo>
                <a:lnTo>
                  <a:pt x="38" y="48"/>
                </a:lnTo>
                <a:lnTo>
                  <a:pt x="30" y="46"/>
                </a:lnTo>
                <a:lnTo>
                  <a:pt x="24" y="44"/>
                </a:lnTo>
                <a:lnTo>
                  <a:pt x="22" y="40"/>
                </a:lnTo>
                <a:lnTo>
                  <a:pt x="20" y="36"/>
                </a:lnTo>
                <a:lnTo>
                  <a:pt x="22" y="32"/>
                </a:lnTo>
                <a:lnTo>
                  <a:pt x="24" y="30"/>
                </a:lnTo>
                <a:lnTo>
                  <a:pt x="28" y="28"/>
                </a:lnTo>
                <a:lnTo>
                  <a:pt x="32" y="28"/>
                </a:lnTo>
                <a:lnTo>
                  <a:pt x="72" y="28"/>
                </a:lnTo>
                <a:lnTo>
                  <a:pt x="72" y="0"/>
                </a:lnTo>
                <a:lnTo>
                  <a:pt x="26" y="0"/>
                </a:ln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4"/>
                </a:lnTo>
                <a:lnTo>
                  <a:pt x="0" y="32"/>
                </a:lnTo>
                <a:lnTo>
                  <a:pt x="2" y="38"/>
                </a:lnTo>
                <a:lnTo>
                  <a:pt x="6" y="44"/>
                </a:lnTo>
                <a:lnTo>
                  <a:pt x="12" y="50"/>
                </a:lnTo>
                <a:lnTo>
                  <a:pt x="2" y="50"/>
                </a:lnTo>
                <a:lnTo>
                  <a:pt x="2" y="74"/>
                </a:lnTo>
                <a:lnTo>
                  <a:pt x="70" y="74"/>
                </a:lnTo>
                <a:lnTo>
                  <a:pt x="72" y="7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Freeform 36"/>
          <p:cNvSpPr>
            <a:spLocks/>
          </p:cNvSpPr>
          <p:nvPr/>
        </p:nvSpPr>
        <p:spPr bwMode="auto">
          <a:xfrm>
            <a:off x="1262063" y="3113088"/>
            <a:ext cx="158750" cy="82550"/>
          </a:xfrm>
          <a:custGeom>
            <a:avLst/>
            <a:gdLst>
              <a:gd name="T0" fmla="*/ 22225 w 100"/>
              <a:gd name="T1" fmla="*/ 66675 h 52"/>
              <a:gd name="T2" fmla="*/ 44450 w 100"/>
              <a:gd name="T3" fmla="*/ 66675 h 52"/>
              <a:gd name="T4" fmla="*/ 44450 w 100"/>
              <a:gd name="T5" fmla="*/ 82550 h 52"/>
              <a:gd name="T6" fmla="*/ 73025 w 100"/>
              <a:gd name="T7" fmla="*/ 82550 h 52"/>
              <a:gd name="T8" fmla="*/ 73025 w 100"/>
              <a:gd name="T9" fmla="*/ 66675 h 52"/>
              <a:gd name="T10" fmla="*/ 114300 w 100"/>
              <a:gd name="T11" fmla="*/ 66675 h 52"/>
              <a:gd name="T12" fmla="*/ 130175 w 100"/>
              <a:gd name="T13" fmla="*/ 66675 h 52"/>
              <a:gd name="T14" fmla="*/ 139700 w 100"/>
              <a:gd name="T15" fmla="*/ 63500 h 52"/>
              <a:gd name="T16" fmla="*/ 149225 w 100"/>
              <a:gd name="T17" fmla="*/ 60325 h 52"/>
              <a:gd name="T18" fmla="*/ 152400 w 100"/>
              <a:gd name="T19" fmla="*/ 50800 h 52"/>
              <a:gd name="T20" fmla="*/ 155575 w 100"/>
              <a:gd name="T21" fmla="*/ 41275 h 52"/>
              <a:gd name="T22" fmla="*/ 158750 w 100"/>
              <a:gd name="T23" fmla="*/ 28575 h 52"/>
              <a:gd name="T24" fmla="*/ 152400 w 100"/>
              <a:gd name="T25" fmla="*/ 0 h 52"/>
              <a:gd name="T26" fmla="*/ 123825 w 100"/>
              <a:gd name="T27" fmla="*/ 3175 h 52"/>
              <a:gd name="T28" fmla="*/ 127000 w 100"/>
              <a:gd name="T29" fmla="*/ 15875 h 52"/>
              <a:gd name="T30" fmla="*/ 127000 w 100"/>
              <a:gd name="T31" fmla="*/ 19050 h 52"/>
              <a:gd name="T32" fmla="*/ 123825 w 100"/>
              <a:gd name="T33" fmla="*/ 22225 h 52"/>
              <a:gd name="T34" fmla="*/ 114300 w 100"/>
              <a:gd name="T35" fmla="*/ 25400 h 52"/>
              <a:gd name="T36" fmla="*/ 73025 w 100"/>
              <a:gd name="T37" fmla="*/ 25400 h 52"/>
              <a:gd name="T38" fmla="*/ 73025 w 100"/>
              <a:gd name="T39" fmla="*/ 0 h 52"/>
              <a:gd name="T40" fmla="*/ 44450 w 100"/>
              <a:gd name="T41" fmla="*/ 0 h 52"/>
              <a:gd name="T42" fmla="*/ 44450 w 100"/>
              <a:gd name="T43" fmla="*/ 25400 h 52"/>
              <a:gd name="T44" fmla="*/ 0 w 100"/>
              <a:gd name="T45" fmla="*/ 25400 h 52"/>
              <a:gd name="T46" fmla="*/ 19050 w 100"/>
              <a:gd name="T47" fmla="*/ 66675 h 52"/>
              <a:gd name="T48" fmla="*/ 22225 w 100"/>
              <a:gd name="T49" fmla="*/ 66675 h 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0"/>
              <a:gd name="T76" fmla="*/ 0 h 52"/>
              <a:gd name="T77" fmla="*/ 100 w 100"/>
              <a:gd name="T78" fmla="*/ 52 h 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0" h="52">
                <a:moveTo>
                  <a:pt x="14" y="42"/>
                </a:moveTo>
                <a:lnTo>
                  <a:pt x="28" y="42"/>
                </a:lnTo>
                <a:lnTo>
                  <a:pt x="28" y="52"/>
                </a:lnTo>
                <a:lnTo>
                  <a:pt x="46" y="52"/>
                </a:lnTo>
                <a:lnTo>
                  <a:pt x="46" y="42"/>
                </a:lnTo>
                <a:lnTo>
                  <a:pt x="72" y="42"/>
                </a:lnTo>
                <a:lnTo>
                  <a:pt x="82" y="42"/>
                </a:lnTo>
                <a:lnTo>
                  <a:pt x="88" y="40"/>
                </a:lnTo>
                <a:lnTo>
                  <a:pt x="94" y="38"/>
                </a:lnTo>
                <a:lnTo>
                  <a:pt x="96" y="32"/>
                </a:lnTo>
                <a:lnTo>
                  <a:pt x="98" y="26"/>
                </a:lnTo>
                <a:lnTo>
                  <a:pt x="100" y="18"/>
                </a:lnTo>
                <a:lnTo>
                  <a:pt x="96" y="0"/>
                </a:lnTo>
                <a:lnTo>
                  <a:pt x="78" y="2"/>
                </a:lnTo>
                <a:lnTo>
                  <a:pt x="80" y="10"/>
                </a:lnTo>
                <a:lnTo>
                  <a:pt x="80" y="12"/>
                </a:lnTo>
                <a:lnTo>
                  <a:pt x="78" y="14"/>
                </a:lnTo>
                <a:lnTo>
                  <a:pt x="72" y="16"/>
                </a:lnTo>
                <a:lnTo>
                  <a:pt x="46" y="16"/>
                </a:lnTo>
                <a:lnTo>
                  <a:pt x="46" y="0"/>
                </a:lnTo>
                <a:lnTo>
                  <a:pt x="28" y="0"/>
                </a:lnTo>
                <a:lnTo>
                  <a:pt x="28" y="16"/>
                </a:lnTo>
                <a:lnTo>
                  <a:pt x="0" y="16"/>
                </a:lnTo>
                <a:lnTo>
                  <a:pt x="12" y="42"/>
                </a:lnTo>
                <a:lnTo>
                  <a:pt x="14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Freeform 37"/>
          <p:cNvSpPr>
            <a:spLocks/>
          </p:cNvSpPr>
          <p:nvPr/>
        </p:nvSpPr>
        <p:spPr bwMode="auto">
          <a:xfrm>
            <a:off x="1262063" y="3049588"/>
            <a:ext cx="155575" cy="41275"/>
          </a:xfrm>
          <a:custGeom>
            <a:avLst/>
            <a:gdLst>
              <a:gd name="T0" fmla="*/ 28575 w 98"/>
              <a:gd name="T1" fmla="*/ 41275 h 26"/>
              <a:gd name="T2" fmla="*/ 28575 w 98"/>
              <a:gd name="T3" fmla="*/ 0 h 26"/>
              <a:gd name="T4" fmla="*/ 0 w 98"/>
              <a:gd name="T5" fmla="*/ 0 h 26"/>
              <a:gd name="T6" fmla="*/ 0 w 98"/>
              <a:gd name="T7" fmla="*/ 41275 h 26"/>
              <a:gd name="T8" fmla="*/ 25400 w 98"/>
              <a:gd name="T9" fmla="*/ 41275 h 26"/>
              <a:gd name="T10" fmla="*/ 28575 w 98"/>
              <a:gd name="T11" fmla="*/ 41275 h 26"/>
              <a:gd name="T12" fmla="*/ 155575 w 98"/>
              <a:gd name="T13" fmla="*/ 41275 h 26"/>
              <a:gd name="T14" fmla="*/ 155575 w 98"/>
              <a:gd name="T15" fmla="*/ 0 h 26"/>
              <a:gd name="T16" fmla="*/ 44450 w 98"/>
              <a:gd name="T17" fmla="*/ 0 h 26"/>
              <a:gd name="T18" fmla="*/ 44450 w 98"/>
              <a:gd name="T19" fmla="*/ 41275 h 26"/>
              <a:gd name="T20" fmla="*/ 155575 w 98"/>
              <a:gd name="T21" fmla="*/ 41275 h 26"/>
              <a:gd name="T22" fmla="*/ 28575 w 98"/>
              <a:gd name="T23" fmla="*/ 41275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8"/>
              <a:gd name="T37" fmla="*/ 0 h 26"/>
              <a:gd name="T38" fmla="*/ 98 w 98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8" h="26">
                <a:moveTo>
                  <a:pt x="18" y="26"/>
                </a:moveTo>
                <a:lnTo>
                  <a:pt x="18" y="0"/>
                </a:lnTo>
                <a:lnTo>
                  <a:pt x="0" y="0"/>
                </a:lnTo>
                <a:lnTo>
                  <a:pt x="0" y="26"/>
                </a:lnTo>
                <a:lnTo>
                  <a:pt x="16" y="26"/>
                </a:lnTo>
                <a:lnTo>
                  <a:pt x="18" y="26"/>
                </a:lnTo>
                <a:lnTo>
                  <a:pt x="98" y="26"/>
                </a:lnTo>
                <a:lnTo>
                  <a:pt x="98" y="0"/>
                </a:lnTo>
                <a:lnTo>
                  <a:pt x="28" y="0"/>
                </a:lnTo>
                <a:lnTo>
                  <a:pt x="28" y="26"/>
                </a:lnTo>
                <a:lnTo>
                  <a:pt x="98" y="26"/>
                </a:lnTo>
                <a:lnTo>
                  <a:pt x="18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Freeform 38"/>
          <p:cNvSpPr>
            <a:spLocks/>
          </p:cNvSpPr>
          <p:nvPr/>
        </p:nvSpPr>
        <p:spPr bwMode="auto">
          <a:xfrm>
            <a:off x="1303338" y="2897188"/>
            <a:ext cx="117475" cy="130175"/>
          </a:xfrm>
          <a:custGeom>
            <a:avLst/>
            <a:gdLst>
              <a:gd name="T0" fmla="*/ 28575 w 74"/>
              <a:gd name="T1" fmla="*/ 79375 h 82"/>
              <a:gd name="T2" fmla="*/ 25400 w 74"/>
              <a:gd name="T3" fmla="*/ 73025 h 82"/>
              <a:gd name="T4" fmla="*/ 25400 w 74"/>
              <a:gd name="T5" fmla="*/ 63500 h 82"/>
              <a:gd name="T6" fmla="*/ 25400 w 74"/>
              <a:gd name="T7" fmla="*/ 57150 h 82"/>
              <a:gd name="T8" fmla="*/ 28575 w 74"/>
              <a:gd name="T9" fmla="*/ 50800 h 82"/>
              <a:gd name="T10" fmla="*/ 31750 w 74"/>
              <a:gd name="T11" fmla="*/ 47625 h 82"/>
              <a:gd name="T12" fmla="*/ 38100 w 74"/>
              <a:gd name="T13" fmla="*/ 47625 h 82"/>
              <a:gd name="T14" fmla="*/ 44450 w 74"/>
              <a:gd name="T15" fmla="*/ 63500 h 82"/>
              <a:gd name="T16" fmla="*/ 50800 w 74"/>
              <a:gd name="T17" fmla="*/ 95250 h 82"/>
              <a:gd name="T18" fmla="*/ 57150 w 74"/>
              <a:gd name="T19" fmla="*/ 111125 h 82"/>
              <a:gd name="T20" fmla="*/ 63500 w 74"/>
              <a:gd name="T21" fmla="*/ 120650 h 82"/>
              <a:gd name="T22" fmla="*/ 73025 w 74"/>
              <a:gd name="T23" fmla="*/ 127000 h 82"/>
              <a:gd name="T24" fmla="*/ 82550 w 74"/>
              <a:gd name="T25" fmla="*/ 130175 h 82"/>
              <a:gd name="T26" fmla="*/ 95250 w 74"/>
              <a:gd name="T27" fmla="*/ 127000 h 82"/>
              <a:gd name="T28" fmla="*/ 107950 w 74"/>
              <a:gd name="T29" fmla="*/ 117475 h 82"/>
              <a:gd name="T30" fmla="*/ 114300 w 74"/>
              <a:gd name="T31" fmla="*/ 104775 h 82"/>
              <a:gd name="T32" fmla="*/ 117475 w 74"/>
              <a:gd name="T33" fmla="*/ 88900 h 82"/>
              <a:gd name="T34" fmla="*/ 114300 w 74"/>
              <a:gd name="T35" fmla="*/ 73025 h 82"/>
              <a:gd name="T36" fmla="*/ 111125 w 74"/>
              <a:gd name="T37" fmla="*/ 63500 h 82"/>
              <a:gd name="T38" fmla="*/ 98425 w 74"/>
              <a:gd name="T39" fmla="*/ 44450 h 82"/>
              <a:gd name="T40" fmla="*/ 107950 w 74"/>
              <a:gd name="T41" fmla="*/ 44450 h 82"/>
              <a:gd name="T42" fmla="*/ 114300 w 74"/>
              <a:gd name="T43" fmla="*/ 41275 h 82"/>
              <a:gd name="T44" fmla="*/ 114300 w 74"/>
              <a:gd name="T45" fmla="*/ 0 h 82"/>
              <a:gd name="T46" fmla="*/ 101600 w 74"/>
              <a:gd name="T47" fmla="*/ 6350 h 82"/>
              <a:gd name="T48" fmla="*/ 88900 w 74"/>
              <a:gd name="T49" fmla="*/ 6350 h 82"/>
              <a:gd name="T50" fmla="*/ 41275 w 74"/>
              <a:gd name="T51" fmla="*/ 6350 h 82"/>
              <a:gd name="T52" fmla="*/ 22225 w 74"/>
              <a:gd name="T53" fmla="*/ 9525 h 82"/>
              <a:gd name="T54" fmla="*/ 15875 w 74"/>
              <a:gd name="T55" fmla="*/ 12700 h 82"/>
              <a:gd name="T56" fmla="*/ 9525 w 74"/>
              <a:gd name="T57" fmla="*/ 19050 h 82"/>
              <a:gd name="T58" fmla="*/ 3175 w 74"/>
              <a:gd name="T59" fmla="*/ 25400 h 82"/>
              <a:gd name="T60" fmla="*/ 0 w 74"/>
              <a:gd name="T61" fmla="*/ 38100 h 82"/>
              <a:gd name="T62" fmla="*/ 0 w 74"/>
              <a:gd name="T63" fmla="*/ 66675 h 82"/>
              <a:gd name="T64" fmla="*/ 0 w 74"/>
              <a:gd name="T65" fmla="*/ 92075 h 82"/>
              <a:gd name="T66" fmla="*/ 6350 w 74"/>
              <a:gd name="T67" fmla="*/ 107950 h 82"/>
              <a:gd name="T68" fmla="*/ 15875 w 74"/>
              <a:gd name="T69" fmla="*/ 120650 h 82"/>
              <a:gd name="T70" fmla="*/ 34925 w 74"/>
              <a:gd name="T71" fmla="*/ 127000 h 82"/>
              <a:gd name="T72" fmla="*/ 38100 w 74"/>
              <a:gd name="T73" fmla="*/ 85725 h 82"/>
              <a:gd name="T74" fmla="*/ 31750 w 74"/>
              <a:gd name="T75" fmla="*/ 82550 h 82"/>
              <a:gd name="T76" fmla="*/ 31750 w 74"/>
              <a:gd name="T77" fmla="*/ 79375 h 82"/>
              <a:gd name="T78" fmla="*/ 28575 w 74"/>
              <a:gd name="T79" fmla="*/ 79375 h 82"/>
              <a:gd name="T80" fmla="*/ 66675 w 74"/>
              <a:gd name="T81" fmla="*/ 47625 h 82"/>
              <a:gd name="T82" fmla="*/ 79375 w 74"/>
              <a:gd name="T83" fmla="*/ 50800 h 82"/>
              <a:gd name="T84" fmla="*/ 88900 w 74"/>
              <a:gd name="T85" fmla="*/ 60325 h 82"/>
              <a:gd name="T86" fmla="*/ 92075 w 74"/>
              <a:gd name="T87" fmla="*/ 73025 h 82"/>
              <a:gd name="T88" fmla="*/ 92075 w 74"/>
              <a:gd name="T89" fmla="*/ 79375 h 82"/>
              <a:gd name="T90" fmla="*/ 88900 w 74"/>
              <a:gd name="T91" fmla="*/ 82550 h 82"/>
              <a:gd name="T92" fmla="*/ 85725 w 74"/>
              <a:gd name="T93" fmla="*/ 85725 h 82"/>
              <a:gd name="T94" fmla="*/ 79375 w 74"/>
              <a:gd name="T95" fmla="*/ 85725 h 82"/>
              <a:gd name="T96" fmla="*/ 73025 w 74"/>
              <a:gd name="T97" fmla="*/ 82550 h 82"/>
              <a:gd name="T98" fmla="*/ 66675 w 74"/>
              <a:gd name="T99" fmla="*/ 66675 h 82"/>
              <a:gd name="T100" fmla="*/ 60325 w 74"/>
              <a:gd name="T101" fmla="*/ 47625 h 82"/>
              <a:gd name="T102" fmla="*/ 66675 w 74"/>
              <a:gd name="T103" fmla="*/ 47625 h 82"/>
              <a:gd name="T104" fmla="*/ 28575 w 74"/>
              <a:gd name="T105" fmla="*/ 79375 h 8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"/>
              <a:gd name="T160" fmla="*/ 0 h 82"/>
              <a:gd name="T161" fmla="*/ 74 w 74"/>
              <a:gd name="T162" fmla="*/ 82 h 8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" h="82">
                <a:moveTo>
                  <a:pt x="18" y="50"/>
                </a:moveTo>
                <a:lnTo>
                  <a:pt x="16" y="46"/>
                </a:lnTo>
                <a:lnTo>
                  <a:pt x="16" y="40"/>
                </a:lnTo>
                <a:lnTo>
                  <a:pt x="16" y="36"/>
                </a:lnTo>
                <a:lnTo>
                  <a:pt x="18" y="32"/>
                </a:lnTo>
                <a:lnTo>
                  <a:pt x="20" y="30"/>
                </a:lnTo>
                <a:lnTo>
                  <a:pt x="24" y="30"/>
                </a:lnTo>
                <a:lnTo>
                  <a:pt x="28" y="40"/>
                </a:lnTo>
                <a:lnTo>
                  <a:pt x="32" y="60"/>
                </a:lnTo>
                <a:lnTo>
                  <a:pt x="36" y="70"/>
                </a:lnTo>
                <a:lnTo>
                  <a:pt x="40" y="76"/>
                </a:lnTo>
                <a:lnTo>
                  <a:pt x="46" y="80"/>
                </a:lnTo>
                <a:lnTo>
                  <a:pt x="52" y="82"/>
                </a:lnTo>
                <a:lnTo>
                  <a:pt x="60" y="80"/>
                </a:lnTo>
                <a:lnTo>
                  <a:pt x="68" y="74"/>
                </a:lnTo>
                <a:lnTo>
                  <a:pt x="72" y="66"/>
                </a:lnTo>
                <a:lnTo>
                  <a:pt x="74" y="56"/>
                </a:lnTo>
                <a:lnTo>
                  <a:pt x="72" y="46"/>
                </a:lnTo>
                <a:lnTo>
                  <a:pt x="70" y="40"/>
                </a:lnTo>
                <a:lnTo>
                  <a:pt x="62" y="28"/>
                </a:lnTo>
                <a:lnTo>
                  <a:pt x="68" y="28"/>
                </a:lnTo>
                <a:lnTo>
                  <a:pt x="72" y="26"/>
                </a:lnTo>
                <a:lnTo>
                  <a:pt x="72" y="0"/>
                </a:lnTo>
                <a:lnTo>
                  <a:pt x="64" y="4"/>
                </a:lnTo>
                <a:lnTo>
                  <a:pt x="56" y="4"/>
                </a:lnTo>
                <a:lnTo>
                  <a:pt x="26" y="4"/>
                </a:lnTo>
                <a:lnTo>
                  <a:pt x="14" y="6"/>
                </a:lnTo>
                <a:lnTo>
                  <a:pt x="10" y="8"/>
                </a:lnTo>
                <a:lnTo>
                  <a:pt x="6" y="12"/>
                </a:lnTo>
                <a:lnTo>
                  <a:pt x="2" y="16"/>
                </a:lnTo>
                <a:lnTo>
                  <a:pt x="0" y="24"/>
                </a:lnTo>
                <a:lnTo>
                  <a:pt x="0" y="42"/>
                </a:lnTo>
                <a:lnTo>
                  <a:pt x="0" y="58"/>
                </a:lnTo>
                <a:lnTo>
                  <a:pt x="4" y="68"/>
                </a:lnTo>
                <a:lnTo>
                  <a:pt x="10" y="76"/>
                </a:lnTo>
                <a:lnTo>
                  <a:pt x="22" y="80"/>
                </a:lnTo>
                <a:lnTo>
                  <a:pt x="24" y="54"/>
                </a:lnTo>
                <a:lnTo>
                  <a:pt x="20" y="52"/>
                </a:lnTo>
                <a:lnTo>
                  <a:pt x="20" y="50"/>
                </a:lnTo>
                <a:lnTo>
                  <a:pt x="18" y="50"/>
                </a:lnTo>
                <a:lnTo>
                  <a:pt x="42" y="30"/>
                </a:lnTo>
                <a:lnTo>
                  <a:pt x="50" y="32"/>
                </a:lnTo>
                <a:lnTo>
                  <a:pt x="56" y="38"/>
                </a:lnTo>
                <a:lnTo>
                  <a:pt x="58" y="46"/>
                </a:lnTo>
                <a:lnTo>
                  <a:pt x="58" y="50"/>
                </a:lnTo>
                <a:lnTo>
                  <a:pt x="56" y="52"/>
                </a:lnTo>
                <a:lnTo>
                  <a:pt x="54" y="54"/>
                </a:lnTo>
                <a:lnTo>
                  <a:pt x="50" y="54"/>
                </a:lnTo>
                <a:lnTo>
                  <a:pt x="46" y="52"/>
                </a:lnTo>
                <a:lnTo>
                  <a:pt x="42" y="42"/>
                </a:lnTo>
                <a:lnTo>
                  <a:pt x="38" y="30"/>
                </a:lnTo>
                <a:lnTo>
                  <a:pt x="42" y="30"/>
                </a:lnTo>
                <a:lnTo>
                  <a:pt x="18" y="5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Freeform 39"/>
          <p:cNvSpPr>
            <a:spLocks/>
          </p:cNvSpPr>
          <p:nvPr/>
        </p:nvSpPr>
        <p:spPr bwMode="auto">
          <a:xfrm>
            <a:off x="1262063" y="2833688"/>
            <a:ext cx="155575" cy="41275"/>
          </a:xfrm>
          <a:custGeom>
            <a:avLst/>
            <a:gdLst>
              <a:gd name="T0" fmla="*/ 155575 w 98"/>
              <a:gd name="T1" fmla="*/ 41275 h 26"/>
              <a:gd name="T2" fmla="*/ 155575 w 98"/>
              <a:gd name="T3" fmla="*/ 0 h 26"/>
              <a:gd name="T4" fmla="*/ 0 w 98"/>
              <a:gd name="T5" fmla="*/ 0 h 26"/>
              <a:gd name="T6" fmla="*/ 0 w 98"/>
              <a:gd name="T7" fmla="*/ 41275 h 26"/>
              <a:gd name="T8" fmla="*/ 152400 w 98"/>
              <a:gd name="T9" fmla="*/ 41275 h 26"/>
              <a:gd name="T10" fmla="*/ 155575 w 98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26"/>
              <a:gd name="T20" fmla="*/ 98 w 98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26">
                <a:moveTo>
                  <a:pt x="98" y="26"/>
                </a:moveTo>
                <a:lnTo>
                  <a:pt x="98" y="0"/>
                </a:lnTo>
                <a:lnTo>
                  <a:pt x="0" y="0"/>
                </a:lnTo>
                <a:lnTo>
                  <a:pt x="0" y="26"/>
                </a:lnTo>
                <a:lnTo>
                  <a:pt x="96" y="26"/>
                </a:lnTo>
                <a:lnTo>
                  <a:pt x="98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Freeform 40"/>
          <p:cNvSpPr>
            <a:spLocks/>
          </p:cNvSpPr>
          <p:nvPr/>
        </p:nvSpPr>
        <p:spPr bwMode="auto">
          <a:xfrm>
            <a:off x="1258888" y="2671763"/>
            <a:ext cx="203200" cy="63500"/>
          </a:xfrm>
          <a:custGeom>
            <a:avLst/>
            <a:gdLst>
              <a:gd name="T0" fmla="*/ 50800 w 128"/>
              <a:gd name="T1" fmla="*/ 53975 h 40"/>
              <a:gd name="T2" fmla="*/ 76200 w 128"/>
              <a:gd name="T3" fmla="*/ 60325 h 40"/>
              <a:gd name="T4" fmla="*/ 101600 w 128"/>
              <a:gd name="T5" fmla="*/ 63500 h 40"/>
              <a:gd name="T6" fmla="*/ 127000 w 128"/>
              <a:gd name="T7" fmla="*/ 60325 h 40"/>
              <a:gd name="T8" fmla="*/ 152400 w 128"/>
              <a:gd name="T9" fmla="*/ 53975 h 40"/>
              <a:gd name="T10" fmla="*/ 174625 w 128"/>
              <a:gd name="T11" fmla="*/ 44450 h 40"/>
              <a:gd name="T12" fmla="*/ 203200 w 128"/>
              <a:gd name="T13" fmla="*/ 25400 h 40"/>
              <a:gd name="T14" fmla="*/ 203200 w 128"/>
              <a:gd name="T15" fmla="*/ 0 h 40"/>
              <a:gd name="T16" fmla="*/ 177800 w 128"/>
              <a:gd name="T17" fmla="*/ 9525 h 40"/>
              <a:gd name="T18" fmla="*/ 152400 w 128"/>
              <a:gd name="T19" fmla="*/ 19050 h 40"/>
              <a:gd name="T20" fmla="*/ 130175 w 128"/>
              <a:gd name="T21" fmla="*/ 22225 h 40"/>
              <a:gd name="T22" fmla="*/ 104775 w 128"/>
              <a:gd name="T23" fmla="*/ 25400 h 40"/>
              <a:gd name="T24" fmla="*/ 79375 w 128"/>
              <a:gd name="T25" fmla="*/ 22225 h 40"/>
              <a:gd name="T26" fmla="*/ 57150 w 128"/>
              <a:gd name="T27" fmla="*/ 19050 h 40"/>
              <a:gd name="T28" fmla="*/ 31750 w 128"/>
              <a:gd name="T29" fmla="*/ 9525 h 40"/>
              <a:gd name="T30" fmla="*/ 0 w 128"/>
              <a:gd name="T31" fmla="*/ 0 h 40"/>
              <a:gd name="T32" fmla="*/ 0 w 128"/>
              <a:gd name="T33" fmla="*/ 25400 h 40"/>
              <a:gd name="T34" fmla="*/ 25400 w 128"/>
              <a:gd name="T35" fmla="*/ 41275 h 40"/>
              <a:gd name="T36" fmla="*/ 47625 w 128"/>
              <a:gd name="T37" fmla="*/ 53975 h 40"/>
              <a:gd name="T38" fmla="*/ 50800 w 128"/>
              <a:gd name="T39" fmla="*/ 53975 h 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8"/>
              <a:gd name="T61" fmla="*/ 0 h 40"/>
              <a:gd name="T62" fmla="*/ 128 w 128"/>
              <a:gd name="T63" fmla="*/ 40 h 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8" h="40">
                <a:moveTo>
                  <a:pt x="32" y="34"/>
                </a:moveTo>
                <a:lnTo>
                  <a:pt x="48" y="38"/>
                </a:lnTo>
                <a:lnTo>
                  <a:pt x="64" y="40"/>
                </a:lnTo>
                <a:lnTo>
                  <a:pt x="80" y="38"/>
                </a:lnTo>
                <a:lnTo>
                  <a:pt x="96" y="34"/>
                </a:lnTo>
                <a:lnTo>
                  <a:pt x="110" y="28"/>
                </a:lnTo>
                <a:lnTo>
                  <a:pt x="128" y="16"/>
                </a:lnTo>
                <a:lnTo>
                  <a:pt x="128" y="0"/>
                </a:lnTo>
                <a:lnTo>
                  <a:pt x="112" y="6"/>
                </a:lnTo>
                <a:lnTo>
                  <a:pt x="96" y="12"/>
                </a:lnTo>
                <a:lnTo>
                  <a:pt x="82" y="14"/>
                </a:lnTo>
                <a:lnTo>
                  <a:pt x="66" y="16"/>
                </a:lnTo>
                <a:lnTo>
                  <a:pt x="50" y="14"/>
                </a:lnTo>
                <a:lnTo>
                  <a:pt x="36" y="12"/>
                </a:lnTo>
                <a:lnTo>
                  <a:pt x="20" y="6"/>
                </a:lnTo>
                <a:lnTo>
                  <a:pt x="0" y="0"/>
                </a:lnTo>
                <a:lnTo>
                  <a:pt x="0" y="16"/>
                </a:lnTo>
                <a:lnTo>
                  <a:pt x="16" y="26"/>
                </a:lnTo>
                <a:lnTo>
                  <a:pt x="30" y="34"/>
                </a:lnTo>
                <a:lnTo>
                  <a:pt x="32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Freeform 41"/>
          <p:cNvSpPr>
            <a:spLocks/>
          </p:cNvSpPr>
          <p:nvPr/>
        </p:nvSpPr>
        <p:spPr bwMode="auto">
          <a:xfrm>
            <a:off x="1303338" y="2459038"/>
            <a:ext cx="114300" cy="190500"/>
          </a:xfrm>
          <a:custGeom>
            <a:avLst/>
            <a:gdLst>
              <a:gd name="T0" fmla="*/ 114300 w 72"/>
              <a:gd name="T1" fmla="*/ 190500 h 120"/>
              <a:gd name="T2" fmla="*/ 114300 w 72"/>
              <a:gd name="T3" fmla="*/ 146050 h 120"/>
              <a:gd name="T4" fmla="*/ 57150 w 72"/>
              <a:gd name="T5" fmla="*/ 146050 h 120"/>
              <a:gd name="T6" fmla="*/ 44450 w 72"/>
              <a:gd name="T7" fmla="*/ 146050 h 120"/>
              <a:gd name="T8" fmla="*/ 38100 w 72"/>
              <a:gd name="T9" fmla="*/ 142875 h 120"/>
              <a:gd name="T10" fmla="*/ 34925 w 72"/>
              <a:gd name="T11" fmla="*/ 136525 h 120"/>
              <a:gd name="T12" fmla="*/ 31750 w 72"/>
              <a:gd name="T13" fmla="*/ 130175 h 120"/>
              <a:gd name="T14" fmla="*/ 34925 w 72"/>
              <a:gd name="T15" fmla="*/ 120650 h 120"/>
              <a:gd name="T16" fmla="*/ 41275 w 72"/>
              <a:gd name="T17" fmla="*/ 117475 h 120"/>
              <a:gd name="T18" fmla="*/ 50800 w 72"/>
              <a:gd name="T19" fmla="*/ 117475 h 120"/>
              <a:gd name="T20" fmla="*/ 114300 w 72"/>
              <a:gd name="T21" fmla="*/ 117475 h 120"/>
              <a:gd name="T22" fmla="*/ 114300 w 72"/>
              <a:gd name="T23" fmla="*/ 73025 h 120"/>
              <a:gd name="T24" fmla="*/ 57150 w 72"/>
              <a:gd name="T25" fmla="*/ 73025 h 120"/>
              <a:gd name="T26" fmla="*/ 44450 w 72"/>
              <a:gd name="T27" fmla="*/ 73025 h 120"/>
              <a:gd name="T28" fmla="*/ 38100 w 72"/>
              <a:gd name="T29" fmla="*/ 69850 h 120"/>
              <a:gd name="T30" fmla="*/ 34925 w 72"/>
              <a:gd name="T31" fmla="*/ 63500 h 120"/>
              <a:gd name="T32" fmla="*/ 31750 w 72"/>
              <a:gd name="T33" fmla="*/ 57150 h 120"/>
              <a:gd name="T34" fmla="*/ 34925 w 72"/>
              <a:gd name="T35" fmla="*/ 50800 h 120"/>
              <a:gd name="T36" fmla="*/ 38100 w 72"/>
              <a:gd name="T37" fmla="*/ 47625 h 120"/>
              <a:gd name="T38" fmla="*/ 44450 w 72"/>
              <a:gd name="T39" fmla="*/ 44450 h 120"/>
              <a:gd name="T40" fmla="*/ 50800 w 72"/>
              <a:gd name="T41" fmla="*/ 44450 h 120"/>
              <a:gd name="T42" fmla="*/ 114300 w 72"/>
              <a:gd name="T43" fmla="*/ 44450 h 120"/>
              <a:gd name="T44" fmla="*/ 114300 w 72"/>
              <a:gd name="T45" fmla="*/ 0 h 120"/>
              <a:gd name="T46" fmla="*/ 44450 w 72"/>
              <a:gd name="T47" fmla="*/ 0 h 120"/>
              <a:gd name="T48" fmla="*/ 22225 w 72"/>
              <a:gd name="T49" fmla="*/ 3175 h 120"/>
              <a:gd name="T50" fmla="*/ 9525 w 72"/>
              <a:gd name="T51" fmla="*/ 9525 h 120"/>
              <a:gd name="T52" fmla="*/ 3175 w 72"/>
              <a:gd name="T53" fmla="*/ 22225 h 120"/>
              <a:gd name="T54" fmla="*/ 0 w 72"/>
              <a:gd name="T55" fmla="*/ 38100 h 120"/>
              <a:gd name="T56" fmla="*/ 0 w 72"/>
              <a:gd name="T57" fmla="*/ 50800 h 120"/>
              <a:gd name="T58" fmla="*/ 3175 w 72"/>
              <a:gd name="T59" fmla="*/ 60325 h 120"/>
              <a:gd name="T60" fmla="*/ 9525 w 72"/>
              <a:gd name="T61" fmla="*/ 66675 h 120"/>
              <a:gd name="T62" fmla="*/ 19050 w 72"/>
              <a:gd name="T63" fmla="*/ 76200 h 120"/>
              <a:gd name="T64" fmla="*/ 9525 w 72"/>
              <a:gd name="T65" fmla="*/ 82550 h 120"/>
              <a:gd name="T66" fmla="*/ 3175 w 72"/>
              <a:gd name="T67" fmla="*/ 88900 h 120"/>
              <a:gd name="T68" fmla="*/ 0 w 72"/>
              <a:gd name="T69" fmla="*/ 98425 h 120"/>
              <a:gd name="T70" fmla="*/ 0 w 72"/>
              <a:gd name="T71" fmla="*/ 111125 h 120"/>
              <a:gd name="T72" fmla="*/ 0 w 72"/>
              <a:gd name="T73" fmla="*/ 123825 h 120"/>
              <a:gd name="T74" fmla="*/ 3175 w 72"/>
              <a:gd name="T75" fmla="*/ 133350 h 120"/>
              <a:gd name="T76" fmla="*/ 9525 w 72"/>
              <a:gd name="T77" fmla="*/ 142875 h 120"/>
              <a:gd name="T78" fmla="*/ 19050 w 72"/>
              <a:gd name="T79" fmla="*/ 149225 h 120"/>
              <a:gd name="T80" fmla="*/ 3175 w 72"/>
              <a:gd name="T81" fmla="*/ 149225 h 120"/>
              <a:gd name="T82" fmla="*/ 3175 w 72"/>
              <a:gd name="T83" fmla="*/ 190500 h 120"/>
              <a:gd name="T84" fmla="*/ 111125 w 72"/>
              <a:gd name="T85" fmla="*/ 190500 h 120"/>
              <a:gd name="T86" fmla="*/ 114300 w 72"/>
              <a:gd name="T87" fmla="*/ 19050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2"/>
              <a:gd name="T133" fmla="*/ 0 h 120"/>
              <a:gd name="T134" fmla="*/ 72 w 72"/>
              <a:gd name="T135" fmla="*/ 120 h 12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2" h="120">
                <a:moveTo>
                  <a:pt x="72" y="120"/>
                </a:moveTo>
                <a:lnTo>
                  <a:pt x="72" y="92"/>
                </a:lnTo>
                <a:lnTo>
                  <a:pt x="36" y="92"/>
                </a:lnTo>
                <a:lnTo>
                  <a:pt x="28" y="92"/>
                </a:lnTo>
                <a:lnTo>
                  <a:pt x="24" y="90"/>
                </a:lnTo>
                <a:lnTo>
                  <a:pt x="22" y="86"/>
                </a:lnTo>
                <a:lnTo>
                  <a:pt x="20" y="82"/>
                </a:lnTo>
                <a:lnTo>
                  <a:pt x="22" y="76"/>
                </a:lnTo>
                <a:lnTo>
                  <a:pt x="26" y="74"/>
                </a:lnTo>
                <a:lnTo>
                  <a:pt x="32" y="74"/>
                </a:lnTo>
                <a:lnTo>
                  <a:pt x="72" y="74"/>
                </a:lnTo>
                <a:lnTo>
                  <a:pt x="72" y="46"/>
                </a:lnTo>
                <a:lnTo>
                  <a:pt x="36" y="46"/>
                </a:lnTo>
                <a:lnTo>
                  <a:pt x="28" y="46"/>
                </a:lnTo>
                <a:lnTo>
                  <a:pt x="24" y="44"/>
                </a:lnTo>
                <a:lnTo>
                  <a:pt x="22" y="40"/>
                </a:lnTo>
                <a:lnTo>
                  <a:pt x="20" y="36"/>
                </a:lnTo>
                <a:lnTo>
                  <a:pt x="22" y="32"/>
                </a:lnTo>
                <a:lnTo>
                  <a:pt x="24" y="30"/>
                </a:lnTo>
                <a:lnTo>
                  <a:pt x="28" y="28"/>
                </a:lnTo>
                <a:lnTo>
                  <a:pt x="32" y="28"/>
                </a:lnTo>
                <a:lnTo>
                  <a:pt x="72" y="28"/>
                </a:lnTo>
                <a:lnTo>
                  <a:pt x="72" y="0"/>
                </a:lnTo>
                <a:lnTo>
                  <a:pt x="28" y="0"/>
                </a:lnTo>
                <a:lnTo>
                  <a:pt x="14" y="2"/>
                </a:lnTo>
                <a:lnTo>
                  <a:pt x="6" y="6"/>
                </a:lnTo>
                <a:lnTo>
                  <a:pt x="2" y="14"/>
                </a:lnTo>
                <a:lnTo>
                  <a:pt x="0" y="24"/>
                </a:lnTo>
                <a:lnTo>
                  <a:pt x="0" y="32"/>
                </a:lnTo>
                <a:lnTo>
                  <a:pt x="2" y="38"/>
                </a:lnTo>
                <a:lnTo>
                  <a:pt x="6" y="42"/>
                </a:lnTo>
                <a:lnTo>
                  <a:pt x="12" y="48"/>
                </a:lnTo>
                <a:lnTo>
                  <a:pt x="6" y="52"/>
                </a:lnTo>
                <a:lnTo>
                  <a:pt x="2" y="56"/>
                </a:lnTo>
                <a:lnTo>
                  <a:pt x="0" y="62"/>
                </a:lnTo>
                <a:lnTo>
                  <a:pt x="0" y="70"/>
                </a:lnTo>
                <a:lnTo>
                  <a:pt x="0" y="78"/>
                </a:lnTo>
                <a:lnTo>
                  <a:pt x="2" y="84"/>
                </a:lnTo>
                <a:lnTo>
                  <a:pt x="6" y="90"/>
                </a:lnTo>
                <a:lnTo>
                  <a:pt x="12" y="94"/>
                </a:lnTo>
                <a:lnTo>
                  <a:pt x="2" y="94"/>
                </a:lnTo>
                <a:lnTo>
                  <a:pt x="2" y="120"/>
                </a:lnTo>
                <a:lnTo>
                  <a:pt x="70" y="120"/>
                </a:lnTo>
                <a:lnTo>
                  <a:pt x="72" y="12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Freeform 42"/>
          <p:cNvSpPr>
            <a:spLocks/>
          </p:cNvSpPr>
          <p:nvPr/>
        </p:nvSpPr>
        <p:spPr bwMode="auto">
          <a:xfrm>
            <a:off x="1262063" y="2278063"/>
            <a:ext cx="155575" cy="168275"/>
          </a:xfrm>
          <a:custGeom>
            <a:avLst/>
            <a:gdLst>
              <a:gd name="T0" fmla="*/ 155575 w 98"/>
              <a:gd name="T1" fmla="*/ 107950 h 106"/>
              <a:gd name="T2" fmla="*/ 155575 w 98"/>
              <a:gd name="T3" fmla="*/ 57150 h 106"/>
              <a:gd name="T4" fmla="*/ 0 w 98"/>
              <a:gd name="T5" fmla="*/ 0 h 106"/>
              <a:gd name="T6" fmla="*/ 0 w 98"/>
              <a:gd name="T7" fmla="*/ 47625 h 106"/>
              <a:gd name="T8" fmla="*/ 111125 w 98"/>
              <a:gd name="T9" fmla="*/ 82550 h 106"/>
              <a:gd name="T10" fmla="*/ 0 w 98"/>
              <a:gd name="T11" fmla="*/ 117475 h 106"/>
              <a:gd name="T12" fmla="*/ 0 w 98"/>
              <a:gd name="T13" fmla="*/ 168275 h 106"/>
              <a:gd name="T14" fmla="*/ 152400 w 98"/>
              <a:gd name="T15" fmla="*/ 107950 h 106"/>
              <a:gd name="T16" fmla="*/ 155575 w 98"/>
              <a:gd name="T17" fmla="*/ 107950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106"/>
              <a:gd name="T29" fmla="*/ 98 w 98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106">
                <a:moveTo>
                  <a:pt x="98" y="68"/>
                </a:moveTo>
                <a:lnTo>
                  <a:pt x="98" y="36"/>
                </a:lnTo>
                <a:lnTo>
                  <a:pt x="0" y="0"/>
                </a:lnTo>
                <a:lnTo>
                  <a:pt x="0" y="30"/>
                </a:lnTo>
                <a:lnTo>
                  <a:pt x="70" y="52"/>
                </a:lnTo>
                <a:lnTo>
                  <a:pt x="0" y="74"/>
                </a:lnTo>
                <a:lnTo>
                  <a:pt x="0" y="106"/>
                </a:lnTo>
                <a:lnTo>
                  <a:pt x="96" y="68"/>
                </a:lnTo>
                <a:lnTo>
                  <a:pt x="98" y="6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7" name="Freeform 43"/>
          <p:cNvSpPr>
            <a:spLocks/>
          </p:cNvSpPr>
          <p:nvPr/>
        </p:nvSpPr>
        <p:spPr bwMode="auto">
          <a:xfrm>
            <a:off x="1258888" y="2205038"/>
            <a:ext cx="203200" cy="66675"/>
          </a:xfrm>
          <a:custGeom>
            <a:avLst/>
            <a:gdLst>
              <a:gd name="T0" fmla="*/ 50800 w 128"/>
              <a:gd name="T1" fmla="*/ 9525 h 42"/>
              <a:gd name="T2" fmla="*/ 76200 w 128"/>
              <a:gd name="T3" fmla="*/ 3175 h 42"/>
              <a:gd name="T4" fmla="*/ 101600 w 128"/>
              <a:gd name="T5" fmla="*/ 0 h 42"/>
              <a:gd name="T6" fmla="*/ 127000 w 128"/>
              <a:gd name="T7" fmla="*/ 3175 h 42"/>
              <a:gd name="T8" fmla="*/ 152400 w 128"/>
              <a:gd name="T9" fmla="*/ 9525 h 42"/>
              <a:gd name="T10" fmla="*/ 174625 w 128"/>
              <a:gd name="T11" fmla="*/ 22225 h 42"/>
              <a:gd name="T12" fmla="*/ 203200 w 128"/>
              <a:gd name="T13" fmla="*/ 38100 h 42"/>
              <a:gd name="T14" fmla="*/ 203200 w 128"/>
              <a:gd name="T15" fmla="*/ 66675 h 42"/>
              <a:gd name="T16" fmla="*/ 177800 w 128"/>
              <a:gd name="T17" fmla="*/ 53975 h 42"/>
              <a:gd name="T18" fmla="*/ 152400 w 128"/>
              <a:gd name="T19" fmla="*/ 47625 h 42"/>
              <a:gd name="T20" fmla="*/ 130175 w 128"/>
              <a:gd name="T21" fmla="*/ 41275 h 42"/>
              <a:gd name="T22" fmla="*/ 104775 w 128"/>
              <a:gd name="T23" fmla="*/ 41275 h 42"/>
              <a:gd name="T24" fmla="*/ 79375 w 128"/>
              <a:gd name="T25" fmla="*/ 41275 h 42"/>
              <a:gd name="T26" fmla="*/ 57150 w 128"/>
              <a:gd name="T27" fmla="*/ 44450 h 42"/>
              <a:gd name="T28" fmla="*/ 31750 w 128"/>
              <a:gd name="T29" fmla="*/ 53975 h 42"/>
              <a:gd name="T30" fmla="*/ 0 w 128"/>
              <a:gd name="T31" fmla="*/ 66675 h 42"/>
              <a:gd name="T32" fmla="*/ 0 w 128"/>
              <a:gd name="T33" fmla="*/ 38100 h 42"/>
              <a:gd name="T34" fmla="*/ 25400 w 128"/>
              <a:gd name="T35" fmla="*/ 22225 h 42"/>
              <a:gd name="T36" fmla="*/ 47625 w 128"/>
              <a:gd name="T37" fmla="*/ 9525 h 42"/>
              <a:gd name="T38" fmla="*/ 50800 w 128"/>
              <a:gd name="T39" fmla="*/ 9525 h 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8"/>
              <a:gd name="T61" fmla="*/ 0 h 42"/>
              <a:gd name="T62" fmla="*/ 128 w 128"/>
              <a:gd name="T63" fmla="*/ 42 h 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8" h="42">
                <a:moveTo>
                  <a:pt x="32" y="6"/>
                </a:moveTo>
                <a:lnTo>
                  <a:pt x="48" y="2"/>
                </a:lnTo>
                <a:lnTo>
                  <a:pt x="64" y="0"/>
                </a:lnTo>
                <a:lnTo>
                  <a:pt x="80" y="2"/>
                </a:lnTo>
                <a:lnTo>
                  <a:pt x="96" y="6"/>
                </a:lnTo>
                <a:lnTo>
                  <a:pt x="110" y="14"/>
                </a:lnTo>
                <a:lnTo>
                  <a:pt x="128" y="24"/>
                </a:lnTo>
                <a:lnTo>
                  <a:pt x="128" y="42"/>
                </a:lnTo>
                <a:lnTo>
                  <a:pt x="112" y="34"/>
                </a:lnTo>
                <a:lnTo>
                  <a:pt x="96" y="30"/>
                </a:lnTo>
                <a:lnTo>
                  <a:pt x="82" y="26"/>
                </a:lnTo>
                <a:lnTo>
                  <a:pt x="66" y="26"/>
                </a:lnTo>
                <a:lnTo>
                  <a:pt x="50" y="26"/>
                </a:lnTo>
                <a:lnTo>
                  <a:pt x="36" y="28"/>
                </a:lnTo>
                <a:lnTo>
                  <a:pt x="20" y="34"/>
                </a:lnTo>
                <a:lnTo>
                  <a:pt x="0" y="42"/>
                </a:lnTo>
                <a:lnTo>
                  <a:pt x="0" y="24"/>
                </a:lnTo>
                <a:lnTo>
                  <a:pt x="16" y="14"/>
                </a:lnTo>
                <a:lnTo>
                  <a:pt x="30" y="6"/>
                </a:lnTo>
                <a:lnTo>
                  <a:pt x="32" y="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8" name="Rectangle 44"/>
          <p:cNvSpPr>
            <a:spLocks noChangeArrowheads="1"/>
          </p:cNvSpPr>
          <p:nvPr/>
        </p:nvSpPr>
        <p:spPr bwMode="auto">
          <a:xfrm>
            <a:off x="4476750" y="6197600"/>
            <a:ext cx="117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pitchFamily="34" charset="0"/>
              </a:rPr>
              <a:t>Time (ms)</a:t>
            </a:r>
            <a:endParaRPr lang="en-US" sz="1800">
              <a:latin typeface="Arial" charset="0"/>
            </a:endParaRPr>
          </a:p>
        </p:txBody>
      </p:sp>
      <p:sp>
        <p:nvSpPr>
          <p:cNvPr id="51239" name="Rectangle 45"/>
          <p:cNvSpPr>
            <a:spLocks noChangeArrowheads="1"/>
          </p:cNvSpPr>
          <p:nvPr/>
        </p:nvSpPr>
        <p:spPr bwMode="auto">
          <a:xfrm>
            <a:off x="2130425" y="1473200"/>
            <a:ext cx="1489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Depolarization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(Na</a:t>
            </a:r>
            <a:r>
              <a:rPr lang="en-US" sz="1700" b="1" baseline="30000">
                <a:solidFill>
                  <a:srgbClr val="231F20"/>
                </a:solidFill>
                <a:latin typeface="Arial" charset="0"/>
              </a:rPr>
              <a:t>+</a:t>
            </a:r>
            <a:r>
              <a:rPr lang="en-US" sz="1700" b="1">
                <a:solidFill>
                  <a:srgbClr val="231F20"/>
                </a:solidFill>
                <a:latin typeface="Arial" charset="0"/>
              </a:rPr>
              <a:t> enters)</a:t>
            </a:r>
            <a:endParaRPr lang="en-US" sz="1800" b="1">
              <a:latin typeface="Arial" charset="0"/>
            </a:endParaRPr>
          </a:p>
        </p:txBody>
      </p:sp>
      <p:sp>
        <p:nvSpPr>
          <p:cNvPr id="51240" name="Rectangle 46"/>
          <p:cNvSpPr>
            <a:spLocks noChangeArrowheads="1"/>
          </p:cNvSpPr>
          <p:nvPr/>
        </p:nvSpPr>
        <p:spPr bwMode="auto">
          <a:xfrm>
            <a:off x="5340350" y="3540125"/>
            <a:ext cx="1489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Repolarization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(K</a:t>
            </a:r>
            <a:r>
              <a:rPr lang="en-US" sz="1700" b="1" baseline="30000">
                <a:solidFill>
                  <a:srgbClr val="231F20"/>
                </a:solidFill>
                <a:latin typeface="Arial" charset="0"/>
              </a:rPr>
              <a:t>+</a:t>
            </a:r>
            <a:r>
              <a:rPr lang="en-US" sz="1700" b="1">
                <a:solidFill>
                  <a:srgbClr val="231F20"/>
                </a:solidFill>
                <a:latin typeface="Arial" charset="0"/>
              </a:rPr>
              <a:t> leaves)</a:t>
            </a:r>
            <a:endParaRPr lang="en-US" sz="1800" b="1">
              <a:latin typeface="Arial" charset="0"/>
            </a:endParaRPr>
          </a:p>
        </p:txBody>
      </p:sp>
      <p:sp>
        <p:nvSpPr>
          <p:cNvPr id="51241" name="Rectangle 47"/>
          <p:cNvSpPr>
            <a:spLocks noChangeArrowheads="1"/>
          </p:cNvSpPr>
          <p:nvPr/>
        </p:nvSpPr>
        <p:spPr bwMode="auto">
          <a:xfrm>
            <a:off x="5759450" y="4873625"/>
            <a:ext cx="23764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After-hyperpolarization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51242" name="Freeform 48"/>
          <p:cNvSpPr>
            <a:spLocks/>
          </p:cNvSpPr>
          <p:nvPr/>
        </p:nvSpPr>
        <p:spPr bwMode="auto">
          <a:xfrm rot="16200000" flipH="1">
            <a:off x="3442494" y="713581"/>
            <a:ext cx="146050" cy="1119188"/>
          </a:xfrm>
          <a:custGeom>
            <a:avLst/>
            <a:gdLst>
              <a:gd name="T0" fmla="*/ 139095 w 42"/>
              <a:gd name="T1" fmla="*/ 0 h 434"/>
              <a:gd name="T2" fmla="*/ 0 w 42"/>
              <a:gd name="T3" fmla="*/ 0 h 434"/>
              <a:gd name="T4" fmla="*/ 0 w 42"/>
              <a:gd name="T5" fmla="*/ 1119188 h 434"/>
              <a:gd name="T6" fmla="*/ 146050 w 42"/>
              <a:gd name="T7" fmla="*/ 1119188 h 43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34"/>
              <a:gd name="T14" fmla="*/ 42 w 42"/>
              <a:gd name="T15" fmla="*/ 434 h 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34">
                <a:moveTo>
                  <a:pt x="40" y="0"/>
                </a:moveTo>
                <a:lnTo>
                  <a:pt x="0" y="0"/>
                </a:lnTo>
                <a:lnTo>
                  <a:pt x="0" y="434"/>
                </a:lnTo>
                <a:lnTo>
                  <a:pt x="42" y="43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3" name="Freeform 49"/>
          <p:cNvSpPr>
            <a:spLocks/>
          </p:cNvSpPr>
          <p:nvPr/>
        </p:nvSpPr>
        <p:spPr bwMode="auto">
          <a:xfrm rot="16200000" flipH="1">
            <a:off x="5361782" y="-88106"/>
            <a:ext cx="138112" cy="2711450"/>
          </a:xfrm>
          <a:custGeom>
            <a:avLst/>
            <a:gdLst>
              <a:gd name="T0" fmla="*/ 131535 w 42"/>
              <a:gd name="T1" fmla="*/ 0 h 434"/>
              <a:gd name="T2" fmla="*/ 0 w 42"/>
              <a:gd name="T3" fmla="*/ 0 h 434"/>
              <a:gd name="T4" fmla="*/ 0 w 42"/>
              <a:gd name="T5" fmla="*/ 2711450 h 434"/>
              <a:gd name="T6" fmla="*/ 138112 w 42"/>
              <a:gd name="T7" fmla="*/ 2711450 h 43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34"/>
              <a:gd name="T14" fmla="*/ 42 w 42"/>
              <a:gd name="T15" fmla="*/ 434 h 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34">
                <a:moveTo>
                  <a:pt x="40" y="0"/>
                </a:moveTo>
                <a:lnTo>
                  <a:pt x="0" y="0"/>
                </a:lnTo>
                <a:lnTo>
                  <a:pt x="0" y="434"/>
                </a:lnTo>
                <a:lnTo>
                  <a:pt x="42" y="43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Refractory Period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Follows the absolute refractory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Most Na</a:t>
            </a:r>
            <a:r>
              <a:rPr lang="en-US" baseline="30000" smtClean="0"/>
              <a:t>+</a:t>
            </a:r>
            <a:r>
              <a:rPr lang="en-US" smtClean="0"/>
              <a:t> channels have returned to their resting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K</a:t>
            </a:r>
            <a:r>
              <a:rPr lang="en-US" baseline="30000" smtClean="0"/>
              <a:t>+</a:t>
            </a:r>
            <a:r>
              <a:rPr lang="en-US" smtClean="0"/>
              <a:t> channels are still open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Repolarization is occurring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Threshold for AP generation is elevated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Exceptionally strong stimulus may generate an AP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Conduction Velocity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Conduction velocities of neurons vary widely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Effect of axon diameter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Larger diameter fibers have less resistance to local current flow and have faster impulse conduction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Effect of myelination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Continuous conduction in unmyelinated axons is slower than saltatory conduction in myelinated axons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Conduction Velocity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Effects of myelination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Myelin sheaths insulate and prevent leakage of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Saltatory conduction in myelinated axons is about 30 times faster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Voltage-gated Na</a:t>
            </a:r>
            <a:r>
              <a:rPr lang="en-US" baseline="30000" smtClean="0"/>
              <a:t>+</a:t>
            </a:r>
            <a:r>
              <a:rPr lang="en-US" smtClean="0"/>
              <a:t> channels are located at the nodes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APs appear to jump rapidly from node to node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11.15</a:t>
            </a:r>
          </a:p>
        </p:txBody>
      </p:sp>
      <p:pic>
        <p:nvPicPr>
          <p:cNvPr id="55299" name="Picture 9" descr="figure_11_15_0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69913"/>
            <a:ext cx="8231187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10"/>
          <p:cNvSpPr>
            <a:spLocks noChangeShapeType="1"/>
          </p:cNvSpPr>
          <p:nvPr/>
        </p:nvSpPr>
        <p:spPr bwMode="auto">
          <a:xfrm>
            <a:off x="6950075" y="5578475"/>
            <a:ext cx="1588" cy="1397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Line 11"/>
          <p:cNvSpPr>
            <a:spLocks noChangeShapeType="1"/>
          </p:cNvSpPr>
          <p:nvPr/>
        </p:nvSpPr>
        <p:spPr bwMode="auto">
          <a:xfrm flipV="1">
            <a:off x="6149975" y="4683125"/>
            <a:ext cx="1588" cy="1111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Freeform 12"/>
          <p:cNvSpPr>
            <a:spLocks/>
          </p:cNvSpPr>
          <p:nvPr/>
        </p:nvSpPr>
        <p:spPr bwMode="auto">
          <a:xfrm>
            <a:off x="4803775" y="633413"/>
            <a:ext cx="587375" cy="657225"/>
          </a:xfrm>
          <a:custGeom>
            <a:avLst/>
            <a:gdLst>
              <a:gd name="T0" fmla="*/ 0 w 370"/>
              <a:gd name="T1" fmla="*/ 657225 h 414"/>
              <a:gd name="T2" fmla="*/ 473075 w 370"/>
              <a:gd name="T3" fmla="*/ 0 h 414"/>
              <a:gd name="T4" fmla="*/ 587375 w 370"/>
              <a:gd name="T5" fmla="*/ 0 h 414"/>
              <a:gd name="T6" fmla="*/ 0 60000 65536"/>
              <a:gd name="T7" fmla="*/ 0 60000 65536"/>
              <a:gd name="T8" fmla="*/ 0 60000 65536"/>
              <a:gd name="T9" fmla="*/ 0 w 370"/>
              <a:gd name="T10" fmla="*/ 0 h 414"/>
              <a:gd name="T11" fmla="*/ 370 w 370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" h="414">
                <a:moveTo>
                  <a:pt x="0" y="414"/>
                </a:moveTo>
                <a:lnTo>
                  <a:pt x="298" y="0"/>
                </a:lnTo>
                <a:lnTo>
                  <a:pt x="37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Freeform 13"/>
          <p:cNvSpPr>
            <a:spLocks/>
          </p:cNvSpPr>
          <p:nvPr/>
        </p:nvSpPr>
        <p:spPr bwMode="auto">
          <a:xfrm>
            <a:off x="5057775" y="2309813"/>
            <a:ext cx="333375" cy="438150"/>
          </a:xfrm>
          <a:custGeom>
            <a:avLst/>
            <a:gdLst>
              <a:gd name="T0" fmla="*/ 0 w 210"/>
              <a:gd name="T1" fmla="*/ 438150 h 276"/>
              <a:gd name="T2" fmla="*/ 219075 w 210"/>
              <a:gd name="T3" fmla="*/ 0 h 276"/>
              <a:gd name="T4" fmla="*/ 333375 w 210"/>
              <a:gd name="T5" fmla="*/ 0 h 276"/>
              <a:gd name="T6" fmla="*/ 0 60000 65536"/>
              <a:gd name="T7" fmla="*/ 0 60000 65536"/>
              <a:gd name="T8" fmla="*/ 0 60000 65536"/>
              <a:gd name="T9" fmla="*/ 0 w 210"/>
              <a:gd name="T10" fmla="*/ 0 h 276"/>
              <a:gd name="T11" fmla="*/ 210 w 210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276">
                <a:moveTo>
                  <a:pt x="0" y="276"/>
                </a:moveTo>
                <a:lnTo>
                  <a:pt x="138" y="0"/>
                </a:lnTo>
                <a:lnTo>
                  <a:pt x="21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Freeform 14"/>
          <p:cNvSpPr>
            <a:spLocks/>
          </p:cNvSpPr>
          <p:nvPr/>
        </p:nvSpPr>
        <p:spPr bwMode="auto">
          <a:xfrm>
            <a:off x="2751138" y="4787900"/>
            <a:ext cx="120650" cy="285750"/>
          </a:xfrm>
          <a:custGeom>
            <a:avLst/>
            <a:gdLst>
              <a:gd name="T0" fmla="*/ 0 w 76"/>
              <a:gd name="T1" fmla="*/ 285750 h 180"/>
              <a:gd name="T2" fmla="*/ 47625 w 76"/>
              <a:gd name="T3" fmla="*/ 0 h 180"/>
              <a:gd name="T4" fmla="*/ 120650 w 76"/>
              <a:gd name="T5" fmla="*/ 0 h 180"/>
              <a:gd name="T6" fmla="*/ 0 60000 65536"/>
              <a:gd name="T7" fmla="*/ 0 60000 65536"/>
              <a:gd name="T8" fmla="*/ 0 60000 65536"/>
              <a:gd name="T9" fmla="*/ 0 w 76"/>
              <a:gd name="T10" fmla="*/ 0 h 180"/>
              <a:gd name="T11" fmla="*/ 76 w 76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80">
                <a:moveTo>
                  <a:pt x="0" y="180"/>
                </a:moveTo>
                <a:lnTo>
                  <a:pt x="30" y="0"/>
                </a:lnTo>
                <a:lnTo>
                  <a:pt x="7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Rectangle 15"/>
          <p:cNvSpPr>
            <a:spLocks noChangeArrowheads="1"/>
          </p:cNvSpPr>
          <p:nvPr/>
        </p:nvSpPr>
        <p:spPr bwMode="auto">
          <a:xfrm>
            <a:off x="5432425" y="542925"/>
            <a:ext cx="1068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Size of voltage</a:t>
            </a:r>
            <a:endParaRPr lang="en-US" sz="1800" b="1">
              <a:latin typeface="Arial" charset="0"/>
            </a:endParaRPr>
          </a:p>
        </p:txBody>
      </p:sp>
      <p:sp>
        <p:nvSpPr>
          <p:cNvPr id="55306" name="Rectangle 16"/>
          <p:cNvSpPr>
            <a:spLocks noChangeArrowheads="1"/>
          </p:cNvSpPr>
          <p:nvPr/>
        </p:nvSpPr>
        <p:spPr bwMode="auto">
          <a:xfrm>
            <a:off x="5432425" y="2219325"/>
            <a:ext cx="1008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Voltage-gated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ion channel</a:t>
            </a:r>
            <a:endParaRPr lang="en-US" sz="1800" b="1">
              <a:latin typeface="Arial" charset="0"/>
            </a:endParaRPr>
          </a:p>
        </p:txBody>
      </p:sp>
      <p:sp>
        <p:nvSpPr>
          <p:cNvPr id="55307" name="Rectangle 17"/>
          <p:cNvSpPr>
            <a:spLocks noChangeArrowheads="1"/>
          </p:cNvSpPr>
          <p:nvPr/>
        </p:nvSpPr>
        <p:spPr bwMode="auto">
          <a:xfrm>
            <a:off x="4352925" y="4432300"/>
            <a:ext cx="644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Stimulus</a:t>
            </a:r>
            <a:endParaRPr lang="en-US" sz="1800" b="1">
              <a:latin typeface="Arial" charset="0"/>
            </a:endParaRPr>
          </a:p>
        </p:txBody>
      </p:sp>
      <p:sp>
        <p:nvSpPr>
          <p:cNvPr id="55308" name="Rectangle 18"/>
          <p:cNvSpPr>
            <a:spLocks noChangeArrowheads="1"/>
          </p:cNvSpPr>
          <p:nvPr/>
        </p:nvSpPr>
        <p:spPr bwMode="auto">
          <a:xfrm>
            <a:off x="2905125" y="4695825"/>
            <a:ext cx="4905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Myelin</a:t>
            </a:r>
          </a:p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sheath</a:t>
            </a:r>
            <a:endParaRPr lang="en-US" sz="1800" b="1">
              <a:latin typeface="Arial" charset="0"/>
            </a:endParaRPr>
          </a:p>
        </p:txBody>
      </p:sp>
      <p:sp>
        <p:nvSpPr>
          <p:cNvPr id="55309" name="Rectangle 19"/>
          <p:cNvSpPr>
            <a:spLocks noChangeArrowheads="1"/>
          </p:cNvSpPr>
          <p:nvPr/>
        </p:nvSpPr>
        <p:spPr bwMode="auto">
          <a:xfrm>
            <a:off x="4352925" y="2228850"/>
            <a:ext cx="644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Stimulus</a:t>
            </a:r>
            <a:endParaRPr lang="en-US" sz="1800" b="1">
              <a:latin typeface="Arial" charset="0"/>
            </a:endParaRPr>
          </a:p>
        </p:txBody>
      </p:sp>
      <p:sp>
        <p:nvSpPr>
          <p:cNvPr id="55310" name="Rectangle 20"/>
          <p:cNvSpPr>
            <a:spLocks noChangeArrowheads="1"/>
          </p:cNvSpPr>
          <p:nvPr/>
        </p:nvSpPr>
        <p:spPr bwMode="auto">
          <a:xfrm>
            <a:off x="4352925" y="552450"/>
            <a:ext cx="644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Stimulus</a:t>
            </a:r>
            <a:endParaRPr lang="en-US" sz="1800" b="1">
              <a:latin typeface="Arial" charset="0"/>
            </a:endParaRPr>
          </a:p>
        </p:txBody>
      </p:sp>
      <p:sp>
        <p:nvSpPr>
          <p:cNvPr id="55311" name="Rectangle 21"/>
          <p:cNvSpPr>
            <a:spLocks noChangeArrowheads="1"/>
          </p:cNvSpPr>
          <p:nvPr/>
        </p:nvSpPr>
        <p:spPr bwMode="auto">
          <a:xfrm>
            <a:off x="5699125" y="4511675"/>
            <a:ext cx="1168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Node of Ranvier</a:t>
            </a:r>
            <a:endParaRPr lang="en-US" sz="1800" b="1">
              <a:latin typeface="Arial" charset="0"/>
            </a:endParaRPr>
          </a:p>
        </p:txBody>
      </p:sp>
      <p:sp>
        <p:nvSpPr>
          <p:cNvPr id="55312" name="Rectangle 22"/>
          <p:cNvSpPr>
            <a:spLocks noChangeArrowheads="1"/>
          </p:cNvSpPr>
          <p:nvPr/>
        </p:nvSpPr>
        <p:spPr bwMode="auto">
          <a:xfrm>
            <a:off x="6492875" y="5715000"/>
            <a:ext cx="1008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Myelin sheath</a:t>
            </a:r>
            <a:endParaRPr lang="en-US" sz="1800" b="1">
              <a:latin typeface="Arial" charset="0"/>
            </a:endParaRPr>
          </a:p>
        </p:txBody>
      </p:sp>
      <p:sp>
        <p:nvSpPr>
          <p:cNvPr id="55313" name="Rectangle 23"/>
          <p:cNvSpPr>
            <a:spLocks noChangeArrowheads="1"/>
          </p:cNvSpPr>
          <p:nvPr/>
        </p:nvSpPr>
        <p:spPr bwMode="auto">
          <a:xfrm>
            <a:off x="1127125" y="1689100"/>
            <a:ext cx="4205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(a)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In a </a:t>
            </a:r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bare plasma membrane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(without voltage-gated</a:t>
            </a:r>
            <a:r>
              <a:rPr lang="en-US" sz="1800" b="1">
                <a:latin typeface="Arial" charset="0"/>
              </a:rPr>
              <a:t/>
            </a:r>
            <a:br>
              <a:rPr lang="en-US" sz="1800" b="1"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channels), as on a dendrite, voltage decays because</a:t>
            </a:r>
            <a:r>
              <a:rPr lang="en-US" sz="1800" b="1">
                <a:latin typeface="Arial" charset="0"/>
              </a:rPr>
              <a:t/>
            </a:r>
            <a:br>
              <a:rPr lang="en-US" sz="1800" b="1"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current leaks across the membrane.</a:t>
            </a:r>
            <a:endParaRPr lang="en-US" sz="1200">
              <a:solidFill>
                <a:srgbClr val="231F20"/>
              </a:solidFill>
              <a:latin typeface="Arial Black" pitchFamily="34" charset="0"/>
            </a:endParaRPr>
          </a:p>
        </p:txBody>
      </p:sp>
      <p:sp>
        <p:nvSpPr>
          <p:cNvPr id="55314" name="Rectangle 24"/>
          <p:cNvSpPr>
            <a:spLocks noChangeArrowheads="1"/>
          </p:cNvSpPr>
          <p:nvPr/>
        </p:nvSpPr>
        <p:spPr bwMode="auto">
          <a:xfrm>
            <a:off x="1127125" y="1885950"/>
            <a:ext cx="171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   </a:t>
            </a:r>
            <a:endParaRPr lang="en-US" sz="1800" b="1">
              <a:latin typeface="Arial" charset="0"/>
            </a:endParaRPr>
          </a:p>
        </p:txBody>
      </p:sp>
      <p:sp>
        <p:nvSpPr>
          <p:cNvPr id="55315" name="Rectangle 25"/>
          <p:cNvSpPr>
            <a:spLocks noChangeArrowheads="1"/>
          </p:cNvSpPr>
          <p:nvPr/>
        </p:nvSpPr>
        <p:spPr bwMode="auto">
          <a:xfrm>
            <a:off x="1298575" y="18859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16" name="Rectangle 26"/>
          <p:cNvSpPr>
            <a:spLocks noChangeArrowheads="1"/>
          </p:cNvSpPr>
          <p:nvPr/>
        </p:nvSpPr>
        <p:spPr bwMode="auto">
          <a:xfrm>
            <a:off x="1127125" y="2051050"/>
            <a:ext cx="2143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    </a:t>
            </a:r>
            <a:endParaRPr lang="en-US" sz="1800" b="1">
              <a:latin typeface="Arial" charset="0"/>
            </a:endParaRPr>
          </a:p>
        </p:txBody>
      </p:sp>
      <p:sp>
        <p:nvSpPr>
          <p:cNvPr id="55317" name="Rectangle 27"/>
          <p:cNvSpPr>
            <a:spLocks noChangeArrowheads="1"/>
          </p:cNvSpPr>
          <p:nvPr/>
        </p:nvSpPr>
        <p:spPr bwMode="auto">
          <a:xfrm>
            <a:off x="1339850" y="20510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18" name="Rectangle 28"/>
          <p:cNvSpPr>
            <a:spLocks noChangeArrowheads="1"/>
          </p:cNvSpPr>
          <p:nvPr/>
        </p:nvSpPr>
        <p:spPr bwMode="auto">
          <a:xfrm>
            <a:off x="1127125" y="3403600"/>
            <a:ext cx="41513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(b)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In an </a:t>
            </a:r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unmyelinated axon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, voltage-gated Na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+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and K</a:t>
            </a:r>
            <a:r>
              <a:rPr lang="en-US" sz="1200" b="1" baseline="30000">
                <a:solidFill>
                  <a:srgbClr val="231F20"/>
                </a:solidFill>
                <a:latin typeface="Arial" charset="0"/>
              </a:rPr>
              <a:t>+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/>
            </a:r>
            <a:br>
              <a:rPr lang="en-US" sz="1200" b="1">
                <a:solidFill>
                  <a:srgbClr val="231F20"/>
                </a:solidFill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channels regenerate the action potential at each point</a:t>
            </a:r>
            <a:r>
              <a:rPr lang="en-US" sz="1800" b="1">
                <a:latin typeface="Arial" charset="0"/>
              </a:rPr>
              <a:t/>
            </a:r>
            <a:br>
              <a:rPr lang="en-US" sz="1800" b="1"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along the axon, so voltage does not decay. Conduction </a:t>
            </a:r>
            <a:br>
              <a:rPr lang="en-US" sz="1200" b="1">
                <a:solidFill>
                  <a:srgbClr val="231F20"/>
                </a:solidFill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is </a:t>
            </a:r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slow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 because movements of ions and of the gates</a:t>
            </a:r>
            <a:br>
              <a:rPr lang="en-US" sz="1200" b="1">
                <a:solidFill>
                  <a:srgbClr val="231F20"/>
                </a:solidFill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of channel proteins take time and must occur before</a:t>
            </a:r>
            <a:br>
              <a:rPr lang="en-US" sz="1200" b="1">
                <a:solidFill>
                  <a:srgbClr val="231F20"/>
                </a:solidFill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voltage regeneration occurs.</a:t>
            </a:r>
            <a:endParaRPr lang="en-US" sz="1200">
              <a:solidFill>
                <a:srgbClr val="231F20"/>
              </a:solidFill>
              <a:latin typeface="Arial Black" pitchFamily="34" charset="0"/>
            </a:endParaRPr>
          </a:p>
        </p:txBody>
      </p:sp>
      <p:sp>
        <p:nvSpPr>
          <p:cNvPr id="55319" name="Rectangle 29"/>
          <p:cNvSpPr>
            <a:spLocks noChangeArrowheads="1"/>
          </p:cNvSpPr>
          <p:nvPr/>
        </p:nvSpPr>
        <p:spPr bwMode="auto">
          <a:xfrm>
            <a:off x="1127125" y="3600450"/>
            <a:ext cx="171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   </a:t>
            </a:r>
            <a:endParaRPr lang="en-US" sz="1800" b="1">
              <a:latin typeface="Arial" charset="0"/>
            </a:endParaRPr>
          </a:p>
        </p:txBody>
      </p:sp>
      <p:sp>
        <p:nvSpPr>
          <p:cNvPr id="55320" name="Rectangle 30"/>
          <p:cNvSpPr>
            <a:spLocks noChangeArrowheads="1"/>
          </p:cNvSpPr>
          <p:nvPr/>
        </p:nvSpPr>
        <p:spPr bwMode="auto">
          <a:xfrm>
            <a:off x="1298575" y="36004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21" name="Rectangle 31"/>
          <p:cNvSpPr>
            <a:spLocks noChangeArrowheads="1"/>
          </p:cNvSpPr>
          <p:nvPr/>
        </p:nvSpPr>
        <p:spPr bwMode="auto">
          <a:xfrm>
            <a:off x="1127125" y="3765550"/>
            <a:ext cx="171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   </a:t>
            </a:r>
            <a:endParaRPr lang="en-US" sz="1800" b="1">
              <a:latin typeface="Arial" charset="0"/>
            </a:endParaRPr>
          </a:p>
        </p:txBody>
      </p:sp>
      <p:sp>
        <p:nvSpPr>
          <p:cNvPr id="55322" name="Rectangle 32"/>
          <p:cNvSpPr>
            <a:spLocks noChangeArrowheads="1"/>
          </p:cNvSpPr>
          <p:nvPr/>
        </p:nvSpPr>
        <p:spPr bwMode="auto">
          <a:xfrm>
            <a:off x="1298575" y="37655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23" name="Rectangle 33"/>
          <p:cNvSpPr>
            <a:spLocks noChangeArrowheads="1"/>
          </p:cNvSpPr>
          <p:nvPr/>
        </p:nvSpPr>
        <p:spPr bwMode="auto">
          <a:xfrm>
            <a:off x="1127125" y="3930650"/>
            <a:ext cx="171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   </a:t>
            </a:r>
            <a:endParaRPr lang="en-US" sz="1800" b="1">
              <a:latin typeface="Arial" charset="0"/>
            </a:endParaRPr>
          </a:p>
        </p:txBody>
      </p:sp>
      <p:sp>
        <p:nvSpPr>
          <p:cNvPr id="55324" name="Rectangle 34"/>
          <p:cNvSpPr>
            <a:spLocks noChangeArrowheads="1"/>
          </p:cNvSpPr>
          <p:nvPr/>
        </p:nvSpPr>
        <p:spPr bwMode="auto">
          <a:xfrm>
            <a:off x="1298575" y="39306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25" name="Rectangle 35"/>
          <p:cNvSpPr>
            <a:spLocks noChangeArrowheads="1"/>
          </p:cNvSpPr>
          <p:nvPr/>
        </p:nvSpPr>
        <p:spPr bwMode="auto">
          <a:xfrm>
            <a:off x="1298575" y="40957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26" name="Rectangle 36"/>
          <p:cNvSpPr>
            <a:spLocks noChangeArrowheads="1"/>
          </p:cNvSpPr>
          <p:nvPr/>
        </p:nvSpPr>
        <p:spPr bwMode="auto">
          <a:xfrm>
            <a:off x="1298575" y="42608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27" name="Rectangle 37"/>
          <p:cNvSpPr>
            <a:spLocks noChangeArrowheads="1"/>
          </p:cNvSpPr>
          <p:nvPr/>
        </p:nvSpPr>
        <p:spPr bwMode="auto">
          <a:xfrm>
            <a:off x="1127125" y="5765800"/>
            <a:ext cx="422751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(c)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In a </a:t>
            </a:r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myelinated axon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, myelin keeps current in axons</a:t>
            </a:r>
            <a:br>
              <a:rPr lang="en-US" sz="1200" b="1">
                <a:solidFill>
                  <a:srgbClr val="231F20"/>
                </a:solidFill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(voltage doesn’t decay much). APs are generated </a:t>
            </a:r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only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/>
            </a:r>
            <a:br>
              <a:rPr lang="en-US" sz="1200" b="1">
                <a:solidFill>
                  <a:srgbClr val="231F20"/>
                </a:solidFill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in the nodes of Ranvier and appear to jump </a:t>
            </a:r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rapidly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/>
            </a:r>
            <a:br>
              <a:rPr lang="en-US" sz="1200" b="1">
                <a:solidFill>
                  <a:srgbClr val="231F20"/>
                </a:solidFill>
                <a:latin typeface="Arial" charset="0"/>
              </a:rPr>
            </a:br>
            <a:r>
              <a:rPr lang="en-US" sz="1200" b="1">
                <a:solidFill>
                  <a:srgbClr val="231F20"/>
                </a:solidFill>
                <a:latin typeface="Arial" charset="0"/>
              </a:rPr>
              <a:t>from node to node.</a:t>
            </a:r>
          </a:p>
        </p:txBody>
      </p:sp>
      <p:sp>
        <p:nvSpPr>
          <p:cNvPr id="55328" name="Rectangle 38"/>
          <p:cNvSpPr>
            <a:spLocks noChangeArrowheads="1"/>
          </p:cNvSpPr>
          <p:nvPr/>
        </p:nvSpPr>
        <p:spPr bwMode="auto">
          <a:xfrm>
            <a:off x="1298575" y="59626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29" name="Rectangle 39"/>
          <p:cNvSpPr>
            <a:spLocks noChangeArrowheads="1"/>
          </p:cNvSpPr>
          <p:nvPr/>
        </p:nvSpPr>
        <p:spPr bwMode="auto">
          <a:xfrm>
            <a:off x="1127125" y="6127750"/>
            <a:ext cx="171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   </a:t>
            </a:r>
            <a:endParaRPr lang="en-US" sz="1800" b="1">
              <a:latin typeface="Arial" charset="0"/>
            </a:endParaRPr>
          </a:p>
        </p:txBody>
      </p:sp>
      <p:sp>
        <p:nvSpPr>
          <p:cNvPr id="55330" name="Rectangle 40"/>
          <p:cNvSpPr>
            <a:spLocks noChangeArrowheads="1"/>
          </p:cNvSpPr>
          <p:nvPr/>
        </p:nvSpPr>
        <p:spPr bwMode="auto">
          <a:xfrm>
            <a:off x="1298575" y="61277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31" name="Rectangle 41"/>
          <p:cNvSpPr>
            <a:spLocks noChangeArrowheads="1"/>
          </p:cNvSpPr>
          <p:nvPr/>
        </p:nvSpPr>
        <p:spPr bwMode="auto">
          <a:xfrm>
            <a:off x="5073650" y="612775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55332" name="Rectangle 42"/>
          <p:cNvSpPr>
            <a:spLocks noChangeArrowheads="1"/>
          </p:cNvSpPr>
          <p:nvPr/>
        </p:nvSpPr>
        <p:spPr bwMode="auto">
          <a:xfrm>
            <a:off x="6772275" y="4730750"/>
            <a:ext cx="396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1 mm</a:t>
            </a:r>
            <a:endParaRPr lang="en-US" sz="1800" b="1">
              <a:latin typeface="Arial" charset="0"/>
            </a:endParaRPr>
          </a:p>
        </p:txBody>
      </p:sp>
      <p:sp>
        <p:nvSpPr>
          <p:cNvPr id="55333" name="Freeform 43"/>
          <p:cNvSpPr>
            <a:spLocks/>
          </p:cNvSpPr>
          <p:nvPr/>
        </p:nvSpPr>
        <p:spPr bwMode="auto">
          <a:xfrm rot="16200000" flipH="1">
            <a:off x="6108700" y="4625976"/>
            <a:ext cx="85725" cy="425450"/>
          </a:xfrm>
          <a:custGeom>
            <a:avLst/>
            <a:gdLst>
              <a:gd name="T0" fmla="*/ 81643 w 42"/>
              <a:gd name="T1" fmla="*/ 0 h 434"/>
              <a:gd name="T2" fmla="*/ 0 w 42"/>
              <a:gd name="T3" fmla="*/ 0 h 434"/>
              <a:gd name="T4" fmla="*/ 0 w 42"/>
              <a:gd name="T5" fmla="*/ 425450 h 434"/>
              <a:gd name="T6" fmla="*/ 85725 w 42"/>
              <a:gd name="T7" fmla="*/ 425450 h 43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34"/>
              <a:gd name="T14" fmla="*/ 42 w 42"/>
              <a:gd name="T15" fmla="*/ 434 h 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34">
                <a:moveTo>
                  <a:pt x="40" y="0"/>
                </a:moveTo>
                <a:lnTo>
                  <a:pt x="0" y="0"/>
                </a:lnTo>
                <a:lnTo>
                  <a:pt x="0" y="434"/>
                </a:lnTo>
                <a:lnTo>
                  <a:pt x="42" y="43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Sclerosis (MS)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An autoimmune disease that mainly affects young adults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Symptoms: visual disturbances, weakness, loss of muscular control, speech disturbances, and urinary incontinence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Myelin sheaths in the CNS become nonfunctional scleroses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Shunting and short-circuiting of nerve impulses occurs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Impulse conduction slows and eventually ceases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Background Definitions</a:t>
            </a:r>
            <a:br>
              <a:rPr lang="en-US" dirty="0" smtClean="0"/>
            </a:br>
            <a:r>
              <a:rPr lang="en-US" dirty="0" smtClean="0"/>
              <a:t>(that I won’t test on… but is good for any well rounded scientists)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Resistance (R): hindrance to charge flow (provided by the plasma membrane)</a:t>
            </a:r>
          </a:p>
          <a:p>
            <a:pPr eaLnBrk="1" hangingPunct="1"/>
            <a:r>
              <a:rPr lang="en-US" u="sng" dirty="0" smtClean="0"/>
              <a:t>Insulator: substance with high electrical resistance</a:t>
            </a:r>
          </a:p>
          <a:p>
            <a:pPr eaLnBrk="1" hangingPunct="1"/>
            <a:r>
              <a:rPr lang="en-US" dirty="0" smtClean="0"/>
              <a:t>Conductor: substance with low electrical resistance</a:t>
            </a:r>
          </a:p>
        </p:txBody>
      </p:sp>
      <p:pic>
        <p:nvPicPr>
          <p:cNvPr id="62466" name="Picture 2" descr="http://t2.gstatic.com/images?q=tbn:ANd9GcRHTndXFp600oOIsQgeW_2aSpXsa-tdi1fCO3hWpVnMWCdyU_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495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Sclerosis: Treatment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immune system–modifying drugs, including interferons and Copazone:</a:t>
            </a:r>
          </a:p>
          <a:p>
            <a:pPr lvl="1" eaLnBrk="1" hangingPunct="1"/>
            <a:r>
              <a:rPr lang="en-US" smtClean="0"/>
              <a:t>Hold symptoms at bay</a:t>
            </a:r>
          </a:p>
          <a:p>
            <a:pPr lvl="1" eaLnBrk="1" hangingPunct="1"/>
            <a:r>
              <a:rPr lang="en-US" smtClean="0"/>
              <a:t>Reduce complications</a:t>
            </a:r>
          </a:p>
          <a:p>
            <a:pPr lvl="1" eaLnBrk="1" hangingPunct="1"/>
            <a:r>
              <a:rPr lang="en-US" smtClean="0"/>
              <a:t>Reduce disability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Nerve Fiber Classification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Nerve fibers are classified according to:</a:t>
            </a:r>
          </a:p>
          <a:p>
            <a:pPr lvl="1" eaLnBrk="1" hangingPunct="1"/>
            <a:r>
              <a:rPr lang="en-US" smtClean="0"/>
              <a:t>Diameter</a:t>
            </a:r>
          </a:p>
          <a:p>
            <a:pPr lvl="1" eaLnBrk="1" hangingPunct="1"/>
            <a:r>
              <a:rPr lang="en-US" smtClean="0"/>
              <a:t>Degree of myelination</a:t>
            </a:r>
          </a:p>
          <a:p>
            <a:pPr lvl="1" eaLnBrk="1" hangingPunct="1"/>
            <a:r>
              <a:rPr lang="en-US" smtClean="0"/>
              <a:t>Speed of conduction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Nerve Fiber Classification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Group A fibers</a:t>
            </a:r>
          </a:p>
          <a:p>
            <a:pPr lvl="1" eaLnBrk="1" hangingPunct="1"/>
            <a:r>
              <a:rPr lang="en-US" dirty="0" smtClean="0"/>
              <a:t>Large diameter, </a:t>
            </a:r>
            <a:r>
              <a:rPr lang="en-US" dirty="0" err="1" smtClean="0"/>
              <a:t>myelinated</a:t>
            </a:r>
            <a:r>
              <a:rPr lang="en-US" dirty="0" smtClean="0"/>
              <a:t> somatic sensory and motor fibers</a:t>
            </a:r>
          </a:p>
          <a:p>
            <a:pPr eaLnBrk="1" hangingPunct="1"/>
            <a:r>
              <a:rPr lang="en-US" dirty="0" smtClean="0"/>
              <a:t>Group B fibers</a:t>
            </a:r>
          </a:p>
          <a:p>
            <a:pPr lvl="1" eaLnBrk="1" hangingPunct="1"/>
            <a:r>
              <a:rPr lang="en-US" dirty="0" smtClean="0"/>
              <a:t>Intermediate diameter, lightly </a:t>
            </a:r>
            <a:r>
              <a:rPr lang="en-US" dirty="0" err="1" smtClean="0"/>
              <a:t>myelinated</a:t>
            </a:r>
            <a:r>
              <a:rPr lang="en-US" dirty="0" smtClean="0"/>
              <a:t> ANS fibers</a:t>
            </a:r>
          </a:p>
          <a:p>
            <a:pPr eaLnBrk="1" hangingPunct="1"/>
            <a:r>
              <a:rPr lang="en-US" dirty="0" smtClean="0"/>
              <a:t>Group C fibers</a:t>
            </a:r>
          </a:p>
          <a:p>
            <a:pPr lvl="1" eaLnBrk="1" hangingPunct="1"/>
            <a:r>
              <a:rPr lang="en-US" dirty="0" smtClean="0"/>
              <a:t>Smallest diameter, </a:t>
            </a:r>
            <a:r>
              <a:rPr lang="en-US" dirty="0" err="1" smtClean="0"/>
              <a:t>unmyelinated</a:t>
            </a:r>
            <a:r>
              <a:rPr lang="en-US" dirty="0" smtClean="0"/>
              <a:t> ANS fibers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look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Generating and maintaining the difference of charges on sides of cell membrane </a:t>
            </a:r>
          </a:p>
          <a:p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Gated </a:t>
            </a:r>
            <a:r>
              <a:rPr lang="en-US" i="1" dirty="0" smtClean="0"/>
              <a:t>need a key</a:t>
            </a:r>
          </a:p>
          <a:p>
            <a:pPr lvl="1"/>
            <a:r>
              <a:rPr lang="en-US" dirty="0" smtClean="0"/>
              <a:t>Leakage </a:t>
            </a:r>
            <a:r>
              <a:rPr lang="en-US" i="1" dirty="0" smtClean="0"/>
              <a:t>always open</a:t>
            </a:r>
          </a:p>
          <a:p>
            <a:endParaRPr lang="en-US" dirty="0" smtClean="0"/>
          </a:p>
          <a:p>
            <a:r>
              <a:rPr lang="en-US" dirty="0" smtClean="0"/>
              <a:t>What happens when we let those charges dissipate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Ion Channels</a:t>
            </a:r>
            <a:br>
              <a:rPr lang="en-US" dirty="0" smtClean="0"/>
            </a:br>
            <a:r>
              <a:rPr lang="en-US" dirty="0" smtClean="0"/>
              <a:t>What is an </a:t>
            </a:r>
            <a:r>
              <a:rPr lang="en-US" dirty="0" smtClean="0">
                <a:latin typeface="Arnprior" pitchFamily="2" charset="0"/>
              </a:rPr>
              <a:t>ion </a:t>
            </a:r>
            <a:r>
              <a:rPr lang="en-US" dirty="0" smtClean="0"/>
              <a:t>again?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95400" lvl="2" indent="-495300"/>
            <a:r>
              <a:rPr lang="en-US" dirty="0" smtClean="0"/>
              <a:t> Proteins serve as membrane ion channels</a:t>
            </a:r>
          </a:p>
          <a:p>
            <a:pPr marL="495300" indent="-495300" eaLnBrk="1" hangingPunct="1"/>
            <a:r>
              <a:rPr lang="en-US" dirty="0" smtClean="0"/>
              <a:t>Two main types of ion channels</a:t>
            </a:r>
          </a:p>
          <a:p>
            <a:pPr marL="803275" lvl="1" indent="-457200" eaLnBrk="1" hangingPunct="1">
              <a:buFont typeface="Times" charset="0"/>
              <a:buAutoNum type="arabicPeriod"/>
            </a:pPr>
            <a:r>
              <a:rPr lang="en-US" sz="6000" dirty="0" smtClean="0"/>
              <a:t>Leakage (</a:t>
            </a:r>
            <a:r>
              <a:rPr lang="en-US" sz="6000" dirty="0" err="1" smtClean="0"/>
              <a:t>nongated</a:t>
            </a:r>
            <a:r>
              <a:rPr lang="en-US" sz="6000" dirty="0" smtClean="0"/>
              <a:t>) channels—always open</a:t>
            </a:r>
          </a:p>
        </p:txBody>
      </p:sp>
      <p:sp>
        <p:nvSpPr>
          <p:cNvPr id="61442" name="AutoShape 2" descr="data:image/jpg;base64,/9j/4AAQSkZJRgABAQAAAQABAAD/2wCEAAkGBhAQEBQUEhMVFRQVFxcUFxcUFxQfFBcXFBUVGBYbGBYXHCceGBkkGRcVHy8gIyc1LDAsGB89NTAqNTItLCkBCQoKDgwOGg8PGi0lHCUvLDUpLiw1LC8sLCwvKSwpKSwsKSwsKSwqLC8sLS8pLTQsLC8sLCw1LCwsLCw1KSwsLP/AABEIAIAAjAMBIgACEQEDEQH/xAAbAAEAAQUBAAAAAAAAAAAAAAAAAwECBAUGB//EAEIQAAIBAgMEBwQHBAoDAAAAAAECEQADBBIhEzFBUQUGIjJhcZEHFIGhFSNCUnKxwVOy0eEzQ2Jjc4KSo/DxFzR0/8QAGgEAAgMBAQAAAAAAAAAAAAAAAAECAwQFBv/EACgRAAICAQIFBAIDAAAAAAAAAAABAhEDEiEEBRNBURQxcZFhgTKhsf/aAAwDAQACEQMRAD8A5ilKViMApSsbEvJy689FeZGoKsNJ8DQNKycONddxg+BG+rq2vS3Uy9Ysm4xRlBDXFXMGXUCZOjgGJEDwmtJaLAkHMdSSxAC+SjfH86qxZseZasbssyYpY/5ImpSlWlQpSlAClKUAW3LgUSTAq6otor5l5aGRoecc4NSZxMTrvjjH/dNxArSlKQClKUAKUpQAqG6hniQQQdQEURqeZMbv0qaqEUDTozcX1uxF7D7K4QUZVZiEO1ZAw7xzZeRMCSOWta6zbgkkQTyY5TPEA7qkyiZ4jT4GJ/IelVqGPFDEqgqROeSU/wCTFKVVEZmVVGZmIVVkDMzEBRJ0EkgfGprcrW5SleqdHex7Di0PeLt1rpGptPkRSfuiJYDm0zyG6uC6xdWbmCvG3m2qkM6XFXRrdshbmaDAuIxAZRpBB07tWPG0rLHjklZqKUqO+Gjs8xMRMcYnSY5/wqCVuisLYAcsJ1AEcJ5+eg9BVEsAMzcT6DQDT0FMPeDAwc2UxJEHQA6jgRMRUeEtFS8iJYxv7XGfPWPgKnJNNpvf/QMmlKVWApSlAClKUAKUpQBQSWCqAWbMRJgdhGdpPDsqassXMygxEiYq3ESO0NSFuiOeezcQjzhifhV2GcMikbioPyqT9iVLTZJW26n2LbdI4XO0FbylFg5XJS8TLDQFWW1AO/NxiK1NATIC5s8gqEnaZgZUoBrmBEiKSlpdjg6lsexYHG4tVYYdVa463Ll1b63VFm+YyqbrTnk9nLyUEECJ5D2gKiWbahLpF24bp2y7JxfFpwzgqozABgWygoSFAPaNbDC9LYhxmxeBTEXoC5i9wroIjZBWS0/3ssKTx4Dj+sHvBdLl1ES24OxW1m2KBjmKCe7cJEsDvjTQQH6vDLaMk2bMkJxjdGsAoTSsa4lwsTqV4BXy+ekamZ3mKeOKk6br5Oe2WjF9mcnaIDZZGoK5pmNdAeHCKm95WY15bjAJ1AJ3AxwqXBW1KfejMuoAcZtWUx+nOorlxV3CLdqQI4tuMc95A5k12eI5djxYeq5e/t89kZocQ5zcEvYlpUVh2I7S5eXOPHxmalriNU6NQpSlIBSlKAFKUoAppKyCQGUkAkFlDAsAw1UlZE+NS4e3hDcvZb95E2jNbD4YuwR9RJF2ZnOIjhPGKjrCvnZ3VP2XlT4cfQGW+L1OL2osi9qN6MPgh3sRiX/w8LbUet67+lbbqn0phLBuidmCRDXtntm3kA5N5MkAL+z51zDMAJMDzrZ28A2GCYi7CXBrYslRt7mYwXg/0CASQzDUwIg65uKweoxOFfRfw+XRNOvk7Oxbui09xyUIZnRJ1VcxaLgBgsw3j7Og31NfwCXkv2H7hMiN4D9pWXkVfMR5edYvRfSr4y2jBMlowWuOMu0AOgtode8NWkrpALbxsSfrxH27bDTmjqR8nevFT145tPaS8dqPQLTJfg8wxGHe072376MUaNxI3EeBEEedWV1HX3o7Lct3gO+DafT7SyyE+a51/wAorl69lwubr4o5PJ5viMXTyOJEb2zNwjjbLf5k0/Jl9KphWUoIBgaCd+nH476rdUFlzCQcykcwVP6qKYbuA8T2j5t2j+ddnNPXwuNN+zaMcUlNv4ZLSlK55aKUpQAq244USZ4bgSdSAIA1OpFXVZfUlWjQwYPIjVT6gUIEVVwSRPaG9dzDzU6iror0+41jHWbVzF2cNd2iI6nFWmsvDqD2MQmZDv4EeMVA3UDo4gE2MZYESGtMLtqPBkztH4oq7peC94fDPN6pCypZc6q6sVBILKrDMoYEEErmEg8a7297PujD3ekbtv8AGEn0uJUZ9mWDPd6XEeK4Y/wpdNoSxSW5zF7prDreufR9vZIrQt25mfEgR9g3SRYEyBlGbTvVr2bUsxJJMszkliebMxknxJrfdP8AUm3g3ssuLF6zduZLjoLZe27AAHKpOZWC7vvII72vTYT2LW2yucaboMMpNlMpBEyMrRroZ31YseqW7pDnCT9jier/AFgsJhxbbDX7jrMMLlq3bKyYM5SxP/OdMR07cckWrK2iv7RrdwieWa1JGm+eNehr7HV44u58Ldr+dP8AwzZkN71fkcQtoct4y67q6UcXL4pXFt99ipvi29mkjzLG9NYm9ZGbIELW2hDdBBDjXJnycSNBxqKvU7fsXw0ZTicQVkGItDcZ3hOdXXPY3gVBLYnFAf4toAetusOfDgTXp1S7/JNQyy3yO2eSYo9mRwM/I1dY7i/hX90V6bd9nvQqwGxd1jvyi9bYyPBEk1fa6h9FAALax93gAPeVHIdohF4b5qDV41Dw3/Yug7s8zO6eHPhVFYESCCPCvSenugMPgMLcxCYGxbZYW370xvXWuMQE7JZlUyZ7x3GvNbdsKABw+fM6czr8aolHSE4aS6lKVArFKVH7wkTmWOcimk+wHq3sz6ff3HZNYe4lh2tFreRiFPbTNbJDRlcAZc27hW+VejmY5H92uHflZ7DE+NtsqufxKa8z9mWKstjWtszrtkyqys6XFu25ZRoRoyM+hkHKulen9K5sOk3cXZNvdGMRI1IHeXL+6a1xTo2QlcbM4dGYj7GMcj+8t2WHqqrUf0dix/WYZvxWGE+lytc3QnH6PwpnjZu5SfL6pfzqq9HKB/6eMHgmK0+AGKH5UyZD1i6Ge5hry3sPhCuRjtFco6QJDgm2YKkZpzcK4jq50h7ucl/C2L1sDaANaUYjK4DsCX7Oa220UqQD9WfCuu6cwyPhryD3+0zW2AFzb3LZMaB5NxSkwDrqCa47EXgdnePZUEBpJUpnjZMHbVctwC0Se7tLROuaQD0AYPDkSeizB1lEwbCDyy3ZPpVowmA44K+PDYXo9BI9K5rql1uwrI1u50g9nIfq52aIbZJACi7aJAGWQJ0Vl8htD1ywm2Fr6SvEH+tFuzsQ2kKbuzygn08d1T0S8Mjrj5NkML0dxwl744bEkfu1cLOAHc6Pdj/8hHzugD51IMVaifpTTmHwceuSsHD9OYC8zL9JXXKsVKi4qFiPubJFZ1/tLpodajRK0bhcdeUfV4LZrxN25Ytj/bLkfGsW/wBY7n7XB2/K691vgiqpJqAjo8Sww928RrmuW7zxH95idB61gP7SMKlu+1ixPu4GcZrCAltFCFWYvLdmVBE8aVdxXRx/tD6ae9dSybl1xbG0bPbW2mdxFvLbjMAFLHtH7Yrk6lxeLe9ce7cM3LjF2I3S3AeAEKPACoqySlbMk3bFKUqJAutkA1cNnM5RPPKJ9ajpW/h+PycPHTBIoyYIzdtsuu27bkFhqIIYSGBGoggg79auCW80kSx4sSza79XJPzqOrLV0NMfZJU+Yj+NaVzfNepxi/wBEPSqqTZscHjr1gRZxN+yv3bd1gnwQyB8Klu9O4lriXGxV9rlvRH2hlZ3woGUzpMgzxrSHHDSFYyzKABqSkzx3aHWhxsQMlzMQTlABMAxrBj508nM9TtYo/slHBNba2b7H9Y8ViFK3sVeuId6EqqHwZbarmHgdOdapcLZBnIvpp/p3DhVttpA0I8DEjzisdceCBlVmJGaABMSQCZMCSDUY80nHZQj9BLh3L3k/s2W2HP1qm2HOsQXRlzGQIkzvEb5+dRLjP7FyDqDl3/AGR8RVy53n7RRV6GH5MrZWojKImcsdmeeXu/KpCEaJA03SNR5HePhWv+kBqclyFnMcu6BJmTyqZrwGWftkAebAkfIVCPN8sXvGNeKJy4ReXZluqMe0S0feZmj4MSKsv2bbxmA03EEgjyI1FYK48GDlfKTlzECJLZRpMxOm6qnHDSFY5iyiAN6TO87tD6VN83nWnpxoXo3d6nZke6puLuRyzfqAD86e5qP6Nsg5QCo8gdR61FZxOYkQwI0IMSJ1B36g8xU1Z3zCLTi8UaJ9CSd6mUS0AZZs5G7QBRPIDjGlVpSsOXP1KVJJeC2MdO4pSlUExWHhBdXQosF2YkvrDNMwAeHjWZSnY7NfbwLfVhpGVXzFWg5mIjUeE0v4Q59FdlCBRFyJ1JOYkyeFbClFj1FgBy7oMbpmDHPjWEcMQqAIcyoFzq4UDQSCd5E8INbClCdCTojVSEg9oxB3DMY103a1j4SywaQGRIjIzZtdIga5QNdJ48KzKUWFmIcKSl1dxcvB8GGlVUO7oWXIEJJ1Bk5SNI4akyayqUWPUYeBwIVUzyWXWCZVTxgDTnrUaWLq7KFBKi5mloALkazEnjurYUo1CshsWCCzMQWaJjcANAB4DXWpqUpCFKUoA//Z"/>
          <p:cNvSpPr>
            <a:spLocks noChangeAspect="1" noChangeArrowheads="1"/>
          </p:cNvSpPr>
          <p:nvPr/>
        </p:nvSpPr>
        <p:spPr bwMode="auto">
          <a:xfrm>
            <a:off x="80963" y="-579438"/>
            <a:ext cx="13335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data:image/jpg;base64,/9j/4AAQSkZJRgABAQAAAQABAAD/2wCEAAkGBhAQEBQUEhMVFRQVFxcUFxcUFxQfFBcXFBUVGBYbGBYXHCceGBkkGRcVHy8gIyc1LDAsGB89NTAqNTItLCkBCQoKDgwOGg8PGi0lHCUvLDUpLiw1LC8sLCwvKSwpKSwsKSwsKSwqLC8sLS8pLTQsLC8sLCw1LCwsLCw1KSwsLP/AABEIAIAAjAMBIgACEQEDEQH/xAAbAAEAAQUBAAAAAAAAAAAAAAAAAwECBAUGB//EAEIQAAIBAgMEBwQHBAoDAAAAAAECEQADBBIhEzFBUQUGIjJhcZEHFIGhFSNCUnKxwVOy0eEzQ2Jjc4KSo/DxFzR0/8QAGgEAAgMBAQAAAAAAAAAAAAAAAAECAwQFBv/EACgRAAICAQIFBAIDAAAAAAAAAAABAhEDEiEEBRNBURQxcZFhgTKhsf/aAAwDAQACEQMRAD8A5ilKViMApSsbEvJy689FeZGoKsNJ8DQNKycONddxg+BG+rq2vS3Uy9Ysm4xRlBDXFXMGXUCZOjgGJEDwmtJaLAkHMdSSxAC+SjfH86qxZseZasbssyYpY/5ImpSlWlQpSlAClKUAW3LgUSTAq6otor5l5aGRoecc4NSZxMTrvjjH/dNxArSlKQClKUAKUpQAqG6hniQQQdQEURqeZMbv0qaqEUDTozcX1uxF7D7K4QUZVZiEO1ZAw7xzZeRMCSOWta6zbgkkQTyY5TPEA7qkyiZ4jT4GJ/IelVqGPFDEqgqROeSU/wCTFKVVEZmVVGZmIVVkDMzEBRJ0EkgfGprcrW5SleqdHex7Di0PeLt1rpGptPkRSfuiJYDm0zyG6uC6xdWbmCvG3m2qkM6XFXRrdshbmaDAuIxAZRpBB07tWPG0rLHjklZqKUqO+Gjs8xMRMcYnSY5/wqCVuisLYAcsJ1AEcJ5+eg9BVEsAMzcT6DQDT0FMPeDAwc2UxJEHQA6jgRMRUeEtFS8iJYxv7XGfPWPgKnJNNpvf/QMmlKVWApSlAClKUAKUpQBQSWCqAWbMRJgdhGdpPDsqassXMygxEiYq3ESO0NSFuiOeezcQjzhifhV2GcMikbioPyqT9iVLTZJW26n2LbdI4XO0FbylFg5XJS8TLDQFWW1AO/NxiK1NATIC5s8gqEnaZgZUoBrmBEiKSlpdjg6lsexYHG4tVYYdVa463Ll1b63VFm+YyqbrTnk9nLyUEECJ5D2gKiWbahLpF24bp2y7JxfFpwzgqozABgWygoSFAPaNbDC9LYhxmxeBTEXoC5i9wroIjZBWS0/3ssKTx4Dj+sHvBdLl1ES24OxW1m2KBjmKCe7cJEsDvjTQQH6vDLaMk2bMkJxjdGsAoTSsa4lwsTqV4BXy+ekamZ3mKeOKk6br5Oe2WjF9mcnaIDZZGoK5pmNdAeHCKm95WY15bjAJ1AJ3AxwqXBW1KfejMuoAcZtWUx+nOorlxV3CLdqQI4tuMc95A5k12eI5djxYeq5e/t89kZocQ5zcEvYlpUVh2I7S5eXOPHxmalriNU6NQpSlIBSlKAFKUoAppKyCQGUkAkFlDAsAw1UlZE+NS4e3hDcvZb95E2jNbD4YuwR9RJF2ZnOIjhPGKjrCvnZ3VP2XlT4cfQGW+L1OL2osi9qN6MPgh3sRiX/w8LbUet67+lbbqn0phLBuidmCRDXtntm3kA5N5MkAL+z51zDMAJMDzrZ28A2GCYi7CXBrYslRt7mYwXg/0CASQzDUwIg65uKweoxOFfRfw+XRNOvk7Oxbui09xyUIZnRJ1VcxaLgBgsw3j7Og31NfwCXkv2H7hMiN4D9pWXkVfMR5edYvRfSr4y2jBMlowWuOMu0AOgtode8NWkrpALbxsSfrxH27bDTmjqR8nevFT145tPaS8dqPQLTJfg8wxGHe072376MUaNxI3EeBEEedWV1HX3o7Lct3gO+DafT7SyyE+a51/wAorl69lwubr4o5PJ5viMXTyOJEb2zNwjjbLf5k0/Jl9KphWUoIBgaCd+nH476rdUFlzCQcykcwVP6qKYbuA8T2j5t2j+ddnNPXwuNN+zaMcUlNv4ZLSlK55aKUpQAq244USZ4bgSdSAIA1OpFXVZfUlWjQwYPIjVT6gUIEVVwSRPaG9dzDzU6iror0+41jHWbVzF2cNd2iI6nFWmsvDqD2MQmZDv4EeMVA3UDo4gE2MZYESGtMLtqPBkztH4oq7peC94fDPN6pCypZc6q6sVBILKrDMoYEEErmEg8a7297PujD3ekbtv8AGEn0uJUZ9mWDPd6XEeK4Y/wpdNoSxSW5zF7prDreufR9vZIrQt25mfEgR9g3SRYEyBlGbTvVr2bUsxJJMszkliebMxknxJrfdP8AUm3g3ssuLF6zduZLjoLZe27AAHKpOZWC7vvII72vTYT2LW2yucaboMMpNlMpBEyMrRroZ31YseqW7pDnCT9jier/AFgsJhxbbDX7jrMMLlq3bKyYM5SxP/OdMR07cckWrK2iv7RrdwieWa1JGm+eNehr7HV44u58Ldr+dP8AwzZkN71fkcQtoct4y67q6UcXL4pXFt99ipvi29mkjzLG9NYm9ZGbIELW2hDdBBDjXJnycSNBxqKvU7fsXw0ZTicQVkGItDcZ3hOdXXPY3gVBLYnFAf4toAetusOfDgTXp1S7/JNQyy3yO2eSYo9mRwM/I1dY7i/hX90V6bd9nvQqwGxd1jvyi9bYyPBEk1fa6h9FAALax93gAPeVHIdohF4b5qDV41Dw3/Yug7s8zO6eHPhVFYESCCPCvSenugMPgMLcxCYGxbZYW370xvXWuMQE7JZlUyZ7x3GvNbdsKABw+fM6czr8aolHSE4aS6lKVArFKVH7wkTmWOcimk+wHq3sz6ff3HZNYe4lh2tFreRiFPbTNbJDRlcAZc27hW+VejmY5H92uHflZ7DE+NtsqufxKa8z9mWKstjWtszrtkyqys6XFu25ZRoRoyM+hkHKulen9K5sOk3cXZNvdGMRI1IHeXL+6a1xTo2QlcbM4dGYj7GMcj+8t2WHqqrUf0dix/WYZvxWGE+lytc3QnH6PwpnjZu5SfL6pfzqq9HKB/6eMHgmK0+AGKH5UyZD1i6Ge5hry3sPhCuRjtFco6QJDgm2YKkZpzcK4jq50h7ucl/C2L1sDaANaUYjK4DsCX7Oa220UqQD9WfCuu6cwyPhryD3+0zW2AFzb3LZMaB5NxSkwDrqCa47EXgdnePZUEBpJUpnjZMHbVctwC0Se7tLROuaQD0AYPDkSeizB1lEwbCDyy3ZPpVowmA44K+PDYXo9BI9K5rql1uwrI1u50g9nIfq52aIbZJACi7aJAGWQJ0Vl8htD1ywm2Fr6SvEH+tFuzsQ2kKbuzygn08d1T0S8Mjrj5NkML0dxwl744bEkfu1cLOAHc6Pdj/8hHzugD51IMVaifpTTmHwceuSsHD9OYC8zL9JXXKsVKi4qFiPubJFZ1/tLpodajRK0bhcdeUfV4LZrxN25Ytj/bLkfGsW/wBY7n7XB2/K691vgiqpJqAjo8Sww928RrmuW7zxH95idB61gP7SMKlu+1ixPu4GcZrCAltFCFWYvLdmVBE8aVdxXRx/tD6ae9dSybl1xbG0bPbW2mdxFvLbjMAFLHtH7Yrk6lxeLe9ce7cM3LjF2I3S3AeAEKPACoqySlbMk3bFKUqJAutkA1cNnM5RPPKJ9ajpW/h+PycPHTBIoyYIzdtsuu27bkFhqIIYSGBGoggg79auCW80kSx4sSza79XJPzqOrLV0NMfZJU+Yj+NaVzfNepxi/wBEPSqqTZscHjr1gRZxN+yv3bd1gnwQyB8Klu9O4lriXGxV9rlvRH2hlZ3woGUzpMgzxrSHHDSFYyzKABqSkzx3aHWhxsQMlzMQTlABMAxrBj508nM9TtYo/slHBNba2b7H9Y8ViFK3sVeuId6EqqHwZbarmHgdOdapcLZBnIvpp/p3DhVttpA0I8DEjzisdceCBlVmJGaABMSQCZMCSDUY80nHZQj9BLh3L3k/s2W2HP1qm2HOsQXRlzGQIkzvEb5+dRLjP7FyDqDl3/AGR8RVy53n7RRV6GH5MrZWojKImcsdmeeXu/KpCEaJA03SNR5HePhWv+kBqclyFnMcu6BJmTyqZrwGWftkAebAkfIVCPN8sXvGNeKJy4ReXZluqMe0S0feZmj4MSKsv2bbxmA03EEgjyI1FYK48GDlfKTlzECJLZRpMxOm6qnHDSFY5iyiAN6TO87tD6VN83nWnpxoXo3d6nZke6puLuRyzfqAD86e5qP6Nsg5QCo8gdR61FZxOYkQwI0IMSJ1B36g8xU1Z3zCLTi8UaJ9CSd6mUS0AZZs5G7QBRPIDjGlVpSsOXP1KVJJeC2MdO4pSlUExWHhBdXQosF2YkvrDNMwAeHjWZSnY7NfbwLfVhpGVXzFWg5mIjUeE0v4Q59FdlCBRFyJ1JOYkyeFbClFj1FgBy7oMbpmDHPjWEcMQqAIcyoFzq4UDQSCd5E8INbClCdCTojVSEg9oxB3DMY103a1j4SywaQGRIjIzZtdIga5QNdJ48KzKUWFmIcKSl1dxcvB8GGlVUO7oWXIEJJ1Bk5SNI4akyayqUWPUYeBwIVUzyWXWCZVTxgDTnrUaWLq7KFBKi5mloALkazEnjurYUo1CshsWCCzMQWaJjcANAB4DXWpqUpCFKUoA//Z"/>
          <p:cNvSpPr>
            <a:spLocks noChangeAspect="1" noChangeArrowheads="1"/>
          </p:cNvSpPr>
          <p:nvPr/>
        </p:nvSpPr>
        <p:spPr bwMode="auto">
          <a:xfrm>
            <a:off x="80963" y="-579438"/>
            <a:ext cx="13335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6" name="Picture 6" descr="http://t2.gstatic.com/images?q=tbn:ANd9GcRMXoFoz1QMUYFJUKk6Wsb3m-1emuIICYC3rC65KunwRb2od3D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648200"/>
            <a:ext cx="2710541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Ion Channels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879475" lvl="1" indent="-533400" eaLnBrk="1" hangingPunct="1">
              <a:lnSpc>
                <a:spcPct val="90000"/>
              </a:lnSpc>
              <a:buFont typeface="Times" charset="0"/>
              <a:buAutoNum type="arabicPeriod" startAt="2"/>
            </a:pPr>
            <a:r>
              <a:rPr lang="en-US" sz="6000" dirty="0" smtClean="0"/>
              <a:t>Gated channels </a:t>
            </a:r>
            <a:r>
              <a:rPr lang="en-US" dirty="0" smtClean="0"/>
              <a:t>(three keys):</a:t>
            </a:r>
          </a:p>
          <a:p>
            <a:pPr marL="1622425" lvl="3" indent="-533400" eaLnBrk="1" hangingPunct="1">
              <a:lnSpc>
                <a:spcPct val="90000"/>
              </a:lnSpc>
            </a:pPr>
            <a:r>
              <a:rPr lang="en-US" sz="4400" dirty="0" smtClean="0"/>
              <a:t>Chemically gated </a:t>
            </a:r>
            <a:r>
              <a:rPr lang="en-US" dirty="0" smtClean="0"/>
              <a:t>(</a:t>
            </a:r>
            <a:r>
              <a:rPr lang="en-US" dirty="0" err="1" smtClean="0"/>
              <a:t>ligand</a:t>
            </a:r>
            <a:r>
              <a:rPr lang="en-US" dirty="0" smtClean="0"/>
              <a:t>-gated) channels—open with binding of a specific neurotransmitter</a:t>
            </a:r>
          </a:p>
          <a:p>
            <a:pPr marL="1622425" lvl="3" indent="-533400" eaLnBrk="1" hangingPunct="1">
              <a:lnSpc>
                <a:spcPct val="90000"/>
              </a:lnSpc>
            </a:pPr>
            <a:r>
              <a:rPr lang="en-US" sz="4400" dirty="0" smtClean="0"/>
              <a:t>Voltage-gated channels</a:t>
            </a:r>
            <a:r>
              <a:rPr lang="en-US" dirty="0" smtClean="0"/>
              <a:t>—open and close in response to changes in membrane potential</a:t>
            </a:r>
          </a:p>
          <a:p>
            <a:pPr marL="1622425" lvl="3" indent="-533400" eaLnBrk="1" hangingPunct="1">
              <a:lnSpc>
                <a:spcPct val="90000"/>
              </a:lnSpc>
            </a:pPr>
            <a:r>
              <a:rPr lang="en-US" sz="4400" dirty="0" smtClean="0"/>
              <a:t>Mechanically gated channels</a:t>
            </a:r>
            <a:r>
              <a:rPr lang="en-US" dirty="0" smtClean="0"/>
              <a:t>—open and close in response to physical deformation of receptors</a:t>
            </a:r>
          </a:p>
        </p:txBody>
      </p:sp>
      <p:pic>
        <p:nvPicPr>
          <p:cNvPr id="60418" name="Picture 2" descr="http://t1.gstatic.com/images?q=tbn:ANd9GcTv_QVQ2fLvFDtFdMBMOfXz0nrzKQrFzoABG2u0AytYG5BAXhIg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342294"/>
            <a:ext cx="2590800" cy="1515706"/>
          </a:xfrm>
          <a:prstGeom prst="rect">
            <a:avLst/>
          </a:prstGeom>
          <a:noFill/>
        </p:spPr>
      </p:pic>
      <p:pic>
        <p:nvPicPr>
          <p:cNvPr id="60420" name="Picture 4" descr="http://t3.gstatic.com/images?q=tbn:ANd9GcRcQ0vf_B_dUboVqWMALb-LUijsbOav3nnUtP6aJZwMdiEDb9u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2034617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2147</Words>
  <Application>Microsoft Office PowerPoint</Application>
  <PresentationFormat>On-screen Show (4:3)</PresentationFormat>
  <Paragraphs>465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This week’s plan 2 days talking about how nerve impulse Wednesday – Brain regions Thursday Dissect Sheep Brain Friday Assess regions and neuron firing  Current Event   </vt:lpstr>
      <vt:lpstr>The Forest </vt:lpstr>
      <vt:lpstr> Mass ~energy </vt:lpstr>
      <vt:lpstr>Principles of Electricity </vt:lpstr>
      <vt:lpstr>Background Definitions</vt:lpstr>
      <vt:lpstr>Background Definitions (that I won’t test on… but is good for any well rounded scientists)</vt:lpstr>
      <vt:lpstr>We’ll look at</vt:lpstr>
      <vt:lpstr>Ion Channels What is an ion again?</vt:lpstr>
      <vt:lpstr>Ion Channels</vt:lpstr>
      <vt:lpstr>Slide 10</vt:lpstr>
      <vt:lpstr>Gated Channels</vt:lpstr>
      <vt:lpstr>Resting Membrane Potential (Vr)</vt:lpstr>
      <vt:lpstr>Slide 13</vt:lpstr>
      <vt:lpstr>Resting Membrane Potential</vt:lpstr>
      <vt:lpstr>Resting Membrane Potential</vt:lpstr>
      <vt:lpstr>Resting Membrane Potential </vt:lpstr>
      <vt:lpstr>Slide 17</vt:lpstr>
      <vt:lpstr>Next one is a big one</vt:lpstr>
      <vt:lpstr>*Membrane Potentials That Act as Signals</vt:lpstr>
      <vt:lpstr>Words we’re going to be using…</vt:lpstr>
      <vt:lpstr>*Membrane Potentials That Act as Signals</vt:lpstr>
      <vt:lpstr>*Changes in Membrane Potential</vt:lpstr>
      <vt:lpstr>Slide 23</vt:lpstr>
      <vt:lpstr>Changes in Membrane Potential</vt:lpstr>
      <vt:lpstr>Slide 25</vt:lpstr>
      <vt:lpstr>Graded Potentials</vt:lpstr>
      <vt:lpstr>Slide 27</vt:lpstr>
      <vt:lpstr>Slide 28</vt:lpstr>
      <vt:lpstr>Graded Potentials (your putter)</vt:lpstr>
      <vt:lpstr>Slide 30</vt:lpstr>
      <vt:lpstr>Slide 31</vt:lpstr>
      <vt:lpstr>Next one is a big one</vt:lpstr>
      <vt:lpstr>Action Potential (AP) </vt:lpstr>
      <vt:lpstr>Slide 34</vt:lpstr>
      <vt:lpstr>Generation of an Action Potential</vt:lpstr>
      <vt:lpstr>Sodium Channels</vt:lpstr>
      <vt:lpstr>Properties of Gated Channels</vt:lpstr>
      <vt:lpstr>Depolarizing Phase</vt:lpstr>
      <vt:lpstr>Repolarizing Phase</vt:lpstr>
      <vt:lpstr>Hyperpolarization</vt:lpstr>
      <vt:lpstr>Slide 41</vt:lpstr>
      <vt:lpstr>Slide 42</vt:lpstr>
      <vt:lpstr>Propagation of an Action Potential </vt:lpstr>
      <vt:lpstr>Propagation of an Action Potential </vt:lpstr>
      <vt:lpstr>Slide 45</vt:lpstr>
      <vt:lpstr>Slide 46</vt:lpstr>
      <vt:lpstr>Slide 47</vt:lpstr>
      <vt:lpstr>Threshold </vt:lpstr>
      <vt:lpstr>Threshold </vt:lpstr>
      <vt:lpstr>Coding for Stimulus Intensity</vt:lpstr>
      <vt:lpstr>Slide 51</vt:lpstr>
      <vt:lpstr>Absolute Refractory Period</vt:lpstr>
      <vt:lpstr>Slide 53</vt:lpstr>
      <vt:lpstr>Relative Refractory Period</vt:lpstr>
      <vt:lpstr>Slide 55</vt:lpstr>
      <vt:lpstr>Conduction Velocity</vt:lpstr>
      <vt:lpstr>Conduction Velocity</vt:lpstr>
      <vt:lpstr>Slide 58</vt:lpstr>
      <vt:lpstr>Multiple Sclerosis (MS)</vt:lpstr>
      <vt:lpstr>Multiple Sclerosis: Treatment</vt:lpstr>
      <vt:lpstr>Nerve Fiber Classification</vt:lpstr>
      <vt:lpstr>Nerve Fiber Classification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week’s plan 2 days talking about how nerve impulses move 2 day </dc:title>
  <dc:creator>MVerdi</dc:creator>
  <cp:lastModifiedBy>mfcsd</cp:lastModifiedBy>
  <cp:revision>49</cp:revision>
  <dcterms:created xsi:type="dcterms:W3CDTF">2011-04-10T18:30:59Z</dcterms:created>
  <dcterms:modified xsi:type="dcterms:W3CDTF">2014-02-12T11:49:08Z</dcterms:modified>
</cp:coreProperties>
</file>