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05" r:id="rId4"/>
    <p:sldId id="304" r:id="rId5"/>
    <p:sldId id="258" r:id="rId6"/>
    <p:sldId id="259" r:id="rId7"/>
    <p:sldId id="260" r:id="rId8"/>
    <p:sldId id="309" r:id="rId9"/>
    <p:sldId id="261" r:id="rId10"/>
    <p:sldId id="262" r:id="rId11"/>
    <p:sldId id="263" r:id="rId12"/>
    <p:sldId id="30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0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08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x="9144000" cy="6858000" type="screen4x3"/>
  <p:notesSz cx="6858000" cy="9199563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E3F9-07AC-441B-ADDD-5A536201233F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09CD2-13F0-447A-A021-06F9DD19F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5C930-BE92-41DE-B129-4D511E17D70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B5528-6697-448C-952E-530EC70CA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5528-6697-448C-952E-530EC70CA0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A034-5B13-4FA3-B8D0-DBCADA2B2488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EC16-E47B-495C-9085-E071D23534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photo.com/images/download_lo_res.html?id=805800084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sciencephoto.com/images/download_lo_res.html?id=80216019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photo.com/images/download_lo_res.html?id=700022753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9.jpeg"/><Relationship Id="rId10" Type="http://schemas.openxmlformats.org/officeDocument/2006/relationships/hyperlink" Target="http://sciencephoto.com/images/download_lo_res.html?id=670014979" TargetMode="External"/><Relationship Id="rId4" Type="http://schemas.openxmlformats.org/officeDocument/2006/relationships/hyperlink" Target="http://sciencephoto.com/images/download_lo_res.html?id=670085057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europathologyweb.org/chapter1/images1/1-11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week: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Monday and Tuesday </a:t>
            </a:r>
            <a:r>
              <a:rPr lang="en-US" dirty="0" smtClean="0"/>
              <a:t>– Nervous  System Overview (</a:t>
            </a:r>
            <a:r>
              <a:rPr lang="en-US" dirty="0" err="1" smtClean="0"/>
              <a:t>Fucntions</a:t>
            </a:r>
            <a:r>
              <a:rPr lang="en-US" dirty="0" smtClean="0"/>
              <a:t>, Histology, Cell types)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Wednesday and Thursday </a:t>
            </a:r>
            <a:r>
              <a:rPr lang="en-US" dirty="0" smtClean="0"/>
              <a:t>Nerve Firing </a:t>
            </a:r>
          </a:p>
          <a:p>
            <a:r>
              <a:rPr lang="en-US" dirty="0" smtClean="0"/>
              <a:t>Friday Assess – and Read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Efferent (Motor) Division </a:t>
            </a:r>
            <a:r>
              <a:rPr lang="en-US" dirty="0"/>
              <a:t>of PNS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Times" charset="0"/>
              <a:buAutoNum type="arabicPeriod"/>
            </a:pPr>
            <a:r>
              <a:rPr lang="en-US" dirty="0"/>
              <a:t>Somatic </a:t>
            </a:r>
            <a:r>
              <a:rPr lang="en-US" dirty="0" smtClean="0"/>
              <a:t>nervous </a:t>
            </a:r>
            <a:r>
              <a:rPr lang="en-US" dirty="0"/>
              <a:t>system</a:t>
            </a:r>
          </a:p>
          <a:p>
            <a:pPr marL="879475" lvl="1" indent="-533400"/>
            <a:r>
              <a:rPr lang="en-US" dirty="0"/>
              <a:t>Conscious control of skeletal muscles</a:t>
            </a:r>
          </a:p>
        </p:txBody>
      </p:sp>
      <p:pic>
        <p:nvPicPr>
          <p:cNvPr id="52226" name="Picture 2" descr="http://t3.gstatic.com/images?q=tbn:ANd9GcSKxOZELP61qH521xkG-rLlOc7cBBW4g3BHFuZyW6QFcGFcgZnh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35705"/>
            <a:ext cx="2743200" cy="412229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8400" y="3581400"/>
            <a:ext cx="21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(voluntary Division)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gulledgefamilywellness.com/clients/5798/images/autonomic_nervous_syst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608" y="2971801"/>
            <a:ext cx="2817692" cy="3886200"/>
          </a:xfrm>
          <a:prstGeom prst="rect">
            <a:avLst/>
          </a:prstGeom>
          <a:noFill/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/>
              <a:t>Motor Division of PNS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839200" cy="4525963"/>
          </a:xfrm>
        </p:spPr>
        <p:txBody>
          <a:bodyPr/>
          <a:lstStyle/>
          <a:p>
            <a:pPr marL="571500" indent="-571500">
              <a:buFont typeface="Times" charset="0"/>
              <a:buAutoNum type="arabicPeriod" startAt="2"/>
            </a:pPr>
            <a:r>
              <a:rPr lang="en-US" dirty="0"/>
              <a:t>Autonomic </a:t>
            </a:r>
            <a:r>
              <a:rPr lang="en-US" dirty="0" smtClean="0"/>
              <a:t>nervous </a:t>
            </a:r>
            <a:r>
              <a:rPr lang="en-US" dirty="0"/>
              <a:t>system (ANS</a:t>
            </a:r>
            <a:r>
              <a:rPr lang="en-US" dirty="0" smtClean="0"/>
              <a:t>)</a:t>
            </a:r>
            <a:endParaRPr lang="en-US" dirty="0"/>
          </a:p>
          <a:p>
            <a:pPr marL="879475" lvl="1" indent="-533400"/>
            <a:r>
              <a:rPr lang="en-US" dirty="0">
                <a:latin typeface="Comic Sans MS" pitchFamily="66" charset="0"/>
              </a:rPr>
              <a:t>Visceral</a:t>
            </a:r>
            <a:r>
              <a:rPr lang="en-US" dirty="0"/>
              <a:t> motor nerve fibers</a:t>
            </a:r>
          </a:p>
          <a:p>
            <a:pPr marL="879475" lvl="1" indent="-533400"/>
            <a:r>
              <a:rPr lang="en-US" dirty="0"/>
              <a:t>Regulates smooth </a:t>
            </a:r>
            <a:r>
              <a:rPr lang="en-US" dirty="0" smtClean="0"/>
              <a:t>mm, </a:t>
            </a:r>
            <a:r>
              <a:rPr lang="en-US" dirty="0"/>
              <a:t>cardiac </a:t>
            </a:r>
            <a:r>
              <a:rPr lang="en-US" dirty="0" smtClean="0"/>
              <a:t>mm, </a:t>
            </a:r>
            <a:r>
              <a:rPr lang="en-US" dirty="0"/>
              <a:t>and </a:t>
            </a:r>
            <a:r>
              <a:rPr lang="en-US" dirty="0" smtClean="0"/>
              <a:t>glands</a:t>
            </a:r>
          </a:p>
          <a:p>
            <a:pPr marL="1279525" lvl="2" indent="-533400"/>
            <a:r>
              <a:rPr lang="en-US" dirty="0" smtClean="0"/>
              <a:t>Stuff you are too busy to think about</a:t>
            </a:r>
            <a:endParaRPr lang="en-US" dirty="0"/>
          </a:p>
          <a:p>
            <a:pPr marL="879475" lvl="1" indent="-533400"/>
            <a:r>
              <a:rPr lang="en-US" dirty="0">
                <a:latin typeface="Comic Sans MS" pitchFamily="66" charset="0"/>
              </a:rPr>
              <a:t>Two functional subdivisions</a:t>
            </a:r>
          </a:p>
          <a:p>
            <a:pPr marL="1279525" lvl="2" indent="-533400"/>
            <a:r>
              <a:rPr lang="en-US" sz="2800" dirty="0" smtClean="0">
                <a:latin typeface="Comic Sans MS" pitchFamily="66" charset="0"/>
              </a:rPr>
              <a:t>Sympathetic</a:t>
            </a:r>
          </a:p>
          <a:p>
            <a:pPr marL="1279525" lvl="2" indent="-533400"/>
            <a:r>
              <a:rPr lang="en-US" sz="2800" dirty="0" smtClean="0">
                <a:latin typeface="Comic Sans MS" pitchFamily="66" charset="0"/>
              </a:rPr>
              <a:t>Parasympathetic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715000"/>
            <a:ext cx="206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involuntary division</a:t>
            </a:r>
            <a:endParaRPr lang="en-US" dirty="0"/>
          </a:p>
        </p:txBody>
      </p:sp>
      <p:pic>
        <p:nvPicPr>
          <p:cNvPr id="51204" name="Picture 4" descr="http://static.howstuffworks.com/gif/facebook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1636" y="0"/>
            <a:ext cx="214236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2 divisions of this Autonomic system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9475" lvl="1" indent="-533400"/>
            <a:r>
              <a:rPr lang="en-US" sz="3200" dirty="0" smtClean="0">
                <a:latin typeface="Comic Sans MS" pitchFamily="66" charset="0"/>
              </a:rPr>
              <a:t>Sympathetic – fight or flight</a:t>
            </a:r>
          </a:p>
          <a:p>
            <a:pPr marL="879475" lvl="1" indent="-533400"/>
            <a:r>
              <a:rPr lang="en-US" sz="3200" dirty="0" smtClean="0">
                <a:latin typeface="Comic Sans MS" pitchFamily="66" charset="0"/>
              </a:rPr>
              <a:t>Parasympathetic – rest and digest  </a:t>
            </a:r>
          </a:p>
          <a:p>
            <a:endParaRPr lang="en-US" dirty="0"/>
          </a:p>
        </p:txBody>
      </p:sp>
      <p:pic>
        <p:nvPicPr>
          <p:cNvPr id="66562" name="Picture 2" descr="http://t3.gstatic.com/images?q=tbn:ANd9GcToPcMjtGCgR9vJI59CRl0wXV0aBLUkPpYhfs9P0MbV536Bbp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328099" cy="2066926"/>
          </a:xfrm>
          <a:prstGeom prst="rect">
            <a:avLst/>
          </a:prstGeom>
          <a:noFill/>
        </p:spPr>
      </p:pic>
      <p:pic>
        <p:nvPicPr>
          <p:cNvPr id="66564" name="Picture 4" descr="http://t0.gstatic.com/images?q=tbn:ANd9GcTdPsMbkXIdjSR1SKGTzVa052f4hjEX1OFU1MClyvJZTgD_z-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029200"/>
            <a:ext cx="2143125" cy="2143125"/>
          </a:xfrm>
          <a:prstGeom prst="rect">
            <a:avLst/>
          </a:prstGeom>
          <a:noFill/>
        </p:spPr>
      </p:pic>
      <p:pic>
        <p:nvPicPr>
          <p:cNvPr id="66566" name="Picture 6" descr="http://t0.gstatic.com/images?q=tbn:ANd9GcQ8ZfX0nspiawnZssqt5eVkffPE-cZVDsgp4f_h1kVRP0ynrI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95600"/>
            <a:ext cx="2124075" cy="2152650"/>
          </a:xfrm>
          <a:prstGeom prst="rect">
            <a:avLst/>
          </a:prstGeom>
          <a:noFill/>
        </p:spPr>
      </p:pic>
      <p:pic>
        <p:nvPicPr>
          <p:cNvPr id="66568" name="Picture 8" descr="http://i.telegraph.co.uk/multimedia/archive/01365/tyson1_136573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819400"/>
            <a:ext cx="2799292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11.2</a:t>
            </a:r>
          </a:p>
        </p:txBody>
      </p:sp>
      <p:pic>
        <p:nvPicPr>
          <p:cNvPr id="13321" name="Picture 9" descr="figure_11_02_0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27038"/>
            <a:ext cx="8231187" cy="6002337"/>
          </a:xfrm>
          <a:prstGeom prst="rect">
            <a:avLst/>
          </a:prstGeom>
          <a:noFill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722438" y="906463"/>
            <a:ext cx="57150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1722438" y="750888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4" y="26"/>
              </a:cxn>
              <a:cxn ang="0">
                <a:pos x="30" y="32"/>
              </a:cxn>
              <a:cxn ang="0">
                <a:pos x="26" y="36"/>
              </a:cxn>
              <a:cxn ang="0">
                <a:pos x="18" y="36"/>
              </a:cxn>
              <a:cxn ang="0">
                <a:pos x="12" y="36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26" y="2"/>
              </a:cxn>
              <a:cxn ang="0">
                <a:pos x="30" y="6"/>
              </a:cxn>
              <a:cxn ang="0">
                <a:pos x="34" y="12"/>
              </a:cxn>
              <a:cxn ang="0">
                <a:pos x="34" y="18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4" y="26"/>
                </a:lnTo>
                <a:lnTo>
                  <a:pt x="30" y="32"/>
                </a:lnTo>
                <a:lnTo>
                  <a:pt x="26" y="36"/>
                </a:lnTo>
                <a:lnTo>
                  <a:pt x="18" y="36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0" y="6"/>
                </a:lnTo>
                <a:lnTo>
                  <a:pt x="34" y="12"/>
                </a:lnTo>
                <a:lnTo>
                  <a:pt x="34" y="18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545013" y="906463"/>
            <a:ext cx="58737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4545013" y="750888"/>
            <a:ext cx="58737" cy="57150"/>
          </a:xfrm>
          <a:custGeom>
            <a:avLst/>
            <a:gdLst/>
            <a:ahLst/>
            <a:cxnLst>
              <a:cxn ang="0">
                <a:pos x="37" y="18"/>
              </a:cxn>
              <a:cxn ang="0">
                <a:pos x="35" y="26"/>
              </a:cxn>
              <a:cxn ang="0">
                <a:pos x="33" y="32"/>
              </a:cxn>
              <a:cxn ang="0">
                <a:pos x="27" y="36"/>
              </a:cxn>
              <a:cxn ang="0">
                <a:pos x="19" y="36"/>
              </a:cxn>
              <a:cxn ang="0">
                <a:pos x="12" y="36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9" y="0"/>
              </a:cxn>
              <a:cxn ang="0">
                <a:pos x="27" y="2"/>
              </a:cxn>
              <a:cxn ang="0">
                <a:pos x="33" y="6"/>
              </a:cxn>
              <a:cxn ang="0">
                <a:pos x="35" y="12"/>
              </a:cxn>
              <a:cxn ang="0">
                <a:pos x="35" y="18"/>
              </a:cxn>
              <a:cxn ang="0">
                <a:pos x="37" y="18"/>
              </a:cxn>
            </a:cxnLst>
            <a:rect l="0" t="0" r="r" b="b"/>
            <a:pathLst>
              <a:path w="37" h="36">
                <a:moveTo>
                  <a:pt x="37" y="18"/>
                </a:moveTo>
                <a:lnTo>
                  <a:pt x="35" y="26"/>
                </a:lnTo>
                <a:lnTo>
                  <a:pt x="33" y="32"/>
                </a:lnTo>
                <a:lnTo>
                  <a:pt x="27" y="36"/>
                </a:lnTo>
                <a:lnTo>
                  <a:pt x="19" y="36"/>
                </a:lnTo>
                <a:lnTo>
                  <a:pt x="12" y="36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9" y="0"/>
                </a:lnTo>
                <a:lnTo>
                  <a:pt x="27" y="2"/>
                </a:lnTo>
                <a:lnTo>
                  <a:pt x="33" y="6"/>
                </a:lnTo>
                <a:lnTo>
                  <a:pt x="35" y="12"/>
                </a:lnTo>
                <a:lnTo>
                  <a:pt x="35" y="18"/>
                </a:lnTo>
                <a:lnTo>
                  <a:pt x="37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604000" y="4864100"/>
            <a:ext cx="57150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604000" y="4708525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588000" y="1922463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5588000" y="1763713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6" y="24"/>
              </a:cxn>
              <a:cxn ang="0">
                <a:pos x="32" y="30"/>
              </a:cxn>
              <a:cxn ang="0">
                <a:pos x="26" y="34"/>
              </a:cxn>
              <a:cxn ang="0">
                <a:pos x="18" y="36"/>
              </a:cxn>
              <a:cxn ang="0">
                <a:pos x="12" y="34"/>
              </a:cxn>
              <a:cxn ang="0">
                <a:pos x="6" y="30"/>
              </a:cxn>
              <a:cxn ang="0">
                <a:pos x="2" y="24"/>
              </a:cxn>
              <a:cxn ang="0">
                <a:pos x="0" y="18"/>
              </a:cxn>
              <a:cxn ang="0">
                <a:pos x="2" y="10"/>
              </a:cxn>
              <a:cxn ang="0">
                <a:pos x="6" y="4"/>
              </a:cxn>
              <a:cxn ang="0">
                <a:pos x="12" y="0"/>
              </a:cxn>
              <a:cxn ang="0">
                <a:pos x="18" y="0"/>
              </a:cxn>
              <a:cxn ang="0">
                <a:pos x="26" y="0"/>
              </a:cxn>
              <a:cxn ang="0">
                <a:pos x="32" y="4"/>
              </a:cxn>
              <a:cxn ang="0">
                <a:pos x="36" y="10"/>
              </a:cxn>
              <a:cxn ang="0">
                <a:pos x="36" y="16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6" y="24"/>
                </a:lnTo>
                <a:lnTo>
                  <a:pt x="32" y="30"/>
                </a:lnTo>
                <a:lnTo>
                  <a:pt x="26" y="34"/>
                </a:lnTo>
                <a:lnTo>
                  <a:pt x="18" y="36"/>
                </a:lnTo>
                <a:lnTo>
                  <a:pt x="12" y="34"/>
                </a:lnTo>
                <a:lnTo>
                  <a:pt x="6" y="30"/>
                </a:lnTo>
                <a:lnTo>
                  <a:pt x="2" y="24"/>
                </a:lnTo>
                <a:lnTo>
                  <a:pt x="0" y="18"/>
                </a:lnTo>
                <a:lnTo>
                  <a:pt x="2" y="10"/>
                </a:lnTo>
                <a:lnTo>
                  <a:pt x="6" y="4"/>
                </a:lnTo>
                <a:lnTo>
                  <a:pt x="12" y="0"/>
                </a:lnTo>
                <a:lnTo>
                  <a:pt x="18" y="0"/>
                </a:lnTo>
                <a:lnTo>
                  <a:pt x="26" y="0"/>
                </a:lnTo>
                <a:lnTo>
                  <a:pt x="32" y="4"/>
                </a:lnTo>
                <a:lnTo>
                  <a:pt x="36" y="10"/>
                </a:lnTo>
                <a:lnTo>
                  <a:pt x="36" y="16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3319463" y="1998663"/>
            <a:ext cx="60325" cy="60325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319463" y="1751013"/>
            <a:ext cx="60325" cy="57150"/>
          </a:xfrm>
          <a:custGeom>
            <a:avLst/>
            <a:gdLst/>
            <a:ahLst/>
            <a:cxnLst>
              <a:cxn ang="0">
                <a:pos x="38" y="18"/>
              </a:cxn>
              <a:cxn ang="0">
                <a:pos x="36" y="26"/>
              </a:cxn>
              <a:cxn ang="0">
                <a:pos x="32" y="32"/>
              </a:cxn>
              <a:cxn ang="0">
                <a:pos x="26" y="34"/>
              </a:cxn>
              <a:cxn ang="0">
                <a:pos x="18" y="36"/>
              </a:cxn>
              <a:cxn ang="0">
                <a:pos x="12" y="34"/>
              </a:cxn>
              <a:cxn ang="0">
                <a:pos x="6" y="32"/>
              </a:cxn>
              <a:cxn ang="0">
                <a:pos x="2" y="26"/>
              </a:cxn>
              <a:cxn ang="0">
                <a:pos x="0" y="18"/>
              </a:cxn>
              <a:cxn ang="0">
                <a:pos x="2" y="12"/>
              </a:cxn>
              <a:cxn ang="0">
                <a:pos x="6" y="6"/>
              </a:cxn>
              <a:cxn ang="0">
                <a:pos x="12" y="2"/>
              </a:cxn>
              <a:cxn ang="0">
                <a:pos x="18" y="0"/>
              </a:cxn>
              <a:cxn ang="0">
                <a:pos x="26" y="2"/>
              </a:cxn>
              <a:cxn ang="0">
                <a:pos x="32" y="6"/>
              </a:cxn>
              <a:cxn ang="0">
                <a:pos x="36" y="12"/>
              </a:cxn>
              <a:cxn ang="0">
                <a:pos x="36" y="18"/>
              </a:cxn>
              <a:cxn ang="0">
                <a:pos x="38" y="18"/>
              </a:cxn>
            </a:cxnLst>
            <a:rect l="0" t="0" r="r" b="b"/>
            <a:pathLst>
              <a:path w="38" h="36">
                <a:moveTo>
                  <a:pt x="38" y="18"/>
                </a:moveTo>
                <a:lnTo>
                  <a:pt x="36" y="26"/>
                </a:lnTo>
                <a:lnTo>
                  <a:pt x="32" y="32"/>
                </a:lnTo>
                <a:lnTo>
                  <a:pt x="26" y="34"/>
                </a:lnTo>
                <a:lnTo>
                  <a:pt x="18" y="36"/>
                </a:lnTo>
                <a:lnTo>
                  <a:pt x="12" y="34"/>
                </a:lnTo>
                <a:lnTo>
                  <a:pt x="6" y="32"/>
                </a:lnTo>
                <a:lnTo>
                  <a:pt x="2" y="26"/>
                </a:lnTo>
                <a:lnTo>
                  <a:pt x="0" y="18"/>
                </a:lnTo>
                <a:lnTo>
                  <a:pt x="2" y="12"/>
                </a:ln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6" y="2"/>
                </a:lnTo>
                <a:lnTo>
                  <a:pt x="32" y="6"/>
                </a:lnTo>
                <a:lnTo>
                  <a:pt x="36" y="12"/>
                </a:lnTo>
                <a:lnTo>
                  <a:pt x="36" y="18"/>
                </a:lnTo>
                <a:lnTo>
                  <a:pt x="38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156200" y="3132138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5156200" y="2884488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4" y="24"/>
              </a:cxn>
              <a:cxn ang="0">
                <a:pos x="30" y="30"/>
              </a:cxn>
              <a:cxn ang="0">
                <a:pos x="24" y="34"/>
              </a:cxn>
              <a:cxn ang="0">
                <a:pos x="18" y="36"/>
              </a:cxn>
              <a:cxn ang="0">
                <a:pos x="10" y="34"/>
              </a:cxn>
              <a:cxn ang="0">
                <a:pos x="4" y="30"/>
              </a:cxn>
              <a:cxn ang="0">
                <a:pos x="0" y="24"/>
              </a:cxn>
              <a:cxn ang="0">
                <a:pos x="0" y="18"/>
              </a:cxn>
              <a:cxn ang="0">
                <a:pos x="0" y="10"/>
              </a:cxn>
              <a:cxn ang="0">
                <a:pos x="4" y="4"/>
              </a:cxn>
              <a:cxn ang="0">
                <a:pos x="10" y="0"/>
              </a:cxn>
              <a:cxn ang="0">
                <a:pos x="18" y="0"/>
              </a:cxn>
              <a:cxn ang="0">
                <a:pos x="24" y="0"/>
              </a:cxn>
              <a:cxn ang="0">
                <a:pos x="30" y="4"/>
              </a:cxn>
              <a:cxn ang="0">
                <a:pos x="34" y="10"/>
              </a:cxn>
              <a:cxn ang="0">
                <a:pos x="34" y="18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4" y="24"/>
                </a:lnTo>
                <a:lnTo>
                  <a:pt x="30" y="30"/>
                </a:lnTo>
                <a:lnTo>
                  <a:pt x="24" y="34"/>
                </a:ln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8" y="0"/>
                </a:lnTo>
                <a:lnTo>
                  <a:pt x="24" y="0"/>
                </a:lnTo>
                <a:lnTo>
                  <a:pt x="30" y="4"/>
                </a:lnTo>
                <a:lnTo>
                  <a:pt x="34" y="10"/>
                </a:lnTo>
                <a:lnTo>
                  <a:pt x="34" y="18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959350" y="4572000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6600825" y="3106738"/>
            <a:ext cx="57150" cy="57150"/>
          </a:xfrm>
          <a:prstGeom prst="rect">
            <a:avLst/>
          </a:prstGeom>
          <a:solidFill>
            <a:srgbClr val="231F2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>
            <a:off x="6600825" y="2859088"/>
            <a:ext cx="57150" cy="57150"/>
          </a:xfrm>
          <a:custGeom>
            <a:avLst/>
            <a:gdLst/>
            <a:ahLst/>
            <a:cxnLst>
              <a:cxn ang="0">
                <a:pos x="36" y="18"/>
              </a:cxn>
              <a:cxn ang="0">
                <a:pos x="34" y="24"/>
              </a:cxn>
              <a:cxn ang="0">
                <a:pos x="30" y="30"/>
              </a:cxn>
              <a:cxn ang="0">
                <a:pos x="24" y="34"/>
              </a:cxn>
              <a:cxn ang="0">
                <a:pos x="18" y="36"/>
              </a:cxn>
              <a:cxn ang="0">
                <a:pos x="10" y="34"/>
              </a:cxn>
              <a:cxn ang="0">
                <a:pos x="4" y="30"/>
              </a:cxn>
              <a:cxn ang="0">
                <a:pos x="2" y="24"/>
              </a:cxn>
              <a:cxn ang="0">
                <a:pos x="0" y="18"/>
              </a:cxn>
              <a:cxn ang="0">
                <a:pos x="2" y="10"/>
              </a:cxn>
              <a:cxn ang="0">
                <a:pos x="4" y="4"/>
              </a:cxn>
              <a:cxn ang="0">
                <a:pos x="10" y="0"/>
              </a:cxn>
              <a:cxn ang="0">
                <a:pos x="18" y="0"/>
              </a:cxn>
              <a:cxn ang="0">
                <a:pos x="24" y="0"/>
              </a:cxn>
              <a:cxn ang="0">
                <a:pos x="30" y="4"/>
              </a:cxn>
              <a:cxn ang="0">
                <a:pos x="34" y="10"/>
              </a:cxn>
              <a:cxn ang="0">
                <a:pos x="34" y="18"/>
              </a:cxn>
              <a:cxn ang="0">
                <a:pos x="36" y="18"/>
              </a:cxn>
            </a:cxnLst>
            <a:rect l="0" t="0" r="r" b="b"/>
            <a:pathLst>
              <a:path w="36" h="36">
                <a:moveTo>
                  <a:pt x="36" y="18"/>
                </a:moveTo>
                <a:lnTo>
                  <a:pt x="34" y="24"/>
                </a:lnTo>
                <a:lnTo>
                  <a:pt x="30" y="30"/>
                </a:lnTo>
                <a:lnTo>
                  <a:pt x="24" y="34"/>
                </a:lnTo>
                <a:lnTo>
                  <a:pt x="18" y="36"/>
                </a:lnTo>
                <a:lnTo>
                  <a:pt x="10" y="34"/>
                </a:lnTo>
                <a:lnTo>
                  <a:pt x="4" y="30"/>
                </a:lnTo>
                <a:lnTo>
                  <a:pt x="2" y="24"/>
                </a:lnTo>
                <a:lnTo>
                  <a:pt x="0" y="18"/>
                </a:lnTo>
                <a:lnTo>
                  <a:pt x="2" y="10"/>
                </a:lnTo>
                <a:lnTo>
                  <a:pt x="4" y="4"/>
                </a:lnTo>
                <a:lnTo>
                  <a:pt x="10" y="0"/>
                </a:lnTo>
                <a:lnTo>
                  <a:pt x="18" y="0"/>
                </a:lnTo>
                <a:lnTo>
                  <a:pt x="24" y="0"/>
                </a:lnTo>
                <a:lnTo>
                  <a:pt x="30" y="4"/>
                </a:lnTo>
                <a:lnTo>
                  <a:pt x="34" y="10"/>
                </a:lnTo>
                <a:lnTo>
                  <a:pt x="34" y="18"/>
                </a:lnTo>
                <a:lnTo>
                  <a:pt x="36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571625" y="517525"/>
            <a:ext cx="18732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Central nervous system (CNS)</a:t>
            </a:r>
            <a:endParaRPr lang="en-US" sz="1800">
              <a:latin typeface="Arial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1828800" y="692150"/>
            <a:ext cx="1168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Brain and spinal cord</a:t>
            </a:r>
            <a:endParaRPr lang="en-US" sz="1800" b="1">
              <a:latin typeface="Arial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1828800" y="847725"/>
            <a:ext cx="16700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Integrative and control centers</a:t>
            </a:r>
            <a:endParaRPr lang="en-US" sz="1800" b="1">
              <a:latin typeface="Arial" charset="0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4575175" y="488950"/>
            <a:ext cx="20510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Peripheral nervous system (PNS)</a:t>
            </a:r>
            <a:endParaRPr lang="en-US" sz="1800">
              <a:latin typeface="Arial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4651375" y="663575"/>
            <a:ext cx="17843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Cranial nerves and spinal nerves</a:t>
            </a:r>
            <a:endParaRPr lang="en-US" sz="1800" b="1">
              <a:latin typeface="Arial" charset="0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4651375" y="819150"/>
            <a:ext cx="184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Communication lines between the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CNS and the rest of the body 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6511925" y="4343400"/>
            <a:ext cx="10604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Parasympathetic</a:t>
            </a:r>
          </a:p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division</a:t>
            </a:r>
            <a:endParaRPr lang="en-US" sz="1800">
              <a:latin typeface="Arial" charset="0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6708775" y="4638675"/>
            <a:ext cx="990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Conserves energy</a:t>
            </a:r>
            <a:endParaRPr lang="en-US" sz="1800" b="1">
              <a:latin typeface="Arial" charset="0"/>
            </a:endParaRP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>
            <a:off x="6708775" y="4794250"/>
            <a:ext cx="977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Promotes house-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keeping functions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during rest</a:t>
            </a:r>
            <a:endParaRPr lang="en-US" sz="1800" b="1">
              <a:latin typeface="Arial" charset="0"/>
            </a:endParaRP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5702300" y="1501775"/>
            <a:ext cx="15049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Motor (efferent) division</a:t>
            </a:r>
            <a:endParaRPr lang="en-US" sz="1800">
              <a:latin typeface="Arial" charset="0"/>
            </a:endParaRP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5692775" y="1676400"/>
            <a:ext cx="996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Motor nerve fibers</a:t>
            </a:r>
            <a:endParaRPr lang="en-US" sz="1800" b="1">
              <a:latin typeface="Arial" charset="0"/>
            </a:endParaRP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5692775" y="1831975"/>
            <a:ext cx="1822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 from the CNS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to effectors (muscles and glands)</a:t>
            </a:r>
            <a:endParaRPr lang="en-US" sz="1800" b="1">
              <a:latin typeface="Arial" charset="0"/>
            </a:endParaRP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3324225" y="1501775"/>
            <a:ext cx="16446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Sensory (afferent) division</a:t>
            </a:r>
            <a:endParaRPr lang="en-US" sz="1800">
              <a:latin typeface="Arial" charset="0"/>
            </a:endParaRPr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3425825" y="1666875"/>
            <a:ext cx="1606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Somatic and visceral sensory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nerve fibers</a:t>
            </a:r>
            <a:endParaRPr lang="en-US" sz="1800" b="1">
              <a:latin typeface="Arial" charset="0"/>
            </a:endParaRPr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3425825" y="1917700"/>
            <a:ext cx="1339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 from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receptors to the CNS</a:t>
            </a:r>
            <a:endParaRPr lang="en-US" sz="1800" b="1">
              <a:latin typeface="Arial" charset="0"/>
            </a:endParaRP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>
            <a:off x="5086350" y="2514600"/>
            <a:ext cx="10477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Somatic nervous</a:t>
            </a:r>
          </a:p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system</a:t>
            </a:r>
            <a:endParaRPr lang="en-US" sz="1800">
              <a:latin typeface="Arial" charset="0"/>
            </a:endParaRP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>
            <a:off x="5260975" y="2800350"/>
            <a:ext cx="8001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Somatic motor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(voluntary)</a:t>
            </a:r>
            <a:endParaRPr lang="en-US" sz="1800" b="1">
              <a:latin typeface="Arial" charset="0"/>
            </a:endParaRP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>
            <a:off x="5260975" y="3051175"/>
            <a:ext cx="1054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from the CNS to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skeletal muscles</a:t>
            </a:r>
          </a:p>
        </p:txBody>
      </p: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4956175" y="4333875"/>
            <a:ext cx="13081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Sympathetic division</a:t>
            </a:r>
            <a:endParaRPr lang="en-US" sz="1800">
              <a:latin typeface="Arial" charset="0"/>
            </a:endParaRP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5067300" y="4498975"/>
            <a:ext cx="13017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Mobilizes body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systems during activity 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6502400" y="2508250"/>
            <a:ext cx="1206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Autonomic nervous</a:t>
            </a:r>
          </a:p>
          <a:p>
            <a:r>
              <a:rPr lang="en-US" sz="900">
                <a:solidFill>
                  <a:srgbClr val="231F20"/>
                </a:solidFill>
                <a:latin typeface="Arial Black" pitchFamily="34" charset="0"/>
              </a:rPr>
              <a:t>system (ANS)</a:t>
            </a:r>
            <a:endParaRPr lang="en-US" sz="1800">
              <a:latin typeface="Arial" charset="0"/>
            </a:endParaRP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6705600" y="2794000"/>
            <a:ext cx="7937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Visceral motor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(involuntary)</a:t>
            </a:r>
            <a:endParaRPr lang="en-US" sz="1800" b="1">
              <a:latin typeface="Arial" charset="0"/>
            </a:endParaRP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6705600" y="3044825"/>
            <a:ext cx="10541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Conducts impulses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from the CNS to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cardiac muscles,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smooth muscles,</a:t>
            </a:r>
            <a:endParaRPr lang="en-US" sz="1800" b="1">
              <a:latin typeface="Arial" charset="0"/>
            </a:endParaRP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and glands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1498600" y="5505450"/>
            <a:ext cx="508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Structure</a:t>
            </a:r>
            <a:endParaRPr lang="en-US" sz="1800" b="1">
              <a:latin typeface="Arial" charset="0"/>
            </a:endParaRP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1495425" y="5661025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Function</a:t>
            </a:r>
            <a:endParaRPr lang="en-US" sz="1800" b="1">
              <a:latin typeface="Arial" charset="0"/>
            </a:endParaRPr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1495425" y="5819775"/>
            <a:ext cx="9779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Sensory (afferent)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division of PNS </a:t>
            </a: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1495425" y="6080125"/>
            <a:ext cx="8763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Motor (efferent) 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division of PNS</a:t>
            </a:r>
            <a:endParaRPr lang="en-US" sz="1800" b="1">
              <a:latin typeface="Arial" charset="0"/>
            </a:endParaRP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2552700" y="2489200"/>
            <a:ext cx="914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Somatic sensory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fiber </a:t>
            </a:r>
          </a:p>
        </p:txBody>
      </p: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2670175" y="3451225"/>
            <a:ext cx="1187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Visceral sensory fiber</a:t>
            </a:r>
            <a:endParaRPr lang="en-US" sz="1800" b="1">
              <a:latin typeface="Arial" charset="0"/>
            </a:endParaRPr>
          </a:p>
        </p:txBody>
      </p:sp>
      <p:sp>
        <p:nvSpPr>
          <p:cNvPr id="13366" name="Rectangle 54"/>
          <p:cNvSpPr>
            <a:spLocks noChangeArrowheads="1"/>
          </p:cNvSpPr>
          <p:nvPr/>
        </p:nvSpPr>
        <p:spPr bwMode="auto">
          <a:xfrm>
            <a:off x="3000375" y="3962400"/>
            <a:ext cx="2101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Motor fiber of somatic nervous system</a:t>
            </a:r>
            <a:endParaRPr lang="en-US" sz="1800" b="1">
              <a:latin typeface="Arial" charset="0"/>
            </a:endParaRPr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4365625" y="2686050"/>
            <a:ext cx="241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Skin</a:t>
            </a:r>
            <a:endParaRPr lang="en-US" sz="1800" b="1">
              <a:latin typeface="Arial" charset="0"/>
            </a:endParaRP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4476750" y="3590925"/>
            <a:ext cx="482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Stomach</a:t>
            </a:r>
            <a:endParaRPr lang="en-US" sz="1800" b="1">
              <a:latin typeface="Arial" charset="0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5086350" y="3663950"/>
            <a:ext cx="4318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Skeletal</a:t>
            </a:r>
          </a:p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auto">
          <a:xfrm>
            <a:off x="5965825" y="5394325"/>
            <a:ext cx="2921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Heart</a:t>
            </a:r>
            <a:endParaRPr lang="en-US" sz="1800" b="1">
              <a:latin typeface="Arial" charset="0"/>
            </a:endParaRPr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auto">
          <a:xfrm>
            <a:off x="7200900" y="5908675"/>
            <a:ext cx="4254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Bladder</a:t>
            </a:r>
            <a:endParaRPr lang="en-US" sz="1800" b="1">
              <a:latin typeface="Arial" charset="0"/>
            </a:endParaRP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3708400" y="5921375"/>
            <a:ext cx="1962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Parasympathetic motor fiber of ANS</a:t>
            </a:r>
            <a:endParaRPr lang="en-US" sz="1800" b="1">
              <a:latin typeface="Arial" charset="0"/>
            </a:endParaRPr>
          </a:p>
        </p:txBody>
      </p:sp>
      <p:sp>
        <p:nvSpPr>
          <p:cNvPr id="13373" name="Rectangle 61"/>
          <p:cNvSpPr>
            <a:spLocks noChangeArrowheads="1"/>
          </p:cNvSpPr>
          <p:nvPr/>
        </p:nvSpPr>
        <p:spPr bwMode="auto">
          <a:xfrm>
            <a:off x="3667125" y="5334000"/>
            <a:ext cx="172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231F20"/>
                </a:solidFill>
                <a:latin typeface="Arial" charset="0"/>
              </a:rPr>
              <a:t>Sympathetic motor fiber of ANS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Nervous Tissue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Two principal cell types</a:t>
            </a:r>
          </a:p>
          <a:p>
            <a:pPr marL="803275" lvl="1" indent="-457200">
              <a:buFont typeface="Times" charset="0"/>
              <a:buAutoNum type="arabicPeriod"/>
            </a:pPr>
            <a:r>
              <a:rPr lang="en-US"/>
              <a:t>Neurons—excitable cells that transmit electrical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Nervous Tissue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Times" charset="0"/>
              <a:buAutoNum type="arabicPeriod" startAt="2"/>
            </a:pPr>
            <a:r>
              <a:rPr lang="en-US" sz="2600"/>
              <a:t>Neuroglia (glial cells)—supporting cells: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Astrocytes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Microglia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Ependymal cells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Oligodendrocytes (CNS)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Satellite cells (PNS)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sz="2400"/>
              <a:t>Schwann cells (PNS)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Most abundant, versatile, and highly branched </a:t>
            </a:r>
            <a:r>
              <a:rPr lang="en-US" dirty="0" err="1"/>
              <a:t>glial</a:t>
            </a:r>
            <a:r>
              <a:rPr lang="en-US" dirty="0"/>
              <a:t> cells</a:t>
            </a:r>
          </a:p>
          <a:p>
            <a:r>
              <a:rPr lang="en-US" dirty="0"/>
              <a:t>Cling to neurons, synaptic endings, and capillaries</a:t>
            </a:r>
          </a:p>
          <a:p>
            <a:r>
              <a:rPr lang="en-US" dirty="0"/>
              <a:t>Support and brace neurons</a:t>
            </a:r>
          </a:p>
        </p:txBody>
      </p:sp>
      <p:pic>
        <p:nvPicPr>
          <p:cNvPr id="37890" name="Picture 2" descr="http://t0.gstatic.com/images?q=tbn:ANd9GcRxY0WBWibrchZmaePb5hBAJbiqHIX5qEAfhyHODd49z_DkgNYI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114800"/>
            <a:ext cx="1752600" cy="2526665"/>
          </a:xfrm>
          <a:prstGeom prst="rect">
            <a:avLst/>
          </a:prstGeom>
          <a:noFill/>
        </p:spPr>
      </p:pic>
      <p:pic>
        <p:nvPicPr>
          <p:cNvPr id="37892" name="Picture 4" descr="http://t1.gstatic.com/images?q=tbn:ANd9GcT6vXotSfQada9gVA-FSA5D5raB4SrH1TmY85mxgomV0Ou2QWT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2114550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determine capillary permeability</a:t>
            </a:r>
          </a:p>
          <a:p>
            <a:r>
              <a:rPr lang="en-US" dirty="0"/>
              <a:t>Guide migration of young neurons</a:t>
            </a:r>
          </a:p>
          <a:p>
            <a:r>
              <a:rPr lang="en-US" dirty="0"/>
              <a:t>Control the chemical environment</a:t>
            </a:r>
          </a:p>
          <a:p>
            <a:pPr lvl="1"/>
            <a:r>
              <a:rPr lang="en-US" dirty="0"/>
              <a:t>Participate in information processing in the brain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11.3a</a:t>
            </a:r>
          </a:p>
        </p:txBody>
      </p:sp>
      <p:pic>
        <p:nvPicPr>
          <p:cNvPr id="18441" name="Picture 9" descr="figure_11_03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760413"/>
            <a:ext cx="8231187" cy="4660900"/>
          </a:xfrm>
          <a:prstGeom prst="rect">
            <a:avLst/>
          </a:prstGeom>
          <a:noFill/>
        </p:spPr>
      </p:pic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117850" y="1120775"/>
            <a:ext cx="644525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408738" y="2616200"/>
            <a:ext cx="590550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4483100" y="4090988"/>
            <a:ext cx="2516188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74663" y="5313363"/>
            <a:ext cx="72580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231F20"/>
                </a:solidFill>
                <a:latin typeface="Arial Black" pitchFamily="34" charset="0"/>
              </a:rPr>
              <a:t>(a) Astrocytes are the most abundant</a:t>
            </a:r>
            <a:br>
              <a:rPr lang="en-US" sz="28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800">
                <a:solidFill>
                  <a:srgbClr val="231F20"/>
                </a:solidFill>
                <a:latin typeface="Arial Black" pitchFamily="34" charset="0"/>
              </a:rPr>
              <a:t>CNS neuroglia.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573213" y="903288"/>
            <a:ext cx="1503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231F20"/>
                </a:solidFill>
                <a:latin typeface="Arial" charset="0"/>
              </a:rPr>
              <a:t>Capillary</a:t>
            </a:r>
            <a:endParaRPr lang="en-US" sz="1800" b="1">
              <a:latin typeface="Arial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046913" y="2424113"/>
            <a:ext cx="12461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231F20"/>
                </a:solidFill>
                <a:latin typeface="Arial" charset="0"/>
              </a:rPr>
              <a:t>Neuron</a:t>
            </a:r>
            <a:endParaRPr lang="en-US" sz="1800" b="1">
              <a:latin typeface="Arial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046913" y="3894138"/>
            <a:ext cx="1644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231F20"/>
                </a:solidFill>
                <a:latin typeface="Arial" charset="0"/>
              </a:rPr>
              <a:t>Astrocyte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Small, </a:t>
            </a:r>
            <a:r>
              <a:rPr lang="en-US" dirty="0" smtClean="0"/>
              <a:t>egg shaped </a:t>
            </a:r>
            <a:r>
              <a:rPr lang="en-US" dirty="0"/>
              <a:t>cells with thorny processes</a:t>
            </a:r>
          </a:p>
          <a:p>
            <a:r>
              <a:rPr lang="en-US" dirty="0"/>
              <a:t>Migrate toward injured neurons</a:t>
            </a:r>
          </a:p>
          <a:p>
            <a:r>
              <a:rPr lang="en-US" dirty="0" err="1"/>
              <a:t>Phagocytize</a:t>
            </a:r>
            <a:r>
              <a:rPr lang="en-US" dirty="0"/>
              <a:t> microorganisms and neuronal </a:t>
            </a:r>
            <a:r>
              <a:rPr lang="en-US" dirty="0" smtClean="0"/>
              <a:t>debris</a:t>
            </a:r>
          </a:p>
          <a:p>
            <a:r>
              <a:rPr lang="en-US" dirty="0" smtClean="0"/>
              <a:t>Closest to immune cell you’ll get in CNS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Week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Near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 Stretch!</a:t>
            </a:r>
          </a:p>
        </p:txBody>
      </p:sp>
      <p:pic>
        <p:nvPicPr>
          <p:cNvPr id="57346" name="Picture 2" descr="http://t3.gstatic.com/images?q=tbn:ANd9GcS2cBt2rg_tRo7JjoUKC0GIFVr0DAm8YPXdagnPKJzXeEAxt0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809342" cy="3200400"/>
          </a:xfrm>
          <a:prstGeom prst="rect">
            <a:avLst/>
          </a:prstGeom>
          <a:noFill/>
        </p:spPr>
      </p:pic>
      <p:pic>
        <p:nvPicPr>
          <p:cNvPr id="57348" name="Picture 4" descr="http://www.csus.edu/org/nrg/carter/NeurosylActive/sheepbrain/sheeps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9337"/>
            <a:ext cx="2057400" cy="1178719"/>
          </a:xfrm>
          <a:prstGeom prst="rect">
            <a:avLst/>
          </a:prstGeom>
          <a:noFill/>
        </p:spPr>
      </p:pic>
      <p:pic>
        <p:nvPicPr>
          <p:cNvPr id="57350" name="Picture 6" descr="TEM of Human Neuron">
            <a:hlinkClick r:id="rId4" tooltip="Click to enlar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133600"/>
            <a:ext cx="1375519" cy="2057400"/>
          </a:xfrm>
          <a:prstGeom prst="rect">
            <a:avLst/>
          </a:prstGeom>
          <a:noFill/>
        </p:spPr>
      </p:pic>
      <p:pic>
        <p:nvPicPr>
          <p:cNvPr id="57352" name="Picture 8" descr="The female reproductive system">
            <a:hlinkClick r:id="rId6" tooltip="Click to enlarg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375365"/>
            <a:ext cx="2286000" cy="1482635"/>
          </a:xfrm>
          <a:prstGeom prst="rect">
            <a:avLst/>
          </a:prstGeom>
          <a:noFill/>
        </p:spPr>
      </p:pic>
      <p:pic>
        <p:nvPicPr>
          <p:cNvPr id="57354" name="Picture 10" descr="Bronchial tree of lungs">
            <a:hlinkClick r:id="rId8" tooltip="Click to enlarg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5219318"/>
            <a:ext cx="2266950" cy="1638682"/>
          </a:xfrm>
          <a:prstGeom prst="rect">
            <a:avLst/>
          </a:prstGeom>
          <a:noFill/>
        </p:spPr>
      </p:pic>
      <p:pic>
        <p:nvPicPr>
          <p:cNvPr id="57356" name="Picture 12" descr="Urinary System Schematic">
            <a:hlinkClick r:id="rId10" tooltip="Click to enlarg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7200" y="4943230"/>
            <a:ext cx="1066800" cy="1914769"/>
          </a:xfrm>
          <a:prstGeom prst="rect">
            <a:avLst/>
          </a:prstGeom>
          <a:noFill/>
        </p:spPr>
      </p:pic>
      <p:pic>
        <p:nvPicPr>
          <p:cNvPr id="57358" name="Picture 14" descr="Heart">
            <a:hlinkClick r:id="rId12" tooltip="Click to enlarg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4999462"/>
            <a:ext cx="1524000" cy="1858537"/>
          </a:xfrm>
          <a:prstGeom prst="rect">
            <a:avLst/>
          </a:prstGeom>
          <a:noFill/>
        </p:spPr>
      </p:pic>
      <p:sp>
        <p:nvSpPr>
          <p:cNvPr id="57360" name="AutoShape 16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2" name="AutoShape 18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4" name="AutoShape 20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AutoShape 22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8" name="AutoShape 24" descr="data:image/jpg;base64,/9j/4AAQSkZJRgABAQAAAQABAAD/2wBDAAkGBwgHBgkIBwgKCgkLDRYPDQwMDRsUFRAWIB0iIiAdHx8kKDQsJCYxJx8fLT0tMTU3Ojo6Iys/RD84QzQ5Ojf/2wBDAQoKCg0MDRoPDxo3JR8lNzc3Nzc3Nzc3Nzc3Nzc3Nzc3Nzc3Nzc3Nzc3Nzc3Nzc3Nzc3Nzc3Nzc3Nzc3Nzc3Nzf/wAARCAC+AQkDASIAAhEBAxEB/8QAHAAAAgMBAQEBAAAAAAAAAAAAAwQCBQYBBwAI/8QAOhAAAgICAQMCBAUCBQMDBQAAAQIAAwQRIQUSMUFRBhMiYQcUMnGBI6EVQpHB0VJisRczciZTVJPh/8QAGQEAAwEBAQAAAAAAAAAAAAAAAQIDAAQF/8QAJBEAAgICAgICAwEBAAAAAAAAAAECEQMhEjEEQSIyE1FhI0L/2gAMAwEAAhEDEQA/APPuor2/EmcdeLTLAWOyDWxCdaxVXrOW543YdmA+fWB29wkn0cMtyZH5zh9MSROWPWP1EbgMu9UGx495WtkGw7mSsVI0CCu5NJoyvzMF6h3If4kMPM+SOTDZPUlZDxzqDjLkYTF1gGu4yvtuJu+obhHydsSBK/IsJbcqkUjCy7ouQaPEtaMuo1aOhMbVcwPkx2nJPgkwSjYJY2hzq/azfT4lIdgmWN7F18mJFeYUqQ8NIGCY707DOTaOOIAV78CanoOGaavm26RSPLcQjNt6QzidJVFA16e0M3SMfZ7n7T7gb1JvmUdvathdvQIP95yygpULswOneAyKx1xMkBY0FrGBhKdhbrD/AJnIAg36hUwI+XSB9mnKq67vqTEssU/5ivH94N8RWb6kKD/x/aFFapaIM2Le2gEDH2YT443aQQCB76kvyH0lq6vmD1GgYIEVN/noPqCeP9JmgOCfaO3XNUp0BoSqyMxnb1lvb9S/UFOxww8GVWVhFSXQ7HtE40RlioHQS52ZYV429a2YjSCPAlrjWHt3qB6IsDdQ3aQRqVjIUJmiOnWKWYgc+IqdgToozeQfWR/NN3faXtPSlZiW8wef0xK6u5RzHsbkjnTrqmH1/wB5PMtrXlNfxKN7WqPaONQTZTNxuY3Cx18wltbjeIxsB2f4mfawht7lr03J0vMDGlGkP5FDMNiA/LPDnKVtbhPnp7xLYp98T5VidbzVB4FhmbszXL93iaH4irP+NZjMDsuZnr6Qzn0jRdlfimzj5bW6DHiTqfiBNIQb3PkbXEdGaXoYNhEHc7EeYNrOdCGVO9eZkaqA46955kcrHbexGa0NbbAk727l5EIVKmVSVtvmP0UEqDAeD4jVGQFGiINhm2zlq9nEEtZZtQ1tyvGem0LfaN8IvLGYVJjWDhqEV3Hn9K+rS2XHNqk5Fg0eAhOgP+YKri0uw41pRJhlr2zKTY/hj4H7e8cslSLDExK3ZEqs2d/oSvX9451xWbJRaMey0ooAZ/0jX7zvRUWmv5yAGzXLt5H3lZ1j8zY7FrSAfb/mJbbKUkhbJTPssHzMpkUeBWR/uREzi3b7rb8w+xAU/wC8r70YOQLAx92B/wCYA3mltfSP24lEibZcVHJrbVGZeGHgWKRCN1SxAydQqUg+XI8/z5lXV1FtgN2uPQMYy5rzE7UJW3/of1/Y+sNGTHU+XYgOHfz6VsfP7GQ7zvVi6YeQZStXbiMWAbQPKa1qWWP1BMlB8w8jjv8AUfvFoKYfsQncIHVBoQJ+g88g+D7xfKBX6lJ7TJtEsmNdocOWF8GRGbzwZS25DLxA/mW3yYvEjws0g6j2sNRpmfIr/T5EzNWQveNniX+JmVCoAsIJWkJKLRW9RwGXkjzKC0Mjke01udnVleTwJm8kqzlveNBtorjb9i6juhqnavxI1rs8Rlau4iMxpMJV820jQJjH5e/2MsOmV1ogL63LH5lP2/0kW9iaC/EtdX+KZndoN3mZDL0HPbLP41y7E+IMxASPrlDXaXJLGNCNIdwdtnW230znyWA3I22qr7EYrtFlRG+dSptoRG+/mOI2lEXddOZNnCjcAz2MJtjxC/LD63Eq8kD1hlvbyJmI00OLgIwi9+Ayt9PidqzHBA0dSyxmF36v5g2LbRXV9OcjZlvi44xqBXr6t9zQrslS7GvtIJZz3Nz6wq2WxbVsZQlm+pudcgf5ftFLnDXN2l2Yf5iND/WAsy/mOVVuPG/cy06Pj9zj5ilt+B/vGbpFkrdHydSONUAC/OhoLsGLXdUW9RY/ewPAbyJoeq9J/NVoacbTj1L/AOwEzuR0XMpG9FSCfHiJHJEeWKf6IixHU7C2CCsxcXIUhFAP/SfI/aCOBbV9bf0n9x4P8SK3MtmrlIb0I8Sqkn0ScWuxO/HvxTtCCm/OvH7+0lR1Fhqu9Vdf+5ZYM3em1IJ1/BlXl0jkpx7rDYtFzXZRlIEbg+nd5EQysFqLfmVgEevb6xHHuZdKSdf+JaU27B99c/eYx9i3M4+VYvHofaGQks1VkVyKAD31jnyCJIWl6VtB2yHnjyIjQyF8nH/qESA6cz+BHrNWKGB5n1OWqMO70iPRCacXor7unWUjeiZ9Q7AdvtLwXV3p9JHME2CG2eNwX+ybkVN4dl43xBJiu3JBl1TiacBudy1TBrFY4G/2ic0nQHkozNWL28kGfWKUb6fEtc2oV8rFKALrQoEpdm5XshWXNfrB7t/6ml9ZiCukt2+BKza+0wEwHxwGb4mzeP8APKLtIE1fxhjF/iPNc87aZ+yvtJAHiCL0dLltiFoJEJhto8w3YCeYdcJdbBjWZzVUCvr7ztZH8tYy+OI7Tjc/UdwjuKjo+BFchOTRStSyPox6mvSbJjQVLD3doMheURSB5mszm5H1RQjwOJNcgI308Sv7yDwdTiszWKBySYaNxsvPnfN7Ax0dwOZeV2ikSVABsYnnsGv5lfnXg3lV7e0fq36wxLpUg+LZp19dnge83vwxhNaiuFP1Hn7zBdFrOVnJWp8nkz3T4cwExsSr6ANCc3lZOOkd3h4r+TGMHpQK7sH8GTy+j0lTtFP8S1VtfadchhyZw8jv9mD6n0RCGC18ftMN1bpNmNYWrGxvxqew5lAfZB1M31TpZt7ta376lceZxEyYYzR5aWQuFOqrP7GAyksUltHXrNF17obqC6jbA78TP1tYAa2OmHgz0ceRSR5eXC4MSYKyd6+R5Eaw32Rs+IvZYabfrQEHgkcTtbKGPZvR9490SatFqhBHb7e/p9ooD8jLNbfps/0hO/YB9Sv+sXym+bSG39SHzCKGR/ll0P8AlP8AaLZKEPteZ9bZ3Cu0H9Q0YSk/MGj6RZGltA8a5lbzrUtqs1Ag7miZxR2kn+0rrSyPrnUm0mcrVsvDnIDsEQo6txoHiZ35hn3zD6GDijcEaNLVyjyeTGsTCFdneNTLY2U9T72dS6x+ot2cn+8PQjg0aDKVWxipPpKH8svvD/4gWXW4D8wPtCgJMf8Ai21K+uZYI+rvmZuZdk8TQ/GtW/iLMIP+YTL5AKk8xYF5fZgmPPEKuQyKIAMPefMRHDQ0ucV9Jy235vMr2PMYqfS8wUFxHsYgcEweYoPIPMRNp7+DJgux5moHGiLV+pMPgoPmdx0QokHUhdkRjErIRwPLaBMJSOx5D8rG7ip2dkyjuIUszeSd6lp1C0rV2r+0orNluY0Sr/Ru/wANum/ms35jLsDme14qBEUDwBPMPwqQDFazXJIE9PosCjZ9J5XkSbyM9fx4qONDEG7gDUrOqfE3TenHtuuXu9hKHI+Oel//AHf34ixxTfSGeSKe2ae0gxS5EI52JV9L+JMDqN/yse4Mx8AjUuTWH5iyjKLplIyjJWij6jhLap4mN6n0IB2sqXR9RPRsmnQ4mJ+K+sLhbooQvYfOvSPilJukLmUONyMT1XCZUZlAbQ+pfeVlCiytgvJT/URrKzM3IsJSlvuBK52tx7/mdpRvYjU9ON1TPIm1eh2m4Fe1j9Sngzm9bA5XwYiMoNaCy699esZ2ORvfGwRKEWjtf1Y5UeQdiFrPY/nyIGnyyiF13KjDwRMzPoZ/OAL2k7gbEW092onYTXYQ0MmUAoHESqOdxaeiYo58GFTEDDxBpkg+YzXlKBuK7F2R/KBWGhDisKIrZmAtoGc/MbEG2B2Ets7W4g/nn3i913PmB+cI9DqOjXfGLgfEmav/AHCZy9DYTqXfxy5r+J8zfgkGUIyASBoycEGa+TErK2QmDNhHEuUqW0EkblbnYprbYlRoST0xZW2ZItriRrrOxxHBj/TvtmHbSA0Js7MssesFhuVxb5Z4jdDkaJOh9oGTnvZYZFAZONbkKKCqDuOiT68TlN6sefP3hnViysQTFSoOLsT6q61gLWNkespH5PPmXHUlKcnyZUWA+ZWPRf2eufhWmuk7b1biajrD5uWTi4TCqvw9m+Znvwz0ejprzLzrl92NU7V8AAzyMj/1Z7WJf5oos3o/RcJDZ1C02PvyzeZR5TdFZv6XSrWX0YVkblcz5fVOpsmRe2NsH+s4/wBAu/A+8pV6ZnHL+SyG1u7Xf3E6O/IO/E7YYm18pHHkzU6jE3fSMbAaxb8Rewod68EH9puunZP5hBzyPM8/t6Xl4+auR0iqx6AB3LYQD99bO9fYzcfD+HarKzArvkicmaNPuzrxSuPVD2YD279phOuNjrZZayAnweN7np2fi9+OQPOp5l8SdCuye2tbSlfeS/B5H8QY0kzTbcdIwef1S/5pWrS+vbWvp+/rKnIzLMlf6uyAeCR4mx6t8O3Zi1Gp6e6tAm1GtgeOJSZ3Q8vHxvlMlY+osWU7JnowlCtM83JDLe0Z4tpgY0rf1F147YvbQ9R041CVNu1JVEGh5BpwfRhGaE3SU/6W4iicrr2juPzszMBXdT/XsRDvMucyguT7SstpKHkRQJoglhHrDra2ouE5jNdJYcQMWVAzYe/e4wtwCagLKWVpwVma0K0mfXMWPEh2t7GOY9IJ5h/kp7mK5A5paLv8QmA+KMwfcf8AiZqvl+ZoPxFQr8WZf3I/8SgoQueJl0NPtjgyPlDQ3I3n5gDeYC0FSA0Ilq9mtQk6OVoNx5E+gccRBWHfG1tCr+riBsErYOzD732BxHaen/0dn2gqslTx5j+Nkdw0fAkpuXoXZWJjfKs7mPHoPePY4V70L8nwogs1lNg95PH2CX9lOj7Siejow/sQ6s4dtD3MqcgaUfvLPNYMR9+Yhk6KfzLx6Hf2PT/wpyhZh/KB5U8iennEqvUF0U/uJ4X+F/UBjdWbHZtLYNj957ti3A1gzyPIjxyM9rx3ywqim6l0AOxeulW+2pWp0PK7voxq0+/aJua3BAhDqBN12NdejK4HQvkEPkEu3kA+BL/GpVCO0SOZfXRWbLDoCE6azXKLGXQYbAi9sMrqxqysFDv2lDlYqMxDAGaUrtZS9VqdFNlZ/TyRGmvYmN3ooruh49rElB/ESzPhvG+UdqZo8W5L6gy/zPssf0m/aBPRVxPCvjDpqYljdo1qZen/AN9ZvvxEr7WZvcTA0j+uk9HBK4nleTFRnSHP0uR945jN2sAT5i1iaIP2h6uQp9QZY5h6lBaSDF87AYglBsQuPYK7DLD8xU9WmbXGpJt2c+RtMynyijaYRmuxUHMLnhVs+mVruSeI9WjJOQ+9lZUga3BDXoIGlS2t+sepoUEHe4vQHSBAMOV2JHvf3MtqqUKc6kfk1ewmtC2M/iWdfFeT+wlBhXBTozQfiX9XxTk69hMqgKHcy2jokrbLDKsVwOOYGkB2Ai1lhI4n1NrIwMatCKNIsbccqvcPSK3PpOISzKLp2gwHy2ca1xFAv6QquIPmPY+b260ZV2oUbU7TstoRmkx3FPZdNab7V0N79Y2W7Ubfjf8AYQOHSq1q3kyeQwHnwOIg+NaKzIOyW9NCJWtsajd7b7ojZzLR6M+xzoOQ2J1XHvU67XE/QXSsz51Fbqdgifm6tyjqwPg7ntfwfnm7p9DA7HaPWcPmx0pHp+BPuLPQqLfpG59dc412MAPWV9OR9IJMjlZJFbaPM4FI73HYtnWvmZIoUkoBtoa/rn+Hmqt631wuwNgSPRKg5exh9RML1cYBTsuurV/bcK2GrdUHPxAugd8EcQFXU7s++xBWVqA13H1/YShONjo3eMyr5Y9A3+0tcDqPS6wKxlIG+/G42zfia2kE0cPJGv0N6Ry9w9ZI9pDPCXUoUYEb4YQAbtr0T4EVuhTzX8SaSaiw9J5rU2r0/fU9X+Pu1sSw6nkqn+qD7Gel4r+B5nmr5ot7d/IPvOVsQi695y1trx68yNZ+nX3nQcYe4kbIPOoucphWOYewbG/+3UTKkroDnc1ISSTB2WlzsmdrAMiVO/EYop35meibpI4D2CTrvIOtzmTUVU6iauVMXsCipIsHyWHrB/mT7mLglvMn2H2ho3FGo/EYrX8V5AP/AEiZhirnjU0X4p6HxbcV9UEydLENNFaTKyjtscGN3DcZxsBXB5gkZiI1VlGsdsz/AIc7chbIxvkvoQ1OgvMHk3d52YKuzbcGTabRnbQTJxww2IrXj2b2oloB3KNx3CrrVPqHO40daNGbSEcM2IurJK7bISfVh/aNZHZ8w9g9IHIHbjKT671M+zqxv4lVcNAxJ/Jjtv6R9zE7eGMrHoz7Azf/AIc9T4bEduVPA+0wB8xzpGc3T86u9SdA/V+0nlhzi0Ww5OE1I/QmK3cBuEyh/T+0peidQXJx67UYEMBzLprg6FfeeM1To9pStWjL/EfxdX0SgUJ3rZYfKr6Si6L1/pGWR/iy5KWvdr5mtr2+5Pp95suo9Dweq0fIzawSx+hvVT+8psP4QFDNRai/SxHedjj0nTi/G47NWV/V6HsnL+EKHrH56hgx8IS3+upQfFPW+i0rro+IcljWd2qSqo3p5HMvl+D6O9XL0qD/AJd//wAn2R8J/mO2pK1FJP1sF5P8yiWNCcMj/wCiq+BetdQ6hQyWUMKV/wA5PG/tNpZYBSSfWRxcXGxMUY+IirWnHA1zEeoXius8zkyNOWh1a03ZifxAywuMyg+Z5nXywmm+N845GWKw29cmZukcj33PUwR4wPI8mfLIyys0VEgOF/mSH1KBOWLpG35lTnYbe0naV2TxIUksvMNUwQ6MDJz6AZFfYf3n1T9slmWK7Dt8CcoTu59IPWyT6I5DbWJhNtxH70GoGunbbhQYukGoxQyiG/Kff+8iLflLqc/NRXditsuPxQX/AOrLv/gJkwOwgzW/ilx8VW//AAEx7EkR4/VHRLsbTI0utSDWktxFgTDVVl/Q6moRxSPnctOoxU7kzWE8zjkagB2OY2T6Hx7w4y1B/VKlW0CB6yXY7aIhaBwRoU1YgI0YDqB0tSeiicwO6unbtI5bd7pv3k/Z0QVREMjQKj21Ebf1GN5J3a32ilnJ3LR6E9gT5nwnx8zkw5vvgXrPye3Euf6T+gk/2npWHaGYbPBE8O6SeAfUeJv+gdeZQtOW2iPDmed5GK3yR6HjZdcWegZFRavaHRHIgl638khMpVBHG3/5hOl5VeTXruBP7+Y3d07FyBq2tW/cTki2mehCaXasr7PiLE7wQtAHv3T49YszAasTweCwHAH+8Onw901GDfIr2OeVlgmNj1LpEQAewjuToZ5VWkV4rNVOieAJjviXqSY9Nju4AG/WaX4n6rR0/DbucBiOBueNfEHU7eo2EDYqB4Hv94+DFydnHnzcF/ShzshsrJe1vU8TlA53BP8AqMYx+SJ6q6PJbsaRtsNwuaAEUjwQIBPGx5EYzBrErMBgeMZLI2DoQGGxJEsL6u4nQgXYr6KwEk8mP4/CxdKf6hGoyR8tBNL9EJd0Scdw1IKvbCVOp3uFJULuJyoVutC71hxz5kPyy+8KzgeJz5g9oG2K2y9/Fasn4rfXgoJnKOnNam/WbP8AE6pR8RFvO0lBiXIq6MPKoaK5Zvk0U7YJRwGEscemtatnXEh1C0d2xzETlkDgmbctibkEzwuvp8ysO9w9tpfgSPYdSpSKpH1IBPMfqKqo9zK0cGMVse4RZbC1bLZeUCiCyG1agPoeYbHHau/PEUyubt/aTXZ0ehK3ZLk/xFXGhHLhoRR5ePRP2DM5JanJglj0lv6nbvR/8zTUJ8xRMliISykHR9DNT0zINikEadf1KZz5kXwvZcYHUszp7A1OWUf5TNPifF6sgFwZG9TrYmXrVXHMmMf2E45JM9CDaNNf8V1Fv/eIH2BimX8Ziusrjq9lh8E8CUTY59oB8XnkRVCPsaU5VoS6nl5XU7TZlWFvZfQSlyq+0HiaSzHCoZSdQTQJnVja9HFlT7Zm7R9Zh8fwYGwg2N+8Pi+DOv0cYarlh+8NmsexUB8KIHF5b9jxPsltt/EVBB4Z0y/vL3tB0feZ3HbVg34mjxj81AB59PvDWxZdCy1FnPaPHkzt1LFNE/zLtsUVYdVLdtd77axjyQPQSAwccjT5JPvpdQcJPo5p2mZxAQYyF+nmWv5PCrylWws9ZG/OjHlXp9YATGQ//Ikw/ilIVsyjghuZzUtOtCo5CNUioGXkKOJWbEDjWh0bL8T2KddIYaPZMYMgqeOJrfxdYj4gU7PKbmAZz7xYrRScLk2OXWFwTuKMDPlcwqqGWN0BLiAVu1uYf5gIgHX6ozVTxzCxpVQMgQ+Ovc/7TppHcAJYYnTLjaE7qwT67P8AxMk30CLsLX9NWzEbuXH3Msb0+WjITsjiVzgfNWT9nS1oBmLokDjXESbmO3nudx94m0tHokyGpH1k5EiGjIb6cw+cEb+JoEqdCL6htk/WB6rMxQdWKfXc2/RWW+hWZefBkM2i+FW6LDD/AK1YIH8x6msk6Ii/SKex3r3sK3H7S8THXuBnBN0z04K0IGn7Qb4+5cGhZE46/aIpDuJnstAiE6mJ65mEua0OueZq/irLNKNXWNcb3PPchy9hJ952+PG9nn+TLdIiojNHjX3i6eY3jjgn7zqZx+w1P0kwdg2TuF1pT958qBh/MVdhZXjYPHpLnpuQGr2zdpQ8mVprC2uvsNwy45qtADfS/Go9bFTLe7MZ8p3LHRUdu/UCSGSfU6iGSDXkIN72n+86GPrL8eOiE/sNZV5FtTFoYXn3lblH6Kz95NLCQDCJQbqVhbHBB5BlT3n3my+B8bDz/ibCxOp1G7GuYo1foxIOt/aeq/8ApX8J/wD4D/8A73/5nLnyqMqZ0YcLnG0f/9k="/>
          <p:cNvSpPr>
            <a:spLocks noChangeAspect="1" noChangeArrowheads="1"/>
          </p:cNvSpPr>
          <p:nvPr/>
        </p:nvSpPr>
        <p:spPr bwMode="auto">
          <a:xfrm>
            <a:off x="80963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70" name="Picture 26" descr="http://t2.gstatic.com/images?q=tbn:ANd9GcR0wIaMjFh5G_WkAzdc7Mb01racepde0OFHW0ckFFrjz40wt7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0"/>
            <a:ext cx="2133600" cy="1419814"/>
          </a:xfrm>
          <a:prstGeom prst="rect">
            <a:avLst/>
          </a:prstGeom>
          <a:noFill/>
        </p:spPr>
      </p:pic>
      <p:pic>
        <p:nvPicPr>
          <p:cNvPr id="57372" name="Picture 28" descr="http://t3.gstatic.com/images?q=tbn:ANd9GcRWtg4NUutz1gs-EwY-DKHKmHYgW4acQXU16dT6BZM2_QSMSw_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0"/>
            <a:ext cx="1295400" cy="204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11.3b</a:t>
            </a:r>
          </a:p>
        </p:txBody>
      </p:sp>
      <p:pic>
        <p:nvPicPr>
          <p:cNvPr id="21513" name="Picture 9" descr="figure_11_03_b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011238"/>
            <a:ext cx="8237537" cy="4013200"/>
          </a:xfrm>
          <a:prstGeom prst="rect">
            <a:avLst/>
          </a:prstGeom>
          <a:noFill/>
        </p:spPr>
      </p:pic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284913" y="2847975"/>
            <a:ext cx="752475" cy="1588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114675" y="3309938"/>
            <a:ext cx="3922713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42913" y="5027613"/>
            <a:ext cx="7581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231F20"/>
                </a:solidFill>
                <a:latin typeface="Arial Black" pitchFamily="34" charset="0"/>
              </a:rPr>
              <a:t>(b) Microglial cells are defensive cells in</a:t>
            </a:r>
            <a:br>
              <a:rPr lang="en-US" sz="27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700">
                <a:solidFill>
                  <a:srgbClr val="231F20"/>
                </a:solidFill>
                <a:latin typeface="Arial Black" pitchFamily="34" charset="0"/>
              </a:rPr>
              <a:t>the CNS.</a:t>
            </a:r>
            <a:endParaRPr lang="en-US" sz="1800">
              <a:latin typeface="Arial" charset="0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085013" y="2662238"/>
            <a:ext cx="12001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Neuron</a:t>
            </a:r>
            <a:endParaRPr lang="en-US" sz="1800" b="1">
              <a:latin typeface="Arial" charset="0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085013" y="3122613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Microglial</a:t>
            </a:r>
          </a:p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Range in shape from squamous to columnar</a:t>
            </a:r>
          </a:p>
          <a:p>
            <a:r>
              <a:rPr lang="en-US"/>
              <a:t>May be ciliated</a:t>
            </a:r>
          </a:p>
          <a:p>
            <a:pPr lvl="1"/>
            <a:r>
              <a:rPr lang="en-US"/>
              <a:t>Line the central cavities of the brain and spinal column</a:t>
            </a:r>
          </a:p>
          <a:p>
            <a:pPr lvl="1"/>
            <a:r>
              <a:rPr lang="en-US"/>
              <a:t>Separate the CNS interstitial fluid from the cerebrospinal fluid in the cavities</a:t>
            </a:r>
          </a:p>
        </p:txBody>
      </p:sp>
      <p:pic>
        <p:nvPicPr>
          <p:cNvPr id="32770" name="Picture 2" descr="http://missinglink.ucsf.edu/lm/ids_104_cns_injury/Response%20_to_Injury/Injury_Images/Ependyma2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57749"/>
            <a:ext cx="2667000" cy="200025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286000" y="5715000"/>
            <a:ext cx="3886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11.3c</a:t>
            </a:r>
          </a:p>
        </p:txBody>
      </p:sp>
      <p:pic>
        <p:nvPicPr>
          <p:cNvPr id="24585" name="Picture 9" descr="figure_11_03_c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458913"/>
            <a:ext cx="8231187" cy="3149600"/>
          </a:xfrm>
          <a:prstGeom prst="rect">
            <a:avLst/>
          </a:prstGeom>
          <a:noFill/>
        </p:spPr>
      </p:pic>
      <p:sp>
        <p:nvSpPr>
          <p:cNvPr id="24586" name="Freeform 10"/>
          <p:cNvSpPr>
            <a:spLocks/>
          </p:cNvSpPr>
          <p:nvPr/>
        </p:nvSpPr>
        <p:spPr bwMode="auto">
          <a:xfrm>
            <a:off x="5965825" y="3438525"/>
            <a:ext cx="876300" cy="962025"/>
          </a:xfrm>
          <a:custGeom>
            <a:avLst/>
            <a:gdLst/>
            <a:ahLst/>
            <a:cxnLst>
              <a:cxn ang="0">
                <a:pos x="0" y="606"/>
              </a:cxn>
              <a:cxn ang="0">
                <a:pos x="358" y="0"/>
              </a:cxn>
              <a:cxn ang="0">
                <a:pos x="552" y="0"/>
              </a:cxn>
            </a:cxnLst>
            <a:rect l="0" t="0" r="r" b="b"/>
            <a:pathLst>
              <a:path w="552" h="606">
                <a:moveTo>
                  <a:pt x="0" y="606"/>
                </a:moveTo>
                <a:lnTo>
                  <a:pt x="358" y="0"/>
                </a:lnTo>
                <a:lnTo>
                  <a:pt x="552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3589338" y="2530475"/>
            <a:ext cx="3252787" cy="1343025"/>
          </a:xfrm>
          <a:custGeom>
            <a:avLst/>
            <a:gdLst/>
            <a:ahLst/>
            <a:cxnLst>
              <a:cxn ang="0">
                <a:pos x="0" y="846"/>
              </a:cxn>
              <a:cxn ang="0">
                <a:pos x="1855" y="0"/>
              </a:cxn>
              <a:cxn ang="0">
                <a:pos x="2049" y="0"/>
              </a:cxn>
            </a:cxnLst>
            <a:rect l="0" t="0" r="r" b="b"/>
            <a:pathLst>
              <a:path w="2049" h="846">
                <a:moveTo>
                  <a:pt x="0" y="846"/>
                </a:moveTo>
                <a:lnTo>
                  <a:pt x="1855" y="0"/>
                </a:lnTo>
                <a:lnTo>
                  <a:pt x="2049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4395788" y="2530475"/>
            <a:ext cx="2138362" cy="1371600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6896100" y="3222625"/>
            <a:ext cx="1763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Brain or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spinal cord</a:t>
            </a:r>
            <a:endParaRPr lang="en-US" sz="1800" b="1">
              <a:latin typeface="Arial" charset="0"/>
            </a:endParaRP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tissue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896100" y="2314575"/>
            <a:ext cx="176371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Ependymal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501900" y="1787525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Fluid-filled cavity</a:t>
            </a:r>
            <a:endParaRPr lang="en-US" sz="1800" b="1">
              <a:latin typeface="Arial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473075" y="4606925"/>
            <a:ext cx="68992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(c) Ependymal cells line cerebrospinal</a:t>
            </a:r>
            <a:br>
              <a:rPr lang="en-US" sz="26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fluid-filled cavities.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Oligodendrocytes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Branched cells</a:t>
            </a:r>
          </a:p>
          <a:p>
            <a:r>
              <a:rPr lang="en-US"/>
              <a:t>Processes wrap CNS nerve fibers, forming insulating myelin sheaths </a:t>
            </a:r>
          </a:p>
        </p:txBody>
      </p:sp>
      <p:pic>
        <p:nvPicPr>
          <p:cNvPr id="30722" name="Picture 2" descr="Myelinated ax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2578734" cy="2362201"/>
          </a:xfrm>
          <a:prstGeom prst="rect">
            <a:avLst/>
          </a:prstGeom>
          <a:noFill/>
        </p:spPr>
      </p:pic>
      <p:pic>
        <p:nvPicPr>
          <p:cNvPr id="30724" name="Picture 4" descr="http://t0.gstatic.com/images?q=tbn:ANd9GcQZGhuShI05VlX9VILXczxNphke409cdLNCIybJlFbEK1DjwLMxG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14800"/>
            <a:ext cx="2342567" cy="2438400"/>
          </a:xfrm>
          <a:prstGeom prst="rect">
            <a:avLst/>
          </a:prstGeom>
          <a:noFill/>
        </p:spPr>
      </p:pic>
      <p:pic>
        <p:nvPicPr>
          <p:cNvPr id="30726" name="Picture 6" descr="http://t1.gstatic.com/images?q=tbn:ANd9GcRWVmBANEKiaOIc7d177gzrK5nMYmaD7JOXwn29YpV1J8wbPRf88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14800"/>
            <a:ext cx="2949812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11.3d</a:t>
            </a:r>
          </a:p>
        </p:txBody>
      </p:sp>
      <p:pic>
        <p:nvPicPr>
          <p:cNvPr id="27657" name="Picture 9" descr="figure_11_03_d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446213"/>
            <a:ext cx="8339137" cy="3429000"/>
          </a:xfrm>
          <a:prstGeom prst="rect">
            <a:avLst/>
          </a:prstGeom>
          <a:noFill/>
        </p:spPr>
      </p:pic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179638" y="2008188"/>
            <a:ext cx="1587" cy="582612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235700" y="3527425"/>
            <a:ext cx="409575" cy="102552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286500" y="3527425"/>
            <a:ext cx="57467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4173538" y="2341563"/>
            <a:ext cx="1862137" cy="1350962"/>
          </a:xfrm>
          <a:custGeom>
            <a:avLst/>
            <a:gdLst/>
            <a:ahLst/>
            <a:cxnLst>
              <a:cxn ang="0">
                <a:pos x="0" y="851"/>
              </a:cxn>
              <a:cxn ang="0">
                <a:pos x="781" y="0"/>
              </a:cxn>
              <a:cxn ang="0">
                <a:pos x="1173" y="0"/>
              </a:cxn>
            </a:cxnLst>
            <a:rect l="0" t="0" r="r" b="b"/>
            <a:pathLst>
              <a:path w="1173" h="851">
                <a:moveTo>
                  <a:pt x="0" y="851"/>
                </a:moveTo>
                <a:lnTo>
                  <a:pt x="781" y="0"/>
                </a:lnTo>
                <a:lnTo>
                  <a:pt x="1173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406400" y="4670425"/>
            <a:ext cx="81422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(d) Oligodendrocytes have processes that form</a:t>
            </a:r>
            <a:br>
              <a:rPr lang="en-US" sz="25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myelin sheaths around CNS nerve fibers.</a:t>
            </a:r>
            <a:endParaRPr lang="en-US" sz="1800">
              <a:latin typeface="Arial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908800" y="3317875"/>
            <a:ext cx="881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Nerve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127125" y="1660525"/>
            <a:ext cx="2100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Myelin sheath</a:t>
            </a:r>
            <a:endParaRPr lang="en-US" sz="1800" b="1">
              <a:latin typeface="Arial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6080125" y="2149475"/>
            <a:ext cx="2468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Process of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oligodendrocyte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PNS</a:t>
            </a:r>
            <a:br>
              <a:rPr lang="en-US" dirty="0" smtClean="0"/>
            </a:br>
            <a:r>
              <a:rPr lang="en-US" dirty="0" smtClean="0"/>
              <a:t>Satellite </a:t>
            </a:r>
            <a:r>
              <a:rPr lang="en-US" dirty="0"/>
              <a:t>Cells and Schwann Cells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Satellite cells</a:t>
            </a:r>
          </a:p>
          <a:p>
            <a:pPr lvl="1"/>
            <a:r>
              <a:rPr lang="en-US" dirty="0"/>
              <a:t>Surround neuron cell bodies in the PNS</a:t>
            </a:r>
          </a:p>
          <a:p>
            <a:r>
              <a:rPr lang="en-US" dirty="0"/>
              <a:t>Schwann cells (</a:t>
            </a:r>
            <a:r>
              <a:rPr lang="en-US" dirty="0" err="1"/>
              <a:t>neurolemmocytes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Surround peripheral nerve fibers and form myelin sheaths</a:t>
            </a:r>
          </a:p>
          <a:p>
            <a:pPr lvl="1"/>
            <a:r>
              <a:rPr lang="en-US" dirty="0"/>
              <a:t>Vital to regeneration of damaged peripheral nerve fibers</a:t>
            </a:r>
          </a:p>
        </p:txBody>
      </p:sp>
      <p:pic>
        <p:nvPicPr>
          <p:cNvPr id="28674" name="Picture 2" descr="http://t2.gstatic.com/images?q=tbn:ANd9GcROq1wzFi7BXZmfQbvGMZHL9kN1Gc_TtOiNHsopdyNhHa_NWfwp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00600"/>
            <a:ext cx="3767766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11.3e</a:t>
            </a:r>
          </a:p>
        </p:txBody>
      </p:sp>
      <p:pic>
        <p:nvPicPr>
          <p:cNvPr id="30729" name="Picture 9" descr="figure_11_03_e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681163"/>
            <a:ext cx="8231187" cy="2813050"/>
          </a:xfrm>
          <a:prstGeom prst="rect">
            <a:avLst/>
          </a:prstGeom>
          <a:noFill/>
        </p:spPr>
      </p:pic>
      <p:sp>
        <p:nvSpPr>
          <p:cNvPr id="30730" name="Freeform 10"/>
          <p:cNvSpPr>
            <a:spLocks/>
          </p:cNvSpPr>
          <p:nvPr/>
        </p:nvSpPr>
        <p:spPr bwMode="auto">
          <a:xfrm>
            <a:off x="2911475" y="2751138"/>
            <a:ext cx="774700" cy="1133475"/>
          </a:xfrm>
          <a:custGeom>
            <a:avLst/>
            <a:gdLst/>
            <a:ahLst/>
            <a:cxnLst>
              <a:cxn ang="0">
                <a:pos x="0" y="462"/>
              </a:cxn>
              <a:cxn ang="0">
                <a:pos x="488" y="0"/>
              </a:cxn>
              <a:cxn ang="0">
                <a:pos x="374" y="714"/>
              </a:cxn>
            </a:cxnLst>
            <a:rect l="0" t="0" r="r" b="b"/>
            <a:pathLst>
              <a:path w="488" h="714">
                <a:moveTo>
                  <a:pt x="0" y="462"/>
                </a:moveTo>
                <a:lnTo>
                  <a:pt x="488" y="0"/>
                </a:lnTo>
                <a:lnTo>
                  <a:pt x="374" y="714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1787525" y="2070100"/>
            <a:ext cx="473075" cy="1588"/>
          </a:xfrm>
          <a:custGeom>
            <a:avLst/>
            <a:gdLst/>
            <a:ahLst/>
            <a:cxnLst>
              <a:cxn ang="0">
                <a:pos x="298" y="0"/>
              </a:cxn>
              <a:cxn ang="0">
                <a:pos x="116" y="0"/>
              </a:cxn>
              <a:cxn ang="0">
                <a:pos x="0" y="0"/>
              </a:cxn>
            </a:cxnLst>
            <a:rect l="0" t="0" r="r" b="b"/>
            <a:pathLst>
              <a:path w="298">
                <a:moveTo>
                  <a:pt x="298" y="0"/>
                </a:moveTo>
                <a:lnTo>
                  <a:pt x="11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3686175" y="2751138"/>
            <a:ext cx="282575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1971675" y="1851025"/>
            <a:ext cx="425450" cy="2190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800350" y="2246313"/>
            <a:ext cx="1171575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4735513" y="3659188"/>
            <a:ext cx="1587" cy="4476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471488" y="4386263"/>
            <a:ext cx="79057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(e) Satellite cells and Schwann cells (which</a:t>
            </a:r>
            <a:br>
              <a:rPr lang="en-US" sz="26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600">
                <a:solidFill>
                  <a:srgbClr val="231F20"/>
                </a:solidFill>
                <a:latin typeface="Arial Black" pitchFamily="34" charset="0"/>
              </a:rPr>
              <a:t>form myelin) surround neurons in the PNS.</a:t>
            </a:r>
            <a:endParaRPr lang="en-US" sz="1800">
              <a:latin typeface="Arial" charset="0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4014788" y="2538413"/>
            <a:ext cx="37449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Schwann cells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(forming myelin sheath)</a:t>
            </a:r>
            <a:endParaRPr lang="en-US" sz="1800" b="1">
              <a:latin typeface="Arial" charset="0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014788" y="28971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4008438" y="2049463"/>
            <a:ext cx="310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Cell body of neuron</a:t>
            </a:r>
            <a:endParaRPr lang="en-US" sz="1800" b="1">
              <a:latin typeface="Arial" charset="0"/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468313" y="1871663"/>
            <a:ext cx="126841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Satellite</a:t>
            </a:r>
          </a:p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68313" y="2233613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800" b="1">
              <a:latin typeface="Arial" charset="0"/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024313" y="330358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 b="1">
                <a:solidFill>
                  <a:srgbClr val="231F20"/>
                </a:solidFill>
                <a:latin typeface="Arial" charset="0"/>
              </a:rPr>
              <a:t>Nerve fiber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http://t3.gstatic.com/images?q=tbn:ANd9GcTbWFjjil8lCbBMumDshSLUPZkUiHyOvCK9wrwQyt1a6M2wsD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12354"/>
            <a:ext cx="2971800" cy="1845645"/>
          </a:xfrm>
          <a:prstGeom prst="rect">
            <a:avLst/>
          </a:prstGeom>
          <a:noFill/>
        </p:spPr>
      </p:pic>
      <p:pic>
        <p:nvPicPr>
          <p:cNvPr id="27650" name="Picture 2" descr="http://t1.gstatic.com/images?q=tbn:ANd9GcRmJDJ9_3d-e5PI9sRVvUYzqy84x4nS5twJvw2BMpZs3H1CkNAe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66800"/>
            <a:ext cx="2143125" cy="2143125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(Nerve Cells)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Special characteristics: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Long-lived (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100 years or more)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Amitotic—with few exceptions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metabolic </a:t>
            </a:r>
            <a:r>
              <a:rPr lang="en-US" dirty="0" smtClean="0"/>
              <a:t>rate—constant oxygen </a:t>
            </a:r>
            <a:r>
              <a:rPr lang="en-US" dirty="0"/>
              <a:t>and glucose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Plasma membrane functions in: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Electrical signaling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Cell-to-cell interactions during development</a:t>
            </a:r>
          </a:p>
        </p:txBody>
      </p:sp>
      <p:sp>
        <p:nvSpPr>
          <p:cNvPr id="2" name="AutoShape 2" descr="data:image/jpg;base64,/9j/4AAQSkZJRgABAQAAAQABAAD/2wCEAAkGBhMSEBMUExQVFRIUFxcYFhYYGBYYFhQWFhQVFBcXFxkXHCYeGBkjGRQUHy8gIycpLCwsFR4xNTAqNSYrLCkBCQoKDgwOGA8PGjAkHiQuKSksKiovKiwpKSwpLCwsLCksLCwsLC8sLCwsLCksKSksKSwsLCwsKSwsLCwsLCwsLP/AABEIAOAA4AMBIgACEQEDEQH/xAAcAAEAAgMBAQEAAAAAAAAAAAAABQYBBAcDAgj/xAA+EAABAwEGAwUFBgYBBQEAAAABAAIRAwQFEiExQQZRYQcicYGREzKhscEjQlJy0fAUU2KCkuEWJEOi0uIV/8QAGgEBAAIDAQAAAAAAAAAAAAAAAAQFAQIDBv/EADARAAICAQMDAwMDAgcAAAAAAAABAgMRBBIhBRMxQVFhIjJxBhSRI9EkQoGhscHx/9oADAMBAAIRAxEAPwDuKIiAIiIAiIgCIiAIiIAiIgCIiAIiIAiIgCIiAIiIAiIgCIiAIiIAiIgCIiAIiIAiIgCIiAIiIAiIgCIiAIiIAiIgCIiAIiIAiIgCIiAIiIAiIgCIiAIiIAiIgCIiAIiIAiIgCIiAIiIAiIgCIiAIiIAiIgCIiAIiIAixKygCIiAIiIAiIgCIiAIiIAiIgCIvC0W1jPfc1viQEMNnskqIqcV2UNc729N2EEkNIc4xsA3Mu6DNat18fWG0OwMtDA+YwPljp0iHxn0QyWJFgFZQBERAEREAREQBULtJ7Q33e6lSo08dWsC4EguDQDhyaCJM9VfCVS+0StTw024Q6qJLTGbW6GDtP0XK2xVwcmdaanbNQXqVa6eNrczE+vWD3uBAphjQxkwZyzLvONV4HtAvP2g71EU5zAaZjz+S8PYrzdRXnJ9Tuy/Y9PHpdOEXS5+0aSG1mj8w28QrtQtDXtDmkEHQhcRqUIU1cfE1azscxrhnpiHdB9VM0vUm/psIWr6YsbqjrKKtXLxpSqUwaz2U6mhE5HqOhUwy+qB0q0z/AHD9VcRthJZTKWVM4PDRvLC0rffVGi2alRrRtuT4AZlVG3dqjGvinRe9u5JDHRzaCPmQtnJL1EKZz+1F7Rc5vLtmpU3BtOy16hIGuFg0BIBzmPovsdrIdSBbZ3MqH7r3CG9Zbmfgs7kbR09s3hROhSvGvbWMHfe1v5iB81yG8eOrXVJ74awzDWdwgbDFnPnyVVrXZaK3exVKn5p888wubtXoWVXSs82zUTvLOK7IXYBaKRdyxD56KTZUBEggjovzfR4drmBAbnlicG+Jg/NW3h6y1rOHh9YmYGFjnEDnrA5LVXfBy1+l02mg3C1Nr0/8Ol8R3/7BuFvvn4DmqHaqr6pJeZxaysVrVJEknqTmtmjQJBOUATP9Jyn1yXKc22eWuucnwQlj4doUXYqdNrXZw7cTynQL4ve46doINQuY4R9qz32j+oaPHQ+qmH1AFmnTaXAO93dYUmjnG2SecnULO4FoIMggQeYjVeirPBdZ2GowmQCC0cpmfLIeqsylxeVktoT3RTMoiLY3CIiAIsFaV43xRoNxVajWDqY9BqUMpOTwjcJXMeLrybVrFzfdALR/aSD8ZXtfvbDSbLbNTLz+J2TfTUrndTiCo4uMDMkx91skkwNdzuoGs/qVuMT03Sul3qXdnHHsTzbZz1WW1GuObyOcbKsG+n6lrT6hbFhvhk97Lx09QqKWnmlyj0MtPKJYhbAO7OIAgiRyn/SjaV4kudmJxHJar78YHg6wdhkoa+rSypVLmAgH4rNOnlPzwZ7OPQtJtxGoGy9g1lQAETrLdAcozjUKucKUsdR5cZDWQGkn7xjL4+oUwX4TA2KxbB1S25IrgvCJW0ve3DMhoaIz2GwM5gclBX3RbgxnGSCPddhkE75bKWFoc9oGob8F7Xq9lVrWBpwNHPMkwTp18Vim1RlvlLlehx2uEklHgpjLRT/lOPjUf9Fl1rb/ACQPNx+a3LzsDqejiWnnkR0PPxUc5hO5V/CamsxfBYQ7eMhjw9zW4YxEDI8yB9V0mzURTYGgHDAA1gxHqdCqtw3w0HxUeSYMtaMtN3H6K50rQ5rMA0IIHTEQT8vis8eGzwv6i1tV1iqg+I5z+R/CE03EluERr12AOqiLTaQA4mAG5noBv4Lat9chsSo1lcNDi+MEQ6dIOW61R5uqDk0aFq4loAd1xeT+EGCeQMZ8lNUKj2U6YdlI3I03+I+C5m1+B0sywuJbzAnL4QpUcU1XQHu90QIA08Fk9Tqv0+9sHR7c5Oh17VLRjiAMsh8xqtJt60xAxD9+CqNovl72hoMgchAz5letio03e8/P8Pujz5rHwctN0DK/rSx+Do/Bl+ipahTpEubDjUMd0ADuiecroYXOezqiBWMAABpyGnkuiqXV9py1Wnhpp9uHhH0iwsroRQiIgNW8ahFJ5Bg4TB5ZZFcPv67Hlxxuc8TIfJLh+adV3G30S6k9o1IK5he1IhxBEEajkuFpedIltba8lQubh+nUc72tdlJjR70Fxceg28+a2rXXsVOgaVKka9bOa5loBnItE/vqo2/rwoNcAXDFi7wGZiDrHktGveQaJAkHSIg9PFckuMYL6zVKT3Ss4XOFxj+Dxr0SBJhfLqLgQD0y8RK+Kl4h8at8V603Ti5huXyWrhtJ1GrhfDdCWWeLnSVgtX3gPJfMLk8k9JYwfdmY9pxU3YXdP3mpCnxFOVVsO/E3f8w/Re/DFzG0VYmGMguPPP3R45q2W/gqg8yAWmIyzE7FV+q1emjLt2ef+CsvsrrnjJDWK2QObStm3XgzCCIbz6+C2bFwd7Nha6rJ2gQB0zVfv+4a9NuNwb7PmDJEmBI9FXVuqyzbGRzjOux4ya9uvIVMmjKcytIvWxYbsc4d7uHk4EEjmARp1W4blH8wen+16OmtVR2ozOcIpxRPXJZa7LO2o+i5tMe69wgFp08B4rfsd8sbMnFrkf8AS87z7S/a2R1nZSc6q9vs8h3cxhkDU9FSLNaXsqBr2uxTEEEOk6CDmu0or0PE6npVtk5Tx55wWa97yDWuqHQaDmdAFULbelSt74wt+6waePU9V0my8Kh2E1jibE4BLYPU7gckbwHZXVQ/C4iZw4paehBEkLqqZYJ/S6K9Ot1i5OV0qBMwCYzMSYHM8lsvsYLZC7JSu2lRY5rabGNMlwAAB5k9IXPL9u9jahdRg0Xe6WmWg7tBHyWLKXFZPQ1avuPCRV2vc2RML6q13tIGLMiRnqNVI1LDiBOGesfNZu64qlUMHsqhhzhIachqM40XOP4Ots1jKwbly8SVKQ9pTqGmRrBy9DkQrRdfbY9pDa1MVG/ib3HemY+SrX/D7QxxcaX2ZacRJaGiN8zkq3bH0mmKYkgmTMj/AGukE84KfUrTYcrOfx5P0nYOLrJVp03ivTAqe6HOa10zEQTrJhTAcvyXUaXxJ8+i/QHZPbaj7uYKv/bJYxxMudTGk8oMgdAF3PMyXLx4Lqi+QV9IamIUJxLcdOrRqOOT2scQ4EA5NOpOSnFq3pZfa0alP8bHN6d5pH1WGsm8JOMk08H5uuzhuk5ge4lxM+GuvVLfw33CKQzmYE97pHPwVstfDtWyjA6m5rRMHVpz2cMlM07qwsDRkXASd+qrdTqv263SPSTqqVW2OHn1Rx20Xa9rWl+U6cxnuNlv8OWmKmdB9oZEEMxYmzuIy8iry/hynaqxpgfZUj33DVzuQKuFiulrGBtNga0CAGjID97qp1HWoqO3bmTIUNPOqWVLBA0+E7M5oOGowkaYpI6GVrVuAqJBh7555ZeUZq1PoRstaqYVEup3+MlrC6xcqRC3Vw0aDC1lQguMueAJI2DZmB+qmKLnMaA44nA66SNp6rJaQ2fNa1IOdnqIUeds7m3I2bc3ukz6t9snYDwWH2sYAd4+K1rYoZ/EtAjCHyYImHRPjC7U0TnhxXg6Qp3eEXP/AJHYLZUpU34XvaMWeQBjCQfMzHRRt63fYBeNBkhrHseX0wYaXNLcPhMuy3wqiV7q0wOInX9+KPu9wYRILiR3iBIG8HVe+VjxyjC6ZXF5hY0vb8nSLxtNgu+00qjQ1uMOaQ3MN0OONuXmqzxFxTQtN42d9JodgDgXxqTm30z9VW//AMsyA9xP75r5NlZTeHNnu5lHabw6fXDDUnKXg6PVvT7J2WcLXu62umJyVWdxnTgt9m+NJ7vrCnLlrNrAOpva4b55joQcwpEbFJ8HOen7a+pYJ+vXByfmHZGcwfH4LVNw2ctLWsa0P1DchlnMDcc19XpgZRL6j8AZmTl+zOkLSuC3Cs7GJDHglsiCRPLqpEn6MjY+ltEtQYxowsaA3kBAWy2UrMAgjdfTHBZxhkfzyRN/8KUrY1oqueA3ZriAehGhVDvvssq0Wl9neazRJNMiHhv9JBh0eRXXrMwE5r1tNFrQt3BMiWRhKWGuTjt28Nsr0m5gECGVG6YgfdqtO85Tko2x3vaLHVIY9zHtMEA8tjsVf7bd/wDD2wVGD7C0d2q3ZtX7rx46Kn8Y2RrLZULs8Qa4NG8tAz9FBujhZReaCMMuDWU0X3hXtWDwG2oYdvagZT/UNvELotGuHtDmkFrgCCMwQRIIK/PF28P17RnHs6XM5Dll5kLsvZ/XmwUm5k0i6mZ17jiB8IW0FLH1FF1KnTwlmh8+q9EWZYKyhWxUmrb6zGU3OqEBgGZdEecqi33WLKT6jRJFOQBz2+JUh2qtebD3JgPaXAbtAP1g+SqnDV+NfQbTce80YYO4+qoOsrdFIvNBppdrvLnnwSHDVkNOzMDvfcMT/wAzs/lCnrHbMBUcyqIX3jXiZWT7rsXkmzjvzk3rTV9oSdAB6qFtdWFuYslDXzaWsaXu91uu59FtDNtnPlm9NeOEbNe2EgDpHwVfNs/hKwDC51N4LiwmcLpzLOQ6KBvDjGq/KmMDeerj9B5KJdbHOMuJJ3JJk+av9P06aX1+H6FvTo8/dwTvEt+1KziwHDT5A5u/N+iiaVGF4NPn45H13XoXgiDkrqvTRhFKPCJ8Y9uO2KLCKo5j1WfaDmPUKHDqeUsOkSHuB+q+w+jyqjwq/qxTEiJKolC8cwtC3xhMLUqWmzj71o/zb+i+R7E50y/FsXOafhhzTBiOIvJ4OiJK+rLVc1wcxxa4aEGD6r6q05BBcY8h8l5Py0Gi3yiX3HZxjglb4v8AqV2tY891u0anSTGv+1Zro4ipeypsJDXMaBmI0EHPTVUAkr2Y8rZXPIeirnHb4x7HWHW4FrYO63LuqYiSuV2S1VWZsJHTb0V64d4lolga94ZU3Du7J3IJyhSIWbnyVGs0DpjmPKLY6rkOiw5xKj7VfNFjMRqMj8wWjW4soNEl48sz6KU7Eiphp5y+2LJK8LA2q0NdMBzXZc2uBHyVMvarSfercYBb3WbQCW5T4OI+K9Lz49kYaLCSdzl8BmoSx2N4FS0VTLmjEBrJJAk7b6KLZam0To6OcK5uzjKaS+WT99W1zYwgNs5MFwJB3yGWwgT/AEyrJ2VXqKrLU0fdqhwJ3xMAn1YT5qFu7hC0Xi4VLRNGzzIb994/pboxvU/FdIue5KNmpinRYGN6auPNx1J6ldZzT8HmZbaqnXL7n7fHv8kgsFZWCuZDILjEf9MfELj1ru8B2JstPTRdn4jus1qXdPebJA2dIiFya8KRa4hwII1ByIUS+KflHqeiWJQcU/8AQ06d62hmjsQ6wtylxHVOoaPX6LQcviFWS0FEnlxPSduEvMUSw4rcxneDSdoxZ+qhL5vSrWEOMN1wjQ+PNfDmmpUDRzAH5j+ivzrls7qNNpwyGxiET3WF7vMlzRn+ErtR0un7orBX6zWU9PlHMct/7HKvZDZWHhzs+tFspuqMLGMBIBcT3iOUDRSV58EOElneiJjJwOEEjkdVrXRxHbLH9lTc3Dn3Xt0Ou2akrT9uX1+CRLqH7yr/AAjW7jz/AGK9bbtdQe+nUGGowwR+9l402mNYHXRWC+bXXtbw6s9kjTCwCPqteldrBrLj1/RbNr0Jdc5bF3Pu9ceCFdAGU+Wh8l5WmQwvJAbOHUTiwh2muh16KTvelpyULarvaWuqGq0ODmj2ZDsRbhHeaYwxMyMjkswSb5IuuunTUp1xyatO2sk4g4iDoQCDGR0OU5x0XvdrDVqgMaQD1MNy3JWsGtOUD5KwcK2cNe+DMgeuenlC7SilE89pdTffct2eCWpXa1vU8z9FitdzSpmwXZUrODabS53wHUnYK9XH2f06cOrH2j/w/cH/ALLlGDZZX6+Gn5k+fZHMLHwHaqzS6kzEwbnKfCdVrvuV1F2Go1zXDZwj56r9CsYAABkAvC2XfTqtw1GNeORAK69r2IEP1Hbu+qP0/Hk4MxiVGg6hdOvTs1pPk0XGmeR7zf1Cqlu4AtdOYYHjmwz8DBXF1yRcafq2mt/zYfzwVoM5L6cJ1W++4bQ3WjV/wd9EZcFpccqFT/A/VYxIn/uKvO5fyjUosA0ACufA1mDqwkAgAmCJGWmXjC07r7PbS8jGBSbzcZPoF0K4uHqdlZDZLj7zjqf0C6Qg85Z57qnUKnBwhLLfsSgashIWVJPIhERAYKj7yuGjXH2tMOPPRw8xmpFExk2jKUXmLwylWvswouMsqVGdDDh8YWk7srO1f/w/+l0JFz7UfYsI9U1cVhTZx6twbabDVbVwe1YwyHMzgzqW6r7fxFTe12IAPO4EZyCJB8/VdcIUFfPBlmtMlzMLz99uR89j5reOYLERbq4auSlqc5Xqv+1/YqtCthYHuf3MJfJ2lhzHI5keSotN+N7nn7xMeEq2Xr2bWppIpP8AaMdkZdhMTuDl6LZsPZlXIGN9Ng5ZuPwy+Kh7bHw3kvNBZo9LF2Oay/5wVANXvQsznmGgk8gCT6BdIsPZxQZm9z6h5GGt9ArHY7spUhFNjWDoPqt1S/UX9dqjxXHP54Rzq7OzupWA9sAxh2Obz4DZel7dj7IP8O7+2p9HD6rpQC+l2VcUinl1fVSluUsfHocLd2WWhriP4fF1kEfMKz8Ndl7mma0Mb+Fplx6ToF01E7aM2dYvnHasL5SNSw3dTotDabQ1vT681tALKLoVLbbywiIhgwiyiAxCQsogMIsogCIiAIiIAiIgCIiAxCQsogMQkLKIBCIiAQ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80963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g;base64,/9j/4AAQSkZJRgABAQAAAQABAAD/2wCEAAkGBhMSEBMUExQVFRIUFxcYFhYYGBYYFhQWFhQVFBcXFxkXHCYeGBkjGRQUHy8gIycpLCwsFR4xNTAqNSYrLCkBCQoKDgwOGA8PGjAkHiQuKSksKiovKiwpKSwpLCwsLCksLCwsLC8sLCwsLCksKSksKSwsLCwsKSwsLCwsLCwsLP/AABEIAOAA4AMBIgACEQEDEQH/xAAcAAEAAgMBAQEAAAAAAAAAAAAABQYBBAcDAgj/xAA+EAABAwEGAwUFBgYBBQEAAAABAAIRAwQFEiExQQZRYQcicYGREzKhscEjQlJy0fAUU2KCkuEWJEOi0uIV/8QAGgEBAAIDAQAAAAAAAAAAAAAAAAQFAQIDBv/EADARAAICAQMDAwMDAgcAAAAAAAABAgMRBBIhBRMxQVFhIjJxBhSRI9EkQoGhscHx/9oADAMBAAIRAxEAPwDuKIiAIiIAiIgCIiAIiIAiIgCIiAIiIAiIgCIiAIiIAiIgCIiAIiIAiIgCIiAIiIAiIgCIiAIiIAiIgCIiAIiIAiIgCIiAIiIAiIgCIiAIiIAiIgCIiAIiIAiIgCIiAIiIAiIgCIiAIiIAiIgCIiAIiIAiIgCIiAIiIAixKygCIiAIiIAiIgCIiAIiIAiIgCIvC0W1jPfc1viQEMNnskqIqcV2UNc729N2EEkNIc4xsA3Mu6DNat18fWG0OwMtDA+YwPljp0iHxn0QyWJFgFZQBERAEREAREQBULtJ7Q33e6lSo08dWsC4EguDQDhyaCJM9VfCVS+0StTw024Q6qJLTGbW6GDtP0XK2xVwcmdaanbNQXqVa6eNrczE+vWD3uBAphjQxkwZyzLvONV4HtAvP2g71EU5zAaZjz+S8PYrzdRXnJ9Tuy/Y9PHpdOEXS5+0aSG1mj8w28QrtQtDXtDmkEHQhcRqUIU1cfE1azscxrhnpiHdB9VM0vUm/psIWr6YsbqjrKKtXLxpSqUwaz2U6mhE5HqOhUwy+qB0q0z/AHD9VcRthJZTKWVM4PDRvLC0rffVGi2alRrRtuT4AZlVG3dqjGvinRe9u5JDHRzaCPmQtnJL1EKZz+1F7Rc5vLtmpU3BtOy16hIGuFg0BIBzmPovsdrIdSBbZ3MqH7r3CG9Zbmfgs7kbR09s3hROhSvGvbWMHfe1v5iB81yG8eOrXVJ74awzDWdwgbDFnPnyVVrXZaK3exVKn5p888wubtXoWVXSs82zUTvLOK7IXYBaKRdyxD56KTZUBEggjovzfR4drmBAbnlicG+Jg/NW3h6y1rOHh9YmYGFjnEDnrA5LVXfBy1+l02mg3C1Nr0/8Ol8R3/7BuFvvn4DmqHaqr6pJeZxaysVrVJEknqTmtmjQJBOUATP9Jyn1yXKc22eWuucnwQlj4doUXYqdNrXZw7cTynQL4ve46doINQuY4R9qz32j+oaPHQ+qmH1AFmnTaXAO93dYUmjnG2SecnULO4FoIMggQeYjVeirPBdZ2GowmQCC0cpmfLIeqsylxeVktoT3RTMoiLY3CIiAIsFaV43xRoNxVajWDqY9BqUMpOTwjcJXMeLrybVrFzfdALR/aSD8ZXtfvbDSbLbNTLz+J2TfTUrndTiCo4uMDMkx91skkwNdzuoGs/qVuMT03Sul3qXdnHHsTzbZz1WW1GuObyOcbKsG+n6lrT6hbFhvhk97Lx09QqKWnmlyj0MtPKJYhbAO7OIAgiRyn/SjaV4kudmJxHJar78YHg6wdhkoa+rSypVLmAgH4rNOnlPzwZ7OPQtJtxGoGy9g1lQAETrLdAcozjUKucKUsdR5cZDWQGkn7xjL4+oUwX4TA2KxbB1S25IrgvCJW0ve3DMhoaIz2GwM5gclBX3RbgxnGSCPddhkE75bKWFoc9oGob8F7Xq9lVrWBpwNHPMkwTp18Vim1RlvlLlehx2uEklHgpjLRT/lOPjUf9Fl1rb/ACQPNx+a3LzsDqejiWnnkR0PPxUc5hO5V/CamsxfBYQ7eMhjw9zW4YxEDI8yB9V0mzURTYGgHDAA1gxHqdCqtw3w0HxUeSYMtaMtN3H6K50rQ5rMA0IIHTEQT8vis8eGzwv6i1tV1iqg+I5z+R/CE03EluERr12AOqiLTaQA4mAG5noBv4Lat9chsSo1lcNDi+MEQ6dIOW61R5uqDk0aFq4loAd1xeT+EGCeQMZ8lNUKj2U6YdlI3I03+I+C5m1+B0sywuJbzAnL4QpUcU1XQHu90QIA08Fk9Tqv0+9sHR7c5Oh17VLRjiAMsh8xqtJt60xAxD9+CqNovl72hoMgchAz5letio03e8/P8Pujz5rHwctN0DK/rSx+Do/Bl+ipahTpEubDjUMd0ADuiecroYXOezqiBWMAABpyGnkuiqXV9py1Wnhpp9uHhH0iwsroRQiIgNW8ahFJ5Bg4TB5ZZFcPv67Hlxxuc8TIfJLh+adV3G30S6k9o1IK5he1IhxBEEajkuFpedIltba8lQubh+nUc72tdlJjR70Fxceg28+a2rXXsVOgaVKka9bOa5loBnItE/vqo2/rwoNcAXDFi7wGZiDrHktGveQaJAkHSIg9PFckuMYL6zVKT3Ss4XOFxj+Dxr0SBJhfLqLgQD0y8RK+Kl4h8at8V603Ti5huXyWrhtJ1GrhfDdCWWeLnSVgtX3gPJfMLk8k9JYwfdmY9pxU3YXdP3mpCnxFOVVsO/E3f8w/Re/DFzG0VYmGMguPPP3R45q2W/gqg8yAWmIyzE7FV+q1emjLt2ef+CsvsrrnjJDWK2QObStm3XgzCCIbz6+C2bFwd7Nha6rJ2gQB0zVfv+4a9NuNwb7PmDJEmBI9FXVuqyzbGRzjOux4ya9uvIVMmjKcytIvWxYbsc4d7uHk4EEjmARp1W4blH8wen+16OmtVR2ozOcIpxRPXJZa7LO2o+i5tMe69wgFp08B4rfsd8sbMnFrkf8AS87z7S/a2R1nZSc6q9vs8h3cxhkDU9FSLNaXsqBr2uxTEEEOk6CDmu0or0PE6npVtk5Tx55wWa97yDWuqHQaDmdAFULbelSt74wt+6waePU9V0my8Kh2E1jibE4BLYPU7gckbwHZXVQ/C4iZw4paehBEkLqqZYJ/S6K9Ot1i5OV0qBMwCYzMSYHM8lsvsYLZC7JSu2lRY5rabGNMlwAAB5k9IXPL9u9jahdRg0Xe6WmWg7tBHyWLKXFZPQ1avuPCRV2vc2RML6q13tIGLMiRnqNVI1LDiBOGesfNZu64qlUMHsqhhzhIachqM40XOP4Ots1jKwbly8SVKQ9pTqGmRrBy9DkQrRdfbY9pDa1MVG/ib3HemY+SrX/D7QxxcaX2ZacRJaGiN8zkq3bH0mmKYkgmTMj/AGukE84KfUrTYcrOfx5P0nYOLrJVp03ivTAqe6HOa10zEQTrJhTAcvyXUaXxJ8+i/QHZPbaj7uYKv/bJYxxMudTGk8oMgdAF3PMyXLx4Lqi+QV9IamIUJxLcdOrRqOOT2scQ4EA5NOpOSnFq3pZfa0alP8bHN6d5pH1WGsm8JOMk08H5uuzhuk5ge4lxM+GuvVLfw33CKQzmYE97pHPwVstfDtWyjA6m5rRMHVpz2cMlM07qwsDRkXASd+qrdTqv263SPSTqqVW2OHn1Rx20Xa9rWl+U6cxnuNlv8OWmKmdB9oZEEMxYmzuIy8iry/hynaqxpgfZUj33DVzuQKuFiulrGBtNga0CAGjID97qp1HWoqO3bmTIUNPOqWVLBA0+E7M5oOGowkaYpI6GVrVuAqJBh7555ZeUZq1PoRstaqYVEup3+MlrC6xcqRC3Vw0aDC1lQguMueAJI2DZmB+qmKLnMaA44nA66SNp6rJaQ2fNa1IOdnqIUeds7m3I2bc3ukz6t9snYDwWH2sYAd4+K1rYoZ/EtAjCHyYImHRPjC7U0TnhxXg6Qp3eEXP/AJHYLZUpU34XvaMWeQBjCQfMzHRRt63fYBeNBkhrHseX0wYaXNLcPhMuy3wqiV7q0wOInX9+KPu9wYRILiR3iBIG8HVe+VjxyjC6ZXF5hY0vb8nSLxtNgu+00qjQ1uMOaQ3MN0OONuXmqzxFxTQtN42d9JodgDgXxqTm30z9VW//AMsyA9xP75r5NlZTeHNnu5lHabw6fXDDUnKXg6PVvT7J2WcLXu62umJyVWdxnTgt9m+NJ7vrCnLlrNrAOpva4b55joQcwpEbFJ8HOen7a+pYJ+vXByfmHZGcwfH4LVNw2ctLWsa0P1DchlnMDcc19XpgZRL6j8AZmTl+zOkLSuC3Cs7GJDHglsiCRPLqpEn6MjY+ltEtQYxowsaA3kBAWy2UrMAgjdfTHBZxhkfzyRN/8KUrY1oqueA3ZriAehGhVDvvssq0Wl9neazRJNMiHhv9JBh0eRXXrMwE5r1tNFrQt3BMiWRhKWGuTjt28Nsr0m5gECGVG6YgfdqtO85Tko2x3vaLHVIY9zHtMEA8tjsVf7bd/wDD2wVGD7C0d2q3ZtX7rx46Kn8Y2RrLZULs8Qa4NG8tAz9FBujhZReaCMMuDWU0X3hXtWDwG2oYdvagZT/UNvELotGuHtDmkFrgCCMwQRIIK/PF28P17RnHs6XM5Dll5kLsvZ/XmwUm5k0i6mZ17jiB8IW0FLH1FF1KnTwlmh8+q9EWZYKyhWxUmrb6zGU3OqEBgGZdEecqi33WLKT6jRJFOQBz2+JUh2qtebD3JgPaXAbtAP1g+SqnDV+NfQbTce80YYO4+qoOsrdFIvNBppdrvLnnwSHDVkNOzMDvfcMT/wAzs/lCnrHbMBUcyqIX3jXiZWT7rsXkmzjvzk3rTV9oSdAB6qFtdWFuYslDXzaWsaXu91uu59FtDNtnPlm9NeOEbNe2EgDpHwVfNs/hKwDC51N4LiwmcLpzLOQ6KBvDjGq/KmMDeerj9B5KJdbHOMuJJ3JJk+av9P06aX1+H6FvTo8/dwTvEt+1KziwHDT5A5u/N+iiaVGF4NPn45H13XoXgiDkrqvTRhFKPCJ8Y9uO2KLCKo5j1WfaDmPUKHDqeUsOkSHuB+q+w+jyqjwq/qxTEiJKolC8cwtC3xhMLUqWmzj71o/zb+i+R7E50y/FsXOafhhzTBiOIvJ4OiJK+rLVc1wcxxa4aEGD6r6q05BBcY8h8l5Py0Gi3yiX3HZxjglb4v8AqV2tY891u0anSTGv+1Zro4ipeypsJDXMaBmI0EHPTVUAkr2Y8rZXPIeirnHb4x7HWHW4FrYO63LuqYiSuV2S1VWZsJHTb0V64d4lolga94ZU3Du7J3IJyhSIWbnyVGs0DpjmPKLY6rkOiw5xKj7VfNFjMRqMj8wWjW4soNEl48sz6KU7Eiphp5y+2LJK8LA2q0NdMBzXZc2uBHyVMvarSfercYBb3WbQCW5T4OI+K9Lz49kYaLCSdzl8BmoSx2N4FS0VTLmjEBrJJAk7b6KLZam0To6OcK5uzjKaS+WT99W1zYwgNs5MFwJB3yGWwgT/AEyrJ2VXqKrLU0fdqhwJ3xMAn1YT5qFu7hC0Xi4VLRNGzzIb994/pboxvU/FdIue5KNmpinRYGN6auPNx1J6ldZzT8HmZbaqnXL7n7fHv8kgsFZWCuZDILjEf9MfELj1ru8B2JstPTRdn4jus1qXdPebJA2dIiFya8KRa4hwII1ByIUS+KflHqeiWJQcU/8AQ06d62hmjsQ6wtylxHVOoaPX6LQcviFWS0FEnlxPSduEvMUSw4rcxneDSdoxZ+qhL5vSrWEOMN1wjQ+PNfDmmpUDRzAH5j+ivzrls7qNNpwyGxiET3WF7vMlzRn+ErtR0un7orBX6zWU9PlHMct/7HKvZDZWHhzs+tFspuqMLGMBIBcT3iOUDRSV58EOElneiJjJwOEEjkdVrXRxHbLH9lTc3Dn3Xt0Ou2akrT9uX1+CRLqH7yr/AAjW7jz/AGK9bbtdQe+nUGGowwR+9l402mNYHXRWC+bXXtbw6s9kjTCwCPqteldrBrLj1/RbNr0Jdc5bF3Pu9ceCFdAGU+Wh8l5WmQwvJAbOHUTiwh2muh16KTvelpyULarvaWuqGq0ODmj2ZDsRbhHeaYwxMyMjkswSb5IuuunTUp1xyatO2sk4g4iDoQCDGR0OU5x0XvdrDVqgMaQD1MNy3JWsGtOUD5KwcK2cNe+DMgeuenlC7SilE89pdTffct2eCWpXa1vU8z9FitdzSpmwXZUrODabS53wHUnYK9XH2f06cOrH2j/w/cH/ALLlGDZZX6+Gn5k+fZHMLHwHaqzS6kzEwbnKfCdVrvuV1F2Go1zXDZwj56r9CsYAABkAvC2XfTqtw1GNeORAK69r2IEP1Hbu+qP0/Hk4MxiVGg6hdOvTs1pPk0XGmeR7zf1Cqlu4AtdOYYHjmwz8DBXF1yRcafq2mt/zYfzwVoM5L6cJ1W++4bQ3WjV/wd9EZcFpccqFT/A/VYxIn/uKvO5fyjUosA0ACufA1mDqwkAgAmCJGWmXjC07r7PbS8jGBSbzcZPoF0K4uHqdlZDZLj7zjqf0C6Qg85Z57qnUKnBwhLLfsSgashIWVJPIhERAYKj7yuGjXH2tMOPPRw8xmpFExk2jKUXmLwylWvswouMsqVGdDDh8YWk7srO1f/w/+l0JFz7UfYsI9U1cVhTZx6twbabDVbVwe1YwyHMzgzqW6r7fxFTe12IAPO4EZyCJB8/VdcIUFfPBlmtMlzMLz99uR89j5reOYLERbq4auSlqc5Xqv+1/YqtCthYHuf3MJfJ2lhzHI5keSotN+N7nn7xMeEq2Xr2bWppIpP8AaMdkZdhMTuDl6LZsPZlXIGN9Ng5ZuPwy+Kh7bHw3kvNBZo9LF2Oay/5wVANXvQsznmGgk8gCT6BdIsPZxQZm9z6h5GGt9ArHY7spUhFNjWDoPqt1S/UX9dqjxXHP54Rzq7OzupWA9sAxh2Obz4DZel7dj7IP8O7+2p9HD6rpQC+l2VcUinl1fVSluUsfHocLd2WWhriP4fF1kEfMKz8Ndl7mma0Mb+Fplx6ToF01E7aM2dYvnHasL5SNSw3dTotDabQ1vT681tALKLoVLbbywiIhgwiyiAxCQsogMIsogCIiAIiIAiIgCIiAxCQsogMQkLKIBCIiAQ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80963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g;base64,/9j/4AAQSkZJRgABAQAAAQABAAD/2wCEAAkGBhQSEBQUExMWFBUUFBcYFxcWGBcXFRYZGRcWFBUXFxcXHCYeGBkjGhQXHy8hIycsLCwsFR4xNTAqNSYrLCkBCQoKDgwOGg8PGi0lHyUqLC0sNCosLCwuKS8pLCwsLCksLSwsLCwsLCwsLCwsLCosLCwsLCwpLCwsLCwsLCwsLP/AABEIAOEA4QMBIgACEQEDEQH/xAAcAAEAAQUBAQAAAAAAAAAAAAAABgECBAUHAwj/xAA+EAABAwIDBQUGBAUDBQEAAAABAAIRAyEEEjEFBkFRYRMicYGRBzJCUqHRI7HB8BRicpLhM4LxFUNTk8IW/8QAGgEBAAIDAQAAAAAAAAAAAAAAAAQFAQIDBv/EAC4RAAICAQMDAgQGAwEAAAAAAAABAgMRBBIhBTFBE1EiMmGBFEJxkbHwFcHxJP/aAAwDAQACEQMRAD8A7iiIgCIiAIiIAiIgCIiAIiIAiIgCIiAIiIAiIgCIiAIiIAiIgCIiAIiIAiIgCIiAIiIAiIgCIiAIiIAiIgCIiAIiIAiIgCIiAIiIAiIgCIiAIiIAiIgCItbtbeChhiwVqjafaEhpdYEgSZOgHUoDZItHsbfPC4t7mUKoe5vCC0kfM3MBmHULdhAVREQBERAEREAREQBERAEREAREQFJSVHd9t6RgcOXiDUcctNp4nUk9AP0HFQrdn2h47FV6VINpu78vIbBcwXcNYEC881nAOrgqqo1VWAEREAREQBERAEREBQqL7/br/wAZhiGNBrU+9SMxe2Zs6d4fUBSgqypVDQSTAGqZwD512E5+Hx9OX/w76dUNqOcM2QzlcHNB7w84hy+i2FcV9omAbVxbsRhxna+mO2AEDM22YT70tgGPlW83J9oThRZRqMLyxvdfNyz4ZniBbyWkr68bsnRUzzjB1CVVabZW8dOu7KJa7kePgtvmSE4zWYs1lFweGXIgRbmoRUzJKAqipKoXIC5UKs7VafaW+OGo2dVBd8rO+70bp5rDkl3NowlN4ism7lAoLiPac0HuUSRPxPY0kdAJW62Rvthq8APyPPwVO6fIzDvIrRWRbwmdpaW6K3OLwSAlUlYW0tpCkwnifdHMqOVdp13g9+DBgAQOgJ1hRNTrq6GovuaQqcllEd9sO2KbnU8OGtLmfiPf8TAR3WA6jNEnoAtp7KN2208KzEuB7Ws0xOjaZPcEczlzE9VFhuLWr1XPxVWz3OLw0y53LvcjpHABdD2ZtY0g1jgOzaA0ECC0CAJ5hY/yen3KG4x6Mu5JQqqxr581ep6eTmERFkBERAEREAREQFpKiG9e0c9QUA4NaBNQzbo08+Fuqke1se2jRfUcYDR9dAPUhc1GNMPm5dOY84/yq7X2uEdq8k7R1Ob3exVkLMp7OkS2L+vqtayotng8TkaSQSAeH6qhgll5LexPGTwqUX0yDdpFwfsVJtlb3tyhtaQ4GMwFj1PJaPF7Sa9sE5WgSebjwE8Ao6zajnVMvZOA+F3B3gpFVs6ZZrfBylQr1iS5OzUqkiRoq5lBcBvQ+nRFMN7zbBxuIuQI53AVu2N+6raQ7On3o7zjdrTxhvHzsrqGtrl55Kv8Ha5bUiZ4zaDKTS6o9rGjiTCiGO9p1Nr4p0nVGjiTln+kEfmoDtHar6hz1nOqOMxmJgdABYeSrQpZmhw7MA2uSTbmLlYnqJP5UWdPTa482PJI9r+2dzH5aOGmwvUfBkiYDWj9VkYH2tOfSJfhcryO7D5Y7qZEgKMfwrZBNWmCBYhkkeBhXChT/wDMP/WPusvUtrCMQ6bBSzN5XsZG2d6q+JJDqhYw6U22b5xd3mtK+QOnSIWzfh2ZSRUzGLDs9fMGywxRdOhv+qiTbzmTLauMILEFhGzx+51elhhiCWObALg0kloPHkdbwsLYmzTXc4ZoY0d46+AHCVJdj7Jr0qcsrOpP1ya0iLWcOavOzywuLWgGo6XBginm45eQtp1UK/V1bcVvkgLUTWYtp/UzcBhsrWt7xDRAzEm3iVtGUBEkwtBTbWpS9zw5s3bEZR48VthiZbPDkqSzc3l8kKyLzwepK83Qbc0qPgSsI1ySuMYtmkYkl2JjY/CN4BLT0HBbwLnlbazqJZUGoeweIc4Bw9F0Jmi9l0u2VlOJeOCFqK9rz7lyIitCOEREAREQFJVrnrQ7072MwbWy0vc+crRYW5k6C651tje2viLOcQ35GS1nmfef52XCy+MO5N0+isv5XCJXvxvBRqUHUKb878zScsFjcrg7vP0Gmihv/UGXlw63keq1dSqSLxA5WA8AtrsndGviaLqtPIGCQC90ZiNY5C2pgKtt/wDQy9rpq0teJSFHFAwWuB8Ctphsa4sywSI4cTzKhuG2RVL5nsyDrI4fRSLCYp4a4B0yIJ0B8goktO12N5LKL8S5xDh5wrqeKFuX7hYGJxuSYMnkrNmVHupBzz3i5wPC02XKVTiuTZxJK0sLQfi1I4H7L32pi6VRjWsbEDvGA0mRcWuddVoaVctiFscLtDKNNdbCf9pWqm4xcV5I06uVL2Ndj9khw1cQB7ubW30Wmo0aYmG5fMnpxUjNSVHK7O87+o/mu9N8mtrJVSTbb7ntlZ19VYcnX6qcbjbu4athi6o0VHlzgZ+EfCABoSFC9r4ZtPEVWUzLGvLWnoOv08lMnXtgpccmKtRCyyVaT4PIBnMhb3d7ZDu0bUIOUCW5rAngesLU7IotdWaHXGsc4uAp7RxEiBf0BhVeqvcVtijnq7HBbYntlgC51uCLHUWMxPdmNbiVTEOa1s6eep6BX1WgNk6+VvNaXEViSq+bjZP4Y4KeuDfcsxuIzd2QC+wnjzjnZeri1kNzdVo96cJno0yLPp1cw6yCPJayniiT35nmdQpVenUoppljXRuRMsbWDG3eCDey0r9tH4RA5m6waznOIkkwIubeXNY9amVJp0cfzHevTpLk2lDGmrWp5jID224TIuuxBcf3Q2U+tiGwDlY4Oc7gADMTxJ5Bdgar/SwUIYSwVHU3H1FFeEVREUoqwiIgCIiA5v7SXTXYOVP83H7KD1KcaGR11HQ/ddV353dOIph9MTUpzA+dvFvjxHnzXJsRUi+kc7RzlQdRXuZ6PptkXVjPYvZRzDn10HgVnDaThSFLOXMGjRZgvyFz5rAbjszQ4uBAtbQcAIVW8wZE6jSyjYdZZ4hPnuZrCSJuYPAEgWm5FhZWHEQJGvA/ccQvFmMcG5QYadeqD3h0WrkvBnaz0ZhJBJ/fiqVO0azuEC8zEn/AXp/E2Uv2LuX2+HbVNTKXiWgAEAcM081mNPqdkR7ro1LM+xz2ptWsyCYcOIgR6i6luwNmVcVR7WnTOW4uQLjUNJ18VqcbgIe5p95pIPIkGD5KR7tb3nC4cUXUXPDZyFhEGSTBnS5N1rGiEniZwvc1BSq5InjdpP7RzQC0NcRGjpFjPnwXgVm45zqtapUcA1z3FxA4TwXkAGrn6azx2JtfEVnuSLcXZFOtVdnc4Q33Gvc3PeO9lIJA5KzffYNLD1WCkA0PaTlmYgxI4xdafDDM7MxzmuGjmkgquPa5pzOLnvOrnGT0UptentwRVVJX793HsY2FfkqNcdAb/ZSDCbSa4911/r6FSnZ20cEcCJdTDAyHNMZs0XtqXSudikJDmyOI5/uFD1OlSSecmkLfxLknHGCVvxpLbmwvfRRzE7Xe4kU+63nHeI530V1Vz3NOZxiPAFeTKJiAPuoden2vkzXXCHLPJrTxMk6kkz9V6VKAcOR5ro279DDfwjQ7s/d/EzRIMd6eS588tLjkPck5f6Z7v0hWTo2JPPcxp9Urm0l2MMVXtEa8BaTpPFYNLbZL4NwTHD9hbGuYgjmsI4JjXlwaJk3vx18ESis5JTTbW032y9uVqB/CeQPlN2nyP6KabG9oFOoQ2qMjuJaczeV+LfqFzapm7I5PebMDTNpYngLrSYltZhLnNAlsS05mjhc8FIqnZ47ELVaeqXM1j6o+kmOlXrmO4XtFYTSwtXPme7KxxgtFhla4zMkg8OIXTGvVis45POTjtbRciIsmoREQFjguF+0Smam067Q1rWsDOknKCXHqT+S7sVxb2h4Ys2jVcZ/EayJ0IAix8bLSctqyTNFSrbdrfHkizdmu0zCDBJbPDodVn0qOUECes6lazG13ADKYnXWf8KuCxj22JzTwOg6So86p2w3ZLaOpp01jqSf8mzaVc83sthsjA064/wBVjDxaSc9/HXyK3f8A+IBbaoRytI/NRY6SwnfjKvcjAIIupZuvtSu0Cn2n4QHdgd4E8AeV15ncYZbVXB3MgZT6XC2Gzt33tYG5zTI99zIzE/KCRZunCSpVFE4yyyLqdRTbDC5+xnYjZVKr3ywOMHMRYnqQNSq4HZ1OmIaM0i5N78P+E7YsaLy5pLSeLgONuKtrbQJH6qdsiVic+yZrdq7sgMJphxfrFoPMDl0CjOzNmuxFUU6YBcZmbBoGpPgpwdoEtHOFCcNtJ9DFvq0YJD3SOEE3H0Cg6muMWn+5Y6adsoSXldjL25u7UweVzi0tcYDmzryIK0j6hcZmVv8AeXeWrimsDqfZsaZN5JMR5C59VHjVHI/kolm1P4exN03qOvNvzE43HrYXvl4YKoj3gJyxeJ1vr5LC3jfQdiS6kJaQM0Duh0mYGhJEKN0WNqWcB++q9qhymAe7YgDTS1ltKzdBRwUXVoy079SDfPH6GZUzNMEGRciwPmfQLMbhZaHyQGgQ3jrew0ExrqtG6oSZm69GYtw+LiCeRhcUl5PM+rLGMmUcjquV+WTJIJGaecLxrPAJ5SqSx0hwvJObXXTw/wAL1zBut3E/s30TOFgt+ndSWng4zy/YwapkgcylWib210hZpcXGf0XjiqlRsZGZyTESGjzlar4ngsP85FYxB/ui1jcoJcY4meHJYGJ220GGgu66eg4rW4vaTqrsrxkLSRlFoPGevVXDZ78gcAS1xgRc+nCVZV0RgvjZzv6o5fJwbzZWGotrUq4vleH5WuAcYMxlOl+S7HsjbtLENmm4SPeabOb4hcWwWxcQ5hijUcGakNkDjEjWJ4LK2bjnsIe18OGhB7w6HmFr6soyw+UTJaSvUQU48Sx47fc7kCqqLbqb2DEdypAqgTb3Xgakcj0UnClqSksopbK5Vy2yRciIsmgWBtTZNKuwsrMa9vUadQdQeoWevDEvAa4kgDKbnwQysp8HLdobkYU5hTdUku7hJzZRoRHxA8OK0G39l06BpU6LHGo7ukaucToSOBngNApQ/GBjC8mzQXdbTp5wsLdDBuql2KqCX1Ccs6huhI8SI8At1xwi5dUXFym/+nnsP2YB7Q/FVHF+YHLTMNA1LS4iTPMQp2KAaAAAABYCw9FbQrwIV9V6yQEscHm5Y+JxBaFWrWheWI2gIAHJZOsY8mvlxAMT9jf9VZWqBrSXGABcmwAWLQz4Os5ocHUaneFOZ7Ofkk2EzLTa9lr9sOfXfd0Uxo3ieruZ/JcLLlFcLkn11OUl7FBvRJhlJxvq4xInXKLjzXjsvYVeq5z2Uy8AmYiJmYkxKup0WsFhH75qSbr76UaVAU60sLC6DlJDgSTNhqoje9r1GSLZSqg/Sjn3InjsQS7s4ykGMpEGZiCpRifZvloFwqTUDZIgZSQJIB1UZ29ihicVUqtaWBzhlmxsAATyJifNbl+82MfRNIuYJbBqAHORF7aA9Vzg45e5ZFvrbYOt490REt5K+rWflaA1thF5veR6L17PLwXvTEi4UXyStRTXfDbNZRg4fEk2eMrvGWnwKyezJ6K+rgQZsr/+nDJBcTNrGLcpW/L8HmtT0bDzS+PZ+DBwlcPe4NvGUE8JuIB0W6o4MMyvrZsjpALIJJA4T1ha3sGUwGsAaNbcZ181eaxLQ3gNEeGyith6U3H2MlrxNtFIti0qZbJAnqopTF1vW4KKQLXhzoBLWzYdeSzV8Ms4yaZMXe/d9lR2YAAwO8NQRzHELQ7LxLwTTeCHM4wYcOYKkOz6zTUGfSYM/qsDfFrBUp1aJksMOA0In9+q6N+om84Mrk3e7+8hwwfILmuAgTo7Sf3yC0jcGatZzg2XVHkwOEkmOQCF8ZQbBz48BxPkpVXonDUiKFLtXFpzEwRluCRNyNPXU6KRpq3ZHDfCLqjVLR6ZSS+KX8f7MPZOEOHxeGJNnOgkaDNLSPEErprVyLFbX/Epgkl1qjib5XACZMCJMwOgPFdbpPkAjiAfW6kLhvH2MTnO2EbJ93k9ERFucQVDvaZjXMwga23a1A139IBcR5wPqpiVFPaNQDsICRpUafoQtZ5xwd9M0rY59yFvp9th8pIBc0HkCRqOgMLabPqdmxrG6NaAPIQoxszGlnd94cBxHOOfgt1hsU12h9bfms1WqSL+6p9vBuxjICz6e0QRB0Udq1hl1HqF7UqltV2IUqUzJxNe9lFdpb6Uqdqf4rpi1mD/AHcfJeG+21CGNpMcZdJfGhboGz48lCezI4KNZclxE7wrxjgnjtpmrDpm2gt1jp4qgxGbo4fCbR4fN4rQbPqHIDccj9is/wDiJAzfTh4qt3yk3ksowTjlGyom9/rML2dgaknK+i7kJg/UrWtrka94fX1+692VQdD5cR4jgtlJPuYlFns/AVyZ7JrvBwP/ANK40MTEdkR+/FeFasGCSfAak+XJaatvC6G3DfDzklZUU3hZNee7wbqpgawaS5gDQJPu5vKTqsV7Hx3WG/Emf0ACrs7aXa2Akm8tuPE/Ks49fT78lhww8Gyk/oWtfYTqAJPCVgYvaobGUWLoM6Hy9FdjA48bcuH+StTjpdAAJMza5t4cFo925JGzSUdxuGVmVP5Xdfv91V+Hc3W4/d1qKeizcNi3ttq3kbj/AAkU2R79BXfH4ooyAVl4faL2lxDruBDuo/YWN29N3EsPIjMPIj9QrqYaT/qM9fusbWjylvStRCbUY5RXtCTPNXkq6jhmk3qN8iFkOw1MXzZug0+yem2K+l3yeJcGMymXlo/mnx/d1vHbUe9raeHDu0e0B5EF7+AE8Gx/lYeCaM46kD1MLpWxdgUsM2KYufecbud4n9FYaZShF48llq6aq4QhLnHb6/qaDdzcVtKH1/xH6hurQes++76BTBiuDVWF3SIE7JTeWEVUWTQKPb74cvwVSBOWHeQN/oZUhVj2yEMxe1pnzxWf3rLJo7UqARIPiAVOt5fZfmcamFcGyZNN1m9cruHgbeCheL3XxVEw/D1LcWtzt9Wyq+dcovg9fRrKLo4zz9Sw7UfyZ/aF6YbF1ar2sabvcGgAACTZa97CNWuHiCPzC3O7FEdr2mdrSwFzM1g52kTIg3meiUwlOzazTXXxoolOOM+P1LMYwiG1mg2kOHI6G2k9FjNwbZaSMzZEx8s976SpVjsWGu/GpN7wLmguBDzlbSAzReBe3jzWo2vhKdIZ6TnRnyQQYcWtbmIm+WTqb3UrUaFx+OPjn+sptH1b1MQtjy+E15+3gmm0ts4F2Be3uZMhDWgAQYOXLGhmFyug17hp4/8AK2VOvRmXsJd0DfzKzae0PkY1vU953qVGm1YkW9Gnenylnn3MXCbLdEuOUHibD6+95BeOOrMaIZJII75txA7o5eKzatUuuSSeq1eMwr3S1jS97/da0SSdYAXJxSWESE+G2YD9qFzXD5na6kQteWg8FkvwFRrrAkg3Y4Q4HiLpRovzf6TiZ0j9Sp9c4RXBRainUTee68YNxuzhhSY6o18l4gtAIywSDPMxotiXc1jbG2VUH4Ybme9xIa25E8D4Lou7+4jWQ/EQ9/yfA3x+Y/RcGpWSJruhpq0n3x2I1sXdOriod7lP5yNf6Bx8dFP9jbsUcM2KbBJ95zrud4nl00W1YwCyvCkRrUSnv1dl3D4RDt4PZzRrkvpfg1DewlhP8zeHiFz/AGvu7XwpirTOXg9t2Hz4eBhdxIXnVpBwIIBB1BFj4hYlUpHWjqFtXD5RwB2i8wuv7R9n+FqkkNNMnjTMD+02Wkr+yUfBiCP6mA/kQo8qJeC4q6pQ/m4+xAaGoW0YbKVYf2VQe9iJ8GfcqQbP3Gw9OCQahHz3H9ossqmXk0u6lT+XkjW6OwX1qjajmkUmmZPxkXAHSdSujBGMiw05K9Sox2rBQX3SuluYREWxxCIiAKkKqIC0tTKrkQHm+iDqJUL3i9m9OoS/DkUqmuX/ALbj4fD5W6KcK1wWMG8ZuPY4jWq4jC1WMxDHEUzLQYPKchNnNPSIt4Lx2jt1uIY0Ma5rQ5xdmADi7Th0v4ldo2jsunXYWVWB7Tz4dQdQfBQyt7KGl5y13CnyLQXjpmm/otLpWThs7lnpL9NBpuO3Ht2/v0OctddZ+CpOe7KxpeeTQSfoulYD2a4Vl3NdVP8AObf2tgKSYTAMpNy02NYOTQB+S4Ro9yXd1aHaEc/qc92VuHXqQapFJvKzn+gsPMqbbI3co4cfht7x1ebvPnw8AtoAqhSIwUSmu1NlvzPg0+2d1MPib1Wd7g8WePPj5qPt9llEOntasTp3fSYU5VIWXCLeWjENRbBYjI12ytg0cO2KTAJ1Orj4krYZVUKq2OLblyygCqiIYCpCqiApCEKqICgCQqogEIiIAiIgCIiAIiIAiIgCIiAIiIAiIgCIiAIiIAiIgCIiAIiIAiIgCIiAIiIAiIgCIiAIiIAiIg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data:image/jpg;base64,/9j/4AAQSkZJRgABAQAAAQABAAD/2wCEAAkGBhQSEBQUExMWFBUUFBcYFxcWGBcXFRYZGRcWFBUXFxcXHCYeGBkjGhQXHy8hIycsLCwsFR4xNTAqNSYrLCkBCQoKDgwOGg8PGi0lHyUqLC0sNCosLCwuKS8pLCwsLCksLSwsLCwsLCwsLCwsLCosLCwsLCwpLCwsLCwsLCwsLP/AABEIAOEA4QMBIgACEQEDEQH/xAAcAAEAAQUBAQAAAAAAAAAAAAAABgECBAUHAwj/xAA+EAABAwIDBQUGBAUDBQEAAAABAAIRAyEEEjEFBkFRYRMicYGRBzJCUqHRI7HB8BRicpLhM4LxFUNTk8IW/8QAGgEBAAIDAQAAAAAAAAAAAAAAAAQFAQIDBv/EAC4RAAICAQMDAgQGAwEAAAAAAAABAgMRBBIhBTFBE1EiMmGBFEJxkbHwFcHxJP/aAAwDAQACEQMRAD8A7iiIgCIiAIiIAiIgCIiAIiIAiIgCIiAIiIAiIgCIiAIiIAiIgCIiAIiIAiIgCIiAIiIAiIgCIiAIiIAiIgCIiAIiIAiIgCIiAIiIAiIgCIiAIiIAiIgCItbtbeChhiwVqjafaEhpdYEgSZOgHUoDZItHsbfPC4t7mUKoe5vCC0kfM3MBmHULdhAVREQBERAEREAREQBERAEREAREQFJSVHd9t6RgcOXiDUcctNp4nUk9AP0HFQrdn2h47FV6VINpu78vIbBcwXcNYEC881nAOrgqqo1VWAEREAREQBERAEREBQqL7/br/wAZhiGNBrU+9SMxe2Zs6d4fUBSgqypVDQSTAGqZwD512E5+Hx9OX/w76dUNqOcM2QzlcHNB7w84hy+i2FcV9omAbVxbsRhxna+mO2AEDM22YT70tgGPlW83J9oThRZRqMLyxvdfNyz4ZniBbyWkr68bsnRUzzjB1CVVabZW8dOu7KJa7kePgtvmSE4zWYs1lFweGXIgRbmoRUzJKAqipKoXIC5UKs7VafaW+OGo2dVBd8rO+70bp5rDkl3NowlN4ism7lAoLiPac0HuUSRPxPY0kdAJW62Rvthq8APyPPwVO6fIzDvIrRWRbwmdpaW6K3OLwSAlUlYW0tpCkwnifdHMqOVdp13g9+DBgAQOgJ1hRNTrq6GovuaQqcllEd9sO2KbnU8OGtLmfiPf8TAR3WA6jNEnoAtp7KN2208KzEuB7Ws0xOjaZPcEczlzE9VFhuLWr1XPxVWz3OLw0y53LvcjpHABdD2ZtY0g1jgOzaA0ECC0CAJ5hY/yen3KG4x6Mu5JQqqxr581ep6eTmERFkBERAEREAREQFpKiG9e0c9QUA4NaBNQzbo08+Fuqke1se2jRfUcYDR9dAPUhc1GNMPm5dOY84/yq7X2uEdq8k7R1Ob3exVkLMp7OkS2L+vqtayotng8TkaSQSAeH6qhgll5LexPGTwqUX0yDdpFwfsVJtlb3tyhtaQ4GMwFj1PJaPF7Sa9sE5WgSebjwE8Ao6zajnVMvZOA+F3B3gpFVs6ZZrfBylQr1iS5OzUqkiRoq5lBcBvQ+nRFMN7zbBxuIuQI53AVu2N+6raQ7On3o7zjdrTxhvHzsrqGtrl55Kv8Ha5bUiZ4zaDKTS6o9rGjiTCiGO9p1Nr4p0nVGjiTln+kEfmoDtHar6hz1nOqOMxmJgdABYeSrQpZmhw7MA2uSTbmLlYnqJP5UWdPTa482PJI9r+2dzH5aOGmwvUfBkiYDWj9VkYH2tOfSJfhcryO7D5Y7qZEgKMfwrZBNWmCBYhkkeBhXChT/wDMP/WPusvUtrCMQ6bBSzN5XsZG2d6q+JJDqhYw6U22b5xd3mtK+QOnSIWzfh2ZSRUzGLDs9fMGywxRdOhv+qiTbzmTLauMILEFhGzx+51elhhiCWObALg0kloPHkdbwsLYmzTXc4ZoY0d46+AHCVJdj7Jr0qcsrOpP1ya0iLWcOavOzywuLWgGo6XBginm45eQtp1UK/V1bcVvkgLUTWYtp/UzcBhsrWt7xDRAzEm3iVtGUBEkwtBTbWpS9zw5s3bEZR48VthiZbPDkqSzc3l8kKyLzwepK83Qbc0qPgSsI1ySuMYtmkYkl2JjY/CN4BLT0HBbwLnlbazqJZUGoeweIc4Bw9F0Jmi9l0u2VlOJeOCFqK9rz7lyIitCOEREAREQFJVrnrQ7072MwbWy0vc+crRYW5k6C651tje2viLOcQ35GS1nmfef52XCy+MO5N0+isv5XCJXvxvBRqUHUKb878zScsFjcrg7vP0Gmihv/UGXlw63keq1dSqSLxA5WA8AtrsndGviaLqtPIGCQC90ZiNY5C2pgKtt/wDQy9rpq0teJSFHFAwWuB8Ctphsa4sywSI4cTzKhuG2RVL5nsyDrI4fRSLCYp4a4B0yIJ0B8goktO12N5LKL8S5xDh5wrqeKFuX7hYGJxuSYMnkrNmVHupBzz3i5wPC02XKVTiuTZxJK0sLQfi1I4H7L32pi6VRjWsbEDvGA0mRcWuddVoaVctiFscLtDKNNdbCf9pWqm4xcV5I06uVL2Ndj9khw1cQB7ubW30Wmo0aYmG5fMnpxUjNSVHK7O87+o/mu9N8mtrJVSTbb7ntlZ19VYcnX6qcbjbu4athi6o0VHlzgZ+EfCABoSFC9r4ZtPEVWUzLGvLWnoOv08lMnXtgpccmKtRCyyVaT4PIBnMhb3d7ZDu0bUIOUCW5rAngesLU7IotdWaHXGsc4uAp7RxEiBf0BhVeqvcVtijnq7HBbYntlgC51uCLHUWMxPdmNbiVTEOa1s6eep6BX1WgNk6+VvNaXEViSq+bjZP4Y4KeuDfcsxuIzd2QC+wnjzjnZeri1kNzdVo96cJno0yLPp1cw6yCPJayniiT35nmdQpVenUoppljXRuRMsbWDG3eCDey0r9tH4RA5m6waznOIkkwIubeXNY9amVJp0cfzHevTpLk2lDGmrWp5jID224TIuuxBcf3Q2U+tiGwDlY4Oc7gADMTxJ5Bdgar/SwUIYSwVHU3H1FFeEVREUoqwiIgCIiA5v7SXTXYOVP83H7KD1KcaGR11HQ/ddV353dOIph9MTUpzA+dvFvjxHnzXJsRUi+kc7RzlQdRXuZ6PptkXVjPYvZRzDn10HgVnDaThSFLOXMGjRZgvyFz5rAbjszQ4uBAtbQcAIVW8wZE6jSyjYdZZ4hPnuZrCSJuYPAEgWm5FhZWHEQJGvA/ccQvFmMcG5QYadeqD3h0WrkvBnaz0ZhJBJ/fiqVO0azuEC8zEn/AXp/E2Uv2LuX2+HbVNTKXiWgAEAcM081mNPqdkR7ro1LM+xz2ptWsyCYcOIgR6i6luwNmVcVR7WnTOW4uQLjUNJ18VqcbgIe5p95pIPIkGD5KR7tb3nC4cUXUXPDZyFhEGSTBnS5N1rGiEniZwvc1BSq5InjdpP7RzQC0NcRGjpFjPnwXgVm45zqtapUcA1z3FxA4TwXkAGrn6azx2JtfEVnuSLcXZFOtVdnc4Q33Gvc3PeO9lIJA5KzffYNLD1WCkA0PaTlmYgxI4xdafDDM7MxzmuGjmkgquPa5pzOLnvOrnGT0UptentwRVVJX793HsY2FfkqNcdAb/ZSDCbSa4911/r6FSnZ20cEcCJdTDAyHNMZs0XtqXSudikJDmyOI5/uFD1OlSSecmkLfxLknHGCVvxpLbmwvfRRzE7Xe4kU+63nHeI530V1Vz3NOZxiPAFeTKJiAPuoden2vkzXXCHLPJrTxMk6kkz9V6VKAcOR5ro279DDfwjQ7s/d/EzRIMd6eS588tLjkPck5f6Z7v0hWTo2JPPcxp9Urm0l2MMVXtEa8BaTpPFYNLbZL4NwTHD9hbGuYgjmsI4JjXlwaJk3vx18ESis5JTTbW032y9uVqB/CeQPlN2nyP6KabG9oFOoQ2qMjuJaczeV+LfqFzapm7I5PebMDTNpYngLrSYltZhLnNAlsS05mjhc8FIqnZ47ELVaeqXM1j6o+kmOlXrmO4XtFYTSwtXPme7KxxgtFhla4zMkg8OIXTGvVis45POTjtbRciIsmoREQFjguF+0Smam067Q1rWsDOknKCXHqT+S7sVxb2h4Ys2jVcZ/EayJ0IAix8bLSctqyTNFSrbdrfHkizdmu0zCDBJbPDodVn0qOUECes6lazG13ADKYnXWf8KuCxj22JzTwOg6So86p2w3ZLaOpp01jqSf8mzaVc83sthsjA064/wBVjDxaSc9/HXyK3f8A+IBbaoRytI/NRY6SwnfjKvcjAIIupZuvtSu0Cn2n4QHdgd4E8AeV15ncYZbVXB3MgZT6XC2Gzt33tYG5zTI99zIzE/KCRZunCSpVFE4yyyLqdRTbDC5+xnYjZVKr3ywOMHMRYnqQNSq4HZ1OmIaM0i5N78P+E7YsaLy5pLSeLgONuKtrbQJH6qdsiVic+yZrdq7sgMJphxfrFoPMDl0CjOzNmuxFUU6YBcZmbBoGpPgpwdoEtHOFCcNtJ9DFvq0YJD3SOEE3H0Cg6muMWn+5Y6adsoSXldjL25u7UweVzi0tcYDmzryIK0j6hcZmVv8AeXeWrimsDqfZsaZN5JMR5C59VHjVHI/kolm1P4exN03qOvNvzE43HrYXvl4YKoj3gJyxeJ1vr5LC3jfQdiS6kJaQM0Duh0mYGhJEKN0WNqWcB++q9qhymAe7YgDTS1ltKzdBRwUXVoy079SDfPH6GZUzNMEGRciwPmfQLMbhZaHyQGgQ3jrew0ExrqtG6oSZm69GYtw+LiCeRhcUl5PM+rLGMmUcjquV+WTJIJGaecLxrPAJ5SqSx0hwvJObXXTw/wAL1zBut3E/s30TOFgt+ndSWng4zy/YwapkgcylWib210hZpcXGf0XjiqlRsZGZyTESGjzlar4ngsP85FYxB/ui1jcoJcY4meHJYGJ220GGgu66eg4rW4vaTqrsrxkLSRlFoPGevVXDZ78gcAS1xgRc+nCVZV0RgvjZzv6o5fJwbzZWGotrUq4vleH5WuAcYMxlOl+S7HsjbtLENmm4SPeabOb4hcWwWxcQ5hijUcGakNkDjEjWJ4LK2bjnsIe18OGhB7w6HmFr6soyw+UTJaSvUQU48Sx47fc7kCqqLbqb2DEdypAqgTb3Xgakcj0UnClqSksopbK5Vy2yRciIsmgWBtTZNKuwsrMa9vUadQdQeoWevDEvAa4kgDKbnwQysp8HLdobkYU5hTdUku7hJzZRoRHxA8OK0G39l06BpU6LHGo7ukaucToSOBngNApQ/GBjC8mzQXdbTp5wsLdDBuql2KqCX1Ccs6huhI8SI8At1xwi5dUXFym/+nnsP2YB7Q/FVHF+YHLTMNA1LS4iTPMQp2KAaAAAABYCw9FbQrwIV9V6yQEscHm5Y+JxBaFWrWheWI2gIAHJZOsY8mvlxAMT9jf9VZWqBrSXGABcmwAWLQz4Os5ocHUaneFOZ7Ofkk2EzLTa9lr9sOfXfd0Uxo3ieruZ/JcLLlFcLkn11OUl7FBvRJhlJxvq4xInXKLjzXjsvYVeq5z2Uy8AmYiJmYkxKup0WsFhH75qSbr76UaVAU60sLC6DlJDgSTNhqoje9r1GSLZSqg/Sjn3InjsQS7s4ykGMpEGZiCpRifZvloFwqTUDZIgZSQJIB1UZ29ihicVUqtaWBzhlmxsAATyJifNbl+82MfRNIuYJbBqAHORF7aA9Vzg45e5ZFvrbYOt490REt5K+rWflaA1thF5veR6L17PLwXvTEi4UXyStRTXfDbNZRg4fEk2eMrvGWnwKyezJ6K+rgQZsr/+nDJBcTNrGLcpW/L8HmtT0bDzS+PZ+DBwlcPe4NvGUE8JuIB0W6o4MMyvrZsjpALIJJA4T1ha3sGUwGsAaNbcZ181eaxLQ3gNEeGyith6U3H2MlrxNtFIti0qZbJAnqopTF1vW4KKQLXhzoBLWzYdeSzV8Ms4yaZMXe/d9lR2YAAwO8NQRzHELQ7LxLwTTeCHM4wYcOYKkOz6zTUGfSYM/qsDfFrBUp1aJksMOA0In9+q6N+om84Mrk3e7+8hwwfILmuAgTo7Sf3yC0jcGatZzg2XVHkwOEkmOQCF8ZQbBz48BxPkpVXonDUiKFLtXFpzEwRluCRNyNPXU6KRpq3ZHDfCLqjVLR6ZSS+KX8f7MPZOEOHxeGJNnOgkaDNLSPEErprVyLFbX/Epgkl1qjib5XACZMCJMwOgPFdbpPkAjiAfW6kLhvH2MTnO2EbJ93k9ERFucQVDvaZjXMwga23a1A139IBcR5wPqpiVFPaNQDsICRpUafoQtZ5xwd9M0rY59yFvp9th8pIBc0HkCRqOgMLabPqdmxrG6NaAPIQoxszGlnd94cBxHOOfgt1hsU12h9bfms1WqSL+6p9vBuxjICz6e0QRB0Udq1hl1HqF7UqltV2IUqUzJxNe9lFdpb6Uqdqf4rpi1mD/AHcfJeG+21CGNpMcZdJfGhboGz48lCezI4KNZclxE7wrxjgnjtpmrDpm2gt1jp4qgxGbo4fCbR4fN4rQbPqHIDccj9is/wDiJAzfTh4qt3yk3ksowTjlGyom9/rML2dgaknK+i7kJg/UrWtrka94fX1+692VQdD5cR4jgtlJPuYlFns/AVyZ7JrvBwP/ANK40MTEdkR+/FeFasGCSfAak+XJaatvC6G3DfDzklZUU3hZNee7wbqpgawaS5gDQJPu5vKTqsV7Hx3WG/Emf0ACrs7aXa2Akm8tuPE/Ks49fT78lhww8Gyk/oWtfYTqAJPCVgYvaobGUWLoM6Hy9FdjA48bcuH+StTjpdAAJMza5t4cFo925JGzSUdxuGVmVP5Xdfv91V+Hc3W4/d1qKeizcNi3ttq3kbj/AAkU2R79BXfH4ooyAVl4faL2lxDruBDuo/YWN29N3EsPIjMPIj9QrqYaT/qM9fusbWjylvStRCbUY5RXtCTPNXkq6jhmk3qN8iFkOw1MXzZug0+yem2K+l3yeJcGMymXlo/mnx/d1vHbUe9raeHDu0e0B5EF7+AE8Gx/lYeCaM46kD1MLpWxdgUsM2KYufecbud4n9FYaZShF48llq6aq4QhLnHb6/qaDdzcVtKH1/xH6hurQes++76BTBiuDVWF3SIE7JTeWEVUWTQKPb74cvwVSBOWHeQN/oZUhVj2yEMxe1pnzxWf3rLJo7UqARIPiAVOt5fZfmcamFcGyZNN1m9cruHgbeCheL3XxVEw/D1LcWtzt9Wyq+dcovg9fRrKLo4zz9Sw7UfyZ/aF6YbF1ar2sabvcGgAACTZa97CNWuHiCPzC3O7FEdr2mdrSwFzM1g52kTIg3meiUwlOzazTXXxoolOOM+P1LMYwiG1mg2kOHI6G2k9FjNwbZaSMzZEx8s976SpVjsWGu/GpN7wLmguBDzlbSAzReBe3jzWo2vhKdIZ6TnRnyQQYcWtbmIm+WTqb3UrUaFx+OPjn+sptH1b1MQtjy+E15+3gmm0ts4F2Be3uZMhDWgAQYOXLGhmFyug17hp4/8AK2VOvRmXsJd0DfzKzae0PkY1vU953qVGm1YkW9Gnenylnn3MXCbLdEuOUHibD6+95BeOOrMaIZJII75txA7o5eKzatUuuSSeq1eMwr3S1jS97/da0SSdYAXJxSWESE+G2YD9qFzXD5na6kQteWg8FkvwFRrrAkg3Y4Q4HiLpRovzf6TiZ0j9Sp9c4RXBRainUTee68YNxuzhhSY6o18l4gtAIywSDPMxotiXc1jbG2VUH4Ybme9xIa25E8D4Lou7+4jWQ/EQ9/yfA3x+Y/RcGpWSJruhpq0n3x2I1sXdOriod7lP5yNf6Bx8dFP9jbsUcM2KbBJ95zrud4nl00W1YwCyvCkRrUSnv1dl3D4RDt4PZzRrkvpfg1DewlhP8zeHiFz/AGvu7XwpirTOXg9t2Hz4eBhdxIXnVpBwIIBB1BFj4hYlUpHWjqFtXD5RwB2i8wuv7R9n+FqkkNNMnjTMD+02Wkr+yUfBiCP6mA/kQo8qJeC4q6pQ/m4+xAaGoW0YbKVYf2VQe9iJ8GfcqQbP3Gw9OCQahHz3H9ossqmXk0u6lT+XkjW6OwX1qjajmkUmmZPxkXAHSdSujBGMiw05K9Sox2rBQX3SuluYREWxxCIiAKkKqIC0tTKrkQHm+iDqJUL3i9m9OoS/DkUqmuX/ALbj4fD5W6KcK1wWMG8ZuPY4jWq4jC1WMxDHEUzLQYPKchNnNPSIt4Lx2jt1uIY0Ma5rQ5xdmADi7Th0v4ldo2jsunXYWVWB7Tz4dQdQfBQyt7KGl5y13CnyLQXjpmm/otLpWThs7lnpL9NBpuO3Ht2/v0OctddZ+CpOe7KxpeeTQSfoulYD2a4Vl3NdVP8AObf2tgKSYTAMpNy02NYOTQB+S4Ro9yXd1aHaEc/qc92VuHXqQapFJvKzn+gsPMqbbI3co4cfht7x1ebvPnw8AtoAqhSIwUSmu1NlvzPg0+2d1MPib1Wd7g8WePPj5qPt9llEOntasTp3fSYU5VIWXCLeWjENRbBYjI12ytg0cO2KTAJ1Orj4krYZVUKq2OLblyygCqiIYCpCqiApCEKqICgCQqogEIiIAiIgCIiAIiIAiIgCIiAIiIAiIgCIiAIiIAiIgCIiAIiIAiIgCIiAIiIAiIgCIiAIiIAiIg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60" name="Picture 12" descr="http://t0.gstatic.com/images?q=tbn:ANd9GcR_ghfDge505A7ldNvuZrhavPdEL0ZyUvNGBSJygwSkHu1Mph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1600"/>
            <a:ext cx="1714157" cy="1676400"/>
          </a:xfrm>
          <a:prstGeom prst="rect">
            <a:avLst/>
          </a:prstGeom>
          <a:noFill/>
        </p:spPr>
      </p:pic>
      <p:pic>
        <p:nvPicPr>
          <p:cNvPr id="27662" name="Picture 14" descr="http://t0.gstatic.com/images?q=tbn:ANd9GcRaP95XkiHHY8ywztf_0Gh643oAYRYo2yWfVi8ixR2UnsPKGLJj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14924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 attention to axon, dendrites, body </a:t>
            </a:r>
            <a:endParaRPr lang="en-US" dirty="0"/>
          </a:p>
        </p:txBody>
      </p:sp>
      <p:pic>
        <p:nvPicPr>
          <p:cNvPr id="26626" name="Picture 2" descr="http://t1.gstatic.com/images?q=tbn:ANd9GcSKWx8YOXEAMaqs69VJEoyUsIJtiLOgnptZAJb0nfTtwOMP2v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69266"/>
            <a:ext cx="2971800" cy="3598209"/>
          </a:xfrm>
          <a:prstGeom prst="rect">
            <a:avLst/>
          </a:prstGeom>
          <a:noFill/>
        </p:spPr>
      </p:pic>
      <p:pic>
        <p:nvPicPr>
          <p:cNvPr id="26628" name="Picture 4" descr="http://t0.gstatic.com/images?q=tbn:ANd9GcSDg2UIbBRa2zm1LAht79dt1DiBPpWAsHbLlttuWycjhhax16Bm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0"/>
            <a:ext cx="3057525" cy="3362325"/>
          </a:xfrm>
          <a:prstGeom prst="rect">
            <a:avLst/>
          </a:prstGeom>
          <a:noFill/>
        </p:spPr>
      </p:pic>
      <p:pic>
        <p:nvPicPr>
          <p:cNvPr id="26630" name="Picture 6" descr="http://t0.gstatic.com/images?q=tbn:ANd9GcSbqVD5cWWojIKGMOuF6ZIveH0EJ1vzDa1o3lUJ36cxzkeL_x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121" y="2743200"/>
            <a:ext cx="2635379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Cell Body (Perikaryon or Soma)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in the middle!  Nucleus </a:t>
            </a:r>
          </a:p>
          <a:p>
            <a:r>
              <a:rPr lang="en-US" dirty="0" smtClean="0"/>
              <a:t>Book gets technical on us…</a:t>
            </a:r>
          </a:p>
          <a:p>
            <a:pPr lvl="3"/>
            <a:r>
              <a:rPr lang="en-US" dirty="0" smtClean="0"/>
              <a:t>Biosynthetic </a:t>
            </a:r>
            <a:r>
              <a:rPr lang="en-US" dirty="0"/>
              <a:t>center of a neuron</a:t>
            </a:r>
          </a:p>
          <a:p>
            <a:pPr lvl="3"/>
            <a:r>
              <a:rPr lang="en-US" dirty="0"/>
              <a:t>Spherical nucleus with nucleolus</a:t>
            </a:r>
          </a:p>
          <a:p>
            <a:pPr lvl="3"/>
            <a:r>
              <a:rPr lang="en-US" dirty="0"/>
              <a:t>Well-developed Golgi apparatus</a:t>
            </a:r>
          </a:p>
          <a:p>
            <a:pPr lvl="3"/>
            <a:r>
              <a:rPr lang="en-US" dirty="0"/>
              <a:t>Rough ER called </a:t>
            </a:r>
            <a:r>
              <a:rPr lang="en-US" dirty="0" err="1"/>
              <a:t>Nissl</a:t>
            </a:r>
            <a:r>
              <a:rPr lang="en-US" dirty="0"/>
              <a:t> bodies (</a:t>
            </a:r>
            <a:r>
              <a:rPr lang="en-US" dirty="0" err="1"/>
              <a:t>chromatophilic</a:t>
            </a:r>
            <a:r>
              <a:rPr lang="en-US" dirty="0"/>
              <a:t> substance</a:t>
            </a:r>
            <a:r>
              <a:rPr lang="en-US" dirty="0" smtClean="0"/>
              <a:t>)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Clusters</a:t>
            </a:r>
            <a:r>
              <a:rPr lang="en-US" dirty="0" smtClean="0">
                <a:solidFill>
                  <a:srgbClr val="FF0000"/>
                </a:solidFill>
              </a:rPr>
              <a:t> of cell bodies are called nuclei in the CNS, ganglia in the PNS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to answer by end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2 divisions of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2 divisions of peripheral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2 divisions of Autonomic Nervous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functions of (formal) Nervous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3.gstatic.com/images?q=tbn:ANd9GcS55dciTnYQkRzTl6lpiFn3yW1Cjn9PcHYvfooCqQiy-wiFIpKZ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11286"/>
            <a:ext cx="5867400" cy="3352802"/>
          </a:xfrm>
          <a:prstGeom prst="rect">
            <a:avLst/>
          </a:prstGeom>
          <a:noFill/>
        </p:spPr>
      </p:pic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Cell Body (Perikaryon or Soma)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3"/>
            <a:r>
              <a:rPr lang="en-US" dirty="0"/>
              <a:t>Network of </a:t>
            </a:r>
            <a:r>
              <a:rPr lang="en-US" dirty="0" err="1"/>
              <a:t>neurofibrils</a:t>
            </a:r>
            <a:r>
              <a:rPr lang="en-US" dirty="0"/>
              <a:t> (</a:t>
            </a:r>
            <a:r>
              <a:rPr lang="en-US" dirty="0" err="1"/>
              <a:t>neurofilaments</a:t>
            </a:r>
            <a:r>
              <a:rPr lang="en-US" dirty="0"/>
              <a:t>) </a:t>
            </a:r>
          </a:p>
          <a:p>
            <a:r>
              <a:rPr lang="en-US" dirty="0"/>
              <a:t>Axon hillock—cone-shaped area from which axon </a:t>
            </a:r>
            <a:r>
              <a:rPr lang="en-US" dirty="0" smtClean="0"/>
              <a:t>arises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11.4b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" cstate="print"/>
          <a:srcRect l="1793" t="12199" r="17628" b="2786"/>
          <a:stretch>
            <a:fillRect/>
          </a:stretch>
        </p:blipFill>
        <p:spPr bwMode="auto">
          <a:xfrm>
            <a:off x="608013" y="1211263"/>
            <a:ext cx="6632575" cy="4989512"/>
          </a:xfrm>
          <a:prstGeom prst="rect">
            <a:avLst/>
          </a:prstGeom>
          <a:noFill/>
        </p:spPr>
      </p:pic>
      <p:sp>
        <p:nvSpPr>
          <p:cNvPr id="36874" name="Freeform 10"/>
          <p:cNvSpPr>
            <a:spLocks/>
          </p:cNvSpPr>
          <p:nvPr/>
        </p:nvSpPr>
        <p:spPr bwMode="auto">
          <a:xfrm>
            <a:off x="1209675" y="1076325"/>
            <a:ext cx="187325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"/>
              </a:cxn>
              <a:cxn ang="0">
                <a:pos x="118" y="194"/>
              </a:cxn>
            </a:cxnLst>
            <a:rect l="0" t="0" r="r" b="b"/>
            <a:pathLst>
              <a:path w="118" h="194">
                <a:moveTo>
                  <a:pt x="0" y="0"/>
                </a:moveTo>
                <a:lnTo>
                  <a:pt x="0" y="80"/>
                </a:lnTo>
                <a:lnTo>
                  <a:pt x="118" y="19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2384425" y="704850"/>
            <a:ext cx="663575" cy="2333625"/>
          </a:xfrm>
          <a:custGeom>
            <a:avLst/>
            <a:gdLst/>
            <a:ahLst/>
            <a:cxnLst>
              <a:cxn ang="0">
                <a:pos x="0" y="1470"/>
              </a:cxn>
              <a:cxn ang="0">
                <a:pos x="304" y="0"/>
              </a:cxn>
              <a:cxn ang="0">
                <a:pos x="418" y="0"/>
              </a:cxn>
            </a:cxnLst>
            <a:rect l="0" t="0" r="r" b="b"/>
            <a:pathLst>
              <a:path w="418" h="1470">
                <a:moveTo>
                  <a:pt x="0" y="1470"/>
                </a:moveTo>
                <a:lnTo>
                  <a:pt x="304" y="0"/>
                </a:lnTo>
                <a:lnTo>
                  <a:pt x="41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2095500" y="2800350"/>
            <a:ext cx="968375" cy="438150"/>
          </a:xfrm>
          <a:custGeom>
            <a:avLst/>
            <a:gdLst/>
            <a:ahLst/>
            <a:cxnLst>
              <a:cxn ang="0">
                <a:pos x="610" y="0"/>
              </a:cxn>
              <a:cxn ang="0">
                <a:pos x="522" y="0"/>
              </a:cxn>
              <a:cxn ang="0">
                <a:pos x="0" y="276"/>
              </a:cxn>
            </a:cxnLst>
            <a:rect l="0" t="0" r="r" b="b"/>
            <a:pathLst>
              <a:path w="610" h="276">
                <a:moveTo>
                  <a:pt x="610" y="0"/>
                </a:moveTo>
                <a:lnTo>
                  <a:pt x="522" y="0"/>
                </a:lnTo>
                <a:lnTo>
                  <a:pt x="0" y="2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Freeform 13"/>
          <p:cNvSpPr>
            <a:spLocks/>
          </p:cNvSpPr>
          <p:nvPr/>
        </p:nvSpPr>
        <p:spPr bwMode="auto">
          <a:xfrm>
            <a:off x="1381125" y="3206750"/>
            <a:ext cx="571500" cy="1490663"/>
          </a:xfrm>
          <a:custGeom>
            <a:avLst/>
            <a:gdLst/>
            <a:ahLst/>
            <a:cxnLst>
              <a:cxn ang="0">
                <a:pos x="0" y="939"/>
              </a:cxn>
              <a:cxn ang="0">
                <a:pos x="84" y="939"/>
              </a:cxn>
              <a:cxn ang="0">
                <a:pos x="360" y="0"/>
              </a:cxn>
            </a:cxnLst>
            <a:rect l="0" t="0" r="r" b="b"/>
            <a:pathLst>
              <a:path w="360" h="939">
                <a:moveTo>
                  <a:pt x="0" y="939"/>
                </a:moveTo>
                <a:lnTo>
                  <a:pt x="84" y="939"/>
                </a:lnTo>
                <a:lnTo>
                  <a:pt x="36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1831975" y="3732213"/>
            <a:ext cx="101600" cy="1339850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64" y="844"/>
              </a:cxn>
              <a:cxn ang="0">
                <a:pos x="62" y="0"/>
              </a:cxn>
            </a:cxnLst>
            <a:rect l="0" t="0" r="r" b="b"/>
            <a:pathLst>
              <a:path w="64" h="844">
                <a:moveTo>
                  <a:pt x="0" y="844"/>
                </a:moveTo>
                <a:lnTo>
                  <a:pt x="64" y="844"/>
                </a:lnTo>
                <a:lnTo>
                  <a:pt x="6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1060450" y="1203325"/>
            <a:ext cx="149225" cy="1873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1933575" y="3713163"/>
            <a:ext cx="184150" cy="5143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Freeform 17"/>
          <p:cNvSpPr>
            <a:spLocks/>
          </p:cNvSpPr>
          <p:nvPr/>
        </p:nvSpPr>
        <p:spPr bwMode="auto">
          <a:xfrm>
            <a:off x="2381250" y="3690938"/>
            <a:ext cx="1263650" cy="892175"/>
          </a:xfrm>
          <a:custGeom>
            <a:avLst/>
            <a:gdLst/>
            <a:ahLst/>
            <a:cxnLst>
              <a:cxn ang="0">
                <a:pos x="796" y="0"/>
              </a:cxn>
              <a:cxn ang="0">
                <a:pos x="686" y="0"/>
              </a:cxn>
              <a:cxn ang="0">
                <a:pos x="0" y="562"/>
              </a:cxn>
            </a:cxnLst>
            <a:rect l="0" t="0" r="r" b="b"/>
            <a:pathLst>
              <a:path w="796" h="562">
                <a:moveTo>
                  <a:pt x="796" y="0"/>
                </a:moveTo>
                <a:lnTo>
                  <a:pt x="686" y="0"/>
                </a:lnTo>
                <a:lnTo>
                  <a:pt x="0" y="56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2203450" y="4186238"/>
            <a:ext cx="1588" cy="12350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3556000" y="5487988"/>
            <a:ext cx="1588" cy="2857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4565650" y="5281613"/>
            <a:ext cx="347663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4"/>
              </a:cxn>
              <a:cxn ang="0">
                <a:pos x="219" y="64"/>
              </a:cxn>
              <a:cxn ang="0">
                <a:pos x="219" y="0"/>
              </a:cxn>
            </a:cxnLst>
            <a:rect l="0" t="0" r="r" b="b"/>
            <a:pathLst>
              <a:path w="219" h="64">
                <a:moveTo>
                  <a:pt x="0" y="2"/>
                </a:moveTo>
                <a:lnTo>
                  <a:pt x="0" y="64"/>
                </a:lnTo>
                <a:lnTo>
                  <a:pt x="219" y="64"/>
                </a:lnTo>
                <a:lnTo>
                  <a:pt x="219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4732338" y="5383213"/>
            <a:ext cx="1587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6100763" y="5100638"/>
            <a:ext cx="155575" cy="342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6665913" y="6043613"/>
            <a:ext cx="400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7180263" y="5357813"/>
            <a:ext cx="377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V="1">
            <a:off x="6773863" y="5735638"/>
            <a:ext cx="231775" cy="3079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7148513" y="5360988"/>
            <a:ext cx="333375" cy="796925"/>
          </a:xfrm>
          <a:custGeom>
            <a:avLst/>
            <a:gdLst/>
            <a:ahLst/>
            <a:cxnLst>
              <a:cxn ang="0">
                <a:pos x="0" y="502"/>
              </a:cxn>
              <a:cxn ang="0">
                <a:pos x="210" y="0"/>
              </a:cxn>
              <a:cxn ang="0">
                <a:pos x="44" y="74"/>
              </a:cxn>
            </a:cxnLst>
            <a:rect l="0" t="0" r="r" b="b"/>
            <a:pathLst>
              <a:path w="210" h="502">
                <a:moveTo>
                  <a:pt x="0" y="502"/>
                </a:moveTo>
                <a:lnTo>
                  <a:pt x="210" y="0"/>
                </a:lnTo>
                <a:lnTo>
                  <a:pt x="44" y="7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7151688" y="5367338"/>
            <a:ext cx="320675" cy="587375"/>
          </a:xfrm>
          <a:custGeom>
            <a:avLst/>
            <a:gdLst/>
            <a:ahLst/>
            <a:cxnLst>
              <a:cxn ang="0">
                <a:pos x="2" y="370"/>
              </a:cxn>
              <a:cxn ang="0">
                <a:pos x="202" y="0"/>
              </a:cxn>
              <a:cxn ang="0">
                <a:pos x="0" y="220"/>
              </a:cxn>
            </a:cxnLst>
            <a:rect l="0" t="0" r="r" b="b"/>
            <a:pathLst>
              <a:path w="202" h="370">
                <a:moveTo>
                  <a:pt x="2" y="370"/>
                </a:moveTo>
                <a:lnTo>
                  <a:pt x="202" y="0"/>
                </a:lnTo>
                <a:lnTo>
                  <a:pt x="0" y="22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455613" y="538163"/>
            <a:ext cx="2044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Dendrites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(receptive regions)</a:t>
            </a:r>
            <a:endParaRPr lang="en-US" sz="1800">
              <a:latin typeface="Arial" charset="0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3090863" y="538163"/>
            <a:ext cx="2311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Cell body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(biosynthetic center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receptive region)</a:t>
            </a:r>
            <a:endParaRPr lang="en-US" sz="1800">
              <a:latin typeface="Arial" charset="0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3090863" y="2662238"/>
            <a:ext cx="109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Nucleolus</a:t>
            </a:r>
            <a:endParaRPr lang="en-US" sz="1800" b="1">
              <a:latin typeface="Arial" charset="0"/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458788" y="4570413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Nucleus</a:t>
            </a:r>
            <a:endParaRPr lang="en-US" sz="1800" b="1">
              <a:latin typeface="Arial" charset="0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458788" y="4935538"/>
            <a:ext cx="134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Nissl bodies</a:t>
            </a:r>
            <a:endParaRPr lang="en-US" sz="1800" b="1">
              <a:latin typeface="Arial" charset="0"/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3678238" y="3519488"/>
            <a:ext cx="2540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(impulse generating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conducting region)</a:t>
            </a:r>
            <a:endParaRPr lang="en-US" sz="1800">
              <a:latin typeface="Arial" charset="0"/>
            </a:endParaRP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1462088" y="5399088"/>
            <a:ext cx="135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 hillock</a:t>
            </a:r>
            <a:endParaRPr lang="en-US" sz="1800" b="1">
              <a:latin typeface="Arial" charset="0"/>
            </a:endParaRPr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2846388" y="5741988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Neurilemma</a:t>
            </a:r>
            <a:endParaRPr lang="en-US" sz="1800" b="1">
              <a:latin typeface="Arial" charset="0"/>
            </a:endParaRP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5703888" y="5910263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branches </a:t>
            </a: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5754688" y="48434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 of Ranvier</a:t>
            </a:r>
            <a:endParaRPr lang="en-US" sz="1800" b="1">
              <a:latin typeface="Arial" charset="0"/>
            </a:endParaRP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4268788" y="4478338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Impulse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direction</a:t>
            </a:r>
            <a:endParaRPr lang="en-US" sz="1800" b="1">
              <a:latin typeface="Arial" charset="0"/>
            </a:endParaRP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4373563" y="5440363"/>
            <a:ext cx="1447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(one inter-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node)</a:t>
            </a:r>
            <a:endParaRPr lang="en-US" sz="1800" b="1">
              <a:latin typeface="Arial" charset="0"/>
            </a:endParaRP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580313" y="5227638"/>
            <a:ext cx="1104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terminals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(secretory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region)</a:t>
            </a: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601663" y="5830888"/>
            <a:ext cx="330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(b)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Dendrites and axons</a:t>
            </a:r>
          </a:p>
          <a:p>
            <a:r>
              <a:rPr lang="en-US" u="sng" dirty="0"/>
              <a:t>Bundles</a:t>
            </a:r>
            <a:r>
              <a:rPr lang="en-US" dirty="0"/>
              <a:t> of processes are called </a:t>
            </a:r>
          </a:p>
          <a:p>
            <a:pPr lvl="1"/>
            <a:r>
              <a:rPr lang="en-US" dirty="0"/>
              <a:t>Tracts in the CNS</a:t>
            </a:r>
          </a:p>
          <a:p>
            <a:pPr lvl="1"/>
            <a:r>
              <a:rPr lang="en-US" dirty="0"/>
              <a:t>Nerves in the PNS</a:t>
            </a:r>
          </a:p>
        </p:txBody>
      </p:sp>
      <p:pic>
        <p:nvPicPr>
          <p:cNvPr id="22530" name="Picture 2" descr="http://t0.gstatic.com/images?q=tbn:ANd9GcSYoeX_jvV0g0MR45Pzad_SJQrOgfy8Ux9PEH7hQTU-Gp_GAB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0"/>
            <a:ext cx="1457325" cy="2733676"/>
          </a:xfrm>
          <a:prstGeom prst="rect">
            <a:avLst/>
          </a:prstGeom>
          <a:noFill/>
        </p:spPr>
      </p:pic>
      <p:pic>
        <p:nvPicPr>
          <p:cNvPr id="22532" name="Picture 4" descr="http://t3.gstatic.com/images?q=tbn:ANd9GcR4qa6q-y4HqK-PPJekd4EB0PHRZ2hZM3NXwKJ9v20iGAlCGem4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631096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“Cells little feelers”</a:t>
            </a:r>
          </a:p>
          <a:p>
            <a:r>
              <a:rPr lang="en-US" dirty="0" smtClean="0"/>
              <a:t>Scattered branches</a:t>
            </a:r>
            <a:endParaRPr lang="en-US" dirty="0"/>
          </a:p>
          <a:p>
            <a:r>
              <a:rPr lang="en-US" dirty="0"/>
              <a:t>Receptive (input) region of a neuron</a:t>
            </a:r>
          </a:p>
          <a:p>
            <a:r>
              <a:rPr lang="en-US" dirty="0"/>
              <a:t>Convey electrical signals toward the cell body as </a:t>
            </a:r>
            <a:r>
              <a:rPr lang="en-US" i="1" dirty="0"/>
              <a:t>graded potentials </a:t>
            </a:r>
            <a:endParaRPr lang="en-US" i="1" dirty="0" smtClean="0"/>
          </a:p>
        </p:txBody>
      </p:sp>
      <p:pic>
        <p:nvPicPr>
          <p:cNvPr id="21506" name="Picture 2" descr="http://t0.gstatic.com/images?q=tbn:ANd9GcQIJcKQfc56wAfUPnAP9ksl2B1tUzH3P8o46FLuNpAo1tDGZyJb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2743200" cy="2487478"/>
          </a:xfrm>
          <a:prstGeom prst="rect">
            <a:avLst/>
          </a:prstGeom>
          <a:noFill/>
        </p:spPr>
      </p:pic>
      <p:pic>
        <p:nvPicPr>
          <p:cNvPr id="21508" name="Picture 4" descr="http://t0.gstatic.com/images?q=tbn:ANd9GcQrlzFYi3z2TnQERi_1ij1-7CXutey2-eRi7-KoJ9NUuEFR6Xa64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359262"/>
            <a:ext cx="2971800" cy="249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Axon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0375" y="1368425"/>
            <a:ext cx="8228013" cy="5337175"/>
          </a:xfrm>
        </p:spPr>
        <p:txBody>
          <a:bodyPr/>
          <a:lstStyle/>
          <a:p>
            <a:r>
              <a:rPr lang="en-US" dirty="0"/>
              <a:t>One axon per cell arising from the axon hillock</a:t>
            </a:r>
          </a:p>
          <a:p>
            <a:r>
              <a:rPr lang="en-US" dirty="0"/>
              <a:t>Long axons (nerve fibers)</a:t>
            </a:r>
          </a:p>
          <a:p>
            <a:r>
              <a:rPr lang="en-US" dirty="0"/>
              <a:t>Occasional </a:t>
            </a:r>
            <a:r>
              <a:rPr lang="en-US" dirty="0" smtClean="0"/>
              <a:t>branches ~90 degrees </a:t>
            </a:r>
            <a:r>
              <a:rPr lang="en-US" dirty="0"/>
              <a:t>(axon collaterals)</a:t>
            </a:r>
          </a:p>
        </p:txBody>
      </p:sp>
      <p:pic>
        <p:nvPicPr>
          <p:cNvPr id="20482" name="Picture 2" descr="http://t2.gstatic.com/images?q=tbn:ANd9GcQTpcDGei_4yTdnage4WesKax9eJeZLXSP6DX82Y1aKLE9HPI_j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95800"/>
            <a:ext cx="2667000" cy="1524001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R2vYudnydaLzFvEYjP6IMPA5352H4DAys4G0f9LjzsMbtmK5IC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191000"/>
            <a:ext cx="3483362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Axon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Numerous terminal branches (</a:t>
            </a:r>
            <a:r>
              <a:rPr lang="en-US" dirty="0" err="1"/>
              <a:t>telodendria</a:t>
            </a:r>
            <a:r>
              <a:rPr lang="en-US" dirty="0"/>
              <a:t>)</a:t>
            </a:r>
          </a:p>
          <a:p>
            <a:r>
              <a:rPr lang="en-US" i="1" dirty="0"/>
              <a:t>Knoblike axon terminals </a:t>
            </a:r>
            <a:r>
              <a:rPr lang="en-US" dirty="0"/>
              <a:t>(synaptic knobs or </a:t>
            </a:r>
            <a:r>
              <a:rPr lang="en-US" dirty="0" err="1"/>
              <a:t>boutons</a:t>
            </a:r>
            <a:r>
              <a:rPr lang="en-US" dirty="0"/>
              <a:t>) </a:t>
            </a:r>
          </a:p>
          <a:p>
            <a:pPr lvl="1"/>
            <a:r>
              <a:rPr lang="en-US" dirty="0" err="1"/>
              <a:t>Secretory</a:t>
            </a:r>
            <a:r>
              <a:rPr lang="en-US" dirty="0"/>
              <a:t> region of neuron</a:t>
            </a:r>
          </a:p>
          <a:p>
            <a:pPr lvl="1"/>
            <a:r>
              <a:rPr lang="en-US" dirty="0"/>
              <a:t>Release </a:t>
            </a:r>
            <a:r>
              <a:rPr lang="en-US" u="sng" dirty="0"/>
              <a:t>neurotransmitters</a:t>
            </a:r>
            <a:r>
              <a:rPr lang="en-US" dirty="0"/>
              <a:t> to excite or inhibit other cells</a:t>
            </a:r>
          </a:p>
        </p:txBody>
      </p:sp>
      <p:pic>
        <p:nvPicPr>
          <p:cNvPr id="19458" name="Picture 2" descr="http://t1.gstatic.com/images?q=tbn:ANd9GcR_FP26PscEKp1lKDnb0I0ipS2FzSxSZjv_Mpca7Nj2AQtYOS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850732" y="4255293"/>
            <a:ext cx="2466975" cy="2738438"/>
          </a:xfrm>
          <a:prstGeom prst="rect">
            <a:avLst/>
          </a:prstGeom>
          <a:noFill/>
        </p:spPr>
      </p:pic>
      <p:pic>
        <p:nvPicPr>
          <p:cNvPr id="19460" name="Picture 4" descr="http://t0.gstatic.com/images?q=tbn:ANd9GcRR4pMvFtySkNVQiMHeqWwLY5pryn2E7Zyc4aASGjIADCEgNp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2513428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Function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Conducting region of a neuron</a:t>
            </a:r>
          </a:p>
          <a:p>
            <a:r>
              <a:rPr lang="en-US"/>
              <a:t>Generates and transmits nerve impulses (action potentials) away from the cell body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11.4b</a:t>
            </a:r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2" cstate="print"/>
          <a:srcRect l="1793" t="12199" r="17628" b="2786"/>
          <a:stretch>
            <a:fillRect/>
          </a:stretch>
        </p:blipFill>
        <p:spPr bwMode="auto">
          <a:xfrm>
            <a:off x="608013" y="1211263"/>
            <a:ext cx="6632575" cy="4989512"/>
          </a:xfrm>
          <a:prstGeom prst="rect">
            <a:avLst/>
          </a:prstGeom>
          <a:noFill/>
        </p:spPr>
      </p:pic>
      <p:sp>
        <p:nvSpPr>
          <p:cNvPr id="46090" name="Freeform 10"/>
          <p:cNvSpPr>
            <a:spLocks/>
          </p:cNvSpPr>
          <p:nvPr/>
        </p:nvSpPr>
        <p:spPr bwMode="auto">
          <a:xfrm>
            <a:off x="1209675" y="1076325"/>
            <a:ext cx="187325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"/>
              </a:cxn>
              <a:cxn ang="0">
                <a:pos x="118" y="194"/>
              </a:cxn>
            </a:cxnLst>
            <a:rect l="0" t="0" r="r" b="b"/>
            <a:pathLst>
              <a:path w="118" h="194">
                <a:moveTo>
                  <a:pt x="0" y="0"/>
                </a:moveTo>
                <a:lnTo>
                  <a:pt x="0" y="80"/>
                </a:lnTo>
                <a:lnTo>
                  <a:pt x="118" y="19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Freeform 11"/>
          <p:cNvSpPr>
            <a:spLocks/>
          </p:cNvSpPr>
          <p:nvPr/>
        </p:nvSpPr>
        <p:spPr bwMode="auto">
          <a:xfrm>
            <a:off x="2384425" y="704850"/>
            <a:ext cx="663575" cy="2333625"/>
          </a:xfrm>
          <a:custGeom>
            <a:avLst/>
            <a:gdLst/>
            <a:ahLst/>
            <a:cxnLst>
              <a:cxn ang="0">
                <a:pos x="0" y="1470"/>
              </a:cxn>
              <a:cxn ang="0">
                <a:pos x="304" y="0"/>
              </a:cxn>
              <a:cxn ang="0">
                <a:pos x="418" y="0"/>
              </a:cxn>
            </a:cxnLst>
            <a:rect l="0" t="0" r="r" b="b"/>
            <a:pathLst>
              <a:path w="418" h="1470">
                <a:moveTo>
                  <a:pt x="0" y="1470"/>
                </a:moveTo>
                <a:lnTo>
                  <a:pt x="304" y="0"/>
                </a:lnTo>
                <a:lnTo>
                  <a:pt x="418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Freeform 12"/>
          <p:cNvSpPr>
            <a:spLocks/>
          </p:cNvSpPr>
          <p:nvPr/>
        </p:nvSpPr>
        <p:spPr bwMode="auto">
          <a:xfrm>
            <a:off x="2095500" y="2800350"/>
            <a:ext cx="968375" cy="438150"/>
          </a:xfrm>
          <a:custGeom>
            <a:avLst/>
            <a:gdLst/>
            <a:ahLst/>
            <a:cxnLst>
              <a:cxn ang="0">
                <a:pos x="610" y="0"/>
              </a:cxn>
              <a:cxn ang="0">
                <a:pos x="522" y="0"/>
              </a:cxn>
              <a:cxn ang="0">
                <a:pos x="0" y="276"/>
              </a:cxn>
            </a:cxnLst>
            <a:rect l="0" t="0" r="r" b="b"/>
            <a:pathLst>
              <a:path w="610" h="276">
                <a:moveTo>
                  <a:pt x="610" y="0"/>
                </a:moveTo>
                <a:lnTo>
                  <a:pt x="522" y="0"/>
                </a:lnTo>
                <a:lnTo>
                  <a:pt x="0" y="27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Freeform 13"/>
          <p:cNvSpPr>
            <a:spLocks/>
          </p:cNvSpPr>
          <p:nvPr/>
        </p:nvSpPr>
        <p:spPr bwMode="auto">
          <a:xfrm>
            <a:off x="1381125" y="3206750"/>
            <a:ext cx="571500" cy="1490663"/>
          </a:xfrm>
          <a:custGeom>
            <a:avLst/>
            <a:gdLst/>
            <a:ahLst/>
            <a:cxnLst>
              <a:cxn ang="0">
                <a:pos x="0" y="939"/>
              </a:cxn>
              <a:cxn ang="0">
                <a:pos x="84" y="939"/>
              </a:cxn>
              <a:cxn ang="0">
                <a:pos x="360" y="0"/>
              </a:cxn>
            </a:cxnLst>
            <a:rect l="0" t="0" r="r" b="b"/>
            <a:pathLst>
              <a:path w="360" h="939">
                <a:moveTo>
                  <a:pt x="0" y="939"/>
                </a:moveTo>
                <a:lnTo>
                  <a:pt x="84" y="939"/>
                </a:lnTo>
                <a:lnTo>
                  <a:pt x="36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1831975" y="3732213"/>
            <a:ext cx="101600" cy="1339850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64" y="844"/>
              </a:cxn>
              <a:cxn ang="0">
                <a:pos x="62" y="0"/>
              </a:cxn>
            </a:cxnLst>
            <a:rect l="0" t="0" r="r" b="b"/>
            <a:pathLst>
              <a:path w="64" h="844">
                <a:moveTo>
                  <a:pt x="0" y="844"/>
                </a:moveTo>
                <a:lnTo>
                  <a:pt x="64" y="844"/>
                </a:lnTo>
                <a:lnTo>
                  <a:pt x="6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1060450" y="1203325"/>
            <a:ext cx="149225" cy="1873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V="1">
            <a:off x="1933575" y="3713163"/>
            <a:ext cx="184150" cy="5143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Freeform 17"/>
          <p:cNvSpPr>
            <a:spLocks/>
          </p:cNvSpPr>
          <p:nvPr/>
        </p:nvSpPr>
        <p:spPr bwMode="auto">
          <a:xfrm>
            <a:off x="2381250" y="3690938"/>
            <a:ext cx="1263650" cy="892175"/>
          </a:xfrm>
          <a:custGeom>
            <a:avLst/>
            <a:gdLst/>
            <a:ahLst/>
            <a:cxnLst>
              <a:cxn ang="0">
                <a:pos x="796" y="0"/>
              </a:cxn>
              <a:cxn ang="0">
                <a:pos x="686" y="0"/>
              </a:cxn>
              <a:cxn ang="0">
                <a:pos x="0" y="562"/>
              </a:cxn>
            </a:cxnLst>
            <a:rect l="0" t="0" r="r" b="b"/>
            <a:pathLst>
              <a:path w="796" h="562">
                <a:moveTo>
                  <a:pt x="796" y="0"/>
                </a:moveTo>
                <a:lnTo>
                  <a:pt x="686" y="0"/>
                </a:lnTo>
                <a:lnTo>
                  <a:pt x="0" y="562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2203450" y="4186238"/>
            <a:ext cx="1588" cy="12350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3556000" y="5487988"/>
            <a:ext cx="1588" cy="2857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0" name="Freeform 20"/>
          <p:cNvSpPr>
            <a:spLocks/>
          </p:cNvSpPr>
          <p:nvPr/>
        </p:nvSpPr>
        <p:spPr bwMode="auto">
          <a:xfrm>
            <a:off x="4565650" y="5281613"/>
            <a:ext cx="347663" cy="1016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64"/>
              </a:cxn>
              <a:cxn ang="0">
                <a:pos x="219" y="64"/>
              </a:cxn>
              <a:cxn ang="0">
                <a:pos x="219" y="0"/>
              </a:cxn>
            </a:cxnLst>
            <a:rect l="0" t="0" r="r" b="b"/>
            <a:pathLst>
              <a:path w="219" h="64">
                <a:moveTo>
                  <a:pt x="0" y="2"/>
                </a:moveTo>
                <a:lnTo>
                  <a:pt x="0" y="64"/>
                </a:lnTo>
                <a:lnTo>
                  <a:pt x="219" y="64"/>
                </a:lnTo>
                <a:lnTo>
                  <a:pt x="219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732338" y="5383213"/>
            <a:ext cx="1587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6100763" y="5100638"/>
            <a:ext cx="155575" cy="342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6665913" y="6043613"/>
            <a:ext cx="400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 flipH="1">
            <a:off x="7180263" y="5357813"/>
            <a:ext cx="377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V="1">
            <a:off x="6773863" y="5735638"/>
            <a:ext cx="231775" cy="3079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6" name="Freeform 26"/>
          <p:cNvSpPr>
            <a:spLocks/>
          </p:cNvSpPr>
          <p:nvPr/>
        </p:nvSpPr>
        <p:spPr bwMode="auto">
          <a:xfrm>
            <a:off x="7148513" y="5360988"/>
            <a:ext cx="333375" cy="796925"/>
          </a:xfrm>
          <a:custGeom>
            <a:avLst/>
            <a:gdLst/>
            <a:ahLst/>
            <a:cxnLst>
              <a:cxn ang="0">
                <a:pos x="0" y="502"/>
              </a:cxn>
              <a:cxn ang="0">
                <a:pos x="210" y="0"/>
              </a:cxn>
              <a:cxn ang="0">
                <a:pos x="44" y="74"/>
              </a:cxn>
            </a:cxnLst>
            <a:rect l="0" t="0" r="r" b="b"/>
            <a:pathLst>
              <a:path w="210" h="502">
                <a:moveTo>
                  <a:pt x="0" y="502"/>
                </a:moveTo>
                <a:lnTo>
                  <a:pt x="210" y="0"/>
                </a:lnTo>
                <a:lnTo>
                  <a:pt x="44" y="7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7" name="Freeform 27"/>
          <p:cNvSpPr>
            <a:spLocks/>
          </p:cNvSpPr>
          <p:nvPr/>
        </p:nvSpPr>
        <p:spPr bwMode="auto">
          <a:xfrm>
            <a:off x="7151688" y="5367338"/>
            <a:ext cx="320675" cy="587375"/>
          </a:xfrm>
          <a:custGeom>
            <a:avLst/>
            <a:gdLst/>
            <a:ahLst/>
            <a:cxnLst>
              <a:cxn ang="0">
                <a:pos x="2" y="370"/>
              </a:cxn>
              <a:cxn ang="0">
                <a:pos x="202" y="0"/>
              </a:cxn>
              <a:cxn ang="0">
                <a:pos x="0" y="220"/>
              </a:cxn>
            </a:cxnLst>
            <a:rect l="0" t="0" r="r" b="b"/>
            <a:pathLst>
              <a:path w="202" h="370">
                <a:moveTo>
                  <a:pt x="2" y="370"/>
                </a:moveTo>
                <a:lnTo>
                  <a:pt x="202" y="0"/>
                </a:lnTo>
                <a:lnTo>
                  <a:pt x="0" y="22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455613" y="538163"/>
            <a:ext cx="2044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Dendrites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(receptive regions)</a:t>
            </a:r>
            <a:endParaRPr lang="en-US" sz="1800">
              <a:latin typeface="Arial" charset="0"/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3090863" y="538163"/>
            <a:ext cx="2311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Cell body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(biosynthetic center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receptive region)</a:t>
            </a:r>
            <a:endParaRPr lang="en-US" sz="1800">
              <a:latin typeface="Arial" charset="0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3090863" y="2662238"/>
            <a:ext cx="109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Nucleolus</a:t>
            </a:r>
            <a:endParaRPr lang="en-US" sz="1800" b="1">
              <a:latin typeface="Arial" charset="0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458788" y="4570413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Nucleus</a:t>
            </a:r>
            <a:endParaRPr lang="en-US" sz="1800" b="1">
              <a:latin typeface="Arial" charset="0"/>
            </a:endParaRP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58788" y="4935538"/>
            <a:ext cx="134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Nissl bodies</a:t>
            </a:r>
            <a:endParaRPr lang="en-US" sz="1800" b="1">
              <a:latin typeface="Arial" charset="0"/>
            </a:endParaRP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3678238" y="3519488"/>
            <a:ext cx="2540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(impulse generating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conducting region)</a:t>
            </a:r>
            <a:endParaRPr lang="en-US" sz="1800">
              <a:latin typeface="Arial" charset="0"/>
            </a:endParaRP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1462088" y="5399088"/>
            <a:ext cx="135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 hillock</a:t>
            </a:r>
            <a:endParaRPr lang="en-US" sz="1800" b="1">
              <a:latin typeface="Arial" charset="0"/>
            </a:endParaRP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2846388" y="5741988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Neurilemma</a:t>
            </a:r>
            <a:endParaRPr lang="en-US" sz="1800" b="1">
              <a:latin typeface="Arial" charset="0"/>
            </a:endParaRPr>
          </a:p>
        </p:txBody>
      </p:sp>
      <p:sp>
        <p:nvSpPr>
          <p:cNvPr id="46116" name="Rectangle 36"/>
          <p:cNvSpPr>
            <a:spLocks noChangeArrowheads="1"/>
          </p:cNvSpPr>
          <p:nvPr/>
        </p:nvSpPr>
        <p:spPr bwMode="auto">
          <a:xfrm>
            <a:off x="5703888" y="5910263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branches </a:t>
            </a:r>
          </a:p>
        </p:txBody>
      </p:sp>
      <p:sp>
        <p:nvSpPr>
          <p:cNvPr id="46117" name="Rectangle 37"/>
          <p:cNvSpPr>
            <a:spLocks noChangeArrowheads="1"/>
          </p:cNvSpPr>
          <p:nvPr/>
        </p:nvSpPr>
        <p:spPr bwMode="auto">
          <a:xfrm>
            <a:off x="5754688" y="48434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 of Ranvier</a:t>
            </a:r>
            <a:endParaRPr lang="en-US" sz="1800" b="1">
              <a:latin typeface="Arial" charset="0"/>
            </a:endParaRPr>
          </a:p>
        </p:txBody>
      </p:sp>
      <p:sp>
        <p:nvSpPr>
          <p:cNvPr id="46118" name="Rectangle 38"/>
          <p:cNvSpPr>
            <a:spLocks noChangeArrowheads="1"/>
          </p:cNvSpPr>
          <p:nvPr/>
        </p:nvSpPr>
        <p:spPr bwMode="auto">
          <a:xfrm>
            <a:off x="4268788" y="4478338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Impulse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direction</a:t>
            </a:r>
            <a:endParaRPr lang="en-US" sz="1800" b="1">
              <a:latin typeface="Arial" charset="0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373563" y="5440363"/>
            <a:ext cx="1447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(one inter-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node)</a:t>
            </a:r>
            <a:endParaRPr lang="en-US" sz="1800" b="1">
              <a:latin typeface="Arial" charset="0"/>
            </a:endParaRP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7580313" y="5227638"/>
            <a:ext cx="11049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terminals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(secretory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region)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601663" y="5830888"/>
            <a:ext cx="330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(b)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Lipid little blankets!</a:t>
            </a:r>
            <a:endParaRPr lang="en-US" dirty="0"/>
          </a:p>
          <a:p>
            <a:r>
              <a:rPr lang="en-US" dirty="0"/>
              <a:t>It functions to:</a:t>
            </a:r>
          </a:p>
          <a:p>
            <a:pPr lvl="1"/>
            <a:r>
              <a:rPr lang="en-US" dirty="0"/>
              <a:t>Protect and electrically insulate the axon</a:t>
            </a:r>
          </a:p>
          <a:p>
            <a:pPr lvl="1"/>
            <a:r>
              <a:rPr lang="en-US" dirty="0"/>
              <a:t>Increase speed of nerve impulse transmission</a:t>
            </a:r>
          </a:p>
        </p:txBody>
      </p:sp>
      <p:pic>
        <p:nvPicPr>
          <p:cNvPr id="15362" name="Picture 2" descr="http://t1.gstatic.com/images?q=tbn:ANd9GcQsUlnwyNk1Org43RD9lL5GVaWrwowhhqejqN4Z5FsPFSUN1e4f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99336">
            <a:off x="3407262" y="2906262"/>
            <a:ext cx="1476375" cy="439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Sheaths in the PNS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Schwann cells wraps many times around the axon </a:t>
            </a:r>
          </a:p>
          <a:p>
            <a:pPr lvl="1"/>
            <a:r>
              <a:rPr lang="en-US"/>
              <a:t>Myelin sheath—concentric layers of Schwann cell membrane </a:t>
            </a:r>
          </a:p>
          <a:p>
            <a:r>
              <a:rPr lang="en-US" dirty="0" err="1"/>
              <a:t>Neurilemma</a:t>
            </a:r>
            <a:r>
              <a:rPr lang="en-US" dirty="0"/>
              <a:t>—peripheral bulge of Schwann cell cytoplasm</a:t>
            </a:r>
          </a:p>
        </p:txBody>
      </p:sp>
      <p:pic>
        <p:nvPicPr>
          <p:cNvPr id="14338" name="Picture 2" descr="http://t2.gstatic.com/images?q=tbn:ANd9GcSJVYJVhepqNF1HhnxVUlI5IiwndgxTtOlbx1Ubhrftu-KEq9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91000"/>
            <a:ext cx="4762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</a:t>
            </a:r>
            <a:br>
              <a:rPr lang="en-US" dirty="0" smtClean="0"/>
            </a:br>
            <a:r>
              <a:rPr lang="en-US" dirty="0" smtClean="0"/>
              <a:t>Nervous System Lecture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Input, output, Interpret! </a:t>
            </a:r>
          </a:p>
          <a:p>
            <a:r>
              <a:rPr lang="en-US" dirty="0" smtClean="0"/>
              <a:t>Organization  </a:t>
            </a:r>
          </a:p>
          <a:p>
            <a:pPr lvl="1"/>
            <a:r>
              <a:rPr lang="en-US" dirty="0" smtClean="0"/>
              <a:t>Where cells are found, and by what they do </a:t>
            </a:r>
          </a:p>
          <a:p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Neurons </a:t>
            </a:r>
          </a:p>
          <a:p>
            <a:pPr lvl="1"/>
            <a:r>
              <a:rPr lang="en-US" dirty="0" smtClean="0"/>
              <a:t>Supporting Cells</a:t>
            </a:r>
          </a:p>
          <a:p>
            <a:pPr lvl="2"/>
            <a:r>
              <a:rPr lang="en-US" dirty="0" smtClean="0"/>
              <a:t>6 new cells to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Sheaths in the PNS 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Nodes of Ranvier </a:t>
            </a:r>
          </a:p>
          <a:p>
            <a:pPr lvl="1"/>
            <a:r>
              <a:rPr lang="en-US"/>
              <a:t>Myelin sheath gaps between adjacent Schwann cells</a:t>
            </a:r>
          </a:p>
          <a:p>
            <a:pPr lvl="1"/>
            <a:r>
              <a:rPr lang="en-US"/>
              <a:t>Sites where axon collaterals can emerge</a:t>
            </a:r>
          </a:p>
        </p:txBody>
      </p:sp>
      <p:pic>
        <p:nvPicPr>
          <p:cNvPr id="13314" name="Picture 2" descr="http://t1.gstatic.com/images?q=tbn:ANd9GcQm-QgRxD8521DkFByo8GYnf4XiNK2Nazf7TiB-GwWIYZwZH0qO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14800"/>
            <a:ext cx="2152650" cy="2124075"/>
          </a:xfrm>
          <a:prstGeom prst="rect">
            <a:avLst/>
          </a:prstGeom>
          <a:noFill/>
        </p:spPr>
      </p:pic>
      <p:pic>
        <p:nvPicPr>
          <p:cNvPr id="13316" name="Picture 4" descr="http://t1.gstatic.com/images?q=tbn:ANd9GcTZrZIKxDQYmXZTf3ELjpeqAV5IqJzosnsI0oqstMrMUjgLEZz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06514"/>
            <a:ext cx="2514600" cy="247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11.5a</a:t>
            </a:r>
          </a:p>
        </p:txBody>
      </p:sp>
      <p:pic>
        <p:nvPicPr>
          <p:cNvPr id="51209" name="Picture 9" descr="figure_11_05_a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522288"/>
            <a:ext cx="8231187" cy="5926137"/>
          </a:xfrm>
          <a:prstGeom prst="rect">
            <a:avLst/>
          </a:prstGeom>
          <a:noFill/>
        </p:spPr>
      </p:pic>
      <p:sp>
        <p:nvSpPr>
          <p:cNvPr id="51210" name="Freeform 10"/>
          <p:cNvSpPr>
            <a:spLocks/>
          </p:cNvSpPr>
          <p:nvPr/>
        </p:nvSpPr>
        <p:spPr bwMode="auto">
          <a:xfrm>
            <a:off x="2789238" y="1185863"/>
            <a:ext cx="844550" cy="41275"/>
          </a:xfrm>
          <a:custGeom>
            <a:avLst/>
            <a:gdLst/>
            <a:ahLst/>
            <a:cxnLst>
              <a:cxn ang="0">
                <a:pos x="532" y="26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32" h="26">
                <a:moveTo>
                  <a:pt x="532" y="26"/>
                </a:move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2801938" y="655638"/>
            <a:ext cx="889000" cy="36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8" y="0"/>
              </a:cxn>
              <a:cxn ang="0">
                <a:pos x="560" y="230"/>
              </a:cxn>
            </a:cxnLst>
            <a:rect l="0" t="0" r="r" b="b"/>
            <a:pathLst>
              <a:path w="560" h="230">
                <a:moveTo>
                  <a:pt x="0" y="0"/>
                </a:moveTo>
                <a:lnTo>
                  <a:pt x="238" y="0"/>
                </a:lnTo>
                <a:lnTo>
                  <a:pt x="560" y="23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3519488" y="4797425"/>
            <a:ext cx="79375" cy="889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0"/>
              </a:cxn>
              <a:cxn ang="0">
                <a:pos x="0" y="56"/>
              </a:cxn>
              <a:cxn ang="0">
                <a:pos x="50" y="56"/>
              </a:cxn>
            </a:cxnLst>
            <a:rect l="0" t="0" r="r" b="b"/>
            <a:pathLst>
              <a:path w="50" h="56">
                <a:moveTo>
                  <a:pt x="48" y="0"/>
                </a:moveTo>
                <a:lnTo>
                  <a:pt x="0" y="0"/>
                </a:lnTo>
                <a:lnTo>
                  <a:pt x="0" y="56"/>
                </a:lnTo>
                <a:lnTo>
                  <a:pt x="50" y="56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1998663" y="1747838"/>
            <a:ext cx="12636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H="1">
            <a:off x="2652713" y="4845050"/>
            <a:ext cx="8636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3519488" y="4908550"/>
            <a:ext cx="79375" cy="2063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0"/>
              </a:cxn>
              <a:cxn ang="0">
                <a:pos x="0" y="130"/>
              </a:cxn>
              <a:cxn ang="0">
                <a:pos x="50" y="130"/>
              </a:cxn>
            </a:cxnLst>
            <a:rect l="0" t="0" r="r" b="b"/>
            <a:pathLst>
              <a:path w="50" h="130">
                <a:moveTo>
                  <a:pt x="48" y="0"/>
                </a:moveTo>
                <a:lnTo>
                  <a:pt x="0" y="0"/>
                </a:lnTo>
                <a:lnTo>
                  <a:pt x="0" y="130"/>
                </a:lnTo>
                <a:lnTo>
                  <a:pt x="50" y="13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Freeform 16"/>
          <p:cNvSpPr>
            <a:spLocks/>
          </p:cNvSpPr>
          <p:nvPr/>
        </p:nvSpPr>
        <p:spPr bwMode="auto">
          <a:xfrm>
            <a:off x="2849563" y="5016500"/>
            <a:ext cx="666750" cy="101600"/>
          </a:xfrm>
          <a:custGeom>
            <a:avLst/>
            <a:gdLst/>
            <a:ahLst/>
            <a:cxnLst>
              <a:cxn ang="0">
                <a:pos x="420" y="0"/>
              </a:cxn>
              <a:cxn ang="0">
                <a:pos x="112" y="64"/>
              </a:cxn>
              <a:cxn ang="0">
                <a:pos x="0" y="64"/>
              </a:cxn>
            </a:cxnLst>
            <a:rect l="0" t="0" r="r" b="b"/>
            <a:pathLst>
              <a:path w="420" h="64">
                <a:moveTo>
                  <a:pt x="420" y="0"/>
                </a:moveTo>
                <a:lnTo>
                  <a:pt x="112" y="64"/>
                </a:lnTo>
                <a:lnTo>
                  <a:pt x="0" y="6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5137150" y="1046163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18" y="118"/>
              </a:cxn>
              <a:cxn ang="0">
                <a:pos x="108" y="128"/>
              </a:cxn>
              <a:cxn ang="0">
                <a:pos x="96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2" y="134"/>
              </a:cxn>
              <a:cxn ang="0">
                <a:pos x="30" y="128"/>
              </a:cxn>
              <a:cxn ang="0">
                <a:pos x="20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6" y="6"/>
              </a:cxn>
              <a:cxn ang="0">
                <a:pos x="108" y="12"/>
              </a:cxn>
              <a:cxn ang="0">
                <a:pos x="118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  <a:cxn ang="0">
                <a:pos x="140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18" y="118"/>
                </a:lnTo>
                <a:lnTo>
                  <a:pt x="108" y="128"/>
                </a:lnTo>
                <a:lnTo>
                  <a:pt x="96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2" y="134"/>
                </a:lnTo>
                <a:lnTo>
                  <a:pt x="30" y="128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6" y="6"/>
                </a:lnTo>
                <a:lnTo>
                  <a:pt x="108" y="12"/>
                </a:lnTo>
                <a:lnTo>
                  <a:pt x="118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Freeform 18"/>
          <p:cNvSpPr>
            <a:spLocks/>
          </p:cNvSpPr>
          <p:nvPr/>
        </p:nvSpPr>
        <p:spPr bwMode="auto">
          <a:xfrm>
            <a:off x="5137150" y="1046163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18" y="118"/>
              </a:cxn>
              <a:cxn ang="0">
                <a:pos x="108" y="128"/>
              </a:cxn>
              <a:cxn ang="0">
                <a:pos x="96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2" y="134"/>
              </a:cxn>
              <a:cxn ang="0">
                <a:pos x="30" y="128"/>
              </a:cxn>
              <a:cxn ang="0">
                <a:pos x="20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0" y="20"/>
              </a:cxn>
              <a:cxn ang="0">
                <a:pos x="30" y="12"/>
              </a:cxn>
              <a:cxn ang="0">
                <a:pos x="42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6" y="6"/>
              </a:cxn>
              <a:cxn ang="0">
                <a:pos x="108" y="12"/>
              </a:cxn>
              <a:cxn ang="0">
                <a:pos x="118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18" y="118"/>
                </a:lnTo>
                <a:lnTo>
                  <a:pt x="108" y="128"/>
                </a:lnTo>
                <a:lnTo>
                  <a:pt x="96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2" y="134"/>
                </a:lnTo>
                <a:lnTo>
                  <a:pt x="30" y="128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6" y="6"/>
                </a:lnTo>
                <a:lnTo>
                  <a:pt x="108" y="12"/>
                </a:lnTo>
                <a:lnTo>
                  <a:pt x="118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9" name="Freeform 19"/>
          <p:cNvSpPr>
            <a:spLocks/>
          </p:cNvSpPr>
          <p:nvPr/>
        </p:nvSpPr>
        <p:spPr bwMode="auto">
          <a:xfrm>
            <a:off x="5133975" y="2782888"/>
            <a:ext cx="222250" cy="219075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18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38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0"/>
              </a:cxn>
              <a:cxn ang="0">
                <a:pos x="70" y="0"/>
              </a:cxn>
              <a:cxn ang="0">
                <a:pos x="84" y="0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  <a:cxn ang="0">
                <a:pos x="140" y="70"/>
              </a:cxn>
            </a:cxnLst>
            <a:rect l="0" t="0" r="r" b="b"/>
            <a:pathLst>
              <a:path w="140" h="138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18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38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0"/>
                </a:lnTo>
                <a:lnTo>
                  <a:pt x="70" y="0"/>
                </a:lnTo>
                <a:lnTo>
                  <a:pt x="84" y="0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0" name="Freeform 20"/>
          <p:cNvSpPr>
            <a:spLocks/>
          </p:cNvSpPr>
          <p:nvPr/>
        </p:nvSpPr>
        <p:spPr bwMode="auto">
          <a:xfrm>
            <a:off x="5133975" y="2782888"/>
            <a:ext cx="222250" cy="219075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18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38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18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0"/>
              </a:cxn>
              <a:cxn ang="0">
                <a:pos x="70" y="0"/>
              </a:cxn>
              <a:cxn ang="0">
                <a:pos x="84" y="0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</a:cxnLst>
            <a:rect l="0" t="0" r="r" b="b"/>
            <a:pathLst>
              <a:path w="140" h="138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18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38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18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0"/>
                </a:lnTo>
                <a:lnTo>
                  <a:pt x="70" y="0"/>
                </a:lnTo>
                <a:lnTo>
                  <a:pt x="84" y="0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1" name="Freeform 21"/>
          <p:cNvSpPr>
            <a:spLocks/>
          </p:cNvSpPr>
          <p:nvPr/>
        </p:nvSpPr>
        <p:spPr bwMode="auto">
          <a:xfrm>
            <a:off x="5133975" y="4699000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20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20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  <a:cxn ang="0">
                <a:pos x="140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20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20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  <a:lnTo>
                  <a:pt x="14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22"/>
          <p:cNvSpPr>
            <a:spLocks/>
          </p:cNvSpPr>
          <p:nvPr/>
        </p:nvSpPr>
        <p:spPr bwMode="auto">
          <a:xfrm>
            <a:off x="5133975" y="4699000"/>
            <a:ext cx="222250" cy="222250"/>
          </a:xfrm>
          <a:custGeom>
            <a:avLst/>
            <a:gdLst/>
            <a:ahLst/>
            <a:cxnLst>
              <a:cxn ang="0">
                <a:pos x="140" y="70"/>
              </a:cxn>
              <a:cxn ang="0">
                <a:pos x="138" y="84"/>
              </a:cxn>
              <a:cxn ang="0">
                <a:pos x="134" y="96"/>
              </a:cxn>
              <a:cxn ang="0">
                <a:pos x="128" y="108"/>
              </a:cxn>
              <a:cxn ang="0">
                <a:pos x="120" y="120"/>
              </a:cxn>
              <a:cxn ang="0">
                <a:pos x="110" y="128"/>
              </a:cxn>
              <a:cxn ang="0">
                <a:pos x="98" y="134"/>
              </a:cxn>
              <a:cxn ang="0">
                <a:pos x="84" y="138"/>
              </a:cxn>
              <a:cxn ang="0">
                <a:pos x="70" y="140"/>
              </a:cxn>
              <a:cxn ang="0">
                <a:pos x="56" y="138"/>
              </a:cxn>
              <a:cxn ang="0">
                <a:pos x="44" y="134"/>
              </a:cxn>
              <a:cxn ang="0">
                <a:pos x="32" y="128"/>
              </a:cxn>
              <a:cxn ang="0">
                <a:pos x="22" y="120"/>
              </a:cxn>
              <a:cxn ang="0">
                <a:pos x="12" y="108"/>
              </a:cxn>
              <a:cxn ang="0">
                <a:pos x="6" y="96"/>
              </a:cxn>
              <a:cxn ang="0">
                <a:pos x="2" y="84"/>
              </a:cxn>
              <a:cxn ang="0">
                <a:pos x="0" y="70"/>
              </a:cxn>
              <a:cxn ang="0">
                <a:pos x="2" y="56"/>
              </a:cxn>
              <a:cxn ang="0">
                <a:pos x="6" y="42"/>
              </a:cxn>
              <a:cxn ang="0">
                <a:pos x="12" y="30"/>
              </a:cxn>
              <a:cxn ang="0">
                <a:pos x="22" y="20"/>
              </a:cxn>
              <a:cxn ang="0">
                <a:pos x="32" y="12"/>
              </a:cxn>
              <a:cxn ang="0">
                <a:pos x="44" y="6"/>
              </a:cxn>
              <a:cxn ang="0">
                <a:pos x="56" y="2"/>
              </a:cxn>
              <a:cxn ang="0">
                <a:pos x="70" y="0"/>
              </a:cxn>
              <a:cxn ang="0">
                <a:pos x="84" y="2"/>
              </a:cxn>
              <a:cxn ang="0">
                <a:pos x="98" y="6"/>
              </a:cxn>
              <a:cxn ang="0">
                <a:pos x="110" y="12"/>
              </a:cxn>
              <a:cxn ang="0">
                <a:pos x="120" y="20"/>
              </a:cxn>
              <a:cxn ang="0">
                <a:pos x="128" y="30"/>
              </a:cxn>
              <a:cxn ang="0">
                <a:pos x="134" y="42"/>
              </a:cxn>
              <a:cxn ang="0">
                <a:pos x="138" y="56"/>
              </a:cxn>
              <a:cxn ang="0">
                <a:pos x="138" y="70"/>
              </a:cxn>
            </a:cxnLst>
            <a:rect l="0" t="0" r="r" b="b"/>
            <a:pathLst>
              <a:path w="140" h="140">
                <a:moveTo>
                  <a:pt x="140" y="70"/>
                </a:moveTo>
                <a:lnTo>
                  <a:pt x="138" y="84"/>
                </a:lnTo>
                <a:lnTo>
                  <a:pt x="134" y="96"/>
                </a:lnTo>
                <a:lnTo>
                  <a:pt x="128" y="108"/>
                </a:lnTo>
                <a:lnTo>
                  <a:pt x="120" y="120"/>
                </a:lnTo>
                <a:lnTo>
                  <a:pt x="110" y="128"/>
                </a:lnTo>
                <a:lnTo>
                  <a:pt x="98" y="134"/>
                </a:lnTo>
                <a:lnTo>
                  <a:pt x="84" y="138"/>
                </a:lnTo>
                <a:lnTo>
                  <a:pt x="70" y="140"/>
                </a:lnTo>
                <a:lnTo>
                  <a:pt x="56" y="138"/>
                </a:lnTo>
                <a:lnTo>
                  <a:pt x="44" y="134"/>
                </a:lnTo>
                <a:lnTo>
                  <a:pt x="32" y="128"/>
                </a:lnTo>
                <a:lnTo>
                  <a:pt x="22" y="120"/>
                </a:lnTo>
                <a:lnTo>
                  <a:pt x="12" y="108"/>
                </a:lnTo>
                <a:lnTo>
                  <a:pt x="6" y="96"/>
                </a:lnTo>
                <a:lnTo>
                  <a:pt x="2" y="84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6" y="2"/>
                </a:lnTo>
                <a:lnTo>
                  <a:pt x="70" y="0"/>
                </a:lnTo>
                <a:lnTo>
                  <a:pt x="84" y="2"/>
                </a:lnTo>
                <a:lnTo>
                  <a:pt x="98" y="6"/>
                </a:lnTo>
                <a:lnTo>
                  <a:pt x="110" y="12"/>
                </a:lnTo>
                <a:lnTo>
                  <a:pt x="120" y="20"/>
                </a:lnTo>
                <a:lnTo>
                  <a:pt x="128" y="30"/>
                </a:lnTo>
                <a:lnTo>
                  <a:pt x="134" y="42"/>
                </a:lnTo>
                <a:lnTo>
                  <a:pt x="138" y="56"/>
                </a:lnTo>
                <a:lnTo>
                  <a:pt x="138" y="70"/>
                </a:lnTo>
              </a:path>
            </a:pathLst>
          </a:custGeom>
          <a:noFill/>
          <a:ln w="12700">
            <a:solidFill>
              <a:srgbClr val="0092C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3903663" y="1817688"/>
            <a:ext cx="6905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1435100" y="5927725"/>
            <a:ext cx="28209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(a) Myelination of a nerve</a:t>
            </a:r>
            <a:br>
              <a:rPr lang="en-US" sz="16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1600">
                <a:solidFill>
                  <a:srgbClr val="231F20"/>
                </a:solidFill>
                <a:latin typeface="Arial Black" pitchFamily="34" charset="0"/>
              </a:rPr>
              <a:t>fiber (axon)</a:t>
            </a:r>
            <a:endParaRPr lang="en-US" sz="1800">
              <a:latin typeface="Arial" charset="0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1438275" y="1079500"/>
            <a:ext cx="12874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cytoplasm</a:t>
            </a:r>
            <a:endParaRPr lang="en-US" sz="1800" b="1">
              <a:latin typeface="Arial" charset="0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1438275" y="1612900"/>
            <a:ext cx="506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Axon</a:t>
            </a:r>
            <a:endParaRPr lang="en-US" sz="1800" b="1">
              <a:latin typeface="Arial" charset="0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1441450" y="4714875"/>
            <a:ext cx="1163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Neurilemma</a:t>
            </a:r>
            <a:endParaRPr lang="en-US" sz="1800" b="1">
              <a:latin typeface="Arial" charset="0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1441450" y="5003800"/>
            <a:ext cx="1344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Myelin sheath</a:t>
            </a:r>
            <a:endParaRPr lang="en-US" sz="1800" b="1">
              <a:latin typeface="Arial" charset="0"/>
            </a:endParaRPr>
          </a:p>
        </p:txBody>
      </p:sp>
      <p:sp>
        <p:nvSpPr>
          <p:cNvPr id="51229" name="Rectangle 29"/>
          <p:cNvSpPr>
            <a:spLocks noChangeArrowheads="1"/>
          </p:cNvSpPr>
          <p:nvPr/>
        </p:nvSpPr>
        <p:spPr bwMode="auto">
          <a:xfrm>
            <a:off x="4619625" y="1711325"/>
            <a:ext cx="1287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Schwann cell</a:t>
            </a:r>
            <a:endParaRPr lang="en-US" sz="1800" b="1">
              <a:latin typeface="Arial" charset="0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4619625" y="1927225"/>
            <a:ext cx="766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nucleus</a:t>
            </a:r>
            <a:endParaRPr lang="en-US" sz="1800" b="1">
              <a:latin typeface="Arial" charset="0"/>
            </a:endParaRPr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1438275" y="539750"/>
            <a:ext cx="18415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Schwann cell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plasma membrane 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5187950" y="1069975"/>
            <a:ext cx="12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92C8"/>
                </a:solidFill>
                <a:latin typeface="Arial Black" pitchFamily="34" charset="0"/>
              </a:rPr>
              <a:t>1</a:t>
            </a:r>
            <a:endParaRPr lang="en-US" sz="1800" b="1">
              <a:latin typeface="Arial" charset="0"/>
            </a:endParaRPr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5191125" y="2797175"/>
            <a:ext cx="12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92C8"/>
                </a:solidFill>
                <a:latin typeface="Arial Black" pitchFamily="34" charset="0"/>
              </a:rPr>
              <a:t>2</a:t>
            </a:r>
            <a:endParaRPr lang="en-US" sz="1800" b="1">
              <a:latin typeface="Arial" charset="0"/>
            </a:endParaRPr>
          </a:p>
        </p:txBody>
      </p:sp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5191125" y="4714875"/>
            <a:ext cx="1238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92C8"/>
                </a:solidFill>
                <a:latin typeface="Arial Black" pitchFamily="34" charset="0"/>
              </a:rPr>
              <a:t>3</a:t>
            </a:r>
            <a:endParaRPr lang="en-US" sz="1800" b="1">
              <a:latin typeface="Arial" charset="0"/>
            </a:endParaRPr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5137150" y="1028700"/>
            <a:ext cx="1873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     A Schwann cell</a:t>
            </a: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envelopes an axon.</a:t>
            </a:r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5133975" y="2800350"/>
            <a:ext cx="258603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     The Schwann cell then</a:t>
            </a: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rotates around the axon,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wrapping its plasma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membrane loosely around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it in successive layers.</a:t>
            </a:r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5143500" y="4692650"/>
            <a:ext cx="24860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     The Schwann cell</a:t>
            </a: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cytoplasm is forced from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between the membranes.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The tight membrane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wrappings surrounding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the axon form the myelin </a:t>
            </a:r>
            <a:endParaRPr lang="en-US" sz="1800" b="1">
              <a:latin typeface="Arial" charset="0"/>
            </a:endParaRPr>
          </a:p>
          <a:p>
            <a:r>
              <a:rPr lang="en-US" sz="1600" b="1">
                <a:solidFill>
                  <a:srgbClr val="0092C8"/>
                </a:solidFill>
                <a:latin typeface="Arial" charset="0"/>
              </a:rPr>
              <a:t>sheath.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Unmyelinated Axons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Thin nerve fibers are unmyelinated</a:t>
            </a:r>
          </a:p>
          <a:p>
            <a:r>
              <a:rPr lang="en-US"/>
              <a:t>One Schwann cell may incompletely enclose 15 or more unmyelinated axons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Sheaths in the CNS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Formed by processes of oligodendrocytes, not the whole cells</a:t>
            </a:r>
          </a:p>
          <a:p>
            <a:r>
              <a:rPr lang="en-US"/>
              <a:t>Nodes of Ranvier are present</a:t>
            </a:r>
          </a:p>
          <a:p>
            <a:r>
              <a:rPr lang="en-US"/>
              <a:t>No neurilemma</a:t>
            </a:r>
          </a:p>
          <a:p>
            <a:r>
              <a:rPr lang="en-US"/>
              <a:t>Thinnest fibers are unmyelinated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11.3d</a:t>
            </a:r>
          </a:p>
        </p:txBody>
      </p:sp>
      <p:pic>
        <p:nvPicPr>
          <p:cNvPr id="56329" name="Picture 9" descr="figure_11_03_d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446213"/>
            <a:ext cx="8339137" cy="3429000"/>
          </a:xfrm>
          <a:prstGeom prst="rect">
            <a:avLst/>
          </a:prstGeom>
          <a:noFill/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179638" y="2008188"/>
            <a:ext cx="1587" cy="582612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6235700" y="3527425"/>
            <a:ext cx="409575" cy="102552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6286500" y="3527425"/>
            <a:ext cx="57467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Freeform 13"/>
          <p:cNvSpPr>
            <a:spLocks/>
          </p:cNvSpPr>
          <p:nvPr/>
        </p:nvSpPr>
        <p:spPr bwMode="auto">
          <a:xfrm>
            <a:off x="4173538" y="2341563"/>
            <a:ext cx="1862137" cy="1350962"/>
          </a:xfrm>
          <a:custGeom>
            <a:avLst/>
            <a:gdLst/>
            <a:ahLst/>
            <a:cxnLst>
              <a:cxn ang="0">
                <a:pos x="0" y="851"/>
              </a:cxn>
              <a:cxn ang="0">
                <a:pos x="781" y="0"/>
              </a:cxn>
              <a:cxn ang="0">
                <a:pos x="1173" y="0"/>
              </a:cxn>
            </a:cxnLst>
            <a:rect l="0" t="0" r="r" b="b"/>
            <a:pathLst>
              <a:path w="1173" h="851">
                <a:moveTo>
                  <a:pt x="0" y="851"/>
                </a:moveTo>
                <a:lnTo>
                  <a:pt x="781" y="0"/>
                </a:lnTo>
                <a:lnTo>
                  <a:pt x="1173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406400" y="4670425"/>
            <a:ext cx="81422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(d) Oligodendrocytes have processes that form</a:t>
            </a:r>
            <a:br>
              <a:rPr lang="en-US" sz="2500">
                <a:solidFill>
                  <a:srgbClr val="231F20"/>
                </a:solidFill>
                <a:latin typeface="Arial Black" pitchFamily="34" charset="0"/>
              </a:rPr>
            </a:br>
            <a:r>
              <a:rPr lang="en-US" sz="2500">
                <a:solidFill>
                  <a:srgbClr val="231F20"/>
                </a:solidFill>
                <a:latin typeface="Arial Black" pitchFamily="34" charset="0"/>
              </a:rPr>
              <a:t>myelin sheaths around CNS nerve fibers.</a:t>
            </a:r>
            <a:endParaRPr lang="en-US" sz="1800">
              <a:latin typeface="Arial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6908800" y="3317875"/>
            <a:ext cx="881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Nerve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1127125" y="1660525"/>
            <a:ext cx="21002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Myelin sheath</a:t>
            </a:r>
            <a:endParaRPr lang="en-US" sz="1800" b="1">
              <a:latin typeface="Arial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080125" y="2149475"/>
            <a:ext cx="2468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Process of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oligodendrocyte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here!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 Matter and Gray Matter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White matter</a:t>
            </a:r>
          </a:p>
          <a:p>
            <a:pPr lvl="1"/>
            <a:r>
              <a:rPr lang="en-US"/>
              <a:t>Dense collections of myelinated fibers </a:t>
            </a:r>
          </a:p>
          <a:p>
            <a:r>
              <a:rPr lang="en-US"/>
              <a:t>Gray matter</a:t>
            </a:r>
          </a:p>
          <a:p>
            <a:pPr lvl="1"/>
            <a:r>
              <a:rPr lang="en-US"/>
              <a:t>Mostly neuron cell bodies and unmyelinated fibers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Classification of Neurons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Three types:</a:t>
            </a:r>
          </a:p>
          <a:p>
            <a:pPr marL="803275" lvl="1" indent="-457200">
              <a:buFont typeface="Times" charset="0"/>
              <a:buAutoNum type="arabicPeriod"/>
            </a:pPr>
            <a:r>
              <a:rPr lang="en-US"/>
              <a:t>Multipolar—1 axon and several dendrites</a:t>
            </a:r>
          </a:p>
          <a:p>
            <a:pPr marL="1203325" lvl="2" indent="-457200"/>
            <a:r>
              <a:rPr lang="en-US"/>
              <a:t>Most abundant</a:t>
            </a:r>
          </a:p>
          <a:p>
            <a:pPr marL="1203325" lvl="2" indent="-457200"/>
            <a:r>
              <a:rPr lang="en-US"/>
              <a:t>Motor neurons and interneurons</a:t>
            </a:r>
          </a:p>
          <a:p>
            <a:pPr marL="803275" lvl="1" indent="-457200">
              <a:buFont typeface="Times" charset="0"/>
              <a:buAutoNum type="arabicPeriod" startAt="2"/>
            </a:pPr>
            <a:r>
              <a:rPr lang="en-US"/>
              <a:t>Bipolar—1 axon and 1 dendrite</a:t>
            </a:r>
          </a:p>
          <a:p>
            <a:pPr marL="1203325" lvl="2" indent="-457200"/>
            <a:r>
              <a:rPr lang="en-US"/>
              <a:t>Rare, e.g., retinal neurons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Classification of Neurons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79475" lvl="1" indent="-533400">
              <a:buFont typeface="Times" charset="0"/>
              <a:buAutoNum type="arabicPeriod" startAt="3"/>
            </a:pPr>
            <a:r>
              <a:rPr lang="en-US"/>
              <a:t>Unipolar (pseudounipolar)—single, short process that has two branches:</a:t>
            </a:r>
          </a:p>
          <a:p>
            <a:pPr marL="1279525" lvl="2" indent="-533400"/>
            <a:r>
              <a:rPr lang="en-US"/>
              <a:t>Peripheral process—more distal branch, often associated with a sensory receptor</a:t>
            </a:r>
          </a:p>
          <a:p>
            <a:pPr marL="1279525" lvl="2" indent="-533400"/>
            <a:r>
              <a:rPr lang="en-US"/>
              <a:t>Central process—branch entering the CNS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702550" y="6580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  <a:ea typeface="ＭＳ Ｐゴシック" pitchFamily="1" charset="-128"/>
              </a:rPr>
              <a:t>Table 11.1 (1 of 3)</a:t>
            </a:r>
          </a:p>
        </p:txBody>
      </p:sp>
      <p:pic>
        <p:nvPicPr>
          <p:cNvPr id="61448" name="Picture 8" descr="t11_01_1_labeled"/>
          <p:cNvPicPr>
            <a:picLocks noChangeAspect="1" noChangeArrowheads="1"/>
          </p:cNvPicPr>
          <p:nvPr/>
        </p:nvPicPr>
        <p:blipFill>
          <a:blip r:embed="rId2" cstate="print"/>
          <a:srcRect b="4140"/>
          <a:stretch>
            <a:fillRect/>
          </a:stretch>
        </p:blipFill>
        <p:spPr bwMode="auto">
          <a:xfrm>
            <a:off x="303213" y="436563"/>
            <a:ext cx="8535987" cy="573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t1.gstatic.com/images?q=tbn:ANd9GcQkiE2n6b-votP7nHhb2eDZDPSWkZJDBSmmQqZkuULzxhEdhC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762000"/>
            <a:ext cx="2285999" cy="2286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Functions of the Nervous System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pPr marL="571500" indent="-571500">
              <a:buFont typeface="Times" charset="0"/>
              <a:buAutoNum type="arabicPeriod"/>
            </a:pPr>
            <a:r>
              <a:rPr lang="en-US" dirty="0"/>
              <a:t>Sensory input</a:t>
            </a:r>
          </a:p>
          <a:p>
            <a:pPr marL="879475" lvl="1" indent="-533400"/>
            <a:r>
              <a:rPr lang="en-US" dirty="0" smtClean="0"/>
              <a:t>Info </a:t>
            </a:r>
            <a:r>
              <a:rPr lang="en-US" dirty="0"/>
              <a:t>gathered by sensory </a:t>
            </a:r>
            <a:r>
              <a:rPr lang="en-US" dirty="0" smtClean="0"/>
              <a:t>receptors</a:t>
            </a:r>
            <a:endParaRPr lang="en-US" dirty="0"/>
          </a:p>
          <a:p>
            <a:pPr marL="571500" indent="-571500">
              <a:buFont typeface="Times" charset="0"/>
              <a:buAutoNum type="arabicPeriod" startAt="2"/>
            </a:pPr>
            <a:r>
              <a:rPr lang="en-US" dirty="0"/>
              <a:t>Integration</a:t>
            </a:r>
          </a:p>
          <a:p>
            <a:pPr marL="879475" lvl="1" indent="-533400"/>
            <a:r>
              <a:rPr lang="en-US" dirty="0"/>
              <a:t>Interpretation of sensory input</a:t>
            </a:r>
          </a:p>
          <a:p>
            <a:pPr marL="571500" indent="-571500">
              <a:buFont typeface="Times" charset="0"/>
              <a:buAutoNum type="arabicPeriod" startAt="3"/>
            </a:pPr>
            <a:r>
              <a:rPr lang="en-US" dirty="0"/>
              <a:t>Motor output</a:t>
            </a:r>
          </a:p>
          <a:p>
            <a:pPr marL="879475" lvl="1" indent="-533400"/>
            <a:r>
              <a:rPr lang="en-US" dirty="0"/>
              <a:t>Activation of </a:t>
            </a:r>
            <a:r>
              <a:rPr lang="en-US" i="1" dirty="0" err="1"/>
              <a:t>effector</a:t>
            </a:r>
            <a:r>
              <a:rPr lang="en-US" dirty="0"/>
              <a:t> organs (muscles and glands) produces a response</a:t>
            </a:r>
          </a:p>
        </p:txBody>
      </p:sp>
      <p:pic>
        <p:nvPicPr>
          <p:cNvPr id="56324" name="Picture 4" descr="http://t2.gstatic.com/images?q=tbn:ANd9GcRBkxIu-Ma3e2kSt0FhKL7hqRmHBtVXJ6rwYDVclDCb8tOmZg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231296"/>
            <a:ext cx="2453389" cy="1626704"/>
          </a:xfrm>
          <a:prstGeom prst="rect">
            <a:avLst/>
          </a:prstGeom>
          <a:noFill/>
        </p:spPr>
      </p:pic>
      <p:pic>
        <p:nvPicPr>
          <p:cNvPr id="56326" name="Picture 6" descr="http://t2.gstatic.com/images?q=tbn:ANd9GcT9IbEUUwK2xuVOv-cTHmoSxiW1294yvluktS8RPJSVKAtMv08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971801"/>
            <a:ext cx="2362200" cy="142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7707313" y="6580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  <a:ea typeface="ＭＳ Ｐゴシック" pitchFamily="1" charset="-128"/>
              </a:rPr>
              <a:t>Table 11.1 (2 of 3)</a:t>
            </a:r>
          </a:p>
        </p:txBody>
      </p:sp>
      <p:pic>
        <p:nvPicPr>
          <p:cNvPr id="79875" name="Picture 3" descr="t11_01_2_labeled"/>
          <p:cNvPicPr>
            <a:picLocks noChangeAspect="1" noChangeArrowheads="1"/>
          </p:cNvPicPr>
          <p:nvPr/>
        </p:nvPicPr>
        <p:blipFill>
          <a:blip r:embed="rId2" cstate="print"/>
          <a:srcRect b="5064"/>
          <a:stretch>
            <a:fillRect/>
          </a:stretch>
        </p:blipFill>
        <p:spPr bwMode="auto">
          <a:xfrm>
            <a:off x="303213" y="544513"/>
            <a:ext cx="8535987" cy="5475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Classification of Neurons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/>
            <a:r>
              <a:rPr lang="en-US"/>
              <a:t>Three types: </a:t>
            </a:r>
          </a:p>
          <a:p>
            <a:pPr marL="803275" lvl="1" indent="-457200">
              <a:buFont typeface="Times" charset="0"/>
              <a:buAutoNum type="arabicPeriod"/>
            </a:pPr>
            <a:r>
              <a:rPr lang="en-US"/>
              <a:t>Sensory (afferent)</a:t>
            </a:r>
          </a:p>
          <a:p>
            <a:pPr marL="1203325" lvl="2" indent="-457200"/>
            <a:r>
              <a:rPr lang="en-US"/>
              <a:t>Transmit impulses from sensory receptors toward the CNS</a:t>
            </a:r>
          </a:p>
          <a:p>
            <a:pPr marL="803275" lvl="1" indent="-457200">
              <a:buFont typeface="Times" charset="0"/>
              <a:buAutoNum type="arabicPeriod" startAt="2"/>
            </a:pPr>
            <a:r>
              <a:rPr lang="en-US"/>
              <a:t>Motor (efferent)</a:t>
            </a:r>
          </a:p>
          <a:p>
            <a:pPr marL="1203325" lvl="2" indent="-457200"/>
            <a:r>
              <a:rPr lang="en-US"/>
              <a:t>Carry impulses from the CNS to effectors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Classification of Neurons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79475" lvl="1" indent="-533400">
              <a:buFont typeface="Times" charset="0"/>
              <a:buAutoNum type="arabicPeriod" startAt="3"/>
            </a:pPr>
            <a:r>
              <a:rPr lang="en-US"/>
              <a:t>Interneurons (association neurons)</a:t>
            </a:r>
          </a:p>
          <a:p>
            <a:pPr marL="1279525" lvl="2" indent="-533400"/>
            <a:r>
              <a:rPr lang="en-US"/>
              <a:t>Shuttle signals through CNS pathways; most are entirely within the CNS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705725" y="6580188"/>
            <a:ext cx="1463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  <a:ea typeface="ＭＳ Ｐゴシック" pitchFamily="1" charset="-128"/>
              </a:rPr>
              <a:t>Table 11.1 (3 of 3)</a:t>
            </a:r>
          </a:p>
        </p:txBody>
      </p:sp>
      <p:pic>
        <p:nvPicPr>
          <p:cNvPr id="80899" name="Picture 3" descr="t11_01_3_labeled"/>
          <p:cNvPicPr>
            <a:picLocks noChangeAspect="1" noChangeArrowheads="1"/>
          </p:cNvPicPr>
          <p:nvPr/>
        </p:nvPicPr>
        <p:blipFill>
          <a:blip r:embed="rId2" cstate="print"/>
          <a:srcRect b="5759"/>
          <a:stretch>
            <a:fillRect/>
          </a:stretch>
        </p:blipFill>
        <p:spPr bwMode="auto">
          <a:xfrm>
            <a:off x="303213" y="671513"/>
            <a:ext cx="8535987" cy="519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11.1</a:t>
            </a:r>
          </a:p>
        </p:txBody>
      </p:sp>
      <p:pic>
        <p:nvPicPr>
          <p:cNvPr id="6153" name="Picture 9" descr="figure_11_01-j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493713"/>
            <a:ext cx="8231187" cy="5868987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314825" y="1141413"/>
            <a:ext cx="169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Sensory input</a:t>
            </a:r>
            <a:endParaRPr lang="en-US" sz="1800" b="1">
              <a:latin typeface="Arial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397375" y="4910138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Motor output</a:t>
            </a:r>
            <a:endParaRPr lang="en-US" sz="1800" b="1"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02475" y="4237038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Integration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Divisions of the Nervous System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nervous system (CNS) </a:t>
            </a:r>
          </a:p>
          <a:p>
            <a:pPr lvl="1"/>
            <a:r>
              <a:rPr lang="en-US" dirty="0"/>
              <a:t>Brain and spinal cord</a:t>
            </a:r>
          </a:p>
          <a:p>
            <a:pPr lvl="1"/>
            <a:r>
              <a:rPr lang="en-US" dirty="0"/>
              <a:t>Integration </a:t>
            </a:r>
            <a:r>
              <a:rPr lang="en-US" dirty="0" smtClean="0"/>
              <a:t>&amp; command </a:t>
            </a:r>
            <a:r>
              <a:rPr lang="en-US" dirty="0"/>
              <a:t>center </a:t>
            </a:r>
          </a:p>
          <a:p>
            <a:r>
              <a:rPr lang="en-US" dirty="0"/>
              <a:t>Peripheral nervous system (PNS)</a:t>
            </a:r>
          </a:p>
          <a:p>
            <a:pPr lvl="1"/>
            <a:r>
              <a:rPr lang="en-US" dirty="0"/>
              <a:t>Paired spinal and cranial nerves carry messages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FROM </a:t>
            </a:r>
            <a:r>
              <a:rPr lang="en-US" dirty="0" smtClean="0"/>
              <a:t>the </a:t>
            </a:r>
            <a:r>
              <a:rPr lang="en-US" dirty="0"/>
              <a:t>CNS</a:t>
            </a:r>
          </a:p>
        </p:txBody>
      </p:sp>
      <p:pic>
        <p:nvPicPr>
          <p:cNvPr id="54276" name="Picture 4" descr="http://www.faqs.org/health/images/uchr_02_img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1828800" cy="2364828"/>
          </a:xfrm>
          <a:prstGeom prst="rect">
            <a:avLst/>
          </a:prstGeom>
          <a:noFill/>
        </p:spPr>
      </p:pic>
      <p:pic>
        <p:nvPicPr>
          <p:cNvPr id="54278" name="Picture 6" descr="http://www.sicheng.net/attachments/2010/07/91dcdee42b8dc9bc6f613cbce3e7d_15-4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26227"/>
            <a:ext cx="2571750" cy="2155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sicheng.net/attachments/2010/07/91dcdee42b8dc9bc6f613cbce3e7d_15-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94142"/>
            <a:ext cx="7143750" cy="598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Peripheral Nervous System (PNS)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US" dirty="0"/>
              <a:t>Two functional divisions</a:t>
            </a:r>
          </a:p>
          <a:p>
            <a:pPr marL="879475" lvl="1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dirty="0"/>
              <a:t>Sensory (afferent) division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dirty="0"/>
              <a:t>Somatic afferent fibers—convey impulses from skin, skeletal muscles, and joints 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dirty="0"/>
              <a:t>Visceral afferent fibers—convey impulses from visceral organs </a:t>
            </a:r>
          </a:p>
          <a:p>
            <a:pPr marL="879475" lvl="1" indent="-533400">
              <a:lnSpc>
                <a:spcPct val="90000"/>
              </a:lnSpc>
              <a:buFont typeface="Times" charset="0"/>
              <a:buAutoNum type="arabicPeriod" startAt="2"/>
            </a:pPr>
            <a:r>
              <a:rPr lang="en-US" dirty="0"/>
              <a:t>Motor (efferent) division </a:t>
            </a:r>
          </a:p>
          <a:p>
            <a:pPr marL="1279525" lvl="2" indent="-533400">
              <a:lnSpc>
                <a:spcPct val="90000"/>
              </a:lnSpc>
            </a:pPr>
            <a:r>
              <a:rPr lang="en-US" dirty="0"/>
              <a:t>Transmits impulses from the CNS to </a:t>
            </a:r>
            <a:r>
              <a:rPr lang="en-US" dirty="0" err="1"/>
              <a:t>effector</a:t>
            </a:r>
            <a:r>
              <a:rPr lang="en-US" dirty="0"/>
              <a:t> organs</a:t>
            </a:r>
          </a:p>
        </p:txBody>
      </p:sp>
      <p:pic>
        <p:nvPicPr>
          <p:cNvPr id="53250" name="Picture 2" descr="http://t0.gstatic.com/images?q=tbn:ANd9GcS_PGVWI3LjkIz3kmw5sYJpGTkEQe6yXfbBAs_j98XEf9MrGUDj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914899"/>
            <a:ext cx="2352675" cy="1943101"/>
          </a:xfrm>
          <a:prstGeom prst="rect">
            <a:avLst/>
          </a:prstGeom>
          <a:noFill/>
        </p:spPr>
      </p:pic>
      <p:pic>
        <p:nvPicPr>
          <p:cNvPr id="53252" name="Picture 4" descr="http://t2.gstatic.com/images?q=tbn:ANd9GcTqxrk1zn0gIanf5TmoOGMFPzlBvBokZ4vD7Pko6cVelAY1_M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029199"/>
            <a:ext cx="2438400" cy="1828801"/>
          </a:xfrm>
          <a:prstGeom prst="rect">
            <a:avLst/>
          </a:prstGeom>
          <a:noFill/>
        </p:spPr>
      </p:pic>
      <p:pic>
        <p:nvPicPr>
          <p:cNvPr id="53254" name="Picture 6" descr="http://t2.gstatic.com/images?q=tbn:ANd9GcRYZmpcLS3MnkHetfrfBJB7gjkctBuP7CYRckh8-U31De6t-4At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95874"/>
            <a:ext cx="2590800" cy="1762126"/>
          </a:xfrm>
          <a:prstGeom prst="rect">
            <a:avLst/>
          </a:prstGeom>
          <a:noFill/>
        </p:spPr>
      </p:pic>
      <p:pic>
        <p:nvPicPr>
          <p:cNvPr id="53256" name="Picture 8" descr="http://t1.gstatic.com/images?q=tbn:ANd9GcSJ-ValV0ZzQ_bnoyS7Wrr_-E2A1HY6sufqbAcLP2bHmzHE3WPJ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5821" y="838200"/>
            <a:ext cx="222817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UIDIAENABLED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1483</Words>
  <Application>Microsoft Office PowerPoint</Application>
  <PresentationFormat>On-screen Show (4:3)</PresentationFormat>
  <Paragraphs>375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Questions to answer by end of class</vt:lpstr>
      <vt:lpstr>Today  Nervous System Lecture 1</vt:lpstr>
      <vt:lpstr>Functions of the Nervous System</vt:lpstr>
      <vt:lpstr>Slide 6</vt:lpstr>
      <vt:lpstr>Divisions of the Nervous System</vt:lpstr>
      <vt:lpstr>Slide 8</vt:lpstr>
      <vt:lpstr>Peripheral Nervous System (PNS)</vt:lpstr>
      <vt:lpstr>Efferent (Motor) Division of PNS</vt:lpstr>
      <vt:lpstr>Motor Division of PNS</vt:lpstr>
      <vt:lpstr>There are 2 divisions of this Autonomic system  </vt:lpstr>
      <vt:lpstr>Slide 13</vt:lpstr>
      <vt:lpstr>Histology of Nervous Tissue</vt:lpstr>
      <vt:lpstr>Histology of Nervous Tissue</vt:lpstr>
      <vt:lpstr>Astrocytes</vt:lpstr>
      <vt:lpstr>Astrocytes</vt:lpstr>
      <vt:lpstr>Slide 18</vt:lpstr>
      <vt:lpstr>Microglia</vt:lpstr>
      <vt:lpstr>Slide 20</vt:lpstr>
      <vt:lpstr>Ependymal Cells</vt:lpstr>
      <vt:lpstr>Slide 22</vt:lpstr>
      <vt:lpstr>Oligodendrocytes</vt:lpstr>
      <vt:lpstr>Slide 24</vt:lpstr>
      <vt:lpstr>PNS Satellite Cells and Schwann Cells </vt:lpstr>
      <vt:lpstr>Slide 26</vt:lpstr>
      <vt:lpstr>Neurons (Nerve Cells)</vt:lpstr>
      <vt:lpstr>Nerve parts</vt:lpstr>
      <vt:lpstr> Cell Body (Perikaryon or Soma)</vt:lpstr>
      <vt:lpstr> Cell Body (Perikaryon or Soma)</vt:lpstr>
      <vt:lpstr>Slide 31</vt:lpstr>
      <vt:lpstr>Processes</vt:lpstr>
      <vt:lpstr>Dendrites</vt:lpstr>
      <vt:lpstr>The Axon</vt:lpstr>
      <vt:lpstr>The Axon</vt:lpstr>
      <vt:lpstr>Axons: Function</vt:lpstr>
      <vt:lpstr>Slide 37</vt:lpstr>
      <vt:lpstr>Myelin Sheath</vt:lpstr>
      <vt:lpstr>Myelin Sheaths in the PNS </vt:lpstr>
      <vt:lpstr>Myelin Sheaths in the PNS </vt:lpstr>
      <vt:lpstr>Slide 41</vt:lpstr>
      <vt:lpstr>Unmyelinated Axons</vt:lpstr>
      <vt:lpstr>Myelin Sheaths in the CNS</vt:lpstr>
      <vt:lpstr>Slide 44</vt:lpstr>
      <vt:lpstr>Stop here! </vt:lpstr>
      <vt:lpstr>White Matter and Gray Matter</vt:lpstr>
      <vt:lpstr>Structural Classification of Neurons</vt:lpstr>
      <vt:lpstr>Structural Classification of Neurons</vt:lpstr>
      <vt:lpstr>Slide 49</vt:lpstr>
      <vt:lpstr>Slide 50</vt:lpstr>
      <vt:lpstr>Functional Classification of Neurons</vt:lpstr>
      <vt:lpstr>Functional Classification of Neurons</vt:lpstr>
      <vt:lpstr>Slide 53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MVerdi</dc:creator>
  <cp:lastModifiedBy>mverdi</cp:lastModifiedBy>
  <cp:revision>68</cp:revision>
  <dcterms:created xsi:type="dcterms:W3CDTF">2011-04-03T12:56:59Z</dcterms:created>
  <dcterms:modified xsi:type="dcterms:W3CDTF">2012-03-05T19:08:07Z</dcterms:modified>
</cp:coreProperties>
</file>