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8" r:id="rId12"/>
    <p:sldId id="269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91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29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41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2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03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16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53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33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45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97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2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5029E-BF4D-42E4-8E45-BAB3A62DFB9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F995-F5A9-4A1E-BF76-DED544977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1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8y8Ies0_u5KM-M&amp;tbnid=M5AZ4sA2vZhW3M:&amp;ved=0CAUQjRw&amp;url=http://securology.blogspot.com/2012/04/disney-world-security-part-2.html&amp;ei=d2d6UaaKIMb9rAHzrYG4Ag&amp;bvm=bv.45645796,d.aWM&amp;psig=AFQjCNE9018xSYZGcqmBUCGcOQ7JWbiXsg&amp;ust=136706277374398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0txoBDvXtpM2nM&amp;tbnid=OTMIhVoxOTJTtM:&amp;ved=0CAUQjRw&amp;url=http://www.umm.edu/pregnancy/000174.htm&amp;ei=-GF6UYvpDJKiqwHYzICABA&amp;bvm=bv.45645796,d.aWM&amp;psig=AFQjCNFW_NBe5uTqPbIb4Qwujai08dpXag&amp;ust=13670613626453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dev.biologists.org/content/135/12/2127/F8.expansion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2TRrD5yYJjAJkM&amp;tbnid=6ZkklsKnmUOX6M:&amp;ved=0CAUQjRw&amp;url=http://hdwpapers.com/dx_logo_wrestling_degeneration_x_wallpaper-wallpapers.html&amp;ei=t2J6UcqGFYfMqAGZoIDQBg&amp;bvm=bv.45645796,d.aWM&amp;psig=AFQjCNH3WNNOZj7-WSOHHYHV-3yjQ5i15Q&amp;ust=136706155742507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oogle.com/url?sa=i&amp;rct=j&amp;q=&amp;esrc=s&amp;frm=1&amp;source=images&amp;cd=&amp;cad=rja&amp;docid=zUlybi9ae2HqHM&amp;tbnid=KscFFPybY8ixgM:&amp;ved=0CAUQjRw&amp;url=http://www.obfocus.com/questions/qanda7.htm&amp;ei=72J6UZuHFcW9qAHMkoHYDg&amp;bvm=bv.45645796,d.aWM&amp;psig=AFQjCNE2cLTQtDZtXxGqd4ouRoJx8V7Xmg&amp;ust=136706160781179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s://grades.mayfieldschools.org/pinnacle/common/picture.ashx?studentId=144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43497" cy="6858000"/>
          </a:xfrm>
          <a:prstGeom prst="rect">
            <a:avLst/>
          </a:prstGeom>
          <a:noFill/>
        </p:spPr>
      </p:pic>
      <p:pic>
        <p:nvPicPr>
          <p:cNvPr id="31748" name="Picture 4" descr="https://encrypted-tbn1.gstatic.com/images?q=tbn:ANd9GcQ2awsITvuJUmJ_umflb5Nl5l0I_MVjUjJkuIV7sl7tfV2saOQUx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830" y="0"/>
            <a:ext cx="74154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algreens.com/library/graphics/images/en/19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036" y="635431"/>
            <a:ext cx="7167964" cy="57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42668" cy="4351338"/>
          </a:xfrm>
        </p:spPr>
        <p:txBody>
          <a:bodyPr/>
          <a:lstStyle/>
          <a:p>
            <a:r>
              <a:rPr lang="en-US" dirty="0" smtClean="0"/>
              <a:t>Placenta forms </a:t>
            </a:r>
          </a:p>
          <a:p>
            <a:r>
              <a:rPr lang="en-US" dirty="0" smtClean="0"/>
              <a:t>Combo of maternal and fetal tissue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4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biog1105-1106.org/demos/105/unit8/media/placen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915" y="-28350"/>
            <a:ext cx="8554472" cy="6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4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ibmm.unibe.ch/unibe/medizin/ntbiomol/content/e537/e666/e1554/e1555/e1564/e1566/PLACENTAsml_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841"/>
            <a:ext cx="10771322" cy="670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06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thenakedscientists.com/HTML/uploads/tx_naksciimages/christophersmith1_placenta_baby_in_amn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930" y="0"/>
            <a:ext cx="8585469" cy="68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93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powershowz.medicalillustration.com/imagescooked/12844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450" y="194907"/>
            <a:ext cx="8926432" cy="65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53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 and P keep rising</a:t>
            </a:r>
          </a:p>
          <a:p>
            <a:r>
              <a:rPr lang="en-US" dirty="0" smtClean="0"/>
              <a:t>Corpus </a:t>
            </a:r>
            <a:r>
              <a:rPr lang="en-US" dirty="0" err="1" smtClean="0"/>
              <a:t>Luteum</a:t>
            </a:r>
            <a:r>
              <a:rPr lang="en-US" dirty="0" smtClean="0"/>
              <a:t> in charge of this for 1</a:t>
            </a:r>
            <a:r>
              <a:rPr lang="en-US" baseline="30000" dirty="0" smtClean="0"/>
              <a:t>st</a:t>
            </a:r>
            <a:r>
              <a:rPr lang="en-US" dirty="0" smtClean="0"/>
              <a:t> 2 months </a:t>
            </a:r>
          </a:p>
          <a:p>
            <a:r>
              <a:rPr lang="en-US" dirty="0" smtClean="0"/>
              <a:t>E causes uterus muscle mass to keep growing</a:t>
            </a:r>
          </a:p>
          <a:p>
            <a:r>
              <a:rPr lang="en-US" dirty="0" smtClean="0"/>
              <a:t>P keeps that muscle from contracting</a:t>
            </a:r>
            <a:endParaRPr lang="en-US" dirty="0"/>
          </a:p>
        </p:txBody>
      </p:sp>
      <p:pic>
        <p:nvPicPr>
          <p:cNvPr id="5122" name="Picture 2" descr="http://www.umm.edu/graphics/images/en/1918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3127" y="3266901"/>
            <a:ext cx="4488873" cy="3591100"/>
          </a:xfrm>
          <a:prstGeom prst="rect">
            <a:avLst/>
          </a:prstGeom>
          <a:noFill/>
        </p:spPr>
      </p:pic>
      <p:pic>
        <p:nvPicPr>
          <p:cNvPr id="5124" name="Picture 4" descr="http://dev.biologists.org/content/135/12/2127/F8.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3164" y="3979986"/>
            <a:ext cx="3704936" cy="2878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61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keeps corpus </a:t>
            </a:r>
            <a:r>
              <a:rPr lang="en-US" dirty="0" err="1" smtClean="0"/>
              <a:t>luteum</a:t>
            </a:r>
            <a:r>
              <a:rPr lang="en-US" dirty="0" smtClean="0"/>
              <a:t> alive?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normally degenerates 2 weeks after ovulation</a:t>
            </a:r>
            <a:endParaRPr lang="en-US" dirty="0"/>
          </a:p>
        </p:txBody>
      </p:sp>
      <p:pic>
        <p:nvPicPr>
          <p:cNvPr id="4098" name="Picture 2" descr="http://hdwpapers.com/walls/dx_logo_wrestling_degeneration_x_wallpaper-normal5.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48" y="3371849"/>
            <a:ext cx="4352925" cy="34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83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conceptus</a:t>
            </a:r>
            <a:r>
              <a:rPr lang="en-US" dirty="0" smtClean="0"/>
              <a:t> secretes human chorionic gonadotropin </a:t>
            </a:r>
            <a:r>
              <a:rPr lang="en-US" dirty="0" err="1" smtClean="0"/>
              <a:t>hCG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hCG</a:t>
            </a:r>
            <a:r>
              <a:rPr lang="en-US" dirty="0" smtClean="0"/>
              <a:t> keeps corpus </a:t>
            </a:r>
            <a:r>
              <a:rPr lang="en-US" dirty="0" err="1" smtClean="0"/>
              <a:t>luteum</a:t>
            </a:r>
            <a:r>
              <a:rPr lang="en-US" dirty="0" smtClean="0"/>
              <a:t> alive</a:t>
            </a:r>
          </a:p>
          <a:p>
            <a:r>
              <a:rPr lang="en-US" dirty="0" smtClean="0"/>
              <a:t>AND tells it to keep P and E coming!</a:t>
            </a:r>
            <a:endParaRPr lang="en-US" dirty="0"/>
          </a:p>
        </p:txBody>
      </p:sp>
      <p:pic>
        <p:nvPicPr>
          <p:cNvPr id="4" name="Picture 2" descr="http://www.daviddarling.info/images/blastocys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572" y="1518834"/>
            <a:ext cx="5925427" cy="533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08223" y="3870665"/>
            <a:ext cx="2470068" cy="130629"/>
          </a:xfrm>
          <a:prstGeom prst="straightConnector1">
            <a:avLst/>
          </a:prstGeom>
          <a:ln w="66675" cmpd="sng">
            <a:solidFill>
              <a:schemeClr val="bg2">
                <a:lumMod val="10000"/>
              </a:schemeClr>
            </a:solidFill>
            <a:headEnd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58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bfocus.com/images/hc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939" y="2658989"/>
            <a:ext cx="5136861" cy="41990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Byby</a:t>
            </a:r>
            <a:r>
              <a:rPr lang="en-US" dirty="0" smtClean="0"/>
              <a:t> </a:t>
            </a:r>
            <a:r>
              <a:rPr lang="en-US" dirty="0" err="1" smtClean="0"/>
              <a:t>hCG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of 1</a:t>
            </a:r>
            <a:r>
              <a:rPr lang="en-US" baseline="30000" dirty="0" smtClean="0"/>
              <a:t>st</a:t>
            </a:r>
            <a:r>
              <a:rPr lang="en-US" dirty="0" smtClean="0"/>
              <a:t> trimester placenta can make its own E and P </a:t>
            </a:r>
          </a:p>
          <a:p>
            <a:r>
              <a:rPr lang="en-US" dirty="0" smtClean="0"/>
              <a:t>What effect do E and P have on LH and FSH?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0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 – Delivering the bacon</a:t>
            </a:r>
          </a:p>
          <a:p>
            <a:r>
              <a:rPr lang="en-US" dirty="0" smtClean="0"/>
              <a:t>Tuesday – Getting that baby some milk… and wrap it up</a:t>
            </a:r>
          </a:p>
          <a:p>
            <a:r>
              <a:rPr lang="en-US" dirty="0" smtClean="0"/>
              <a:t>Wednesday – Review</a:t>
            </a:r>
          </a:p>
          <a:p>
            <a:r>
              <a:rPr lang="en-US" dirty="0" smtClean="0"/>
              <a:t>Thursday – Big Test!</a:t>
            </a:r>
          </a:p>
          <a:p>
            <a:r>
              <a:rPr lang="en-US" dirty="0" smtClean="0"/>
              <a:t>Friday – The Eye</a:t>
            </a:r>
          </a:p>
          <a:p>
            <a:pPr lvl="1"/>
            <a:r>
              <a:rPr lang="en-US" dirty="0" smtClean="0"/>
              <a:t>All Bets are off if kid shows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4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93128"/>
          </a:xfrm>
        </p:spPr>
        <p:txBody>
          <a:bodyPr/>
          <a:lstStyle/>
          <a:p>
            <a:r>
              <a:rPr lang="en-US" dirty="0" smtClean="0"/>
              <a:t>Pregnancy </a:t>
            </a:r>
            <a:endParaRPr lang="en-US" dirty="0"/>
          </a:p>
        </p:txBody>
      </p:sp>
      <p:pic>
        <p:nvPicPr>
          <p:cNvPr id="1028" name="Picture 4" descr="http://www.myraddad.com/wp-content/uploads/2012/05/Were-Pregn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82982"/>
            <a:ext cx="6099610" cy="44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xhibit5a.com/images/blog/halloween_2005/halloween_party_2005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1094" y="900545"/>
            <a:ext cx="4470906" cy="59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estieswithtesties.org/wp-content/uploads/2012/11/pregnancy_test_positi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727" y="5259136"/>
            <a:ext cx="3351934" cy="15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3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start… quick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hCG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makes up the placenta?</a:t>
            </a:r>
          </a:p>
          <a:p>
            <a:r>
              <a:rPr lang="en-US" dirty="0" smtClean="0"/>
              <a:t>What happens right before and after </a:t>
            </a:r>
            <a:r>
              <a:rPr lang="en-US" dirty="0" smtClean="0"/>
              <a:t>fertilization?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43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Parturition </a:t>
            </a:r>
            <a:br>
              <a:rPr lang="en-US" dirty="0" smtClean="0"/>
            </a:br>
            <a:r>
              <a:rPr lang="en-US" dirty="0" smtClean="0"/>
              <a:t>every event of pregnancy, including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weeks since last menses</a:t>
            </a:r>
          </a:p>
          <a:p>
            <a:r>
              <a:rPr lang="en-US" dirty="0" smtClean="0"/>
              <a:t>How many weeks after ovulation? </a:t>
            </a:r>
          </a:p>
          <a:p>
            <a:endParaRPr lang="en-US" dirty="0"/>
          </a:p>
        </p:txBody>
      </p:sp>
      <p:pic>
        <p:nvPicPr>
          <p:cNvPr id="4098" name="Picture 2" descr="http://media-2.web.britannica.com/eb-media/67/95267-034-55C66A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810" y="2721073"/>
            <a:ext cx="5274582" cy="41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9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edicine.mcgill.ca/physio/vlab/other_exps/endo/images/HCGlevel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666" y="44532"/>
            <a:ext cx="8360228" cy="681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4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Uterus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Progesterone keeps cervix hard and shut</a:t>
            </a:r>
          </a:p>
          <a:p>
            <a:r>
              <a:rPr lang="en-US" dirty="0" smtClean="0"/>
              <a:t>In late </a:t>
            </a:r>
            <a:r>
              <a:rPr lang="en-US" dirty="0" smtClean="0"/>
              <a:t>pregnancy </a:t>
            </a:r>
            <a:r>
              <a:rPr lang="en-US" dirty="0" smtClean="0"/>
              <a:t>Estrogen – causes uterus muscle cells to connect via gap junctions</a:t>
            </a:r>
          </a:p>
          <a:p>
            <a:r>
              <a:rPr lang="en-US" dirty="0" smtClean="0"/>
              <a:t>Why is it good the cells of the uterus are all connected by the time delivery comes?</a:t>
            </a:r>
            <a:endParaRPr lang="en-US" dirty="0"/>
          </a:p>
        </p:txBody>
      </p:sp>
      <p:pic>
        <p:nvPicPr>
          <p:cNvPr id="2052" name="Picture 4" descr="http://3.bp.blogspot.com/_abEYEtcZljk/TNjXa47ZbEI/AAAAAAAAAnQ/6U_GUY-aLrU/s1600/uncoordinate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189" y="4156363"/>
            <a:ext cx="3821552" cy="25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54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Estrogen’s other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a rise in oxytocin receptors on uterus</a:t>
            </a:r>
          </a:p>
          <a:p>
            <a:r>
              <a:rPr lang="en-US" dirty="0" smtClean="0"/>
              <a:t>What effect does oxytocin have on uterus?</a:t>
            </a:r>
            <a:endParaRPr lang="en-US" dirty="0"/>
          </a:p>
        </p:txBody>
      </p:sp>
      <p:pic>
        <p:nvPicPr>
          <p:cNvPr id="3074" name="Picture 2" descr="http://sondrabarrett.com/wp-content/uploads/2011/07/cell-receptors-membr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7096" y="2510209"/>
            <a:ext cx="4104904" cy="41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84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Estrogen </a:t>
            </a:r>
            <a:r>
              <a:rPr lang="en-US" i="1" dirty="0" smtClean="0"/>
              <a:t>other </a:t>
            </a:r>
            <a:r>
              <a:rPr lang="en-US" dirty="0" smtClean="0"/>
              <a:t>effects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Stimulate prostaglandins to signal enzymatic softening of cervix</a:t>
            </a:r>
          </a:p>
          <a:p>
            <a:endParaRPr lang="en-US" dirty="0"/>
          </a:p>
        </p:txBody>
      </p:sp>
      <p:pic>
        <p:nvPicPr>
          <p:cNvPr id="5122" name="Picture 2" descr="http://www.pregnancycompanionapp.com/templates/images/topic_images/cervical_effac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696" y="2460654"/>
            <a:ext cx="3939969" cy="41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8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Braxton Hicks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contractions </a:t>
            </a:r>
            <a:r>
              <a:rPr lang="en-US" dirty="0" smtClean="0">
                <a:sym typeface="Wingdings" panose="05000000000000000000" pitchFamily="2" charset="2"/>
              </a:rPr>
              <a:t> your uterus is more sensitive to oxytocin than ever</a:t>
            </a:r>
            <a:endParaRPr lang="en-US" dirty="0"/>
          </a:p>
        </p:txBody>
      </p:sp>
      <p:pic>
        <p:nvPicPr>
          <p:cNvPr id="10242" name="Picture 2" descr="http://www.collegesportsfeed.com/wp-content/uploads/2012/09/osu-miller-2pts-uab-horiz-mfjpg-02024efc86dba2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8146" y="3092449"/>
            <a:ext cx="49244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47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Rhythmic contractions begin!</a:t>
            </a:r>
          </a:p>
          <a:p>
            <a:r>
              <a:rPr lang="en-US" dirty="0" smtClean="0"/>
              <a:t>The day is here!</a:t>
            </a:r>
            <a:endParaRPr lang="en-US" dirty="0"/>
          </a:p>
        </p:txBody>
      </p:sp>
      <p:pic>
        <p:nvPicPr>
          <p:cNvPr id="6148" name="Picture 4" descr="http://healthpages.org/wp-content/uploads/2010/06/timing-contrac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3" y="2834481"/>
            <a:ext cx="7979021" cy="39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ages and Phases of Labor Tabletop 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285" y="47102"/>
            <a:ext cx="3465392" cy="24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91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childbirthgraphics.com/media/catalog/product/cache/6/image/9df78eab33525d08d6e5fb8d27136e95/9/0/90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823" y="-355271"/>
            <a:ext cx="11600997" cy="77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52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30039" cy="4351338"/>
          </a:xfrm>
        </p:spPr>
        <p:txBody>
          <a:bodyPr/>
          <a:lstStyle/>
          <a:p>
            <a:r>
              <a:rPr lang="en-US" dirty="0" smtClean="0"/>
              <a:t>10 cm dilated= </a:t>
            </a:r>
          </a:p>
          <a:p>
            <a:r>
              <a:rPr lang="en-US" dirty="0" smtClean="0"/>
              <a:t>time to push</a:t>
            </a:r>
          </a:p>
          <a:p>
            <a:r>
              <a:rPr lang="en-US" dirty="0" smtClean="0"/>
              <a:t>90% of time heads first</a:t>
            </a:r>
          </a:p>
          <a:p>
            <a:r>
              <a:rPr lang="en-US" dirty="0" smtClean="0"/>
              <a:t>Placenta and umbilical cord work for few more minutes</a:t>
            </a:r>
          </a:p>
          <a:p>
            <a:r>
              <a:rPr lang="en-US" dirty="0" smtClean="0"/>
              <a:t>Afterbirth </a:t>
            </a:r>
            <a:endParaRPr lang="en-US" dirty="0"/>
          </a:p>
        </p:txBody>
      </p:sp>
      <p:pic>
        <p:nvPicPr>
          <p:cNvPr id="9220" name="Picture 4" descr="http://farm4.static.flickr.com/3015/2890235637_9b6e853e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0821" y="-27781"/>
            <a:ext cx="5031179" cy="37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farm4.static.flickr.com/3382/3440248642_e3840679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606" y="371893"/>
            <a:ext cx="3516787" cy="26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7846126" y="248114"/>
            <a:ext cx="3926774" cy="2838203"/>
          </a:xfrm>
          <a:prstGeom prst="noSmok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5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before and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Sperm capacitates</a:t>
            </a:r>
          </a:p>
          <a:p>
            <a:pPr lvl="1"/>
            <a:r>
              <a:rPr lang="en-US" dirty="0" smtClean="0"/>
              <a:t>Swims even faster</a:t>
            </a:r>
          </a:p>
          <a:p>
            <a:pPr lvl="1"/>
            <a:r>
              <a:rPr lang="en-US" dirty="0" smtClean="0"/>
              <a:t>Cell membrane changes</a:t>
            </a:r>
          </a:p>
          <a:p>
            <a:pPr lvl="1"/>
            <a:endParaRPr lang="en-US" dirty="0"/>
          </a:p>
          <a:p>
            <a:r>
              <a:rPr lang="en-US" dirty="0" smtClean="0"/>
              <a:t>Fertilization</a:t>
            </a:r>
          </a:p>
          <a:p>
            <a:pPr lvl="1"/>
            <a:r>
              <a:rPr lang="en-US" dirty="0" smtClean="0"/>
              <a:t>Sperm donates nucleus </a:t>
            </a:r>
          </a:p>
          <a:p>
            <a:pPr lvl="1"/>
            <a:endParaRPr lang="en-US" dirty="0"/>
          </a:p>
          <a:p>
            <a:r>
              <a:rPr lang="en-US" dirty="0" smtClean="0"/>
              <a:t>Meiosis II happens in oocyte </a:t>
            </a:r>
          </a:p>
          <a:p>
            <a:endParaRPr lang="en-US" dirty="0" smtClean="0"/>
          </a:p>
        </p:txBody>
      </p:sp>
      <p:pic>
        <p:nvPicPr>
          <p:cNvPr id="2050" name="Picture 2" descr="http://1.bp.blogspot.com/_K0jyBT60hkU/TCrxVafPozI/AAAAAAAAAOs/KzAaF2tCK8s/s1600/close+fin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588" y="1277143"/>
            <a:ext cx="3810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84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Acrosome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(Now we call it a) zygote becomes impenetrable to other sperm </a:t>
            </a:r>
            <a:endParaRPr lang="en-US" dirty="0"/>
          </a:p>
        </p:txBody>
      </p:sp>
      <p:pic>
        <p:nvPicPr>
          <p:cNvPr id="3084" name="Picture 12" descr="http://tocatchawoman.com/wp-content/uploads/2012/10/MAN-GETS-REJEC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8175" y="4143374"/>
            <a:ext cx="39338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thedatingtruth.com/wp-content/uploads/2010/10/guy-getting-rejec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807" y="3671695"/>
            <a:ext cx="4262046" cy="32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76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Zygote’s travels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Stays in fallopian tubes ~4 days</a:t>
            </a:r>
          </a:p>
          <a:p>
            <a:pPr lvl="1"/>
            <a:r>
              <a:rPr lang="en-US" dirty="0" smtClean="0"/>
              <a:t>E keeps them contracted</a:t>
            </a:r>
          </a:p>
          <a:p>
            <a:r>
              <a:rPr lang="en-US" dirty="0" smtClean="0"/>
              <a:t>Undergoes division a couple times</a:t>
            </a:r>
          </a:p>
          <a:p>
            <a:r>
              <a:rPr lang="en-US" dirty="0" smtClean="0"/>
              <a:t>Becomes a blastocyst </a:t>
            </a:r>
          </a:p>
          <a:p>
            <a:pPr lvl="1"/>
            <a:r>
              <a:rPr lang="en-US" dirty="0" smtClean="0"/>
              <a:t>Cells in a blastocyst are differentiated </a:t>
            </a:r>
          </a:p>
        </p:txBody>
      </p:sp>
    </p:spTree>
    <p:extLst>
      <p:ext uri="{BB962C8B-B14F-4D97-AF65-F5344CB8AC3E}">
        <p14:creationId xmlns:p14="http://schemas.microsoft.com/office/powerpoint/2010/main" xmlns="" val="29383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departments.weber.edu/chfam/prenatal/images/Blastocys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910" y="0"/>
            <a:ext cx="4523303" cy="685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41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27" y="2427040"/>
            <a:ext cx="2912390" cy="1325563"/>
          </a:xfrm>
        </p:spPr>
        <p:txBody>
          <a:bodyPr/>
          <a:lstStyle/>
          <a:p>
            <a:r>
              <a:rPr lang="en-US" dirty="0" err="1" smtClean="0"/>
              <a:t>Trophoblast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upload.wikimedia.org/wikipedia/commons/thumb/7/72/Blastocyst_English.svg/250px-Blastocyst_English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4472" y="4557"/>
            <a:ext cx="8277101" cy="68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101932" y="3621974"/>
            <a:ext cx="2470068" cy="130629"/>
          </a:xfrm>
          <a:prstGeom prst="straightConnector1">
            <a:avLst/>
          </a:prstGeom>
          <a:ln w="66675" cmpd="sng">
            <a:solidFill>
              <a:schemeClr val="bg2">
                <a:lumMod val="10000"/>
              </a:schemeClr>
            </a:solidFill>
            <a:headEnd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57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Totipotent</a:t>
            </a:r>
            <a:r>
              <a:rPr lang="en-US" dirty="0" smtClean="0"/>
              <a:t> and differentiate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look this word 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2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43795" cy="4351338"/>
          </a:xfrm>
        </p:spPr>
        <p:txBody>
          <a:bodyPr/>
          <a:lstStyle/>
          <a:p>
            <a:r>
              <a:rPr lang="en-US" dirty="0" err="1" smtClean="0"/>
              <a:t>Outter</a:t>
            </a:r>
            <a:r>
              <a:rPr lang="en-US" dirty="0" smtClean="0"/>
              <a:t> cells are sticky!</a:t>
            </a:r>
          </a:p>
          <a:p>
            <a:r>
              <a:rPr lang="en-US" dirty="0" smtClean="0"/>
              <a:t>Stick to endometrium </a:t>
            </a:r>
            <a:endParaRPr lang="en-US" dirty="0"/>
          </a:p>
        </p:txBody>
      </p:sp>
      <p:pic>
        <p:nvPicPr>
          <p:cNvPr id="6146" name="Picture 2" descr="http://www.daviddarling.info/images/blastocys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193" y="365125"/>
            <a:ext cx="7205818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92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2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375</Words>
  <Application>Microsoft Office PowerPoint</Application>
  <PresentationFormat>Custom</PresentationFormat>
  <Paragraphs>73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Pregnancy </vt:lpstr>
      <vt:lpstr>Fertilization before and after</vt:lpstr>
      <vt:lpstr>Acrosome reaction</vt:lpstr>
      <vt:lpstr>Zygote’s travels</vt:lpstr>
      <vt:lpstr>Slide 6</vt:lpstr>
      <vt:lpstr>Trophoblast</vt:lpstr>
      <vt:lpstr>Totipotent and differentiate</vt:lpstr>
      <vt:lpstr>Slide 9</vt:lpstr>
      <vt:lpstr>Placenta</vt:lpstr>
      <vt:lpstr>Slide 11</vt:lpstr>
      <vt:lpstr>Slide 12</vt:lpstr>
      <vt:lpstr>Slide 13</vt:lpstr>
      <vt:lpstr>Slide 14</vt:lpstr>
      <vt:lpstr>Hormones</vt:lpstr>
      <vt:lpstr>But what keeps corpus luteum alive?</vt:lpstr>
      <vt:lpstr>The conceptus secretes human chorionic gonadotropin hCG</vt:lpstr>
      <vt:lpstr>Byby hCG</vt:lpstr>
      <vt:lpstr>This week </vt:lpstr>
      <vt:lpstr>To start… quick write</vt:lpstr>
      <vt:lpstr>Parturition  every event of pregnancy, including delivery</vt:lpstr>
      <vt:lpstr>Slide 22</vt:lpstr>
      <vt:lpstr>The Uterus</vt:lpstr>
      <vt:lpstr>Estrogen’s other effect</vt:lpstr>
      <vt:lpstr>Estrogen other effects</vt:lpstr>
      <vt:lpstr>Braxton Hicks</vt:lpstr>
      <vt:lpstr>Labor </vt:lpstr>
      <vt:lpstr>Slide 28</vt:lpstr>
      <vt:lpstr>Delivery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 </dc:title>
  <dc:creator>Verdi</dc:creator>
  <cp:lastModifiedBy>mfcsd</cp:lastModifiedBy>
  <cp:revision>32</cp:revision>
  <dcterms:created xsi:type="dcterms:W3CDTF">2013-04-26T09:52:52Z</dcterms:created>
  <dcterms:modified xsi:type="dcterms:W3CDTF">2013-04-29T15:20:14Z</dcterms:modified>
</cp:coreProperties>
</file>