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504B-C06E-4174-8D01-C33F38F39F88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FAE3-68D4-4ADF-BAEA-3C03064A5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504B-C06E-4174-8D01-C33F38F39F88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FAE3-68D4-4ADF-BAEA-3C03064A5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504B-C06E-4174-8D01-C33F38F39F88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FAE3-68D4-4ADF-BAEA-3C03064A5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504B-C06E-4174-8D01-C33F38F39F88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FAE3-68D4-4ADF-BAEA-3C03064A5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504B-C06E-4174-8D01-C33F38F39F88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FAE3-68D4-4ADF-BAEA-3C03064A5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504B-C06E-4174-8D01-C33F38F39F88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FAE3-68D4-4ADF-BAEA-3C03064A5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504B-C06E-4174-8D01-C33F38F39F88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FAE3-68D4-4ADF-BAEA-3C03064A5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504B-C06E-4174-8D01-C33F38F39F88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FAE3-68D4-4ADF-BAEA-3C03064A5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504B-C06E-4174-8D01-C33F38F39F88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FAE3-68D4-4ADF-BAEA-3C03064A5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504B-C06E-4174-8D01-C33F38F39F88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FAE3-68D4-4ADF-BAEA-3C03064A5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504B-C06E-4174-8D01-C33F38F39F88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FAE3-68D4-4ADF-BAEA-3C03064A5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6504B-C06E-4174-8D01-C33F38F39F88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BFAE3-68D4-4ADF-BAEA-3C03064A5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u="sng" dirty="0" smtClean="0"/>
              <a:t>Regional</a:t>
            </a:r>
            <a:r>
              <a:rPr lang="en-US" dirty="0" smtClean="0"/>
              <a:t> Word day!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 Learning these words will take…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17526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Practice!</a:t>
            </a:r>
            <a:endParaRPr lang="en-US" sz="66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://fingerfood.typepad.com/.a/6a012875949499970c01287594e96b970c-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1"/>
            <a:ext cx="2743200" cy="3429000"/>
          </a:xfrm>
          <a:prstGeom prst="rect">
            <a:avLst/>
          </a:prstGeom>
          <a:noFill/>
        </p:spPr>
      </p:pic>
      <p:pic>
        <p:nvPicPr>
          <p:cNvPr id="3076" name="Picture 4" descr="http://upload.wikimedia.org/wikipedia/commons/2/28/US_map-Midwes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4723" y="3505201"/>
            <a:ext cx="5169277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Directional Terms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Proximal and distal – closer to and farther from the origin of the body part</a:t>
            </a:r>
          </a:p>
          <a:p>
            <a:pPr eaLnBrk="1" hangingPunct="1"/>
            <a:r>
              <a:rPr lang="en-US" smtClean="0"/>
              <a:t>Superficial and deep – toward and away from the body surface</a:t>
            </a:r>
          </a:p>
        </p:txBody>
      </p:sp>
      <p:pic>
        <p:nvPicPr>
          <p:cNvPr id="1026" name="Picture 2" descr="http://www.aerospaceweb.org/question/hydrodynamics/pearl-harbor/i20tou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08764"/>
            <a:ext cx="3505200" cy="2549236"/>
          </a:xfrm>
          <a:prstGeom prst="rect">
            <a:avLst/>
          </a:prstGeom>
          <a:noFill/>
        </p:spPr>
      </p:pic>
      <p:pic>
        <p:nvPicPr>
          <p:cNvPr id="1028" name="Picture 4" descr="http://www3.pictures.zimbio.com/gi/Cleveland+Browns+v+Detroit+Lions+EFIO7I8NaZG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419600"/>
            <a:ext cx="36576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Regional Terms: Anterior View</a:t>
            </a:r>
          </a:p>
        </p:txBody>
      </p:sp>
      <p:sp>
        <p:nvSpPr>
          <p:cNvPr id="275464" name="Text Box 8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>
                <a:solidFill>
                  <a:schemeClr val="accent2"/>
                </a:solidFill>
                <a:latin typeface="Arial" charset="0"/>
              </a:rPr>
              <a:t>Figure 1.7a</a:t>
            </a:r>
          </a:p>
        </p:txBody>
      </p:sp>
      <p:grpSp>
        <p:nvGrpSpPr>
          <p:cNvPr id="2" name="Group 228"/>
          <p:cNvGrpSpPr>
            <a:grpSpLocks/>
          </p:cNvGrpSpPr>
          <p:nvPr/>
        </p:nvGrpSpPr>
        <p:grpSpPr bwMode="auto">
          <a:xfrm>
            <a:off x="2209800" y="914400"/>
            <a:ext cx="4340225" cy="5943600"/>
            <a:chOff x="1610" y="483"/>
            <a:chExt cx="2542" cy="3531"/>
          </a:xfrm>
        </p:grpSpPr>
        <p:pic>
          <p:nvPicPr>
            <p:cNvPr id="275612" name="Picture 156"/>
            <p:cNvPicPr>
              <a:picLocks noChangeAspect="1" noChangeArrowheads="1"/>
            </p:cNvPicPr>
            <p:nvPr/>
          </p:nvPicPr>
          <p:blipFill>
            <a:blip r:embed="rId2" cstate="print"/>
            <a:srcRect t="2650" b="2379"/>
            <a:stretch>
              <a:fillRect/>
            </a:stretch>
          </p:blipFill>
          <p:spPr bwMode="auto">
            <a:xfrm>
              <a:off x="2240" y="488"/>
              <a:ext cx="1416" cy="3353"/>
            </a:xfrm>
            <a:prstGeom prst="rect">
              <a:avLst/>
            </a:prstGeom>
            <a:noFill/>
            <a:ln w="15875">
              <a:miter lim="800000"/>
              <a:headEnd/>
              <a:tailEnd/>
            </a:ln>
          </p:spPr>
        </p:pic>
        <p:sp>
          <p:nvSpPr>
            <p:cNvPr id="275626" name="Freeform 170"/>
            <p:cNvSpPr>
              <a:spLocks noChangeAspect="1"/>
            </p:cNvSpPr>
            <p:nvPr/>
          </p:nvSpPr>
          <p:spPr bwMode="auto">
            <a:xfrm>
              <a:off x="2183" y="831"/>
              <a:ext cx="748" cy="2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8" y="0"/>
                </a:cxn>
                <a:cxn ang="0">
                  <a:pos x="1040" y="296"/>
                </a:cxn>
              </a:cxnLst>
              <a:rect l="0" t="0" r="r" b="b"/>
              <a:pathLst>
                <a:path w="1040" h="296">
                  <a:moveTo>
                    <a:pt x="0" y="0"/>
                  </a:moveTo>
                  <a:lnTo>
                    <a:pt x="88" y="0"/>
                  </a:lnTo>
                  <a:lnTo>
                    <a:pt x="1040" y="296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5627" name="Freeform 171"/>
            <p:cNvSpPr>
              <a:spLocks noChangeAspect="1"/>
            </p:cNvSpPr>
            <p:nvPr/>
          </p:nvSpPr>
          <p:spPr bwMode="auto">
            <a:xfrm>
              <a:off x="2113" y="653"/>
              <a:ext cx="829" cy="2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1152" y="360"/>
                </a:cxn>
              </a:cxnLst>
              <a:rect l="0" t="0" r="r" b="b"/>
              <a:pathLst>
                <a:path w="1152" h="360">
                  <a:moveTo>
                    <a:pt x="0" y="0"/>
                  </a:moveTo>
                  <a:lnTo>
                    <a:pt x="64" y="0"/>
                  </a:lnTo>
                  <a:lnTo>
                    <a:pt x="1152" y="36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5628" name="Freeform 172"/>
            <p:cNvSpPr>
              <a:spLocks noChangeAspect="1"/>
            </p:cNvSpPr>
            <p:nvPr/>
          </p:nvSpPr>
          <p:spPr bwMode="auto">
            <a:xfrm>
              <a:off x="2113" y="520"/>
              <a:ext cx="823" cy="3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1144" y="448"/>
                </a:cxn>
              </a:cxnLst>
              <a:rect l="0" t="0" r="r" b="b"/>
              <a:pathLst>
                <a:path w="1144" h="448">
                  <a:moveTo>
                    <a:pt x="0" y="0"/>
                  </a:moveTo>
                  <a:lnTo>
                    <a:pt x="64" y="0"/>
                  </a:lnTo>
                  <a:lnTo>
                    <a:pt x="1144" y="448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5641" name="Freeform 185"/>
            <p:cNvSpPr>
              <a:spLocks noChangeAspect="1"/>
            </p:cNvSpPr>
            <p:nvPr/>
          </p:nvSpPr>
          <p:spPr bwMode="auto">
            <a:xfrm>
              <a:off x="2942" y="894"/>
              <a:ext cx="506" cy="92"/>
            </a:xfrm>
            <a:custGeom>
              <a:avLst/>
              <a:gdLst/>
              <a:ahLst/>
              <a:cxnLst>
                <a:cxn ang="0">
                  <a:pos x="704" y="0"/>
                </a:cxn>
                <a:cxn ang="0">
                  <a:pos x="624" y="0"/>
                </a:cxn>
                <a:cxn ang="0">
                  <a:pos x="0" y="128"/>
                </a:cxn>
              </a:cxnLst>
              <a:rect l="0" t="0" r="r" b="b"/>
              <a:pathLst>
                <a:path w="704" h="128">
                  <a:moveTo>
                    <a:pt x="704" y="0"/>
                  </a:moveTo>
                  <a:lnTo>
                    <a:pt x="624" y="0"/>
                  </a:lnTo>
                  <a:lnTo>
                    <a:pt x="0" y="128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5642" name="Freeform 186"/>
            <p:cNvSpPr>
              <a:spLocks noChangeAspect="1"/>
            </p:cNvSpPr>
            <p:nvPr/>
          </p:nvSpPr>
          <p:spPr bwMode="auto">
            <a:xfrm>
              <a:off x="3005" y="635"/>
              <a:ext cx="438" cy="133"/>
            </a:xfrm>
            <a:custGeom>
              <a:avLst/>
              <a:gdLst/>
              <a:ahLst/>
              <a:cxnLst>
                <a:cxn ang="0">
                  <a:pos x="608" y="0"/>
                </a:cxn>
                <a:cxn ang="0">
                  <a:pos x="536" y="0"/>
                </a:cxn>
                <a:cxn ang="0">
                  <a:pos x="0" y="184"/>
                </a:cxn>
              </a:cxnLst>
              <a:rect l="0" t="0" r="r" b="b"/>
              <a:pathLst>
                <a:path w="608" h="184">
                  <a:moveTo>
                    <a:pt x="608" y="0"/>
                  </a:moveTo>
                  <a:lnTo>
                    <a:pt x="536" y="0"/>
                  </a:lnTo>
                  <a:lnTo>
                    <a:pt x="0" y="184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5643" name="Freeform 187"/>
            <p:cNvSpPr>
              <a:spLocks noChangeAspect="1"/>
            </p:cNvSpPr>
            <p:nvPr/>
          </p:nvSpPr>
          <p:spPr bwMode="auto">
            <a:xfrm>
              <a:off x="2942" y="520"/>
              <a:ext cx="512" cy="178"/>
            </a:xfrm>
            <a:custGeom>
              <a:avLst/>
              <a:gdLst/>
              <a:ahLst/>
              <a:cxnLst>
                <a:cxn ang="0">
                  <a:pos x="712" y="0"/>
                </a:cxn>
                <a:cxn ang="0">
                  <a:pos x="624" y="0"/>
                </a:cxn>
                <a:cxn ang="0">
                  <a:pos x="0" y="248"/>
                </a:cxn>
              </a:cxnLst>
              <a:rect l="0" t="0" r="r" b="b"/>
              <a:pathLst>
                <a:path w="712" h="248">
                  <a:moveTo>
                    <a:pt x="712" y="0"/>
                  </a:moveTo>
                  <a:lnTo>
                    <a:pt x="624" y="0"/>
                  </a:lnTo>
                  <a:lnTo>
                    <a:pt x="0" y="248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5644" name="Freeform 188"/>
            <p:cNvSpPr>
              <a:spLocks noChangeAspect="1"/>
            </p:cNvSpPr>
            <p:nvPr/>
          </p:nvSpPr>
          <p:spPr bwMode="auto">
            <a:xfrm>
              <a:off x="3039" y="768"/>
              <a:ext cx="404" cy="51"/>
            </a:xfrm>
            <a:custGeom>
              <a:avLst/>
              <a:gdLst/>
              <a:ahLst/>
              <a:cxnLst>
                <a:cxn ang="0">
                  <a:pos x="560" y="0"/>
                </a:cxn>
                <a:cxn ang="0">
                  <a:pos x="488" y="0"/>
                </a:cxn>
                <a:cxn ang="0">
                  <a:pos x="0" y="72"/>
                </a:cxn>
              </a:cxnLst>
              <a:rect l="0" t="0" r="r" b="b"/>
              <a:pathLst>
                <a:path w="560" h="72">
                  <a:moveTo>
                    <a:pt x="560" y="0"/>
                  </a:moveTo>
                  <a:lnTo>
                    <a:pt x="488" y="0"/>
                  </a:lnTo>
                  <a:lnTo>
                    <a:pt x="0" y="72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5645" name="Rectangle 189"/>
            <p:cNvSpPr>
              <a:spLocks noChangeAspect="1" noChangeArrowheads="1"/>
            </p:cNvSpPr>
            <p:nvPr/>
          </p:nvSpPr>
          <p:spPr bwMode="auto">
            <a:xfrm>
              <a:off x="1615" y="483"/>
              <a:ext cx="474" cy="96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Nasal (nose)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75646" name="Rectangle 190"/>
            <p:cNvSpPr>
              <a:spLocks noChangeAspect="1" noChangeArrowheads="1"/>
            </p:cNvSpPr>
            <p:nvPr/>
          </p:nvSpPr>
          <p:spPr bwMode="auto">
            <a:xfrm>
              <a:off x="1610" y="609"/>
              <a:ext cx="480" cy="96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Oral (mouth)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75647" name="Rectangle 191"/>
            <p:cNvSpPr>
              <a:spLocks noChangeAspect="1" noChangeArrowheads="1"/>
            </p:cNvSpPr>
            <p:nvPr/>
          </p:nvSpPr>
          <p:spPr bwMode="auto">
            <a:xfrm>
              <a:off x="1610" y="793"/>
              <a:ext cx="566" cy="96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Cervical (neck)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75671" name="Rectangle 215"/>
            <p:cNvSpPr>
              <a:spLocks noChangeAspect="1" noChangeArrowheads="1"/>
            </p:cNvSpPr>
            <p:nvPr/>
          </p:nvSpPr>
          <p:spPr bwMode="auto">
            <a:xfrm>
              <a:off x="3468" y="500"/>
              <a:ext cx="684" cy="96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Frontal (forehead)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75672" name="Rectangle 216"/>
            <p:cNvSpPr>
              <a:spLocks noChangeAspect="1" noChangeArrowheads="1"/>
            </p:cNvSpPr>
            <p:nvPr/>
          </p:nvSpPr>
          <p:spPr bwMode="auto">
            <a:xfrm>
              <a:off x="3468" y="615"/>
              <a:ext cx="465" cy="96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Orbital (eye)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75673" name="Rectangle 217"/>
            <p:cNvSpPr>
              <a:spLocks noChangeAspect="1" noChangeArrowheads="1"/>
            </p:cNvSpPr>
            <p:nvPr/>
          </p:nvSpPr>
          <p:spPr bwMode="auto">
            <a:xfrm>
              <a:off x="3468" y="741"/>
              <a:ext cx="562" cy="96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Buccal (cheek)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75676" name="Rectangle 220"/>
            <p:cNvSpPr>
              <a:spLocks noChangeAspect="1" noChangeArrowheads="1"/>
            </p:cNvSpPr>
            <p:nvPr/>
          </p:nvSpPr>
          <p:spPr bwMode="auto">
            <a:xfrm>
              <a:off x="3468" y="874"/>
              <a:ext cx="493" cy="96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Mental (chin)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75678" name="Rectangle 222"/>
            <p:cNvSpPr>
              <a:spLocks noChangeAspect="1" noChangeArrowheads="1"/>
            </p:cNvSpPr>
            <p:nvPr/>
          </p:nvSpPr>
          <p:spPr bwMode="auto">
            <a:xfrm>
              <a:off x="2704" y="3918"/>
              <a:ext cx="431" cy="96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(a) Anterior</a:t>
              </a:r>
              <a:endParaRPr lang="en-US" sz="1000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Regional Terms: Anterior View</a:t>
            </a:r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>
                <a:solidFill>
                  <a:schemeClr val="accent2"/>
                </a:solidFill>
                <a:latin typeface="Arial" charset="0"/>
              </a:rPr>
              <a:t>Figure 1.7a</a:t>
            </a:r>
          </a:p>
        </p:txBody>
      </p:sp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2590800" y="1252538"/>
            <a:ext cx="4035425" cy="5605462"/>
            <a:chOff x="1610" y="483"/>
            <a:chExt cx="2542" cy="3531"/>
          </a:xfrm>
        </p:grpSpPr>
        <p:pic>
          <p:nvPicPr>
            <p:cNvPr id="295941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 t="2650" b="2379"/>
            <a:stretch>
              <a:fillRect/>
            </a:stretch>
          </p:blipFill>
          <p:spPr bwMode="auto">
            <a:xfrm>
              <a:off x="2240" y="488"/>
              <a:ext cx="1416" cy="3353"/>
            </a:xfrm>
            <a:prstGeom prst="rect">
              <a:avLst/>
            </a:prstGeom>
            <a:noFill/>
            <a:ln w="15875">
              <a:miter lim="800000"/>
              <a:headEnd/>
              <a:tailEnd/>
            </a:ln>
          </p:spPr>
        </p:pic>
        <p:sp>
          <p:nvSpPr>
            <p:cNvPr id="295947" name="Freeform 11"/>
            <p:cNvSpPr>
              <a:spLocks noChangeAspect="1"/>
            </p:cNvSpPr>
            <p:nvPr/>
          </p:nvSpPr>
          <p:spPr bwMode="auto">
            <a:xfrm>
              <a:off x="1864" y="2442"/>
              <a:ext cx="455" cy="386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80" y="536"/>
                </a:cxn>
                <a:cxn ang="0">
                  <a:pos x="584" y="0"/>
                </a:cxn>
              </a:cxnLst>
              <a:rect l="0" t="0" r="r" b="b"/>
              <a:pathLst>
                <a:path w="584" h="536">
                  <a:moveTo>
                    <a:pt x="0" y="536"/>
                  </a:moveTo>
                  <a:lnTo>
                    <a:pt x="80" y="536"/>
                  </a:lnTo>
                  <a:lnTo>
                    <a:pt x="584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5948" name="Freeform 12"/>
            <p:cNvSpPr>
              <a:spLocks noChangeAspect="1"/>
            </p:cNvSpPr>
            <p:nvPr/>
          </p:nvSpPr>
          <p:spPr bwMode="auto">
            <a:xfrm>
              <a:off x="1857" y="2269"/>
              <a:ext cx="415" cy="99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80" y="128"/>
                </a:cxn>
                <a:cxn ang="0">
                  <a:pos x="536" y="0"/>
                </a:cxn>
              </a:cxnLst>
              <a:rect l="0" t="0" r="r" b="b"/>
              <a:pathLst>
                <a:path w="536" h="128">
                  <a:moveTo>
                    <a:pt x="0" y="128"/>
                  </a:moveTo>
                  <a:lnTo>
                    <a:pt x="80" y="128"/>
                  </a:lnTo>
                  <a:lnTo>
                    <a:pt x="536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5949" name="Freeform 13"/>
            <p:cNvSpPr>
              <a:spLocks noChangeAspect="1"/>
            </p:cNvSpPr>
            <p:nvPr/>
          </p:nvSpPr>
          <p:spPr bwMode="auto">
            <a:xfrm>
              <a:off x="2128" y="2154"/>
              <a:ext cx="317" cy="5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72" y="72"/>
                </a:cxn>
                <a:cxn ang="0">
                  <a:pos x="440" y="0"/>
                </a:cxn>
              </a:cxnLst>
              <a:rect l="0" t="0" r="r" b="b"/>
              <a:pathLst>
                <a:path w="440" h="72">
                  <a:moveTo>
                    <a:pt x="0" y="72"/>
                  </a:moveTo>
                  <a:lnTo>
                    <a:pt x="72" y="72"/>
                  </a:lnTo>
                  <a:lnTo>
                    <a:pt x="44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5950" name="Freeform 14"/>
            <p:cNvSpPr>
              <a:spLocks noChangeAspect="1"/>
            </p:cNvSpPr>
            <p:nvPr/>
          </p:nvSpPr>
          <p:spPr bwMode="auto">
            <a:xfrm>
              <a:off x="2100" y="1867"/>
              <a:ext cx="403" cy="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0"/>
                </a:cxn>
                <a:cxn ang="0">
                  <a:pos x="560" y="120"/>
                </a:cxn>
              </a:cxnLst>
              <a:rect l="0" t="0" r="r" b="b"/>
              <a:pathLst>
                <a:path w="560" h="120">
                  <a:moveTo>
                    <a:pt x="0" y="0"/>
                  </a:moveTo>
                  <a:lnTo>
                    <a:pt x="72" y="0"/>
                  </a:lnTo>
                  <a:lnTo>
                    <a:pt x="560" y="12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5951" name="Freeform 15"/>
            <p:cNvSpPr>
              <a:spLocks noChangeAspect="1"/>
            </p:cNvSpPr>
            <p:nvPr/>
          </p:nvSpPr>
          <p:spPr bwMode="auto">
            <a:xfrm>
              <a:off x="2051" y="1656"/>
              <a:ext cx="491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656" y="128"/>
                </a:cxn>
              </a:cxnLst>
              <a:rect l="0" t="0" r="r" b="b"/>
              <a:pathLst>
                <a:path w="656" h="128">
                  <a:moveTo>
                    <a:pt x="0" y="0"/>
                  </a:moveTo>
                  <a:lnTo>
                    <a:pt x="144" y="0"/>
                  </a:lnTo>
                  <a:lnTo>
                    <a:pt x="656" y="128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5952" name="Freeform 16"/>
            <p:cNvSpPr>
              <a:spLocks noChangeAspect="1"/>
            </p:cNvSpPr>
            <p:nvPr/>
          </p:nvSpPr>
          <p:spPr bwMode="auto">
            <a:xfrm>
              <a:off x="2156" y="1533"/>
              <a:ext cx="397" cy="1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0"/>
                </a:cxn>
                <a:cxn ang="0">
                  <a:pos x="552" y="160"/>
                </a:cxn>
              </a:cxnLst>
              <a:rect l="0" t="0" r="r" b="b"/>
              <a:pathLst>
                <a:path w="552" h="160">
                  <a:moveTo>
                    <a:pt x="0" y="0"/>
                  </a:moveTo>
                  <a:lnTo>
                    <a:pt x="72" y="0"/>
                  </a:lnTo>
                  <a:lnTo>
                    <a:pt x="552" y="16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5953" name="Freeform 17"/>
            <p:cNvSpPr>
              <a:spLocks noChangeAspect="1"/>
            </p:cNvSpPr>
            <p:nvPr/>
          </p:nvSpPr>
          <p:spPr bwMode="auto">
            <a:xfrm>
              <a:off x="2026" y="1325"/>
              <a:ext cx="905" cy="4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0"/>
                </a:cxn>
                <a:cxn ang="0">
                  <a:pos x="1216" y="688"/>
                </a:cxn>
              </a:cxnLst>
              <a:rect l="0" t="0" r="r" b="b"/>
              <a:pathLst>
                <a:path w="1216" h="688">
                  <a:moveTo>
                    <a:pt x="0" y="0"/>
                  </a:moveTo>
                  <a:lnTo>
                    <a:pt x="72" y="0"/>
                  </a:lnTo>
                  <a:lnTo>
                    <a:pt x="1216" y="688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5954" name="Freeform 18"/>
            <p:cNvSpPr>
              <a:spLocks noChangeAspect="1"/>
            </p:cNvSpPr>
            <p:nvPr/>
          </p:nvSpPr>
          <p:spPr bwMode="auto">
            <a:xfrm>
              <a:off x="2219" y="1193"/>
              <a:ext cx="441" cy="2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0"/>
                </a:cxn>
                <a:cxn ang="0">
                  <a:pos x="600" y="328"/>
                </a:cxn>
              </a:cxnLst>
              <a:rect l="0" t="0" r="r" b="b"/>
              <a:pathLst>
                <a:path w="600" h="328">
                  <a:moveTo>
                    <a:pt x="0" y="0"/>
                  </a:moveTo>
                  <a:lnTo>
                    <a:pt x="72" y="0"/>
                  </a:lnTo>
                  <a:lnTo>
                    <a:pt x="600" y="328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5955" name="Freeform 19"/>
            <p:cNvSpPr>
              <a:spLocks noChangeAspect="1"/>
            </p:cNvSpPr>
            <p:nvPr/>
          </p:nvSpPr>
          <p:spPr bwMode="auto">
            <a:xfrm>
              <a:off x="2183" y="831"/>
              <a:ext cx="748" cy="2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8" y="0"/>
                </a:cxn>
                <a:cxn ang="0">
                  <a:pos x="1040" y="296"/>
                </a:cxn>
              </a:cxnLst>
              <a:rect l="0" t="0" r="r" b="b"/>
              <a:pathLst>
                <a:path w="1040" h="296">
                  <a:moveTo>
                    <a:pt x="0" y="0"/>
                  </a:moveTo>
                  <a:lnTo>
                    <a:pt x="88" y="0"/>
                  </a:lnTo>
                  <a:lnTo>
                    <a:pt x="1040" y="296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5956" name="Freeform 20"/>
            <p:cNvSpPr>
              <a:spLocks noChangeAspect="1"/>
            </p:cNvSpPr>
            <p:nvPr/>
          </p:nvSpPr>
          <p:spPr bwMode="auto">
            <a:xfrm>
              <a:off x="2113" y="653"/>
              <a:ext cx="829" cy="2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1152" y="360"/>
                </a:cxn>
              </a:cxnLst>
              <a:rect l="0" t="0" r="r" b="b"/>
              <a:pathLst>
                <a:path w="1152" h="360">
                  <a:moveTo>
                    <a:pt x="0" y="0"/>
                  </a:moveTo>
                  <a:lnTo>
                    <a:pt x="64" y="0"/>
                  </a:lnTo>
                  <a:lnTo>
                    <a:pt x="1152" y="36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5957" name="Freeform 21"/>
            <p:cNvSpPr>
              <a:spLocks noChangeAspect="1"/>
            </p:cNvSpPr>
            <p:nvPr/>
          </p:nvSpPr>
          <p:spPr bwMode="auto">
            <a:xfrm>
              <a:off x="2113" y="520"/>
              <a:ext cx="823" cy="3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1144" y="448"/>
                </a:cxn>
              </a:cxnLst>
              <a:rect l="0" t="0" r="r" b="b"/>
              <a:pathLst>
                <a:path w="1144" h="448">
                  <a:moveTo>
                    <a:pt x="0" y="0"/>
                  </a:moveTo>
                  <a:lnTo>
                    <a:pt x="64" y="0"/>
                  </a:lnTo>
                  <a:lnTo>
                    <a:pt x="1144" y="448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5958" name="Freeform 22"/>
            <p:cNvSpPr>
              <a:spLocks noChangeAspect="1"/>
            </p:cNvSpPr>
            <p:nvPr/>
          </p:nvSpPr>
          <p:spPr bwMode="auto">
            <a:xfrm>
              <a:off x="1964" y="986"/>
              <a:ext cx="679" cy="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0" y="0"/>
                </a:cxn>
                <a:cxn ang="0">
                  <a:pos x="904" y="168"/>
                </a:cxn>
              </a:cxnLst>
              <a:rect l="0" t="0" r="r" b="b"/>
              <a:pathLst>
                <a:path w="904" h="168">
                  <a:moveTo>
                    <a:pt x="0" y="0"/>
                  </a:moveTo>
                  <a:lnTo>
                    <a:pt x="360" y="0"/>
                  </a:lnTo>
                  <a:lnTo>
                    <a:pt x="904" y="168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5959" name="Freeform 23"/>
            <p:cNvSpPr>
              <a:spLocks noChangeAspect="1"/>
            </p:cNvSpPr>
            <p:nvPr/>
          </p:nvSpPr>
          <p:spPr bwMode="auto">
            <a:xfrm>
              <a:off x="2160" y="2074"/>
              <a:ext cx="776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1080" y="72"/>
                </a:cxn>
              </a:cxnLst>
              <a:rect l="0" t="0" r="r" b="b"/>
              <a:pathLst>
                <a:path w="1080" h="72">
                  <a:moveTo>
                    <a:pt x="0" y="0"/>
                  </a:moveTo>
                  <a:lnTo>
                    <a:pt x="56" y="0"/>
                  </a:lnTo>
                  <a:lnTo>
                    <a:pt x="1080" y="72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5960" name="Freeform 24"/>
            <p:cNvSpPr>
              <a:spLocks noChangeAspect="1"/>
            </p:cNvSpPr>
            <p:nvPr/>
          </p:nvSpPr>
          <p:spPr bwMode="auto">
            <a:xfrm>
              <a:off x="1882" y="2252"/>
              <a:ext cx="523" cy="340"/>
            </a:xfrm>
            <a:custGeom>
              <a:avLst/>
              <a:gdLst/>
              <a:ahLst/>
              <a:cxnLst>
                <a:cxn ang="0">
                  <a:pos x="0" y="472"/>
                </a:cxn>
                <a:cxn ang="0">
                  <a:pos x="80" y="472"/>
                </a:cxn>
                <a:cxn ang="0">
                  <a:pos x="672" y="0"/>
                </a:cxn>
              </a:cxnLst>
              <a:rect l="0" t="0" r="r" b="b"/>
              <a:pathLst>
                <a:path w="672" h="472">
                  <a:moveTo>
                    <a:pt x="0" y="472"/>
                  </a:moveTo>
                  <a:lnTo>
                    <a:pt x="80" y="472"/>
                  </a:lnTo>
                  <a:lnTo>
                    <a:pt x="672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5966" name="Freeform 30"/>
            <p:cNvSpPr>
              <a:spLocks noChangeAspect="1"/>
            </p:cNvSpPr>
            <p:nvPr/>
          </p:nvSpPr>
          <p:spPr bwMode="auto">
            <a:xfrm>
              <a:off x="3160" y="1441"/>
              <a:ext cx="288" cy="40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320" y="0"/>
                </a:cxn>
                <a:cxn ang="0">
                  <a:pos x="0" y="56"/>
                </a:cxn>
              </a:cxnLst>
              <a:rect l="0" t="0" r="r" b="b"/>
              <a:pathLst>
                <a:path w="400" h="56">
                  <a:moveTo>
                    <a:pt x="400" y="0"/>
                  </a:moveTo>
                  <a:lnTo>
                    <a:pt x="320" y="0"/>
                  </a:lnTo>
                  <a:lnTo>
                    <a:pt x="0" y="56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5967" name="Freeform 31"/>
            <p:cNvSpPr>
              <a:spLocks noChangeAspect="1"/>
            </p:cNvSpPr>
            <p:nvPr/>
          </p:nvSpPr>
          <p:spPr bwMode="auto">
            <a:xfrm>
              <a:off x="2942" y="1901"/>
              <a:ext cx="512" cy="80"/>
            </a:xfrm>
            <a:custGeom>
              <a:avLst/>
              <a:gdLst/>
              <a:ahLst/>
              <a:cxnLst>
                <a:cxn ang="0">
                  <a:pos x="712" y="0"/>
                </a:cxn>
                <a:cxn ang="0">
                  <a:pos x="624" y="0"/>
                </a:cxn>
                <a:cxn ang="0">
                  <a:pos x="0" y="112"/>
                </a:cxn>
              </a:cxnLst>
              <a:rect l="0" t="0" r="r" b="b"/>
              <a:pathLst>
                <a:path w="712" h="112">
                  <a:moveTo>
                    <a:pt x="712" y="0"/>
                  </a:moveTo>
                  <a:lnTo>
                    <a:pt x="624" y="0"/>
                  </a:lnTo>
                  <a:lnTo>
                    <a:pt x="0" y="112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5968" name="Freeform 32"/>
            <p:cNvSpPr>
              <a:spLocks noChangeAspect="1"/>
            </p:cNvSpPr>
            <p:nvPr/>
          </p:nvSpPr>
          <p:spPr bwMode="auto">
            <a:xfrm>
              <a:off x="3126" y="1233"/>
              <a:ext cx="317" cy="133"/>
            </a:xfrm>
            <a:custGeom>
              <a:avLst/>
              <a:gdLst/>
              <a:ahLst/>
              <a:cxnLst>
                <a:cxn ang="0">
                  <a:pos x="440" y="0"/>
                </a:cxn>
                <a:cxn ang="0">
                  <a:pos x="368" y="0"/>
                </a:cxn>
                <a:cxn ang="0">
                  <a:pos x="0" y="184"/>
                </a:cxn>
              </a:cxnLst>
              <a:rect l="0" t="0" r="r" b="b"/>
              <a:pathLst>
                <a:path w="440" h="184">
                  <a:moveTo>
                    <a:pt x="440" y="0"/>
                  </a:moveTo>
                  <a:lnTo>
                    <a:pt x="368" y="0"/>
                  </a:lnTo>
                  <a:lnTo>
                    <a:pt x="0" y="184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5969" name="Freeform 33"/>
            <p:cNvSpPr>
              <a:spLocks noChangeAspect="1"/>
            </p:cNvSpPr>
            <p:nvPr/>
          </p:nvSpPr>
          <p:spPr bwMode="auto">
            <a:xfrm>
              <a:off x="2942" y="1026"/>
              <a:ext cx="506" cy="162"/>
            </a:xfrm>
            <a:custGeom>
              <a:avLst/>
              <a:gdLst/>
              <a:ahLst/>
              <a:cxnLst>
                <a:cxn ang="0">
                  <a:pos x="704" y="0"/>
                </a:cxn>
                <a:cxn ang="0">
                  <a:pos x="624" y="0"/>
                </a:cxn>
                <a:cxn ang="0">
                  <a:pos x="0" y="224"/>
                </a:cxn>
              </a:cxnLst>
              <a:rect l="0" t="0" r="r" b="b"/>
              <a:pathLst>
                <a:path w="704" h="224">
                  <a:moveTo>
                    <a:pt x="704" y="0"/>
                  </a:moveTo>
                  <a:lnTo>
                    <a:pt x="624" y="0"/>
                  </a:lnTo>
                  <a:lnTo>
                    <a:pt x="0" y="224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5970" name="Freeform 34"/>
            <p:cNvSpPr>
              <a:spLocks noChangeAspect="1"/>
            </p:cNvSpPr>
            <p:nvPr/>
          </p:nvSpPr>
          <p:spPr bwMode="auto">
            <a:xfrm>
              <a:off x="2942" y="894"/>
              <a:ext cx="506" cy="92"/>
            </a:xfrm>
            <a:custGeom>
              <a:avLst/>
              <a:gdLst/>
              <a:ahLst/>
              <a:cxnLst>
                <a:cxn ang="0">
                  <a:pos x="704" y="0"/>
                </a:cxn>
                <a:cxn ang="0">
                  <a:pos x="624" y="0"/>
                </a:cxn>
                <a:cxn ang="0">
                  <a:pos x="0" y="128"/>
                </a:cxn>
              </a:cxnLst>
              <a:rect l="0" t="0" r="r" b="b"/>
              <a:pathLst>
                <a:path w="704" h="128">
                  <a:moveTo>
                    <a:pt x="704" y="0"/>
                  </a:moveTo>
                  <a:lnTo>
                    <a:pt x="624" y="0"/>
                  </a:lnTo>
                  <a:lnTo>
                    <a:pt x="0" y="128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5971" name="Freeform 35"/>
            <p:cNvSpPr>
              <a:spLocks noChangeAspect="1"/>
            </p:cNvSpPr>
            <p:nvPr/>
          </p:nvSpPr>
          <p:spPr bwMode="auto">
            <a:xfrm>
              <a:off x="3005" y="635"/>
              <a:ext cx="438" cy="133"/>
            </a:xfrm>
            <a:custGeom>
              <a:avLst/>
              <a:gdLst/>
              <a:ahLst/>
              <a:cxnLst>
                <a:cxn ang="0">
                  <a:pos x="608" y="0"/>
                </a:cxn>
                <a:cxn ang="0">
                  <a:pos x="536" y="0"/>
                </a:cxn>
                <a:cxn ang="0">
                  <a:pos x="0" y="184"/>
                </a:cxn>
              </a:cxnLst>
              <a:rect l="0" t="0" r="r" b="b"/>
              <a:pathLst>
                <a:path w="608" h="184">
                  <a:moveTo>
                    <a:pt x="608" y="0"/>
                  </a:moveTo>
                  <a:lnTo>
                    <a:pt x="536" y="0"/>
                  </a:lnTo>
                  <a:lnTo>
                    <a:pt x="0" y="184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5972" name="Freeform 36"/>
            <p:cNvSpPr>
              <a:spLocks noChangeAspect="1"/>
            </p:cNvSpPr>
            <p:nvPr/>
          </p:nvSpPr>
          <p:spPr bwMode="auto">
            <a:xfrm>
              <a:off x="2942" y="520"/>
              <a:ext cx="512" cy="178"/>
            </a:xfrm>
            <a:custGeom>
              <a:avLst/>
              <a:gdLst/>
              <a:ahLst/>
              <a:cxnLst>
                <a:cxn ang="0">
                  <a:pos x="712" y="0"/>
                </a:cxn>
                <a:cxn ang="0">
                  <a:pos x="624" y="0"/>
                </a:cxn>
                <a:cxn ang="0">
                  <a:pos x="0" y="248"/>
                </a:cxn>
              </a:cxnLst>
              <a:rect l="0" t="0" r="r" b="b"/>
              <a:pathLst>
                <a:path w="712" h="248">
                  <a:moveTo>
                    <a:pt x="712" y="0"/>
                  </a:moveTo>
                  <a:lnTo>
                    <a:pt x="624" y="0"/>
                  </a:lnTo>
                  <a:lnTo>
                    <a:pt x="0" y="248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5973" name="Freeform 37"/>
            <p:cNvSpPr>
              <a:spLocks noChangeAspect="1"/>
            </p:cNvSpPr>
            <p:nvPr/>
          </p:nvSpPr>
          <p:spPr bwMode="auto">
            <a:xfrm>
              <a:off x="3039" y="768"/>
              <a:ext cx="404" cy="51"/>
            </a:xfrm>
            <a:custGeom>
              <a:avLst/>
              <a:gdLst/>
              <a:ahLst/>
              <a:cxnLst>
                <a:cxn ang="0">
                  <a:pos x="560" y="0"/>
                </a:cxn>
                <a:cxn ang="0">
                  <a:pos x="488" y="0"/>
                </a:cxn>
                <a:cxn ang="0">
                  <a:pos x="0" y="72"/>
                </a:cxn>
              </a:cxnLst>
              <a:rect l="0" t="0" r="r" b="b"/>
              <a:pathLst>
                <a:path w="560" h="72">
                  <a:moveTo>
                    <a:pt x="560" y="0"/>
                  </a:moveTo>
                  <a:lnTo>
                    <a:pt x="488" y="0"/>
                  </a:lnTo>
                  <a:lnTo>
                    <a:pt x="0" y="72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5974" name="Rectangle 38"/>
            <p:cNvSpPr>
              <a:spLocks noChangeAspect="1" noChangeArrowheads="1"/>
            </p:cNvSpPr>
            <p:nvPr/>
          </p:nvSpPr>
          <p:spPr bwMode="auto">
            <a:xfrm>
              <a:off x="1615" y="483"/>
              <a:ext cx="474" cy="96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Nasal (nose)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5975" name="Rectangle 39"/>
            <p:cNvSpPr>
              <a:spLocks noChangeAspect="1" noChangeArrowheads="1"/>
            </p:cNvSpPr>
            <p:nvPr/>
          </p:nvSpPr>
          <p:spPr bwMode="auto">
            <a:xfrm>
              <a:off x="1610" y="609"/>
              <a:ext cx="480" cy="96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Oral (mouth)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5976" name="Rectangle 40"/>
            <p:cNvSpPr>
              <a:spLocks noChangeAspect="1" noChangeArrowheads="1"/>
            </p:cNvSpPr>
            <p:nvPr/>
          </p:nvSpPr>
          <p:spPr bwMode="auto">
            <a:xfrm>
              <a:off x="1610" y="793"/>
              <a:ext cx="566" cy="96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Cervical (neck)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5977" name="Rectangle 41"/>
            <p:cNvSpPr>
              <a:spLocks noChangeAspect="1" noChangeArrowheads="1"/>
            </p:cNvSpPr>
            <p:nvPr/>
          </p:nvSpPr>
          <p:spPr bwMode="auto">
            <a:xfrm>
              <a:off x="1610" y="949"/>
              <a:ext cx="707" cy="19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 dirty="0" err="1">
                  <a:solidFill>
                    <a:srgbClr val="000000"/>
                  </a:solidFill>
                  <a:latin typeface="Arial" charset="0"/>
                </a:rPr>
                <a:t>Acromial</a:t>
              </a:r>
              <a:endParaRPr lang="en-US" sz="1000" dirty="0">
                <a:solidFill>
                  <a:srgbClr val="000000"/>
                </a:solidFill>
                <a:latin typeface="Arial" charset="0"/>
              </a:endParaRPr>
            </a:p>
            <a:p>
              <a:pPr eaLnBrk="1" hangingPunct="1"/>
              <a:r>
                <a:rPr lang="en-US" sz="1000" dirty="0">
                  <a:solidFill>
                    <a:srgbClr val="000000"/>
                  </a:solidFill>
                  <a:latin typeface="Arial" charset="0"/>
                </a:rPr>
                <a:t>(point of shoulder)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295978" name="Rectangle 42"/>
            <p:cNvSpPr>
              <a:spLocks noChangeAspect="1" noChangeArrowheads="1"/>
            </p:cNvSpPr>
            <p:nvPr/>
          </p:nvSpPr>
          <p:spPr bwMode="auto">
            <a:xfrm>
              <a:off x="1610" y="1156"/>
              <a:ext cx="607" cy="96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Axillary (armpit)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5979" name="Rectangle 43"/>
            <p:cNvSpPr>
              <a:spLocks noChangeAspect="1" noChangeArrowheads="1"/>
            </p:cNvSpPr>
            <p:nvPr/>
          </p:nvSpPr>
          <p:spPr bwMode="auto">
            <a:xfrm>
              <a:off x="1610" y="1489"/>
              <a:ext cx="536" cy="96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Brachial (arm)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5980" name="Rectangle 44"/>
            <p:cNvSpPr>
              <a:spLocks noChangeAspect="1" noChangeArrowheads="1"/>
            </p:cNvSpPr>
            <p:nvPr/>
          </p:nvSpPr>
          <p:spPr bwMode="auto">
            <a:xfrm>
              <a:off x="1610" y="1622"/>
              <a:ext cx="583" cy="19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Antecubital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(front of elbow)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5981" name="Rectangle 45"/>
            <p:cNvSpPr>
              <a:spLocks noChangeAspect="1" noChangeArrowheads="1"/>
            </p:cNvSpPr>
            <p:nvPr/>
          </p:nvSpPr>
          <p:spPr bwMode="auto">
            <a:xfrm>
              <a:off x="1610" y="1291"/>
              <a:ext cx="413" cy="19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Abdominal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(abdomen)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5982" name="Rectangle 46"/>
            <p:cNvSpPr>
              <a:spLocks noChangeAspect="1" noChangeArrowheads="1"/>
            </p:cNvSpPr>
            <p:nvPr/>
          </p:nvSpPr>
          <p:spPr bwMode="auto">
            <a:xfrm>
              <a:off x="1610" y="2036"/>
              <a:ext cx="530" cy="96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Pelvic (pelvis)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5983" name="Rectangle 47"/>
            <p:cNvSpPr>
              <a:spLocks noChangeAspect="1" noChangeArrowheads="1"/>
            </p:cNvSpPr>
            <p:nvPr/>
          </p:nvSpPr>
          <p:spPr bwMode="auto">
            <a:xfrm>
              <a:off x="1610" y="1829"/>
              <a:ext cx="483" cy="19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Antebrachial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(forearm)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5984" name="Rectangle 48"/>
            <p:cNvSpPr>
              <a:spLocks noChangeAspect="1" noChangeArrowheads="1"/>
            </p:cNvSpPr>
            <p:nvPr/>
          </p:nvSpPr>
          <p:spPr bwMode="auto">
            <a:xfrm>
              <a:off x="1610" y="2163"/>
              <a:ext cx="510" cy="96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Carpal (wrist)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5985" name="Rectangle 49"/>
            <p:cNvSpPr>
              <a:spLocks noChangeAspect="1" noChangeArrowheads="1"/>
            </p:cNvSpPr>
            <p:nvPr/>
          </p:nvSpPr>
          <p:spPr bwMode="auto">
            <a:xfrm>
              <a:off x="1610" y="2548"/>
              <a:ext cx="265" cy="19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Palmar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(palm)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5986" name="Rectangle 50"/>
            <p:cNvSpPr>
              <a:spLocks noChangeAspect="1" noChangeArrowheads="1"/>
            </p:cNvSpPr>
            <p:nvPr/>
          </p:nvSpPr>
          <p:spPr bwMode="auto">
            <a:xfrm>
              <a:off x="1610" y="2316"/>
              <a:ext cx="299" cy="19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Pollex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(thumb)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5987" name="Rectangle 51"/>
            <p:cNvSpPr>
              <a:spLocks noChangeAspect="1" noChangeArrowheads="1"/>
            </p:cNvSpPr>
            <p:nvPr/>
          </p:nvSpPr>
          <p:spPr bwMode="auto">
            <a:xfrm>
              <a:off x="1610" y="2784"/>
              <a:ext cx="320" cy="19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Digital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(fingers)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5999" name="Rectangle 63"/>
            <p:cNvSpPr>
              <a:spLocks noChangeAspect="1" noChangeArrowheads="1"/>
            </p:cNvSpPr>
            <p:nvPr/>
          </p:nvSpPr>
          <p:spPr bwMode="auto">
            <a:xfrm>
              <a:off x="3468" y="1415"/>
              <a:ext cx="372" cy="19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Mammary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(breast)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6000" name="Rectangle 64"/>
            <p:cNvSpPr>
              <a:spLocks noChangeAspect="1" noChangeArrowheads="1"/>
            </p:cNvSpPr>
            <p:nvPr/>
          </p:nvSpPr>
          <p:spPr bwMode="auto">
            <a:xfrm>
              <a:off x="3468" y="500"/>
              <a:ext cx="684" cy="96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Frontal (forehead)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6001" name="Rectangle 65"/>
            <p:cNvSpPr>
              <a:spLocks noChangeAspect="1" noChangeArrowheads="1"/>
            </p:cNvSpPr>
            <p:nvPr/>
          </p:nvSpPr>
          <p:spPr bwMode="auto">
            <a:xfrm>
              <a:off x="3468" y="615"/>
              <a:ext cx="465" cy="96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Orbital (eye)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6002" name="Rectangle 66"/>
            <p:cNvSpPr>
              <a:spLocks noChangeAspect="1" noChangeArrowheads="1"/>
            </p:cNvSpPr>
            <p:nvPr/>
          </p:nvSpPr>
          <p:spPr bwMode="auto">
            <a:xfrm>
              <a:off x="3468" y="741"/>
              <a:ext cx="562" cy="96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Buccal (cheek)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6003" name="Rectangle 67"/>
            <p:cNvSpPr>
              <a:spLocks noChangeAspect="1" noChangeArrowheads="1"/>
            </p:cNvSpPr>
            <p:nvPr/>
          </p:nvSpPr>
          <p:spPr bwMode="auto">
            <a:xfrm>
              <a:off x="3468" y="1001"/>
              <a:ext cx="484" cy="19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Sternal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(breastbone)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6004" name="Rectangle 68"/>
            <p:cNvSpPr>
              <a:spLocks noChangeAspect="1" noChangeArrowheads="1"/>
            </p:cNvSpPr>
            <p:nvPr/>
          </p:nvSpPr>
          <p:spPr bwMode="auto">
            <a:xfrm>
              <a:off x="3468" y="1208"/>
              <a:ext cx="332" cy="19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Thoracic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(chest)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6005" name="Rectangle 69"/>
            <p:cNvSpPr>
              <a:spLocks noChangeAspect="1" noChangeArrowheads="1"/>
            </p:cNvSpPr>
            <p:nvPr/>
          </p:nvSpPr>
          <p:spPr bwMode="auto">
            <a:xfrm>
              <a:off x="3468" y="874"/>
              <a:ext cx="493" cy="96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Mental (chin)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6006" name="Rectangle 70"/>
            <p:cNvSpPr>
              <a:spLocks noChangeAspect="1" noChangeArrowheads="1"/>
            </p:cNvSpPr>
            <p:nvPr/>
          </p:nvSpPr>
          <p:spPr bwMode="auto">
            <a:xfrm>
              <a:off x="3473" y="1868"/>
              <a:ext cx="354" cy="19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Umbilical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(navel)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6007" name="Rectangle 71"/>
            <p:cNvSpPr>
              <a:spLocks noChangeAspect="1" noChangeArrowheads="1"/>
            </p:cNvSpPr>
            <p:nvPr/>
          </p:nvSpPr>
          <p:spPr bwMode="auto">
            <a:xfrm>
              <a:off x="2704" y="3918"/>
              <a:ext cx="431" cy="96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(a) Anterior</a:t>
              </a:r>
              <a:endParaRPr lang="en-US" sz="1000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Regional Terms: Anterior View</a:t>
            </a:r>
          </a:p>
        </p:txBody>
      </p:sp>
      <p:sp>
        <p:nvSpPr>
          <p:cNvPr id="296963" name="Text Box 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>
                <a:solidFill>
                  <a:schemeClr val="accent2"/>
                </a:solidFill>
                <a:latin typeface="Arial" charset="0"/>
              </a:rPr>
              <a:t>Figure 1.7a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555875" y="838199"/>
            <a:ext cx="3983997" cy="5534025"/>
            <a:chOff x="1598" y="353"/>
            <a:chExt cx="3178" cy="4414"/>
          </a:xfrm>
        </p:grpSpPr>
        <p:pic>
          <p:nvPicPr>
            <p:cNvPr id="296965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 t="2650" b="2379"/>
            <a:stretch>
              <a:fillRect/>
            </a:stretch>
          </p:blipFill>
          <p:spPr bwMode="auto">
            <a:xfrm>
              <a:off x="2385" y="359"/>
              <a:ext cx="1771" cy="4192"/>
            </a:xfrm>
            <a:prstGeom prst="rect">
              <a:avLst/>
            </a:prstGeom>
            <a:noFill/>
            <a:ln w="15875">
              <a:miter lim="800000"/>
              <a:headEnd/>
              <a:tailEnd/>
            </a:ln>
          </p:spPr>
        </p:pic>
        <p:sp>
          <p:nvSpPr>
            <p:cNvPr id="296966" name="Freeform 6"/>
            <p:cNvSpPr>
              <a:spLocks noChangeAspect="1"/>
            </p:cNvSpPr>
            <p:nvPr/>
          </p:nvSpPr>
          <p:spPr bwMode="auto">
            <a:xfrm>
              <a:off x="2659" y="4334"/>
              <a:ext cx="367" cy="79"/>
            </a:xfrm>
            <a:custGeom>
              <a:avLst/>
              <a:gdLst/>
              <a:ahLst/>
              <a:cxnLst>
                <a:cxn ang="0">
                  <a:pos x="0" y="88"/>
                </a:cxn>
                <a:cxn ang="0">
                  <a:pos x="56" y="88"/>
                </a:cxn>
                <a:cxn ang="0">
                  <a:pos x="408" y="0"/>
                </a:cxn>
              </a:cxnLst>
              <a:rect l="0" t="0" r="r" b="b"/>
              <a:pathLst>
                <a:path w="408" h="88">
                  <a:moveTo>
                    <a:pt x="0" y="88"/>
                  </a:moveTo>
                  <a:lnTo>
                    <a:pt x="56" y="88"/>
                  </a:lnTo>
                  <a:lnTo>
                    <a:pt x="408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67" name="Freeform 7"/>
            <p:cNvSpPr>
              <a:spLocks noChangeAspect="1"/>
            </p:cNvSpPr>
            <p:nvPr/>
          </p:nvSpPr>
          <p:spPr bwMode="auto">
            <a:xfrm>
              <a:off x="2623" y="4521"/>
              <a:ext cx="388" cy="8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80" y="96"/>
                </a:cxn>
                <a:cxn ang="0">
                  <a:pos x="432" y="0"/>
                </a:cxn>
              </a:cxnLst>
              <a:rect l="0" t="0" r="r" b="b"/>
              <a:pathLst>
                <a:path w="432" h="96">
                  <a:moveTo>
                    <a:pt x="0" y="96"/>
                  </a:moveTo>
                  <a:lnTo>
                    <a:pt x="80" y="96"/>
                  </a:lnTo>
                  <a:lnTo>
                    <a:pt x="432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68" name="Freeform 8"/>
            <p:cNvSpPr>
              <a:spLocks noChangeAspect="1"/>
            </p:cNvSpPr>
            <p:nvPr/>
          </p:nvSpPr>
          <p:spPr bwMode="auto">
            <a:xfrm>
              <a:off x="2127" y="3881"/>
              <a:ext cx="942" cy="309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80" y="344"/>
                </a:cxn>
                <a:cxn ang="0">
                  <a:pos x="1000" y="0"/>
                </a:cxn>
              </a:cxnLst>
              <a:rect l="0" t="0" r="r" b="b"/>
              <a:pathLst>
                <a:path w="1000" h="344">
                  <a:moveTo>
                    <a:pt x="0" y="344"/>
                  </a:moveTo>
                  <a:lnTo>
                    <a:pt x="80" y="344"/>
                  </a:lnTo>
                  <a:lnTo>
                    <a:pt x="100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69" name="Freeform 9"/>
            <p:cNvSpPr>
              <a:spLocks noChangeAspect="1"/>
            </p:cNvSpPr>
            <p:nvPr/>
          </p:nvSpPr>
          <p:spPr bwMode="auto">
            <a:xfrm>
              <a:off x="1970" y="3456"/>
              <a:ext cx="1113" cy="418"/>
            </a:xfrm>
            <a:custGeom>
              <a:avLst/>
              <a:gdLst/>
              <a:ahLst/>
              <a:cxnLst>
                <a:cxn ang="0">
                  <a:pos x="0" y="464"/>
                </a:cxn>
                <a:cxn ang="0">
                  <a:pos x="80" y="464"/>
                </a:cxn>
                <a:cxn ang="0">
                  <a:pos x="1176" y="0"/>
                </a:cxn>
              </a:cxnLst>
              <a:rect l="0" t="0" r="r" b="b"/>
              <a:pathLst>
                <a:path w="1176" h="464">
                  <a:moveTo>
                    <a:pt x="0" y="464"/>
                  </a:moveTo>
                  <a:lnTo>
                    <a:pt x="80" y="464"/>
                  </a:lnTo>
                  <a:lnTo>
                    <a:pt x="1176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70" name="Freeform 10"/>
            <p:cNvSpPr>
              <a:spLocks noChangeAspect="1"/>
            </p:cNvSpPr>
            <p:nvPr/>
          </p:nvSpPr>
          <p:spPr bwMode="auto">
            <a:xfrm>
              <a:off x="2601" y="2651"/>
              <a:ext cx="612" cy="921"/>
            </a:xfrm>
            <a:custGeom>
              <a:avLst/>
              <a:gdLst/>
              <a:ahLst/>
              <a:cxnLst>
                <a:cxn ang="0">
                  <a:pos x="0" y="1024"/>
                </a:cxn>
                <a:cxn ang="0">
                  <a:pos x="72" y="1024"/>
                </a:cxn>
                <a:cxn ang="0">
                  <a:pos x="680" y="0"/>
                </a:cxn>
              </a:cxnLst>
              <a:rect l="0" t="0" r="r" b="b"/>
              <a:pathLst>
                <a:path w="680" h="1024">
                  <a:moveTo>
                    <a:pt x="0" y="1024"/>
                  </a:moveTo>
                  <a:lnTo>
                    <a:pt x="72" y="1024"/>
                  </a:lnTo>
                  <a:lnTo>
                    <a:pt x="68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71" name="Freeform 11"/>
            <p:cNvSpPr>
              <a:spLocks noChangeAspect="1"/>
            </p:cNvSpPr>
            <p:nvPr/>
          </p:nvSpPr>
          <p:spPr bwMode="auto">
            <a:xfrm>
              <a:off x="1916" y="2802"/>
              <a:ext cx="568" cy="482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80" y="536"/>
                </a:cxn>
                <a:cxn ang="0">
                  <a:pos x="584" y="0"/>
                </a:cxn>
              </a:cxnLst>
              <a:rect l="0" t="0" r="r" b="b"/>
              <a:pathLst>
                <a:path w="584" h="536">
                  <a:moveTo>
                    <a:pt x="0" y="536"/>
                  </a:moveTo>
                  <a:lnTo>
                    <a:pt x="80" y="536"/>
                  </a:lnTo>
                  <a:lnTo>
                    <a:pt x="584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72" name="Freeform 12"/>
            <p:cNvSpPr>
              <a:spLocks noChangeAspect="1"/>
            </p:cNvSpPr>
            <p:nvPr/>
          </p:nvSpPr>
          <p:spPr bwMode="auto">
            <a:xfrm>
              <a:off x="1907" y="2586"/>
              <a:ext cx="519" cy="124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80" y="128"/>
                </a:cxn>
                <a:cxn ang="0">
                  <a:pos x="536" y="0"/>
                </a:cxn>
              </a:cxnLst>
              <a:rect l="0" t="0" r="r" b="b"/>
              <a:pathLst>
                <a:path w="536" h="128">
                  <a:moveTo>
                    <a:pt x="0" y="128"/>
                  </a:moveTo>
                  <a:lnTo>
                    <a:pt x="80" y="128"/>
                  </a:lnTo>
                  <a:lnTo>
                    <a:pt x="536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73" name="Freeform 13"/>
            <p:cNvSpPr>
              <a:spLocks noChangeAspect="1"/>
            </p:cNvSpPr>
            <p:nvPr/>
          </p:nvSpPr>
          <p:spPr bwMode="auto">
            <a:xfrm>
              <a:off x="2246" y="2442"/>
              <a:ext cx="396" cy="65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72" y="72"/>
                </a:cxn>
                <a:cxn ang="0">
                  <a:pos x="440" y="0"/>
                </a:cxn>
              </a:cxnLst>
              <a:rect l="0" t="0" r="r" b="b"/>
              <a:pathLst>
                <a:path w="440" h="72">
                  <a:moveTo>
                    <a:pt x="0" y="72"/>
                  </a:moveTo>
                  <a:lnTo>
                    <a:pt x="72" y="72"/>
                  </a:lnTo>
                  <a:lnTo>
                    <a:pt x="44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74" name="Freeform 14"/>
            <p:cNvSpPr>
              <a:spLocks noChangeAspect="1"/>
            </p:cNvSpPr>
            <p:nvPr/>
          </p:nvSpPr>
          <p:spPr bwMode="auto">
            <a:xfrm>
              <a:off x="2210" y="2083"/>
              <a:ext cx="504" cy="10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0"/>
                </a:cxn>
                <a:cxn ang="0">
                  <a:pos x="560" y="120"/>
                </a:cxn>
              </a:cxnLst>
              <a:rect l="0" t="0" r="r" b="b"/>
              <a:pathLst>
                <a:path w="560" h="120">
                  <a:moveTo>
                    <a:pt x="0" y="0"/>
                  </a:moveTo>
                  <a:lnTo>
                    <a:pt x="72" y="0"/>
                  </a:lnTo>
                  <a:lnTo>
                    <a:pt x="560" y="12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75" name="Freeform 15"/>
            <p:cNvSpPr>
              <a:spLocks noChangeAspect="1"/>
            </p:cNvSpPr>
            <p:nvPr/>
          </p:nvSpPr>
          <p:spPr bwMode="auto">
            <a:xfrm>
              <a:off x="2149" y="1819"/>
              <a:ext cx="614" cy="1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656" y="128"/>
                </a:cxn>
              </a:cxnLst>
              <a:rect l="0" t="0" r="r" b="b"/>
              <a:pathLst>
                <a:path w="656" h="128">
                  <a:moveTo>
                    <a:pt x="0" y="0"/>
                  </a:moveTo>
                  <a:lnTo>
                    <a:pt x="144" y="0"/>
                  </a:lnTo>
                  <a:lnTo>
                    <a:pt x="656" y="128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76" name="Freeform 16"/>
            <p:cNvSpPr>
              <a:spLocks noChangeAspect="1"/>
            </p:cNvSpPr>
            <p:nvPr/>
          </p:nvSpPr>
          <p:spPr bwMode="auto">
            <a:xfrm>
              <a:off x="2281" y="1665"/>
              <a:ext cx="496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0"/>
                </a:cxn>
                <a:cxn ang="0">
                  <a:pos x="552" y="160"/>
                </a:cxn>
              </a:cxnLst>
              <a:rect l="0" t="0" r="r" b="b"/>
              <a:pathLst>
                <a:path w="552" h="160">
                  <a:moveTo>
                    <a:pt x="0" y="0"/>
                  </a:moveTo>
                  <a:lnTo>
                    <a:pt x="72" y="0"/>
                  </a:lnTo>
                  <a:lnTo>
                    <a:pt x="552" y="16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77" name="Freeform 17"/>
            <p:cNvSpPr>
              <a:spLocks noChangeAspect="1"/>
            </p:cNvSpPr>
            <p:nvPr/>
          </p:nvSpPr>
          <p:spPr bwMode="auto">
            <a:xfrm>
              <a:off x="2118" y="1406"/>
              <a:ext cx="1131" cy="6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0"/>
                </a:cxn>
                <a:cxn ang="0">
                  <a:pos x="1216" y="688"/>
                </a:cxn>
              </a:cxnLst>
              <a:rect l="0" t="0" r="r" b="b"/>
              <a:pathLst>
                <a:path w="1216" h="688">
                  <a:moveTo>
                    <a:pt x="0" y="0"/>
                  </a:moveTo>
                  <a:lnTo>
                    <a:pt x="72" y="0"/>
                  </a:lnTo>
                  <a:lnTo>
                    <a:pt x="1216" y="688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78" name="Freeform 18"/>
            <p:cNvSpPr>
              <a:spLocks noChangeAspect="1"/>
            </p:cNvSpPr>
            <p:nvPr/>
          </p:nvSpPr>
          <p:spPr bwMode="auto">
            <a:xfrm>
              <a:off x="2359" y="1241"/>
              <a:ext cx="552" cy="2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0"/>
                </a:cxn>
                <a:cxn ang="0">
                  <a:pos x="600" y="328"/>
                </a:cxn>
              </a:cxnLst>
              <a:rect l="0" t="0" r="r" b="b"/>
              <a:pathLst>
                <a:path w="600" h="328">
                  <a:moveTo>
                    <a:pt x="0" y="0"/>
                  </a:moveTo>
                  <a:lnTo>
                    <a:pt x="72" y="0"/>
                  </a:lnTo>
                  <a:lnTo>
                    <a:pt x="600" y="328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79" name="Freeform 19"/>
            <p:cNvSpPr>
              <a:spLocks noChangeAspect="1"/>
            </p:cNvSpPr>
            <p:nvPr/>
          </p:nvSpPr>
          <p:spPr bwMode="auto">
            <a:xfrm>
              <a:off x="2314" y="788"/>
              <a:ext cx="935" cy="2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8" y="0"/>
                </a:cxn>
                <a:cxn ang="0">
                  <a:pos x="1040" y="296"/>
                </a:cxn>
              </a:cxnLst>
              <a:rect l="0" t="0" r="r" b="b"/>
              <a:pathLst>
                <a:path w="1040" h="296">
                  <a:moveTo>
                    <a:pt x="0" y="0"/>
                  </a:moveTo>
                  <a:lnTo>
                    <a:pt x="88" y="0"/>
                  </a:lnTo>
                  <a:lnTo>
                    <a:pt x="1040" y="296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80" name="Freeform 20"/>
            <p:cNvSpPr>
              <a:spLocks noChangeAspect="1"/>
            </p:cNvSpPr>
            <p:nvPr/>
          </p:nvSpPr>
          <p:spPr bwMode="auto">
            <a:xfrm>
              <a:off x="2227" y="565"/>
              <a:ext cx="1036" cy="3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1152" y="360"/>
                </a:cxn>
              </a:cxnLst>
              <a:rect l="0" t="0" r="r" b="b"/>
              <a:pathLst>
                <a:path w="1152" h="360">
                  <a:moveTo>
                    <a:pt x="0" y="0"/>
                  </a:moveTo>
                  <a:lnTo>
                    <a:pt x="64" y="0"/>
                  </a:lnTo>
                  <a:lnTo>
                    <a:pt x="1152" y="36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81" name="Freeform 21"/>
            <p:cNvSpPr>
              <a:spLocks noChangeAspect="1"/>
            </p:cNvSpPr>
            <p:nvPr/>
          </p:nvSpPr>
          <p:spPr bwMode="auto">
            <a:xfrm>
              <a:off x="2227" y="399"/>
              <a:ext cx="1029" cy="4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1144" y="448"/>
                </a:cxn>
              </a:cxnLst>
              <a:rect l="0" t="0" r="r" b="b"/>
              <a:pathLst>
                <a:path w="1144" h="448">
                  <a:moveTo>
                    <a:pt x="0" y="0"/>
                  </a:moveTo>
                  <a:lnTo>
                    <a:pt x="64" y="0"/>
                  </a:lnTo>
                  <a:lnTo>
                    <a:pt x="1144" y="448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82" name="Freeform 22"/>
            <p:cNvSpPr>
              <a:spLocks noChangeAspect="1"/>
            </p:cNvSpPr>
            <p:nvPr/>
          </p:nvSpPr>
          <p:spPr bwMode="auto">
            <a:xfrm>
              <a:off x="2040" y="982"/>
              <a:ext cx="849" cy="1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0" y="0"/>
                </a:cxn>
                <a:cxn ang="0">
                  <a:pos x="904" y="168"/>
                </a:cxn>
              </a:cxnLst>
              <a:rect l="0" t="0" r="r" b="b"/>
              <a:pathLst>
                <a:path w="904" h="168">
                  <a:moveTo>
                    <a:pt x="0" y="0"/>
                  </a:moveTo>
                  <a:lnTo>
                    <a:pt x="360" y="0"/>
                  </a:lnTo>
                  <a:lnTo>
                    <a:pt x="904" y="168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83" name="Freeform 23"/>
            <p:cNvSpPr>
              <a:spLocks noChangeAspect="1"/>
            </p:cNvSpPr>
            <p:nvPr/>
          </p:nvSpPr>
          <p:spPr bwMode="auto">
            <a:xfrm>
              <a:off x="2285" y="2342"/>
              <a:ext cx="971" cy="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1080" y="72"/>
                </a:cxn>
              </a:cxnLst>
              <a:rect l="0" t="0" r="r" b="b"/>
              <a:pathLst>
                <a:path w="1080" h="72">
                  <a:moveTo>
                    <a:pt x="0" y="0"/>
                  </a:moveTo>
                  <a:lnTo>
                    <a:pt x="56" y="0"/>
                  </a:lnTo>
                  <a:lnTo>
                    <a:pt x="1080" y="72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84" name="Freeform 24"/>
            <p:cNvSpPr>
              <a:spLocks noChangeAspect="1"/>
            </p:cNvSpPr>
            <p:nvPr/>
          </p:nvSpPr>
          <p:spPr bwMode="auto">
            <a:xfrm>
              <a:off x="1938" y="2564"/>
              <a:ext cx="654" cy="425"/>
            </a:xfrm>
            <a:custGeom>
              <a:avLst/>
              <a:gdLst/>
              <a:ahLst/>
              <a:cxnLst>
                <a:cxn ang="0">
                  <a:pos x="0" y="472"/>
                </a:cxn>
                <a:cxn ang="0">
                  <a:pos x="80" y="472"/>
                </a:cxn>
                <a:cxn ang="0">
                  <a:pos x="672" y="0"/>
                </a:cxn>
              </a:cxnLst>
              <a:rect l="0" t="0" r="r" b="b"/>
              <a:pathLst>
                <a:path w="672" h="472">
                  <a:moveTo>
                    <a:pt x="0" y="472"/>
                  </a:moveTo>
                  <a:lnTo>
                    <a:pt x="80" y="472"/>
                  </a:lnTo>
                  <a:lnTo>
                    <a:pt x="672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85" name="Freeform 25"/>
            <p:cNvSpPr>
              <a:spLocks noChangeAspect="1"/>
            </p:cNvSpPr>
            <p:nvPr/>
          </p:nvSpPr>
          <p:spPr bwMode="auto">
            <a:xfrm>
              <a:off x="3364" y="2478"/>
              <a:ext cx="539" cy="806"/>
            </a:xfrm>
            <a:custGeom>
              <a:avLst/>
              <a:gdLst/>
              <a:ahLst/>
              <a:cxnLst>
                <a:cxn ang="0">
                  <a:pos x="600" y="896"/>
                </a:cxn>
                <a:cxn ang="0">
                  <a:pos x="512" y="896"/>
                </a:cxn>
                <a:cxn ang="0">
                  <a:pos x="0" y="0"/>
                </a:cxn>
              </a:cxnLst>
              <a:rect l="0" t="0" r="r" b="b"/>
              <a:pathLst>
                <a:path w="600" h="896">
                  <a:moveTo>
                    <a:pt x="600" y="896"/>
                  </a:moveTo>
                  <a:lnTo>
                    <a:pt x="512" y="896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86" name="Freeform 26"/>
            <p:cNvSpPr>
              <a:spLocks noChangeAspect="1"/>
            </p:cNvSpPr>
            <p:nvPr/>
          </p:nvSpPr>
          <p:spPr bwMode="auto">
            <a:xfrm>
              <a:off x="3608" y="2543"/>
              <a:ext cx="288" cy="453"/>
            </a:xfrm>
            <a:custGeom>
              <a:avLst/>
              <a:gdLst/>
              <a:ahLst/>
              <a:cxnLst>
                <a:cxn ang="0">
                  <a:pos x="320" y="504"/>
                </a:cxn>
                <a:cxn ang="0">
                  <a:pos x="240" y="504"/>
                </a:cxn>
                <a:cxn ang="0">
                  <a:pos x="0" y="0"/>
                </a:cxn>
              </a:cxnLst>
              <a:rect l="0" t="0" r="r" b="b"/>
              <a:pathLst>
                <a:path w="320" h="504">
                  <a:moveTo>
                    <a:pt x="320" y="504"/>
                  </a:moveTo>
                  <a:lnTo>
                    <a:pt x="240" y="504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87" name="Freeform 27"/>
            <p:cNvSpPr>
              <a:spLocks noChangeAspect="1"/>
            </p:cNvSpPr>
            <p:nvPr/>
          </p:nvSpPr>
          <p:spPr bwMode="auto">
            <a:xfrm>
              <a:off x="3421" y="4420"/>
              <a:ext cx="475" cy="79"/>
            </a:xfrm>
            <a:custGeom>
              <a:avLst/>
              <a:gdLst/>
              <a:ahLst/>
              <a:cxnLst>
                <a:cxn ang="0">
                  <a:pos x="528" y="0"/>
                </a:cxn>
                <a:cxn ang="0">
                  <a:pos x="448" y="0"/>
                </a:cxn>
                <a:cxn ang="0">
                  <a:pos x="0" y="88"/>
                </a:cxn>
              </a:cxnLst>
              <a:rect l="0" t="0" r="r" b="b"/>
              <a:pathLst>
                <a:path w="528" h="88">
                  <a:moveTo>
                    <a:pt x="528" y="0"/>
                  </a:moveTo>
                  <a:lnTo>
                    <a:pt x="448" y="0"/>
                  </a:lnTo>
                  <a:lnTo>
                    <a:pt x="0" y="88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88" name="Freeform 28"/>
            <p:cNvSpPr>
              <a:spLocks noChangeAspect="1"/>
            </p:cNvSpPr>
            <p:nvPr/>
          </p:nvSpPr>
          <p:spPr bwMode="auto">
            <a:xfrm>
              <a:off x="3500" y="3082"/>
              <a:ext cx="396" cy="497"/>
            </a:xfrm>
            <a:custGeom>
              <a:avLst/>
              <a:gdLst/>
              <a:ahLst/>
              <a:cxnLst>
                <a:cxn ang="0">
                  <a:pos x="440" y="552"/>
                </a:cxn>
                <a:cxn ang="0">
                  <a:pos x="360" y="552"/>
                </a:cxn>
                <a:cxn ang="0">
                  <a:pos x="0" y="0"/>
                </a:cxn>
              </a:cxnLst>
              <a:rect l="0" t="0" r="r" b="b"/>
              <a:pathLst>
                <a:path w="440" h="552">
                  <a:moveTo>
                    <a:pt x="440" y="552"/>
                  </a:moveTo>
                  <a:lnTo>
                    <a:pt x="360" y="552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89" name="Line 29"/>
            <p:cNvSpPr>
              <a:spLocks noChangeAspect="1" noChangeShapeType="1"/>
            </p:cNvSpPr>
            <p:nvPr/>
          </p:nvSpPr>
          <p:spPr bwMode="auto">
            <a:xfrm flipH="1">
              <a:off x="3515" y="3967"/>
              <a:ext cx="388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90" name="Freeform 30"/>
            <p:cNvSpPr>
              <a:spLocks noChangeAspect="1"/>
            </p:cNvSpPr>
            <p:nvPr/>
          </p:nvSpPr>
          <p:spPr bwMode="auto">
            <a:xfrm>
              <a:off x="3536" y="1550"/>
              <a:ext cx="360" cy="51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320" y="0"/>
                </a:cxn>
                <a:cxn ang="0">
                  <a:pos x="0" y="56"/>
                </a:cxn>
              </a:cxnLst>
              <a:rect l="0" t="0" r="r" b="b"/>
              <a:pathLst>
                <a:path w="400" h="56">
                  <a:moveTo>
                    <a:pt x="400" y="0"/>
                  </a:moveTo>
                  <a:lnTo>
                    <a:pt x="320" y="0"/>
                  </a:lnTo>
                  <a:lnTo>
                    <a:pt x="0" y="56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91" name="Freeform 31"/>
            <p:cNvSpPr>
              <a:spLocks noChangeAspect="1"/>
            </p:cNvSpPr>
            <p:nvPr/>
          </p:nvSpPr>
          <p:spPr bwMode="auto">
            <a:xfrm>
              <a:off x="3263" y="2126"/>
              <a:ext cx="640" cy="100"/>
            </a:xfrm>
            <a:custGeom>
              <a:avLst/>
              <a:gdLst/>
              <a:ahLst/>
              <a:cxnLst>
                <a:cxn ang="0">
                  <a:pos x="712" y="0"/>
                </a:cxn>
                <a:cxn ang="0">
                  <a:pos x="624" y="0"/>
                </a:cxn>
                <a:cxn ang="0">
                  <a:pos x="0" y="112"/>
                </a:cxn>
              </a:cxnLst>
              <a:rect l="0" t="0" r="r" b="b"/>
              <a:pathLst>
                <a:path w="712" h="112">
                  <a:moveTo>
                    <a:pt x="712" y="0"/>
                  </a:moveTo>
                  <a:lnTo>
                    <a:pt x="624" y="0"/>
                  </a:lnTo>
                  <a:lnTo>
                    <a:pt x="0" y="112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92" name="Freeform 32"/>
            <p:cNvSpPr>
              <a:spLocks noChangeAspect="1"/>
            </p:cNvSpPr>
            <p:nvPr/>
          </p:nvSpPr>
          <p:spPr bwMode="auto">
            <a:xfrm>
              <a:off x="3493" y="1291"/>
              <a:ext cx="396" cy="166"/>
            </a:xfrm>
            <a:custGeom>
              <a:avLst/>
              <a:gdLst/>
              <a:ahLst/>
              <a:cxnLst>
                <a:cxn ang="0">
                  <a:pos x="440" y="0"/>
                </a:cxn>
                <a:cxn ang="0">
                  <a:pos x="368" y="0"/>
                </a:cxn>
                <a:cxn ang="0">
                  <a:pos x="0" y="184"/>
                </a:cxn>
              </a:cxnLst>
              <a:rect l="0" t="0" r="r" b="b"/>
              <a:pathLst>
                <a:path w="440" h="184">
                  <a:moveTo>
                    <a:pt x="440" y="0"/>
                  </a:moveTo>
                  <a:lnTo>
                    <a:pt x="368" y="0"/>
                  </a:lnTo>
                  <a:lnTo>
                    <a:pt x="0" y="184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93" name="Freeform 33"/>
            <p:cNvSpPr>
              <a:spLocks noChangeAspect="1"/>
            </p:cNvSpPr>
            <p:nvPr/>
          </p:nvSpPr>
          <p:spPr bwMode="auto">
            <a:xfrm>
              <a:off x="3263" y="1032"/>
              <a:ext cx="633" cy="202"/>
            </a:xfrm>
            <a:custGeom>
              <a:avLst/>
              <a:gdLst/>
              <a:ahLst/>
              <a:cxnLst>
                <a:cxn ang="0">
                  <a:pos x="704" y="0"/>
                </a:cxn>
                <a:cxn ang="0">
                  <a:pos x="624" y="0"/>
                </a:cxn>
                <a:cxn ang="0">
                  <a:pos x="0" y="224"/>
                </a:cxn>
              </a:cxnLst>
              <a:rect l="0" t="0" r="r" b="b"/>
              <a:pathLst>
                <a:path w="704" h="224">
                  <a:moveTo>
                    <a:pt x="704" y="0"/>
                  </a:moveTo>
                  <a:lnTo>
                    <a:pt x="624" y="0"/>
                  </a:lnTo>
                  <a:lnTo>
                    <a:pt x="0" y="224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94" name="Freeform 34"/>
            <p:cNvSpPr>
              <a:spLocks noChangeAspect="1"/>
            </p:cNvSpPr>
            <p:nvPr/>
          </p:nvSpPr>
          <p:spPr bwMode="auto">
            <a:xfrm>
              <a:off x="3263" y="867"/>
              <a:ext cx="633" cy="115"/>
            </a:xfrm>
            <a:custGeom>
              <a:avLst/>
              <a:gdLst/>
              <a:ahLst/>
              <a:cxnLst>
                <a:cxn ang="0">
                  <a:pos x="704" y="0"/>
                </a:cxn>
                <a:cxn ang="0">
                  <a:pos x="624" y="0"/>
                </a:cxn>
                <a:cxn ang="0">
                  <a:pos x="0" y="128"/>
                </a:cxn>
              </a:cxnLst>
              <a:rect l="0" t="0" r="r" b="b"/>
              <a:pathLst>
                <a:path w="704" h="128">
                  <a:moveTo>
                    <a:pt x="704" y="0"/>
                  </a:moveTo>
                  <a:lnTo>
                    <a:pt x="624" y="0"/>
                  </a:lnTo>
                  <a:lnTo>
                    <a:pt x="0" y="128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95" name="Freeform 35"/>
            <p:cNvSpPr>
              <a:spLocks noChangeAspect="1"/>
            </p:cNvSpPr>
            <p:nvPr/>
          </p:nvSpPr>
          <p:spPr bwMode="auto">
            <a:xfrm>
              <a:off x="3342" y="543"/>
              <a:ext cx="547" cy="166"/>
            </a:xfrm>
            <a:custGeom>
              <a:avLst/>
              <a:gdLst/>
              <a:ahLst/>
              <a:cxnLst>
                <a:cxn ang="0">
                  <a:pos x="608" y="0"/>
                </a:cxn>
                <a:cxn ang="0">
                  <a:pos x="536" y="0"/>
                </a:cxn>
                <a:cxn ang="0">
                  <a:pos x="0" y="184"/>
                </a:cxn>
              </a:cxnLst>
              <a:rect l="0" t="0" r="r" b="b"/>
              <a:pathLst>
                <a:path w="608" h="184">
                  <a:moveTo>
                    <a:pt x="608" y="0"/>
                  </a:moveTo>
                  <a:lnTo>
                    <a:pt x="536" y="0"/>
                  </a:lnTo>
                  <a:lnTo>
                    <a:pt x="0" y="184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96" name="Freeform 36"/>
            <p:cNvSpPr>
              <a:spLocks noChangeAspect="1"/>
            </p:cNvSpPr>
            <p:nvPr/>
          </p:nvSpPr>
          <p:spPr bwMode="auto">
            <a:xfrm>
              <a:off x="3263" y="399"/>
              <a:ext cx="640" cy="223"/>
            </a:xfrm>
            <a:custGeom>
              <a:avLst/>
              <a:gdLst/>
              <a:ahLst/>
              <a:cxnLst>
                <a:cxn ang="0">
                  <a:pos x="712" y="0"/>
                </a:cxn>
                <a:cxn ang="0">
                  <a:pos x="624" y="0"/>
                </a:cxn>
                <a:cxn ang="0">
                  <a:pos x="0" y="248"/>
                </a:cxn>
              </a:cxnLst>
              <a:rect l="0" t="0" r="r" b="b"/>
              <a:pathLst>
                <a:path w="712" h="248">
                  <a:moveTo>
                    <a:pt x="712" y="0"/>
                  </a:moveTo>
                  <a:lnTo>
                    <a:pt x="624" y="0"/>
                  </a:lnTo>
                  <a:lnTo>
                    <a:pt x="0" y="248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97" name="Freeform 37"/>
            <p:cNvSpPr>
              <a:spLocks noChangeAspect="1"/>
            </p:cNvSpPr>
            <p:nvPr/>
          </p:nvSpPr>
          <p:spPr bwMode="auto">
            <a:xfrm>
              <a:off x="3385" y="709"/>
              <a:ext cx="504" cy="64"/>
            </a:xfrm>
            <a:custGeom>
              <a:avLst/>
              <a:gdLst/>
              <a:ahLst/>
              <a:cxnLst>
                <a:cxn ang="0">
                  <a:pos x="560" y="0"/>
                </a:cxn>
                <a:cxn ang="0">
                  <a:pos x="488" y="0"/>
                </a:cxn>
                <a:cxn ang="0">
                  <a:pos x="0" y="72"/>
                </a:cxn>
              </a:cxnLst>
              <a:rect l="0" t="0" r="r" b="b"/>
              <a:pathLst>
                <a:path w="560" h="72">
                  <a:moveTo>
                    <a:pt x="560" y="0"/>
                  </a:moveTo>
                  <a:lnTo>
                    <a:pt x="488" y="0"/>
                  </a:lnTo>
                  <a:lnTo>
                    <a:pt x="0" y="72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998" name="Rectangle 38"/>
            <p:cNvSpPr>
              <a:spLocks noChangeAspect="1" noChangeArrowheads="1"/>
            </p:cNvSpPr>
            <p:nvPr/>
          </p:nvSpPr>
          <p:spPr bwMode="auto">
            <a:xfrm>
              <a:off x="1604" y="353"/>
              <a:ext cx="593" cy="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Nasal (nose)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6999" name="Rectangle 39"/>
            <p:cNvSpPr>
              <a:spLocks noChangeAspect="1" noChangeArrowheads="1"/>
            </p:cNvSpPr>
            <p:nvPr/>
          </p:nvSpPr>
          <p:spPr bwMode="auto">
            <a:xfrm>
              <a:off x="1598" y="511"/>
              <a:ext cx="600" cy="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Oral (mouth)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7000" name="Rectangle 40"/>
            <p:cNvSpPr>
              <a:spLocks noChangeAspect="1" noChangeArrowheads="1"/>
            </p:cNvSpPr>
            <p:nvPr/>
          </p:nvSpPr>
          <p:spPr bwMode="auto">
            <a:xfrm>
              <a:off x="1598" y="741"/>
              <a:ext cx="708" cy="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Cervical (neck)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7001" name="Rectangle 41"/>
            <p:cNvSpPr>
              <a:spLocks noChangeAspect="1" noChangeArrowheads="1"/>
            </p:cNvSpPr>
            <p:nvPr/>
          </p:nvSpPr>
          <p:spPr bwMode="auto">
            <a:xfrm>
              <a:off x="1598" y="936"/>
              <a:ext cx="884" cy="24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Acromial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(point of shoulder)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7002" name="Rectangle 42"/>
            <p:cNvSpPr>
              <a:spLocks noChangeAspect="1" noChangeArrowheads="1"/>
            </p:cNvSpPr>
            <p:nvPr/>
          </p:nvSpPr>
          <p:spPr bwMode="auto">
            <a:xfrm>
              <a:off x="1598" y="1194"/>
              <a:ext cx="759" cy="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Axillary (armpit)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7003" name="Rectangle 43"/>
            <p:cNvSpPr>
              <a:spLocks noChangeAspect="1" noChangeArrowheads="1"/>
            </p:cNvSpPr>
            <p:nvPr/>
          </p:nvSpPr>
          <p:spPr bwMode="auto">
            <a:xfrm>
              <a:off x="1598" y="1611"/>
              <a:ext cx="670" cy="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Brachial (arm)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7004" name="Rectangle 44"/>
            <p:cNvSpPr>
              <a:spLocks noChangeAspect="1" noChangeArrowheads="1"/>
            </p:cNvSpPr>
            <p:nvPr/>
          </p:nvSpPr>
          <p:spPr bwMode="auto">
            <a:xfrm>
              <a:off x="1598" y="1777"/>
              <a:ext cx="729" cy="24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Antecubital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(front of elbow)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7005" name="Rectangle 45"/>
            <p:cNvSpPr>
              <a:spLocks noChangeAspect="1" noChangeArrowheads="1"/>
            </p:cNvSpPr>
            <p:nvPr/>
          </p:nvSpPr>
          <p:spPr bwMode="auto">
            <a:xfrm>
              <a:off x="1598" y="1363"/>
              <a:ext cx="516" cy="24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Abdominal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(abdomen)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7006" name="Rectangle 46"/>
            <p:cNvSpPr>
              <a:spLocks noChangeAspect="1" noChangeArrowheads="1"/>
            </p:cNvSpPr>
            <p:nvPr/>
          </p:nvSpPr>
          <p:spPr bwMode="auto">
            <a:xfrm>
              <a:off x="1598" y="2294"/>
              <a:ext cx="663" cy="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Pelvic (pelvis)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7007" name="Rectangle 47"/>
            <p:cNvSpPr>
              <a:spLocks noChangeAspect="1" noChangeArrowheads="1"/>
            </p:cNvSpPr>
            <p:nvPr/>
          </p:nvSpPr>
          <p:spPr bwMode="auto">
            <a:xfrm>
              <a:off x="1598" y="2036"/>
              <a:ext cx="604" cy="24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Antebrachial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(forearm)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7008" name="Rectangle 48"/>
            <p:cNvSpPr>
              <a:spLocks noChangeAspect="1" noChangeArrowheads="1"/>
            </p:cNvSpPr>
            <p:nvPr/>
          </p:nvSpPr>
          <p:spPr bwMode="auto">
            <a:xfrm>
              <a:off x="1598" y="2453"/>
              <a:ext cx="638" cy="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Carpal (wrist)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7009" name="Rectangle 49"/>
            <p:cNvSpPr>
              <a:spLocks noChangeAspect="1" noChangeArrowheads="1"/>
            </p:cNvSpPr>
            <p:nvPr/>
          </p:nvSpPr>
          <p:spPr bwMode="auto">
            <a:xfrm>
              <a:off x="1598" y="2935"/>
              <a:ext cx="331" cy="24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Palmar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(palm)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7010" name="Rectangle 50"/>
            <p:cNvSpPr>
              <a:spLocks noChangeAspect="1" noChangeArrowheads="1"/>
            </p:cNvSpPr>
            <p:nvPr/>
          </p:nvSpPr>
          <p:spPr bwMode="auto">
            <a:xfrm>
              <a:off x="1598" y="2645"/>
              <a:ext cx="374" cy="24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Pollex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(thumb)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7011" name="Rectangle 51"/>
            <p:cNvSpPr>
              <a:spLocks noChangeAspect="1" noChangeArrowheads="1"/>
            </p:cNvSpPr>
            <p:nvPr/>
          </p:nvSpPr>
          <p:spPr bwMode="auto">
            <a:xfrm>
              <a:off x="1598" y="3230"/>
              <a:ext cx="400" cy="24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Digital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(fingers)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7012" name="Rectangle 52"/>
            <p:cNvSpPr>
              <a:spLocks noChangeAspect="1" noChangeArrowheads="1"/>
            </p:cNvSpPr>
            <p:nvPr/>
          </p:nvSpPr>
          <p:spPr bwMode="auto">
            <a:xfrm>
              <a:off x="1598" y="3525"/>
              <a:ext cx="1020" cy="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Pubic (genital region)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7013" name="Rectangle 53"/>
            <p:cNvSpPr>
              <a:spLocks noChangeAspect="1" noChangeArrowheads="1"/>
            </p:cNvSpPr>
            <p:nvPr/>
          </p:nvSpPr>
          <p:spPr bwMode="auto">
            <a:xfrm>
              <a:off x="1598" y="3813"/>
              <a:ext cx="693" cy="24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Patellar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(anterior knee)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7014" name="Rectangle 54"/>
            <p:cNvSpPr>
              <a:spLocks noChangeAspect="1" noChangeArrowheads="1"/>
            </p:cNvSpPr>
            <p:nvPr/>
          </p:nvSpPr>
          <p:spPr bwMode="auto">
            <a:xfrm>
              <a:off x="1598" y="4143"/>
              <a:ext cx="533" cy="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Crural (leg)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7015" name="Rectangle 55"/>
            <p:cNvSpPr>
              <a:spLocks noChangeAspect="1" noChangeArrowheads="1"/>
            </p:cNvSpPr>
            <p:nvPr/>
          </p:nvSpPr>
          <p:spPr bwMode="auto">
            <a:xfrm>
              <a:off x="2011" y="4388"/>
              <a:ext cx="641" cy="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Tarsal (ankle)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7016" name="Rectangle 56"/>
            <p:cNvSpPr>
              <a:spLocks noChangeAspect="1" noChangeArrowheads="1"/>
            </p:cNvSpPr>
            <p:nvPr/>
          </p:nvSpPr>
          <p:spPr bwMode="auto">
            <a:xfrm>
              <a:off x="1611" y="4471"/>
              <a:ext cx="265" cy="24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Pedal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(foot)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7017" name="Rectangle 57"/>
            <p:cNvSpPr>
              <a:spLocks noChangeAspect="1" noChangeArrowheads="1"/>
            </p:cNvSpPr>
            <p:nvPr/>
          </p:nvSpPr>
          <p:spPr bwMode="auto">
            <a:xfrm>
              <a:off x="2011" y="4575"/>
              <a:ext cx="605" cy="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Digital (toes)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7018" name="Rectangle 58"/>
            <p:cNvSpPr>
              <a:spLocks noChangeAspect="1" noChangeArrowheads="1"/>
            </p:cNvSpPr>
            <p:nvPr/>
          </p:nvSpPr>
          <p:spPr bwMode="auto">
            <a:xfrm>
              <a:off x="3921" y="3260"/>
              <a:ext cx="383" cy="24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Inguinal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(groin)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7019" name="Rectangle 59"/>
            <p:cNvSpPr>
              <a:spLocks noChangeAspect="1" noChangeArrowheads="1"/>
            </p:cNvSpPr>
            <p:nvPr/>
          </p:nvSpPr>
          <p:spPr bwMode="auto">
            <a:xfrm>
              <a:off x="3921" y="2964"/>
              <a:ext cx="271" cy="24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Coxal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(hip)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7020" name="Rectangle 60"/>
            <p:cNvSpPr>
              <a:spLocks noChangeAspect="1" noChangeArrowheads="1"/>
            </p:cNvSpPr>
            <p:nvPr/>
          </p:nvSpPr>
          <p:spPr bwMode="auto">
            <a:xfrm>
              <a:off x="3921" y="3546"/>
              <a:ext cx="388" cy="24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Femoral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(thigh)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7021" name="Rectangle 61"/>
            <p:cNvSpPr>
              <a:spLocks noChangeAspect="1" noChangeArrowheads="1"/>
            </p:cNvSpPr>
            <p:nvPr/>
          </p:nvSpPr>
          <p:spPr bwMode="auto">
            <a:xfrm>
              <a:off x="3921" y="3935"/>
              <a:ext cx="560" cy="36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Fibular, or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peroneal</a:t>
              </a:r>
              <a:endParaRPr lang="en-US" sz="1000">
                <a:latin typeface="Arial" charset="0"/>
              </a:endParaRP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(side of leg)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7022" name="Rectangle 62"/>
            <p:cNvSpPr>
              <a:spLocks noChangeAspect="1" noChangeArrowheads="1"/>
            </p:cNvSpPr>
            <p:nvPr/>
          </p:nvSpPr>
          <p:spPr bwMode="auto">
            <a:xfrm>
              <a:off x="3921" y="4388"/>
              <a:ext cx="815" cy="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Hallux (great toe)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7023" name="Rectangle 63"/>
            <p:cNvSpPr>
              <a:spLocks noChangeAspect="1" noChangeArrowheads="1"/>
            </p:cNvSpPr>
            <p:nvPr/>
          </p:nvSpPr>
          <p:spPr bwMode="auto">
            <a:xfrm>
              <a:off x="3921" y="1518"/>
              <a:ext cx="465" cy="24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Mammary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(breast)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7024" name="Rectangle 64"/>
            <p:cNvSpPr>
              <a:spLocks noChangeAspect="1" noChangeArrowheads="1"/>
            </p:cNvSpPr>
            <p:nvPr/>
          </p:nvSpPr>
          <p:spPr bwMode="auto">
            <a:xfrm>
              <a:off x="3921" y="374"/>
              <a:ext cx="855" cy="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Frontal (forehead)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7025" name="Rectangle 65"/>
            <p:cNvSpPr>
              <a:spLocks noChangeAspect="1" noChangeArrowheads="1"/>
            </p:cNvSpPr>
            <p:nvPr/>
          </p:nvSpPr>
          <p:spPr bwMode="auto">
            <a:xfrm>
              <a:off x="3921" y="518"/>
              <a:ext cx="581" cy="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Orbital (eye)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7026" name="Rectangle 66"/>
            <p:cNvSpPr>
              <a:spLocks noChangeAspect="1" noChangeArrowheads="1"/>
            </p:cNvSpPr>
            <p:nvPr/>
          </p:nvSpPr>
          <p:spPr bwMode="auto">
            <a:xfrm>
              <a:off x="3921" y="676"/>
              <a:ext cx="702" cy="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Buccal (cheek)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7027" name="Rectangle 67"/>
            <p:cNvSpPr>
              <a:spLocks noChangeAspect="1" noChangeArrowheads="1"/>
            </p:cNvSpPr>
            <p:nvPr/>
          </p:nvSpPr>
          <p:spPr bwMode="auto">
            <a:xfrm>
              <a:off x="3921" y="1001"/>
              <a:ext cx="605" cy="24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Sternal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(breastbone)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7028" name="Rectangle 68"/>
            <p:cNvSpPr>
              <a:spLocks noChangeAspect="1" noChangeArrowheads="1"/>
            </p:cNvSpPr>
            <p:nvPr/>
          </p:nvSpPr>
          <p:spPr bwMode="auto">
            <a:xfrm>
              <a:off x="3921" y="1259"/>
              <a:ext cx="415" cy="24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Thoracic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(chest)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7029" name="Rectangle 69"/>
            <p:cNvSpPr>
              <a:spLocks noChangeAspect="1" noChangeArrowheads="1"/>
            </p:cNvSpPr>
            <p:nvPr/>
          </p:nvSpPr>
          <p:spPr bwMode="auto">
            <a:xfrm>
              <a:off x="3921" y="842"/>
              <a:ext cx="616" cy="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Mental (chin)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7030" name="Rectangle 70"/>
            <p:cNvSpPr>
              <a:spLocks noChangeAspect="1" noChangeArrowheads="1"/>
            </p:cNvSpPr>
            <p:nvPr/>
          </p:nvSpPr>
          <p:spPr bwMode="auto">
            <a:xfrm>
              <a:off x="3927" y="2084"/>
              <a:ext cx="443" cy="24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 dirty="0">
                  <a:solidFill>
                    <a:srgbClr val="000000"/>
                  </a:solidFill>
                  <a:latin typeface="Arial" charset="0"/>
                </a:rPr>
                <a:t>Umbilical</a:t>
              </a:r>
            </a:p>
            <a:p>
              <a:pPr eaLnBrk="1" hangingPunct="1"/>
              <a:r>
                <a:rPr lang="en-US" sz="1000" dirty="0">
                  <a:solidFill>
                    <a:srgbClr val="000000"/>
                  </a:solidFill>
                  <a:latin typeface="Arial" charset="0"/>
                </a:rPr>
                <a:t>(navel)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297031" name="Rectangle 71"/>
            <p:cNvSpPr>
              <a:spLocks noChangeAspect="1" noChangeArrowheads="1"/>
            </p:cNvSpPr>
            <p:nvPr/>
          </p:nvSpPr>
          <p:spPr bwMode="auto">
            <a:xfrm>
              <a:off x="2966" y="4647"/>
              <a:ext cx="539" cy="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(a) Anterior</a:t>
              </a:r>
              <a:endParaRPr lang="en-US" sz="1000">
                <a:latin typeface="Arial" charset="0"/>
              </a:endParaRPr>
            </a:p>
          </p:txBody>
        </p:sp>
        <p:grpSp>
          <p:nvGrpSpPr>
            <p:cNvPr id="3" name="Group 72"/>
            <p:cNvGrpSpPr>
              <a:grpSpLocks noChangeAspect="1"/>
            </p:cNvGrpSpPr>
            <p:nvPr/>
          </p:nvGrpSpPr>
          <p:grpSpPr bwMode="auto">
            <a:xfrm>
              <a:off x="1887" y="4365"/>
              <a:ext cx="127" cy="332"/>
              <a:chOff x="1883" y="4447"/>
              <a:chExt cx="168" cy="369"/>
            </a:xfrm>
          </p:grpSpPr>
          <p:sp>
            <p:nvSpPr>
              <p:cNvPr id="297033" name="Line 73"/>
              <p:cNvSpPr>
                <a:spLocks noChangeAspect="1" noChangeShapeType="1"/>
              </p:cNvSpPr>
              <p:nvPr/>
            </p:nvSpPr>
            <p:spPr bwMode="auto">
              <a:xfrm flipH="1">
                <a:off x="1883" y="4620"/>
                <a:ext cx="96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34" name="Line 74"/>
              <p:cNvSpPr>
                <a:spLocks noChangeAspect="1" noChangeShapeType="1"/>
              </p:cNvSpPr>
              <p:nvPr/>
            </p:nvSpPr>
            <p:spPr bwMode="auto">
              <a:xfrm flipH="1">
                <a:off x="1979" y="4811"/>
                <a:ext cx="72" cy="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35" name="Line 75"/>
              <p:cNvSpPr>
                <a:spLocks noChangeAspect="1" noChangeShapeType="1"/>
              </p:cNvSpPr>
              <p:nvPr/>
            </p:nvSpPr>
            <p:spPr bwMode="auto">
              <a:xfrm>
                <a:off x="1981" y="4447"/>
                <a:ext cx="0" cy="369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36" name="Line 76"/>
              <p:cNvSpPr>
                <a:spLocks noChangeAspect="1" noChangeShapeType="1"/>
              </p:cNvSpPr>
              <p:nvPr/>
            </p:nvSpPr>
            <p:spPr bwMode="auto">
              <a:xfrm flipH="1">
                <a:off x="1979" y="4452"/>
                <a:ext cx="72" cy="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Regional Terms: Posterior View</a:t>
            </a:r>
          </a:p>
        </p:txBody>
      </p:sp>
      <p:sp>
        <p:nvSpPr>
          <p:cNvPr id="276486" name="Text Box 6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>
                <a:solidFill>
                  <a:schemeClr val="accent2"/>
                </a:solidFill>
                <a:latin typeface="Arial" charset="0"/>
              </a:rPr>
              <a:t>Figure 1.7b</a:t>
            </a:r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2944813" y="896938"/>
            <a:ext cx="3468687" cy="5422900"/>
            <a:chOff x="1855" y="565"/>
            <a:chExt cx="2185" cy="3416"/>
          </a:xfrm>
        </p:grpSpPr>
        <p:pic>
          <p:nvPicPr>
            <p:cNvPr id="276488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55" y="565"/>
              <a:ext cx="1305" cy="3338"/>
            </a:xfrm>
            <a:prstGeom prst="rect">
              <a:avLst/>
            </a:prstGeom>
            <a:noFill/>
          </p:spPr>
        </p:pic>
        <p:sp>
          <p:nvSpPr>
            <p:cNvPr id="276489" name="Freeform 9"/>
            <p:cNvSpPr>
              <a:spLocks noChangeAspect="1"/>
            </p:cNvSpPr>
            <p:nvPr/>
          </p:nvSpPr>
          <p:spPr bwMode="auto">
            <a:xfrm>
              <a:off x="2538" y="875"/>
              <a:ext cx="637" cy="163"/>
            </a:xfrm>
            <a:custGeom>
              <a:avLst/>
              <a:gdLst/>
              <a:ahLst/>
              <a:cxnLst>
                <a:cxn ang="0">
                  <a:pos x="936" y="0"/>
                </a:cxn>
                <a:cxn ang="0">
                  <a:pos x="864" y="0"/>
                </a:cxn>
                <a:cxn ang="0">
                  <a:pos x="0" y="240"/>
                </a:cxn>
              </a:cxnLst>
              <a:rect l="0" t="0" r="r" b="b"/>
              <a:pathLst>
                <a:path w="936" h="240">
                  <a:moveTo>
                    <a:pt x="936" y="0"/>
                  </a:moveTo>
                  <a:lnTo>
                    <a:pt x="864" y="0"/>
                  </a:lnTo>
                  <a:lnTo>
                    <a:pt x="0" y="240"/>
                  </a:lnTo>
                </a:path>
              </a:pathLst>
            </a:custGeom>
            <a:noFill/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497" name="Freeform 17"/>
            <p:cNvSpPr>
              <a:spLocks noChangeAspect="1"/>
            </p:cNvSpPr>
            <p:nvPr/>
          </p:nvSpPr>
          <p:spPr bwMode="auto">
            <a:xfrm>
              <a:off x="2538" y="875"/>
              <a:ext cx="637" cy="163"/>
            </a:xfrm>
            <a:custGeom>
              <a:avLst/>
              <a:gdLst/>
              <a:ahLst/>
              <a:cxnLst>
                <a:cxn ang="0">
                  <a:pos x="936" y="0"/>
                </a:cxn>
                <a:cxn ang="0">
                  <a:pos x="864" y="0"/>
                </a:cxn>
                <a:cxn ang="0">
                  <a:pos x="0" y="240"/>
                </a:cxn>
              </a:cxnLst>
              <a:rect l="0" t="0" r="r" b="b"/>
              <a:pathLst>
                <a:path w="936" h="240">
                  <a:moveTo>
                    <a:pt x="936" y="0"/>
                  </a:moveTo>
                  <a:lnTo>
                    <a:pt x="864" y="0"/>
                  </a:lnTo>
                  <a:lnTo>
                    <a:pt x="0" y="24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498" name="Freeform 18"/>
            <p:cNvSpPr>
              <a:spLocks noChangeAspect="1"/>
            </p:cNvSpPr>
            <p:nvPr/>
          </p:nvSpPr>
          <p:spPr bwMode="auto">
            <a:xfrm>
              <a:off x="2701" y="674"/>
              <a:ext cx="474" cy="223"/>
            </a:xfrm>
            <a:custGeom>
              <a:avLst/>
              <a:gdLst/>
              <a:ahLst/>
              <a:cxnLst>
                <a:cxn ang="0">
                  <a:pos x="696" y="0"/>
                </a:cxn>
                <a:cxn ang="0">
                  <a:pos x="624" y="0"/>
                </a:cxn>
                <a:cxn ang="0">
                  <a:pos x="0" y="328"/>
                </a:cxn>
              </a:cxnLst>
              <a:rect l="0" t="0" r="r" b="b"/>
              <a:pathLst>
                <a:path w="696" h="328">
                  <a:moveTo>
                    <a:pt x="696" y="0"/>
                  </a:moveTo>
                  <a:lnTo>
                    <a:pt x="624" y="0"/>
                  </a:lnTo>
                  <a:lnTo>
                    <a:pt x="0" y="328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07" name="Rectangle 27"/>
            <p:cNvSpPr>
              <a:spLocks noChangeAspect="1" noChangeArrowheads="1"/>
            </p:cNvSpPr>
            <p:nvPr/>
          </p:nvSpPr>
          <p:spPr bwMode="auto">
            <a:xfrm>
              <a:off x="3199" y="621"/>
              <a:ext cx="35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Otic (ear)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76508" name="Rectangle 28"/>
            <p:cNvSpPr>
              <a:spLocks noChangeAspect="1" noChangeArrowheads="1"/>
            </p:cNvSpPr>
            <p:nvPr/>
          </p:nvSpPr>
          <p:spPr bwMode="auto">
            <a:xfrm>
              <a:off x="3199" y="828"/>
              <a:ext cx="8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Occipital (back of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head or base of skull) 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76525" name="Rectangle 45"/>
            <p:cNvSpPr>
              <a:spLocks noChangeAspect="1" noChangeArrowheads="1"/>
            </p:cNvSpPr>
            <p:nvPr/>
          </p:nvSpPr>
          <p:spPr bwMode="auto">
            <a:xfrm>
              <a:off x="1928" y="809"/>
              <a:ext cx="3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Cephalic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(head)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76527" name="Rectangle 47"/>
            <p:cNvSpPr>
              <a:spLocks noChangeAspect="1" noChangeArrowheads="1"/>
            </p:cNvSpPr>
            <p:nvPr/>
          </p:nvSpPr>
          <p:spPr bwMode="auto">
            <a:xfrm>
              <a:off x="2317" y="3885"/>
              <a:ext cx="47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(b) Posterior</a:t>
              </a:r>
              <a:endParaRPr lang="en-US" sz="1000">
                <a:latin typeface="Arial" charset="0"/>
              </a:endParaRPr>
            </a:p>
          </p:txBody>
        </p:sp>
        <p:grpSp>
          <p:nvGrpSpPr>
            <p:cNvPr id="3" name="Group 48"/>
            <p:cNvGrpSpPr>
              <a:grpSpLocks noChangeAspect="1"/>
            </p:cNvGrpSpPr>
            <p:nvPr/>
          </p:nvGrpSpPr>
          <p:grpSpPr bwMode="auto">
            <a:xfrm>
              <a:off x="2266" y="655"/>
              <a:ext cx="92" cy="411"/>
              <a:chOff x="2663" y="0"/>
              <a:chExt cx="136" cy="605"/>
            </a:xfrm>
          </p:grpSpPr>
          <p:sp>
            <p:nvSpPr>
              <p:cNvPr id="276529" name="Line 49"/>
              <p:cNvSpPr>
                <a:spLocks noChangeAspect="1" noChangeShapeType="1"/>
              </p:cNvSpPr>
              <p:nvPr/>
            </p:nvSpPr>
            <p:spPr bwMode="auto">
              <a:xfrm flipH="1">
                <a:off x="2663" y="300"/>
                <a:ext cx="64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30" name="Line 50"/>
              <p:cNvSpPr>
                <a:spLocks noChangeAspect="1" noChangeShapeType="1"/>
              </p:cNvSpPr>
              <p:nvPr/>
            </p:nvSpPr>
            <p:spPr bwMode="auto">
              <a:xfrm flipH="1">
                <a:off x="2735" y="0"/>
                <a:ext cx="64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31" name="Line 51"/>
              <p:cNvSpPr>
                <a:spLocks noChangeAspect="1" noChangeShapeType="1"/>
              </p:cNvSpPr>
              <p:nvPr/>
            </p:nvSpPr>
            <p:spPr bwMode="auto">
              <a:xfrm flipH="1">
                <a:off x="2731" y="604"/>
                <a:ext cx="64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32" name="Line 52"/>
              <p:cNvSpPr>
                <a:spLocks noChangeAspect="1" noChangeShapeType="1"/>
              </p:cNvSpPr>
              <p:nvPr/>
            </p:nvSpPr>
            <p:spPr bwMode="auto">
              <a:xfrm>
                <a:off x="2732" y="0"/>
                <a:ext cx="0" cy="60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Regional Terms: Posterior View</a:t>
            </a:r>
          </a:p>
        </p:txBody>
      </p:sp>
      <p:sp>
        <p:nvSpPr>
          <p:cNvPr id="297987" name="Text Box 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>
                <a:solidFill>
                  <a:schemeClr val="accent2"/>
                </a:solidFill>
                <a:latin typeface="Arial" charset="0"/>
              </a:rPr>
              <a:t>Figure 1.7b</a:t>
            </a: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2454275" y="896938"/>
            <a:ext cx="3959225" cy="5422900"/>
            <a:chOff x="1546" y="565"/>
            <a:chExt cx="2494" cy="3416"/>
          </a:xfrm>
        </p:grpSpPr>
        <p:pic>
          <p:nvPicPr>
            <p:cNvPr id="29798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55" y="565"/>
              <a:ext cx="1305" cy="3338"/>
            </a:xfrm>
            <a:prstGeom prst="rect">
              <a:avLst/>
            </a:prstGeom>
            <a:noFill/>
          </p:spPr>
        </p:pic>
        <p:sp>
          <p:nvSpPr>
            <p:cNvPr id="297989" name="Freeform 5"/>
            <p:cNvSpPr>
              <a:spLocks noChangeAspect="1"/>
            </p:cNvSpPr>
            <p:nvPr/>
          </p:nvSpPr>
          <p:spPr bwMode="auto">
            <a:xfrm>
              <a:off x="2538" y="875"/>
              <a:ext cx="637" cy="163"/>
            </a:xfrm>
            <a:custGeom>
              <a:avLst/>
              <a:gdLst/>
              <a:ahLst/>
              <a:cxnLst>
                <a:cxn ang="0">
                  <a:pos x="936" y="0"/>
                </a:cxn>
                <a:cxn ang="0">
                  <a:pos x="864" y="0"/>
                </a:cxn>
                <a:cxn ang="0">
                  <a:pos x="0" y="240"/>
                </a:cxn>
              </a:cxnLst>
              <a:rect l="0" t="0" r="r" b="b"/>
              <a:pathLst>
                <a:path w="936" h="240">
                  <a:moveTo>
                    <a:pt x="936" y="0"/>
                  </a:moveTo>
                  <a:lnTo>
                    <a:pt x="864" y="0"/>
                  </a:lnTo>
                  <a:lnTo>
                    <a:pt x="0" y="240"/>
                  </a:lnTo>
                </a:path>
              </a:pathLst>
            </a:custGeom>
            <a:noFill/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7" name="Freeform 13"/>
            <p:cNvSpPr>
              <a:spLocks noChangeAspect="1"/>
            </p:cNvSpPr>
            <p:nvPr/>
          </p:nvSpPr>
          <p:spPr bwMode="auto">
            <a:xfrm>
              <a:off x="2538" y="875"/>
              <a:ext cx="637" cy="163"/>
            </a:xfrm>
            <a:custGeom>
              <a:avLst/>
              <a:gdLst/>
              <a:ahLst/>
              <a:cxnLst>
                <a:cxn ang="0">
                  <a:pos x="936" y="0"/>
                </a:cxn>
                <a:cxn ang="0">
                  <a:pos x="864" y="0"/>
                </a:cxn>
                <a:cxn ang="0">
                  <a:pos x="0" y="240"/>
                </a:cxn>
              </a:cxnLst>
              <a:rect l="0" t="0" r="r" b="b"/>
              <a:pathLst>
                <a:path w="936" h="240">
                  <a:moveTo>
                    <a:pt x="936" y="0"/>
                  </a:moveTo>
                  <a:lnTo>
                    <a:pt x="864" y="0"/>
                  </a:lnTo>
                  <a:lnTo>
                    <a:pt x="0" y="24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8" name="Freeform 14"/>
            <p:cNvSpPr>
              <a:spLocks noChangeAspect="1"/>
            </p:cNvSpPr>
            <p:nvPr/>
          </p:nvSpPr>
          <p:spPr bwMode="auto">
            <a:xfrm>
              <a:off x="2701" y="674"/>
              <a:ext cx="474" cy="223"/>
            </a:xfrm>
            <a:custGeom>
              <a:avLst/>
              <a:gdLst/>
              <a:ahLst/>
              <a:cxnLst>
                <a:cxn ang="0">
                  <a:pos x="696" y="0"/>
                </a:cxn>
                <a:cxn ang="0">
                  <a:pos x="624" y="0"/>
                </a:cxn>
                <a:cxn ang="0">
                  <a:pos x="0" y="328"/>
                </a:cxn>
              </a:cxnLst>
              <a:rect l="0" t="0" r="r" b="b"/>
              <a:pathLst>
                <a:path w="696" h="328">
                  <a:moveTo>
                    <a:pt x="696" y="0"/>
                  </a:moveTo>
                  <a:lnTo>
                    <a:pt x="624" y="0"/>
                  </a:lnTo>
                  <a:lnTo>
                    <a:pt x="0" y="328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9" name="Freeform 15"/>
            <p:cNvSpPr>
              <a:spLocks noChangeAspect="1"/>
            </p:cNvSpPr>
            <p:nvPr/>
          </p:nvSpPr>
          <p:spPr bwMode="auto">
            <a:xfrm>
              <a:off x="2875" y="1615"/>
              <a:ext cx="304" cy="58"/>
            </a:xfrm>
            <a:custGeom>
              <a:avLst/>
              <a:gdLst/>
              <a:ahLst/>
              <a:cxnLst>
                <a:cxn ang="0">
                  <a:pos x="448" y="32"/>
                </a:cxn>
                <a:cxn ang="0">
                  <a:pos x="368" y="32"/>
                </a:cxn>
                <a:cxn ang="0">
                  <a:pos x="0" y="0"/>
                </a:cxn>
              </a:cxnLst>
              <a:rect l="0" t="0" r="r" b="b"/>
              <a:pathLst>
                <a:path w="448" h="32">
                  <a:moveTo>
                    <a:pt x="448" y="32"/>
                  </a:moveTo>
                  <a:lnTo>
                    <a:pt x="368" y="32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0" name="Freeform 16"/>
            <p:cNvSpPr>
              <a:spLocks noChangeAspect="1"/>
            </p:cNvSpPr>
            <p:nvPr/>
          </p:nvSpPr>
          <p:spPr bwMode="auto">
            <a:xfrm>
              <a:off x="2744" y="1463"/>
              <a:ext cx="435" cy="37"/>
            </a:xfrm>
            <a:custGeom>
              <a:avLst/>
              <a:gdLst/>
              <a:ahLst/>
              <a:cxnLst>
                <a:cxn ang="0">
                  <a:pos x="640" y="0"/>
                </a:cxn>
                <a:cxn ang="0">
                  <a:pos x="560" y="0"/>
                </a:cxn>
                <a:cxn ang="0">
                  <a:pos x="0" y="56"/>
                </a:cxn>
              </a:cxnLst>
              <a:rect l="0" t="0" r="r" b="b"/>
              <a:pathLst>
                <a:path w="640" h="56">
                  <a:moveTo>
                    <a:pt x="640" y="0"/>
                  </a:moveTo>
                  <a:lnTo>
                    <a:pt x="560" y="0"/>
                  </a:lnTo>
                  <a:lnTo>
                    <a:pt x="0" y="56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1" name="Freeform 17"/>
            <p:cNvSpPr>
              <a:spLocks noChangeAspect="1"/>
            </p:cNvSpPr>
            <p:nvPr/>
          </p:nvSpPr>
          <p:spPr bwMode="auto">
            <a:xfrm>
              <a:off x="2880" y="1816"/>
              <a:ext cx="295" cy="160"/>
            </a:xfrm>
            <a:custGeom>
              <a:avLst/>
              <a:gdLst/>
              <a:ahLst/>
              <a:cxnLst>
                <a:cxn ang="0">
                  <a:pos x="432" y="128"/>
                </a:cxn>
                <a:cxn ang="0">
                  <a:pos x="360" y="128"/>
                </a:cxn>
                <a:cxn ang="0">
                  <a:pos x="0" y="0"/>
                </a:cxn>
              </a:cxnLst>
              <a:rect l="0" t="0" r="r" b="b"/>
              <a:pathLst>
                <a:path w="432" h="128">
                  <a:moveTo>
                    <a:pt x="432" y="128"/>
                  </a:moveTo>
                  <a:lnTo>
                    <a:pt x="360" y="128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2" name="Freeform 18"/>
            <p:cNvSpPr>
              <a:spLocks noChangeAspect="1"/>
            </p:cNvSpPr>
            <p:nvPr/>
          </p:nvSpPr>
          <p:spPr bwMode="auto">
            <a:xfrm>
              <a:off x="2641" y="1952"/>
              <a:ext cx="538" cy="224"/>
            </a:xfrm>
            <a:custGeom>
              <a:avLst/>
              <a:gdLst/>
              <a:ahLst/>
              <a:cxnLst>
                <a:cxn ang="0">
                  <a:pos x="792" y="184"/>
                </a:cxn>
                <a:cxn ang="0">
                  <a:pos x="712" y="184"/>
                </a:cxn>
                <a:cxn ang="0">
                  <a:pos x="0" y="0"/>
                </a:cxn>
              </a:cxnLst>
              <a:rect l="0" t="0" r="r" b="b"/>
              <a:pathLst>
                <a:path w="792" h="184">
                  <a:moveTo>
                    <a:pt x="792" y="184"/>
                  </a:moveTo>
                  <a:lnTo>
                    <a:pt x="712" y="184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3" name="Freeform 19"/>
            <p:cNvSpPr>
              <a:spLocks noChangeAspect="1"/>
            </p:cNvSpPr>
            <p:nvPr/>
          </p:nvSpPr>
          <p:spPr bwMode="auto">
            <a:xfrm>
              <a:off x="2527" y="2120"/>
              <a:ext cx="652" cy="163"/>
            </a:xfrm>
            <a:custGeom>
              <a:avLst/>
              <a:gdLst/>
              <a:ahLst/>
              <a:cxnLst>
                <a:cxn ang="0">
                  <a:pos x="960" y="80"/>
                </a:cxn>
                <a:cxn ang="0">
                  <a:pos x="880" y="80"/>
                </a:cxn>
                <a:cxn ang="0">
                  <a:pos x="0" y="0"/>
                </a:cxn>
              </a:cxnLst>
              <a:rect l="0" t="0" r="r" b="b"/>
              <a:pathLst>
                <a:path w="960" h="80">
                  <a:moveTo>
                    <a:pt x="960" y="80"/>
                  </a:moveTo>
                  <a:lnTo>
                    <a:pt x="880" y="80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4" name="Freeform 20"/>
            <p:cNvSpPr>
              <a:spLocks noChangeAspect="1"/>
            </p:cNvSpPr>
            <p:nvPr/>
          </p:nvSpPr>
          <p:spPr bwMode="auto">
            <a:xfrm>
              <a:off x="2538" y="1294"/>
              <a:ext cx="637" cy="109"/>
            </a:xfrm>
            <a:custGeom>
              <a:avLst/>
              <a:gdLst/>
              <a:ahLst/>
              <a:cxnLst>
                <a:cxn ang="0">
                  <a:pos x="936" y="0"/>
                </a:cxn>
                <a:cxn ang="0">
                  <a:pos x="864" y="0"/>
                </a:cxn>
                <a:cxn ang="0">
                  <a:pos x="0" y="160"/>
                </a:cxn>
              </a:cxnLst>
              <a:rect l="0" t="0" r="r" b="b"/>
              <a:pathLst>
                <a:path w="936" h="160">
                  <a:moveTo>
                    <a:pt x="936" y="0"/>
                  </a:moveTo>
                  <a:lnTo>
                    <a:pt x="864" y="0"/>
                  </a:lnTo>
                  <a:lnTo>
                    <a:pt x="0" y="16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5" name="Freeform 21"/>
            <p:cNvSpPr>
              <a:spLocks noChangeAspect="1"/>
            </p:cNvSpPr>
            <p:nvPr/>
          </p:nvSpPr>
          <p:spPr bwMode="auto">
            <a:xfrm>
              <a:off x="2886" y="1082"/>
              <a:ext cx="289" cy="206"/>
            </a:xfrm>
            <a:custGeom>
              <a:avLst/>
              <a:gdLst/>
              <a:ahLst/>
              <a:cxnLst>
                <a:cxn ang="0">
                  <a:pos x="424" y="0"/>
                </a:cxn>
                <a:cxn ang="0">
                  <a:pos x="352" y="0"/>
                </a:cxn>
                <a:cxn ang="0">
                  <a:pos x="0" y="248"/>
                </a:cxn>
              </a:cxnLst>
              <a:rect l="0" t="0" r="r" b="b"/>
              <a:pathLst>
                <a:path w="424" h="248">
                  <a:moveTo>
                    <a:pt x="424" y="0"/>
                  </a:moveTo>
                  <a:lnTo>
                    <a:pt x="352" y="0"/>
                  </a:lnTo>
                  <a:lnTo>
                    <a:pt x="0" y="248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6" name="Rectangle 22"/>
            <p:cNvSpPr>
              <a:spLocks noChangeAspect="1" noChangeArrowheads="1"/>
            </p:cNvSpPr>
            <p:nvPr/>
          </p:nvSpPr>
          <p:spPr bwMode="auto">
            <a:xfrm>
              <a:off x="3199" y="1629"/>
              <a:ext cx="53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Brachial (arm)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8007" name="Rectangle 23"/>
            <p:cNvSpPr>
              <a:spLocks noChangeAspect="1" noChangeArrowheads="1"/>
            </p:cNvSpPr>
            <p:nvPr/>
          </p:nvSpPr>
          <p:spPr bwMode="auto">
            <a:xfrm>
              <a:off x="3199" y="621"/>
              <a:ext cx="35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Otic (ear)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8008" name="Rectangle 24"/>
            <p:cNvSpPr>
              <a:spLocks noChangeAspect="1" noChangeArrowheads="1"/>
            </p:cNvSpPr>
            <p:nvPr/>
          </p:nvSpPr>
          <p:spPr bwMode="auto">
            <a:xfrm>
              <a:off x="3199" y="828"/>
              <a:ext cx="8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Occipital (back of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head or base of skull) 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8009" name="Rectangle 25"/>
            <p:cNvSpPr>
              <a:spLocks noChangeAspect="1" noChangeArrowheads="1"/>
            </p:cNvSpPr>
            <p:nvPr/>
          </p:nvSpPr>
          <p:spPr bwMode="auto">
            <a:xfrm>
              <a:off x="3199" y="1034"/>
              <a:ext cx="7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Acromial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(point of shoulder)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8010" name="Rectangle 26"/>
            <p:cNvSpPr>
              <a:spLocks noChangeAspect="1" noChangeArrowheads="1"/>
            </p:cNvSpPr>
            <p:nvPr/>
          </p:nvSpPr>
          <p:spPr bwMode="auto">
            <a:xfrm>
              <a:off x="3199" y="1241"/>
              <a:ext cx="5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Vertebral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(spinal column)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8011" name="Rectangle 27"/>
            <p:cNvSpPr>
              <a:spLocks noChangeAspect="1" noChangeArrowheads="1"/>
            </p:cNvSpPr>
            <p:nvPr/>
          </p:nvSpPr>
          <p:spPr bwMode="auto">
            <a:xfrm>
              <a:off x="3199" y="1438"/>
              <a:ext cx="62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Scapular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(shoulder blade)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8012" name="Rectangle 28"/>
            <p:cNvSpPr>
              <a:spLocks noChangeAspect="1" noChangeArrowheads="1"/>
            </p:cNvSpPr>
            <p:nvPr/>
          </p:nvSpPr>
          <p:spPr bwMode="auto">
            <a:xfrm>
              <a:off x="3199" y="1727"/>
              <a:ext cx="66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Dorsum or dorsal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(back)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8013" name="Rectangle 29"/>
            <p:cNvSpPr>
              <a:spLocks noChangeAspect="1" noChangeArrowheads="1"/>
            </p:cNvSpPr>
            <p:nvPr/>
          </p:nvSpPr>
          <p:spPr bwMode="auto">
            <a:xfrm>
              <a:off x="3199" y="1935"/>
              <a:ext cx="58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Olecranal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(back of elbow)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8014" name="Rectangle 30"/>
            <p:cNvSpPr>
              <a:spLocks noChangeAspect="1" noChangeArrowheads="1"/>
            </p:cNvSpPr>
            <p:nvPr/>
          </p:nvSpPr>
          <p:spPr bwMode="auto">
            <a:xfrm>
              <a:off x="3199" y="2136"/>
              <a:ext cx="51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Lumbar (loin)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8015" name="Rectangle 31"/>
            <p:cNvSpPr>
              <a:spLocks noChangeAspect="1" noChangeArrowheads="1"/>
            </p:cNvSpPr>
            <p:nvPr/>
          </p:nvSpPr>
          <p:spPr bwMode="auto">
            <a:xfrm>
              <a:off x="3199" y="2235"/>
              <a:ext cx="55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Sacral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(between hips)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8023" name="Rectangle 39"/>
            <p:cNvSpPr>
              <a:spLocks noChangeAspect="1" noChangeArrowheads="1"/>
            </p:cNvSpPr>
            <p:nvPr/>
          </p:nvSpPr>
          <p:spPr bwMode="auto">
            <a:xfrm>
              <a:off x="1546" y="2314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Manus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(hand)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8024" name="Rectangle 40"/>
            <p:cNvSpPr>
              <a:spLocks noChangeAspect="1" noChangeArrowheads="1"/>
            </p:cNvSpPr>
            <p:nvPr/>
          </p:nvSpPr>
          <p:spPr bwMode="auto">
            <a:xfrm>
              <a:off x="1560" y="1667"/>
              <a:ext cx="3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Upper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extremity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8025" name="Rectangle 41"/>
            <p:cNvSpPr>
              <a:spLocks noChangeAspect="1" noChangeArrowheads="1"/>
            </p:cNvSpPr>
            <p:nvPr/>
          </p:nvSpPr>
          <p:spPr bwMode="auto">
            <a:xfrm>
              <a:off x="1928" y="809"/>
              <a:ext cx="3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Cephalic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(head)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8027" name="Rectangle 43"/>
            <p:cNvSpPr>
              <a:spLocks noChangeAspect="1" noChangeArrowheads="1"/>
            </p:cNvSpPr>
            <p:nvPr/>
          </p:nvSpPr>
          <p:spPr bwMode="auto">
            <a:xfrm>
              <a:off x="2317" y="3885"/>
              <a:ext cx="47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(b) Posterior</a:t>
              </a:r>
              <a:endParaRPr lang="en-US" sz="1000">
                <a:latin typeface="Arial" charset="0"/>
              </a:endParaRPr>
            </a:p>
          </p:txBody>
        </p:sp>
        <p:grpSp>
          <p:nvGrpSpPr>
            <p:cNvPr id="3" name="Group 44"/>
            <p:cNvGrpSpPr>
              <a:grpSpLocks noChangeAspect="1"/>
            </p:cNvGrpSpPr>
            <p:nvPr/>
          </p:nvGrpSpPr>
          <p:grpSpPr bwMode="auto">
            <a:xfrm>
              <a:off x="2266" y="655"/>
              <a:ext cx="92" cy="411"/>
              <a:chOff x="2663" y="0"/>
              <a:chExt cx="136" cy="605"/>
            </a:xfrm>
          </p:grpSpPr>
          <p:sp>
            <p:nvSpPr>
              <p:cNvPr id="298029" name="Line 45"/>
              <p:cNvSpPr>
                <a:spLocks noChangeAspect="1" noChangeShapeType="1"/>
              </p:cNvSpPr>
              <p:nvPr/>
            </p:nvSpPr>
            <p:spPr bwMode="auto">
              <a:xfrm flipH="1">
                <a:off x="2663" y="300"/>
                <a:ext cx="64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030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2735" y="0"/>
                <a:ext cx="64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031" name="Line 47"/>
              <p:cNvSpPr>
                <a:spLocks noChangeAspect="1" noChangeShapeType="1"/>
              </p:cNvSpPr>
              <p:nvPr/>
            </p:nvSpPr>
            <p:spPr bwMode="auto">
              <a:xfrm flipH="1">
                <a:off x="2731" y="604"/>
                <a:ext cx="64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032" name="Line 48"/>
              <p:cNvSpPr>
                <a:spLocks noChangeAspect="1" noChangeShapeType="1"/>
              </p:cNvSpPr>
              <p:nvPr/>
            </p:nvSpPr>
            <p:spPr bwMode="auto">
              <a:xfrm>
                <a:off x="2732" y="0"/>
                <a:ext cx="0" cy="60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49"/>
            <p:cNvGrpSpPr>
              <a:grpSpLocks noChangeAspect="1"/>
            </p:cNvGrpSpPr>
            <p:nvPr/>
          </p:nvGrpSpPr>
          <p:grpSpPr bwMode="auto">
            <a:xfrm>
              <a:off x="1813" y="1237"/>
              <a:ext cx="181" cy="958"/>
              <a:chOff x="1949" y="1142"/>
              <a:chExt cx="226" cy="1197"/>
            </a:xfrm>
          </p:grpSpPr>
          <p:sp>
            <p:nvSpPr>
              <p:cNvPr id="298034" name="Line 50"/>
              <p:cNvSpPr>
                <a:spLocks noChangeAspect="1" noChangeShapeType="1"/>
              </p:cNvSpPr>
              <p:nvPr/>
            </p:nvSpPr>
            <p:spPr bwMode="auto">
              <a:xfrm flipH="1">
                <a:off x="1949" y="1736"/>
                <a:ext cx="165" cy="6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035" name="Line 51"/>
              <p:cNvSpPr>
                <a:spLocks noChangeAspect="1" noChangeShapeType="1"/>
              </p:cNvSpPr>
              <p:nvPr/>
            </p:nvSpPr>
            <p:spPr bwMode="auto">
              <a:xfrm flipH="1">
                <a:off x="2120" y="1142"/>
                <a:ext cx="55" cy="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036" name="Line 52"/>
              <p:cNvSpPr>
                <a:spLocks noChangeAspect="1" noChangeShapeType="1"/>
              </p:cNvSpPr>
              <p:nvPr/>
            </p:nvSpPr>
            <p:spPr bwMode="auto">
              <a:xfrm flipH="1">
                <a:off x="2117" y="2337"/>
                <a:ext cx="55" cy="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037" name="Line 53"/>
              <p:cNvSpPr>
                <a:spLocks noChangeAspect="1" noChangeShapeType="1"/>
              </p:cNvSpPr>
              <p:nvPr/>
            </p:nvSpPr>
            <p:spPr bwMode="auto">
              <a:xfrm>
                <a:off x="2118" y="1142"/>
                <a:ext cx="0" cy="1195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59"/>
            <p:cNvGrpSpPr>
              <a:grpSpLocks noChangeAspect="1"/>
            </p:cNvGrpSpPr>
            <p:nvPr/>
          </p:nvGrpSpPr>
          <p:grpSpPr bwMode="auto">
            <a:xfrm>
              <a:off x="1814" y="2213"/>
              <a:ext cx="93" cy="314"/>
              <a:chOff x="2663" y="0"/>
              <a:chExt cx="136" cy="605"/>
            </a:xfrm>
          </p:grpSpPr>
          <p:sp>
            <p:nvSpPr>
              <p:cNvPr id="298044" name="Line 60"/>
              <p:cNvSpPr>
                <a:spLocks noChangeAspect="1" noChangeShapeType="1"/>
              </p:cNvSpPr>
              <p:nvPr/>
            </p:nvSpPr>
            <p:spPr bwMode="auto">
              <a:xfrm flipH="1">
                <a:off x="2663" y="300"/>
                <a:ext cx="64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045" name="Line 61"/>
              <p:cNvSpPr>
                <a:spLocks noChangeAspect="1" noChangeShapeType="1"/>
              </p:cNvSpPr>
              <p:nvPr/>
            </p:nvSpPr>
            <p:spPr bwMode="auto">
              <a:xfrm flipH="1">
                <a:off x="2735" y="0"/>
                <a:ext cx="64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046" name="Line 62"/>
              <p:cNvSpPr>
                <a:spLocks noChangeAspect="1" noChangeShapeType="1"/>
              </p:cNvSpPr>
              <p:nvPr/>
            </p:nvSpPr>
            <p:spPr bwMode="auto">
              <a:xfrm flipH="1">
                <a:off x="2731" y="604"/>
                <a:ext cx="64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047" name="Line 63"/>
              <p:cNvSpPr>
                <a:spLocks noChangeAspect="1" noChangeShapeType="1"/>
              </p:cNvSpPr>
              <p:nvPr/>
            </p:nvSpPr>
            <p:spPr bwMode="auto">
              <a:xfrm>
                <a:off x="2732" y="0"/>
                <a:ext cx="0" cy="60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8048" name="Freeform 64"/>
            <p:cNvSpPr>
              <a:spLocks noChangeAspect="1"/>
            </p:cNvSpPr>
            <p:nvPr/>
          </p:nvSpPr>
          <p:spPr bwMode="auto">
            <a:xfrm>
              <a:off x="2750" y="1739"/>
              <a:ext cx="423" cy="33"/>
            </a:xfrm>
            <a:custGeom>
              <a:avLst/>
              <a:gdLst/>
              <a:ahLst/>
              <a:cxnLst>
                <a:cxn ang="0">
                  <a:pos x="448" y="32"/>
                </a:cxn>
                <a:cxn ang="0">
                  <a:pos x="368" y="32"/>
                </a:cxn>
                <a:cxn ang="0">
                  <a:pos x="0" y="0"/>
                </a:cxn>
              </a:cxnLst>
              <a:rect l="0" t="0" r="r" b="b"/>
              <a:pathLst>
                <a:path w="448" h="32">
                  <a:moveTo>
                    <a:pt x="448" y="32"/>
                  </a:moveTo>
                  <a:lnTo>
                    <a:pt x="368" y="32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Regional Terms: Posterior View</a:t>
            </a:r>
          </a:p>
        </p:txBody>
      </p:sp>
      <p:sp>
        <p:nvSpPr>
          <p:cNvPr id="299011" name="Text Box 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>
                <a:solidFill>
                  <a:schemeClr val="accent2"/>
                </a:solidFill>
                <a:latin typeface="Arial" charset="0"/>
              </a:rPr>
              <a:t>Figure 1.7b</a:t>
            </a: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2454275" y="896938"/>
            <a:ext cx="3959225" cy="5422900"/>
            <a:chOff x="1546" y="565"/>
            <a:chExt cx="2494" cy="3416"/>
          </a:xfrm>
        </p:grpSpPr>
        <p:pic>
          <p:nvPicPr>
            <p:cNvPr id="299012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55" y="565"/>
              <a:ext cx="1305" cy="3338"/>
            </a:xfrm>
            <a:prstGeom prst="rect">
              <a:avLst/>
            </a:prstGeom>
            <a:noFill/>
          </p:spPr>
        </p:pic>
        <p:sp>
          <p:nvSpPr>
            <p:cNvPr id="299013" name="Freeform 5"/>
            <p:cNvSpPr>
              <a:spLocks noChangeAspect="1"/>
            </p:cNvSpPr>
            <p:nvPr/>
          </p:nvSpPr>
          <p:spPr bwMode="auto">
            <a:xfrm>
              <a:off x="2538" y="875"/>
              <a:ext cx="637" cy="163"/>
            </a:xfrm>
            <a:custGeom>
              <a:avLst/>
              <a:gdLst/>
              <a:ahLst/>
              <a:cxnLst>
                <a:cxn ang="0">
                  <a:pos x="936" y="0"/>
                </a:cxn>
                <a:cxn ang="0">
                  <a:pos x="864" y="0"/>
                </a:cxn>
                <a:cxn ang="0">
                  <a:pos x="0" y="240"/>
                </a:cxn>
              </a:cxnLst>
              <a:rect l="0" t="0" r="r" b="b"/>
              <a:pathLst>
                <a:path w="936" h="240">
                  <a:moveTo>
                    <a:pt x="936" y="0"/>
                  </a:moveTo>
                  <a:lnTo>
                    <a:pt x="864" y="0"/>
                  </a:lnTo>
                  <a:lnTo>
                    <a:pt x="0" y="240"/>
                  </a:lnTo>
                </a:path>
              </a:pathLst>
            </a:custGeom>
            <a:noFill/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14" name="Freeform 6"/>
            <p:cNvSpPr>
              <a:spLocks noChangeAspect="1"/>
            </p:cNvSpPr>
            <p:nvPr/>
          </p:nvSpPr>
          <p:spPr bwMode="auto">
            <a:xfrm>
              <a:off x="2679" y="2332"/>
              <a:ext cx="496" cy="300"/>
            </a:xfrm>
            <a:custGeom>
              <a:avLst/>
              <a:gdLst/>
              <a:ahLst/>
              <a:cxnLst>
                <a:cxn ang="0">
                  <a:pos x="728" y="488"/>
                </a:cxn>
                <a:cxn ang="0">
                  <a:pos x="656" y="488"/>
                </a:cxn>
                <a:cxn ang="0">
                  <a:pos x="0" y="0"/>
                </a:cxn>
              </a:cxnLst>
              <a:rect l="0" t="0" r="r" b="b"/>
              <a:pathLst>
                <a:path w="728" h="488">
                  <a:moveTo>
                    <a:pt x="728" y="488"/>
                  </a:moveTo>
                  <a:lnTo>
                    <a:pt x="656" y="488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15" name="Freeform 7"/>
            <p:cNvSpPr>
              <a:spLocks noChangeAspect="1"/>
            </p:cNvSpPr>
            <p:nvPr/>
          </p:nvSpPr>
          <p:spPr bwMode="auto">
            <a:xfrm>
              <a:off x="2527" y="2371"/>
              <a:ext cx="652" cy="412"/>
            </a:xfrm>
            <a:custGeom>
              <a:avLst/>
              <a:gdLst/>
              <a:ahLst/>
              <a:cxnLst>
                <a:cxn ang="0">
                  <a:pos x="960" y="648"/>
                </a:cxn>
                <a:cxn ang="0">
                  <a:pos x="880" y="648"/>
                </a:cxn>
                <a:cxn ang="0">
                  <a:pos x="0" y="0"/>
                </a:cxn>
              </a:cxnLst>
              <a:rect l="0" t="0" r="r" b="b"/>
              <a:pathLst>
                <a:path w="960" h="648">
                  <a:moveTo>
                    <a:pt x="960" y="648"/>
                  </a:moveTo>
                  <a:lnTo>
                    <a:pt x="880" y="648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16" name="Freeform 8"/>
            <p:cNvSpPr>
              <a:spLocks noChangeAspect="1"/>
            </p:cNvSpPr>
            <p:nvPr/>
          </p:nvSpPr>
          <p:spPr bwMode="auto">
            <a:xfrm>
              <a:off x="2701" y="2686"/>
              <a:ext cx="478" cy="489"/>
            </a:xfrm>
            <a:custGeom>
              <a:avLst/>
              <a:gdLst/>
              <a:ahLst/>
              <a:cxnLst>
                <a:cxn ang="0">
                  <a:pos x="704" y="720"/>
                </a:cxn>
                <a:cxn ang="0">
                  <a:pos x="624" y="720"/>
                </a:cxn>
                <a:cxn ang="0">
                  <a:pos x="0" y="0"/>
                </a:cxn>
              </a:cxnLst>
              <a:rect l="0" t="0" r="r" b="b"/>
              <a:pathLst>
                <a:path w="704" h="720">
                  <a:moveTo>
                    <a:pt x="704" y="720"/>
                  </a:moveTo>
                  <a:lnTo>
                    <a:pt x="624" y="720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17" name="Freeform 9"/>
            <p:cNvSpPr>
              <a:spLocks noChangeAspect="1"/>
            </p:cNvSpPr>
            <p:nvPr/>
          </p:nvSpPr>
          <p:spPr bwMode="auto">
            <a:xfrm>
              <a:off x="2663" y="2952"/>
              <a:ext cx="516" cy="348"/>
            </a:xfrm>
            <a:custGeom>
              <a:avLst/>
              <a:gdLst/>
              <a:ahLst/>
              <a:cxnLst>
                <a:cxn ang="0">
                  <a:pos x="760" y="512"/>
                </a:cxn>
                <a:cxn ang="0">
                  <a:pos x="680" y="512"/>
                </a:cxn>
                <a:cxn ang="0">
                  <a:pos x="0" y="0"/>
                </a:cxn>
              </a:cxnLst>
              <a:rect l="0" t="0" r="r" b="b"/>
              <a:pathLst>
                <a:path w="760" h="512">
                  <a:moveTo>
                    <a:pt x="760" y="512"/>
                  </a:moveTo>
                  <a:lnTo>
                    <a:pt x="680" y="512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18" name="Freeform 10"/>
            <p:cNvSpPr>
              <a:spLocks noChangeAspect="1"/>
            </p:cNvSpPr>
            <p:nvPr/>
          </p:nvSpPr>
          <p:spPr bwMode="auto">
            <a:xfrm>
              <a:off x="2679" y="3257"/>
              <a:ext cx="500" cy="261"/>
            </a:xfrm>
            <a:custGeom>
              <a:avLst/>
              <a:gdLst/>
              <a:ahLst/>
              <a:cxnLst>
                <a:cxn ang="0">
                  <a:pos x="736" y="384"/>
                </a:cxn>
                <a:cxn ang="0">
                  <a:pos x="656" y="384"/>
                </a:cxn>
                <a:cxn ang="0">
                  <a:pos x="0" y="0"/>
                </a:cxn>
              </a:cxnLst>
              <a:rect l="0" t="0" r="r" b="b"/>
              <a:pathLst>
                <a:path w="736" h="384">
                  <a:moveTo>
                    <a:pt x="736" y="384"/>
                  </a:moveTo>
                  <a:lnTo>
                    <a:pt x="656" y="384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19" name="Freeform 11"/>
            <p:cNvSpPr>
              <a:spLocks noChangeAspect="1"/>
            </p:cNvSpPr>
            <p:nvPr/>
          </p:nvSpPr>
          <p:spPr bwMode="auto">
            <a:xfrm>
              <a:off x="2625" y="3643"/>
              <a:ext cx="554" cy="60"/>
            </a:xfrm>
            <a:custGeom>
              <a:avLst/>
              <a:gdLst/>
              <a:ahLst/>
              <a:cxnLst>
                <a:cxn ang="0">
                  <a:pos x="816" y="0"/>
                </a:cxn>
                <a:cxn ang="0">
                  <a:pos x="736" y="0"/>
                </a:cxn>
                <a:cxn ang="0">
                  <a:pos x="0" y="88"/>
                </a:cxn>
              </a:cxnLst>
              <a:rect l="0" t="0" r="r" b="b"/>
              <a:pathLst>
                <a:path w="816" h="88">
                  <a:moveTo>
                    <a:pt x="816" y="0"/>
                  </a:moveTo>
                  <a:lnTo>
                    <a:pt x="736" y="0"/>
                  </a:lnTo>
                  <a:lnTo>
                    <a:pt x="0" y="88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20" name="Freeform 12"/>
            <p:cNvSpPr>
              <a:spLocks noChangeAspect="1"/>
            </p:cNvSpPr>
            <p:nvPr/>
          </p:nvSpPr>
          <p:spPr bwMode="auto">
            <a:xfrm>
              <a:off x="2684" y="3763"/>
              <a:ext cx="495" cy="16"/>
            </a:xfrm>
            <a:custGeom>
              <a:avLst/>
              <a:gdLst/>
              <a:ahLst/>
              <a:cxnLst>
                <a:cxn ang="0">
                  <a:pos x="728" y="0"/>
                </a:cxn>
                <a:cxn ang="0">
                  <a:pos x="648" y="0"/>
                </a:cxn>
                <a:cxn ang="0">
                  <a:pos x="0" y="24"/>
                </a:cxn>
              </a:cxnLst>
              <a:rect l="0" t="0" r="r" b="b"/>
              <a:pathLst>
                <a:path w="728" h="24">
                  <a:moveTo>
                    <a:pt x="728" y="0"/>
                  </a:moveTo>
                  <a:lnTo>
                    <a:pt x="648" y="0"/>
                  </a:lnTo>
                  <a:lnTo>
                    <a:pt x="0" y="24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21" name="Freeform 13"/>
            <p:cNvSpPr>
              <a:spLocks noChangeAspect="1"/>
            </p:cNvSpPr>
            <p:nvPr/>
          </p:nvSpPr>
          <p:spPr bwMode="auto">
            <a:xfrm>
              <a:off x="2538" y="875"/>
              <a:ext cx="637" cy="163"/>
            </a:xfrm>
            <a:custGeom>
              <a:avLst/>
              <a:gdLst/>
              <a:ahLst/>
              <a:cxnLst>
                <a:cxn ang="0">
                  <a:pos x="936" y="0"/>
                </a:cxn>
                <a:cxn ang="0">
                  <a:pos x="864" y="0"/>
                </a:cxn>
                <a:cxn ang="0">
                  <a:pos x="0" y="240"/>
                </a:cxn>
              </a:cxnLst>
              <a:rect l="0" t="0" r="r" b="b"/>
              <a:pathLst>
                <a:path w="936" h="240">
                  <a:moveTo>
                    <a:pt x="936" y="0"/>
                  </a:moveTo>
                  <a:lnTo>
                    <a:pt x="864" y="0"/>
                  </a:lnTo>
                  <a:lnTo>
                    <a:pt x="0" y="24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22" name="Freeform 14"/>
            <p:cNvSpPr>
              <a:spLocks noChangeAspect="1"/>
            </p:cNvSpPr>
            <p:nvPr/>
          </p:nvSpPr>
          <p:spPr bwMode="auto">
            <a:xfrm>
              <a:off x="2701" y="674"/>
              <a:ext cx="474" cy="223"/>
            </a:xfrm>
            <a:custGeom>
              <a:avLst/>
              <a:gdLst/>
              <a:ahLst/>
              <a:cxnLst>
                <a:cxn ang="0">
                  <a:pos x="696" y="0"/>
                </a:cxn>
                <a:cxn ang="0">
                  <a:pos x="624" y="0"/>
                </a:cxn>
                <a:cxn ang="0">
                  <a:pos x="0" y="328"/>
                </a:cxn>
              </a:cxnLst>
              <a:rect l="0" t="0" r="r" b="b"/>
              <a:pathLst>
                <a:path w="696" h="328">
                  <a:moveTo>
                    <a:pt x="696" y="0"/>
                  </a:moveTo>
                  <a:lnTo>
                    <a:pt x="624" y="0"/>
                  </a:lnTo>
                  <a:lnTo>
                    <a:pt x="0" y="328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23" name="Freeform 15"/>
            <p:cNvSpPr>
              <a:spLocks noChangeAspect="1"/>
            </p:cNvSpPr>
            <p:nvPr/>
          </p:nvSpPr>
          <p:spPr bwMode="auto">
            <a:xfrm>
              <a:off x="2875" y="1615"/>
              <a:ext cx="304" cy="58"/>
            </a:xfrm>
            <a:custGeom>
              <a:avLst/>
              <a:gdLst/>
              <a:ahLst/>
              <a:cxnLst>
                <a:cxn ang="0">
                  <a:pos x="448" y="32"/>
                </a:cxn>
                <a:cxn ang="0">
                  <a:pos x="368" y="32"/>
                </a:cxn>
                <a:cxn ang="0">
                  <a:pos x="0" y="0"/>
                </a:cxn>
              </a:cxnLst>
              <a:rect l="0" t="0" r="r" b="b"/>
              <a:pathLst>
                <a:path w="448" h="32">
                  <a:moveTo>
                    <a:pt x="448" y="32"/>
                  </a:moveTo>
                  <a:lnTo>
                    <a:pt x="368" y="32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24" name="Freeform 16"/>
            <p:cNvSpPr>
              <a:spLocks noChangeAspect="1"/>
            </p:cNvSpPr>
            <p:nvPr/>
          </p:nvSpPr>
          <p:spPr bwMode="auto">
            <a:xfrm>
              <a:off x="2744" y="1463"/>
              <a:ext cx="435" cy="37"/>
            </a:xfrm>
            <a:custGeom>
              <a:avLst/>
              <a:gdLst/>
              <a:ahLst/>
              <a:cxnLst>
                <a:cxn ang="0">
                  <a:pos x="640" y="0"/>
                </a:cxn>
                <a:cxn ang="0">
                  <a:pos x="560" y="0"/>
                </a:cxn>
                <a:cxn ang="0">
                  <a:pos x="0" y="56"/>
                </a:cxn>
              </a:cxnLst>
              <a:rect l="0" t="0" r="r" b="b"/>
              <a:pathLst>
                <a:path w="640" h="56">
                  <a:moveTo>
                    <a:pt x="640" y="0"/>
                  </a:moveTo>
                  <a:lnTo>
                    <a:pt x="560" y="0"/>
                  </a:lnTo>
                  <a:lnTo>
                    <a:pt x="0" y="56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25" name="Freeform 17"/>
            <p:cNvSpPr>
              <a:spLocks noChangeAspect="1"/>
            </p:cNvSpPr>
            <p:nvPr/>
          </p:nvSpPr>
          <p:spPr bwMode="auto">
            <a:xfrm>
              <a:off x="2880" y="1816"/>
              <a:ext cx="295" cy="160"/>
            </a:xfrm>
            <a:custGeom>
              <a:avLst/>
              <a:gdLst/>
              <a:ahLst/>
              <a:cxnLst>
                <a:cxn ang="0">
                  <a:pos x="432" y="128"/>
                </a:cxn>
                <a:cxn ang="0">
                  <a:pos x="360" y="128"/>
                </a:cxn>
                <a:cxn ang="0">
                  <a:pos x="0" y="0"/>
                </a:cxn>
              </a:cxnLst>
              <a:rect l="0" t="0" r="r" b="b"/>
              <a:pathLst>
                <a:path w="432" h="128">
                  <a:moveTo>
                    <a:pt x="432" y="128"/>
                  </a:moveTo>
                  <a:lnTo>
                    <a:pt x="360" y="128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26" name="Freeform 18"/>
            <p:cNvSpPr>
              <a:spLocks noChangeAspect="1"/>
            </p:cNvSpPr>
            <p:nvPr/>
          </p:nvSpPr>
          <p:spPr bwMode="auto">
            <a:xfrm>
              <a:off x="2641" y="1952"/>
              <a:ext cx="538" cy="224"/>
            </a:xfrm>
            <a:custGeom>
              <a:avLst/>
              <a:gdLst/>
              <a:ahLst/>
              <a:cxnLst>
                <a:cxn ang="0">
                  <a:pos x="792" y="184"/>
                </a:cxn>
                <a:cxn ang="0">
                  <a:pos x="712" y="184"/>
                </a:cxn>
                <a:cxn ang="0">
                  <a:pos x="0" y="0"/>
                </a:cxn>
              </a:cxnLst>
              <a:rect l="0" t="0" r="r" b="b"/>
              <a:pathLst>
                <a:path w="792" h="184">
                  <a:moveTo>
                    <a:pt x="792" y="184"/>
                  </a:moveTo>
                  <a:lnTo>
                    <a:pt x="712" y="184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27" name="Freeform 19"/>
            <p:cNvSpPr>
              <a:spLocks noChangeAspect="1"/>
            </p:cNvSpPr>
            <p:nvPr/>
          </p:nvSpPr>
          <p:spPr bwMode="auto">
            <a:xfrm>
              <a:off x="2527" y="2120"/>
              <a:ext cx="652" cy="163"/>
            </a:xfrm>
            <a:custGeom>
              <a:avLst/>
              <a:gdLst/>
              <a:ahLst/>
              <a:cxnLst>
                <a:cxn ang="0">
                  <a:pos x="960" y="80"/>
                </a:cxn>
                <a:cxn ang="0">
                  <a:pos x="880" y="80"/>
                </a:cxn>
                <a:cxn ang="0">
                  <a:pos x="0" y="0"/>
                </a:cxn>
              </a:cxnLst>
              <a:rect l="0" t="0" r="r" b="b"/>
              <a:pathLst>
                <a:path w="960" h="80">
                  <a:moveTo>
                    <a:pt x="960" y="80"/>
                  </a:moveTo>
                  <a:lnTo>
                    <a:pt x="880" y="80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28" name="Freeform 20"/>
            <p:cNvSpPr>
              <a:spLocks noChangeAspect="1"/>
            </p:cNvSpPr>
            <p:nvPr/>
          </p:nvSpPr>
          <p:spPr bwMode="auto">
            <a:xfrm>
              <a:off x="2538" y="1294"/>
              <a:ext cx="637" cy="109"/>
            </a:xfrm>
            <a:custGeom>
              <a:avLst/>
              <a:gdLst/>
              <a:ahLst/>
              <a:cxnLst>
                <a:cxn ang="0">
                  <a:pos x="936" y="0"/>
                </a:cxn>
                <a:cxn ang="0">
                  <a:pos x="864" y="0"/>
                </a:cxn>
                <a:cxn ang="0">
                  <a:pos x="0" y="160"/>
                </a:cxn>
              </a:cxnLst>
              <a:rect l="0" t="0" r="r" b="b"/>
              <a:pathLst>
                <a:path w="936" h="160">
                  <a:moveTo>
                    <a:pt x="936" y="0"/>
                  </a:moveTo>
                  <a:lnTo>
                    <a:pt x="864" y="0"/>
                  </a:lnTo>
                  <a:lnTo>
                    <a:pt x="0" y="16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29" name="Freeform 21"/>
            <p:cNvSpPr>
              <a:spLocks noChangeAspect="1"/>
            </p:cNvSpPr>
            <p:nvPr/>
          </p:nvSpPr>
          <p:spPr bwMode="auto">
            <a:xfrm>
              <a:off x="2886" y="1082"/>
              <a:ext cx="289" cy="206"/>
            </a:xfrm>
            <a:custGeom>
              <a:avLst/>
              <a:gdLst/>
              <a:ahLst/>
              <a:cxnLst>
                <a:cxn ang="0">
                  <a:pos x="424" y="0"/>
                </a:cxn>
                <a:cxn ang="0">
                  <a:pos x="352" y="0"/>
                </a:cxn>
                <a:cxn ang="0">
                  <a:pos x="0" y="248"/>
                </a:cxn>
              </a:cxnLst>
              <a:rect l="0" t="0" r="r" b="b"/>
              <a:pathLst>
                <a:path w="424" h="248">
                  <a:moveTo>
                    <a:pt x="424" y="0"/>
                  </a:moveTo>
                  <a:lnTo>
                    <a:pt x="352" y="0"/>
                  </a:lnTo>
                  <a:lnTo>
                    <a:pt x="0" y="248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30" name="Rectangle 22"/>
            <p:cNvSpPr>
              <a:spLocks noChangeAspect="1" noChangeArrowheads="1"/>
            </p:cNvSpPr>
            <p:nvPr/>
          </p:nvSpPr>
          <p:spPr bwMode="auto">
            <a:xfrm>
              <a:off x="3199" y="1629"/>
              <a:ext cx="53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Brachial (arm)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9031" name="Rectangle 23"/>
            <p:cNvSpPr>
              <a:spLocks noChangeAspect="1" noChangeArrowheads="1"/>
            </p:cNvSpPr>
            <p:nvPr/>
          </p:nvSpPr>
          <p:spPr bwMode="auto">
            <a:xfrm>
              <a:off x="3199" y="621"/>
              <a:ext cx="35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Otic (ear)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9032" name="Rectangle 24"/>
            <p:cNvSpPr>
              <a:spLocks noChangeAspect="1" noChangeArrowheads="1"/>
            </p:cNvSpPr>
            <p:nvPr/>
          </p:nvSpPr>
          <p:spPr bwMode="auto">
            <a:xfrm>
              <a:off x="3199" y="828"/>
              <a:ext cx="8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Occipital (back of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head or base of skull) 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9033" name="Rectangle 25"/>
            <p:cNvSpPr>
              <a:spLocks noChangeAspect="1" noChangeArrowheads="1"/>
            </p:cNvSpPr>
            <p:nvPr/>
          </p:nvSpPr>
          <p:spPr bwMode="auto">
            <a:xfrm>
              <a:off x="3199" y="1034"/>
              <a:ext cx="7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Acromial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(point of shoulder)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9034" name="Rectangle 26"/>
            <p:cNvSpPr>
              <a:spLocks noChangeAspect="1" noChangeArrowheads="1"/>
            </p:cNvSpPr>
            <p:nvPr/>
          </p:nvSpPr>
          <p:spPr bwMode="auto">
            <a:xfrm>
              <a:off x="3199" y="1241"/>
              <a:ext cx="5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Vertebral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(spinal column)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9035" name="Rectangle 27"/>
            <p:cNvSpPr>
              <a:spLocks noChangeAspect="1" noChangeArrowheads="1"/>
            </p:cNvSpPr>
            <p:nvPr/>
          </p:nvSpPr>
          <p:spPr bwMode="auto">
            <a:xfrm>
              <a:off x="3199" y="1438"/>
              <a:ext cx="62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Scapular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(shoulder blade)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9036" name="Rectangle 28"/>
            <p:cNvSpPr>
              <a:spLocks noChangeAspect="1" noChangeArrowheads="1"/>
            </p:cNvSpPr>
            <p:nvPr/>
          </p:nvSpPr>
          <p:spPr bwMode="auto">
            <a:xfrm>
              <a:off x="3199" y="1727"/>
              <a:ext cx="66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Dorsum or dorsal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(back)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9037" name="Rectangle 29"/>
            <p:cNvSpPr>
              <a:spLocks noChangeAspect="1" noChangeArrowheads="1"/>
            </p:cNvSpPr>
            <p:nvPr/>
          </p:nvSpPr>
          <p:spPr bwMode="auto">
            <a:xfrm>
              <a:off x="3199" y="1935"/>
              <a:ext cx="58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Olecranal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(back of elbow)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9038" name="Rectangle 30"/>
            <p:cNvSpPr>
              <a:spLocks noChangeAspect="1" noChangeArrowheads="1"/>
            </p:cNvSpPr>
            <p:nvPr/>
          </p:nvSpPr>
          <p:spPr bwMode="auto">
            <a:xfrm>
              <a:off x="3199" y="2136"/>
              <a:ext cx="51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Lumbar (loin)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9039" name="Rectangle 31"/>
            <p:cNvSpPr>
              <a:spLocks noChangeAspect="1" noChangeArrowheads="1"/>
            </p:cNvSpPr>
            <p:nvPr/>
          </p:nvSpPr>
          <p:spPr bwMode="auto">
            <a:xfrm>
              <a:off x="3199" y="2235"/>
              <a:ext cx="55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Sacral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(between hips)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9040" name="Rectangle 32"/>
            <p:cNvSpPr>
              <a:spLocks noChangeAspect="1" noChangeArrowheads="1"/>
            </p:cNvSpPr>
            <p:nvPr/>
          </p:nvSpPr>
          <p:spPr bwMode="auto">
            <a:xfrm>
              <a:off x="3199" y="2586"/>
              <a:ext cx="63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Gluteal (buttock)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9041" name="Rectangle 33"/>
            <p:cNvSpPr>
              <a:spLocks noChangeAspect="1" noChangeArrowheads="1"/>
            </p:cNvSpPr>
            <p:nvPr/>
          </p:nvSpPr>
          <p:spPr bwMode="auto">
            <a:xfrm>
              <a:off x="3199" y="2733"/>
              <a:ext cx="67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Perineal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(region between</a:t>
              </a:r>
              <a:endParaRPr lang="en-US" sz="1000">
                <a:latin typeface="Arial" charset="0"/>
              </a:endParaRP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the anus and </a:t>
              </a:r>
              <a:endParaRPr lang="en-US" sz="1000">
                <a:latin typeface="Arial" charset="0"/>
              </a:endParaRP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external genitalia)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9042" name="Rectangle 34"/>
            <p:cNvSpPr>
              <a:spLocks noChangeAspect="1" noChangeArrowheads="1"/>
            </p:cNvSpPr>
            <p:nvPr/>
          </p:nvSpPr>
          <p:spPr bwMode="auto">
            <a:xfrm>
              <a:off x="3199" y="3128"/>
              <a:ext cx="58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Femoral (thigh)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9043" name="Rectangle 35"/>
            <p:cNvSpPr>
              <a:spLocks noChangeAspect="1" noChangeArrowheads="1"/>
            </p:cNvSpPr>
            <p:nvPr/>
          </p:nvSpPr>
          <p:spPr bwMode="auto">
            <a:xfrm>
              <a:off x="3199" y="3248"/>
              <a:ext cx="5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Popliteal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(back of knee)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9044" name="Rectangle 36"/>
            <p:cNvSpPr>
              <a:spLocks noChangeAspect="1" noChangeArrowheads="1"/>
            </p:cNvSpPr>
            <p:nvPr/>
          </p:nvSpPr>
          <p:spPr bwMode="auto">
            <a:xfrm>
              <a:off x="3199" y="3471"/>
              <a:ext cx="41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Sural (calf)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9045" name="Rectangle 37"/>
            <p:cNvSpPr>
              <a:spLocks noChangeAspect="1" noChangeArrowheads="1"/>
            </p:cNvSpPr>
            <p:nvPr/>
          </p:nvSpPr>
          <p:spPr bwMode="auto">
            <a:xfrm>
              <a:off x="3199" y="3590"/>
              <a:ext cx="60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Calcaneal (heel)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9046" name="Rectangle 38"/>
            <p:cNvSpPr>
              <a:spLocks noChangeAspect="1" noChangeArrowheads="1"/>
            </p:cNvSpPr>
            <p:nvPr/>
          </p:nvSpPr>
          <p:spPr bwMode="auto">
            <a:xfrm>
              <a:off x="3199" y="3716"/>
              <a:ext cx="50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Plantar (sole)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9047" name="Rectangle 39"/>
            <p:cNvSpPr>
              <a:spLocks noChangeAspect="1" noChangeArrowheads="1"/>
            </p:cNvSpPr>
            <p:nvPr/>
          </p:nvSpPr>
          <p:spPr bwMode="auto">
            <a:xfrm>
              <a:off x="1546" y="2314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Manus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(hand)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9048" name="Rectangle 40"/>
            <p:cNvSpPr>
              <a:spLocks noChangeAspect="1" noChangeArrowheads="1"/>
            </p:cNvSpPr>
            <p:nvPr/>
          </p:nvSpPr>
          <p:spPr bwMode="auto">
            <a:xfrm>
              <a:off x="1560" y="1667"/>
              <a:ext cx="3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Upper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extremity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9049" name="Rectangle 41"/>
            <p:cNvSpPr>
              <a:spLocks noChangeAspect="1" noChangeArrowheads="1"/>
            </p:cNvSpPr>
            <p:nvPr/>
          </p:nvSpPr>
          <p:spPr bwMode="auto">
            <a:xfrm>
              <a:off x="1928" y="809"/>
              <a:ext cx="3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Cephalic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(head)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9050" name="Rectangle 42"/>
            <p:cNvSpPr>
              <a:spLocks noChangeAspect="1" noChangeArrowheads="1"/>
            </p:cNvSpPr>
            <p:nvPr/>
          </p:nvSpPr>
          <p:spPr bwMode="auto">
            <a:xfrm>
              <a:off x="1767" y="2991"/>
              <a:ext cx="3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Lower</a:t>
              </a:r>
            </a:p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extremity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299051" name="Rectangle 43"/>
            <p:cNvSpPr>
              <a:spLocks noChangeAspect="1" noChangeArrowheads="1"/>
            </p:cNvSpPr>
            <p:nvPr/>
          </p:nvSpPr>
          <p:spPr bwMode="auto">
            <a:xfrm>
              <a:off x="2317" y="3885"/>
              <a:ext cx="47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(b) Posterior</a:t>
              </a:r>
              <a:endParaRPr lang="en-US" sz="1000">
                <a:latin typeface="Arial" charset="0"/>
              </a:endParaRPr>
            </a:p>
          </p:txBody>
        </p:sp>
        <p:grpSp>
          <p:nvGrpSpPr>
            <p:cNvPr id="3" name="Group 44"/>
            <p:cNvGrpSpPr>
              <a:grpSpLocks noChangeAspect="1"/>
            </p:cNvGrpSpPr>
            <p:nvPr/>
          </p:nvGrpSpPr>
          <p:grpSpPr bwMode="auto">
            <a:xfrm>
              <a:off x="2266" y="655"/>
              <a:ext cx="92" cy="411"/>
              <a:chOff x="2663" y="0"/>
              <a:chExt cx="136" cy="605"/>
            </a:xfrm>
          </p:grpSpPr>
          <p:sp>
            <p:nvSpPr>
              <p:cNvPr id="299053" name="Line 45"/>
              <p:cNvSpPr>
                <a:spLocks noChangeAspect="1" noChangeShapeType="1"/>
              </p:cNvSpPr>
              <p:nvPr/>
            </p:nvSpPr>
            <p:spPr bwMode="auto">
              <a:xfrm flipH="1">
                <a:off x="2663" y="300"/>
                <a:ext cx="64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054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2735" y="0"/>
                <a:ext cx="64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055" name="Line 47"/>
              <p:cNvSpPr>
                <a:spLocks noChangeAspect="1" noChangeShapeType="1"/>
              </p:cNvSpPr>
              <p:nvPr/>
            </p:nvSpPr>
            <p:spPr bwMode="auto">
              <a:xfrm flipH="1">
                <a:off x="2731" y="604"/>
                <a:ext cx="64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056" name="Line 48"/>
              <p:cNvSpPr>
                <a:spLocks noChangeAspect="1" noChangeShapeType="1"/>
              </p:cNvSpPr>
              <p:nvPr/>
            </p:nvSpPr>
            <p:spPr bwMode="auto">
              <a:xfrm>
                <a:off x="2732" y="0"/>
                <a:ext cx="0" cy="60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49"/>
            <p:cNvGrpSpPr>
              <a:grpSpLocks noChangeAspect="1"/>
            </p:cNvGrpSpPr>
            <p:nvPr/>
          </p:nvGrpSpPr>
          <p:grpSpPr bwMode="auto">
            <a:xfrm>
              <a:off x="1813" y="1237"/>
              <a:ext cx="181" cy="958"/>
              <a:chOff x="1949" y="1142"/>
              <a:chExt cx="226" cy="1197"/>
            </a:xfrm>
          </p:grpSpPr>
          <p:sp>
            <p:nvSpPr>
              <p:cNvPr id="299058" name="Line 50"/>
              <p:cNvSpPr>
                <a:spLocks noChangeAspect="1" noChangeShapeType="1"/>
              </p:cNvSpPr>
              <p:nvPr/>
            </p:nvSpPr>
            <p:spPr bwMode="auto">
              <a:xfrm flipH="1">
                <a:off x="1949" y="1736"/>
                <a:ext cx="165" cy="6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059" name="Line 51"/>
              <p:cNvSpPr>
                <a:spLocks noChangeAspect="1" noChangeShapeType="1"/>
              </p:cNvSpPr>
              <p:nvPr/>
            </p:nvSpPr>
            <p:spPr bwMode="auto">
              <a:xfrm flipH="1">
                <a:off x="2120" y="1142"/>
                <a:ext cx="55" cy="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060" name="Line 52"/>
              <p:cNvSpPr>
                <a:spLocks noChangeAspect="1" noChangeShapeType="1"/>
              </p:cNvSpPr>
              <p:nvPr/>
            </p:nvSpPr>
            <p:spPr bwMode="auto">
              <a:xfrm flipH="1">
                <a:off x="2117" y="2337"/>
                <a:ext cx="55" cy="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061" name="Line 53"/>
              <p:cNvSpPr>
                <a:spLocks noChangeAspect="1" noChangeShapeType="1"/>
              </p:cNvSpPr>
              <p:nvPr/>
            </p:nvSpPr>
            <p:spPr bwMode="auto">
              <a:xfrm>
                <a:off x="2118" y="1142"/>
                <a:ext cx="0" cy="1195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54"/>
            <p:cNvGrpSpPr>
              <a:grpSpLocks noChangeAspect="1"/>
            </p:cNvGrpSpPr>
            <p:nvPr/>
          </p:nvGrpSpPr>
          <p:grpSpPr bwMode="auto">
            <a:xfrm>
              <a:off x="2012" y="2297"/>
              <a:ext cx="205" cy="1503"/>
              <a:chOff x="2198" y="2467"/>
              <a:chExt cx="256" cy="1879"/>
            </a:xfrm>
          </p:grpSpPr>
          <p:sp>
            <p:nvSpPr>
              <p:cNvPr id="299063" name="Line 5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2198" y="3399"/>
                <a:ext cx="197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064" name="Line 56"/>
              <p:cNvSpPr>
                <a:spLocks noChangeAspect="1" noChangeShapeType="1"/>
              </p:cNvSpPr>
              <p:nvPr/>
            </p:nvSpPr>
            <p:spPr bwMode="auto">
              <a:xfrm flipH="1">
                <a:off x="2396" y="2469"/>
                <a:ext cx="58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065" name="Line 57"/>
              <p:cNvSpPr>
                <a:spLocks noChangeAspect="1" noChangeShapeType="1"/>
              </p:cNvSpPr>
              <p:nvPr/>
            </p:nvSpPr>
            <p:spPr bwMode="auto">
              <a:xfrm flipH="1">
                <a:off x="2395" y="4344"/>
                <a:ext cx="56" cy="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066" name="Line 58"/>
              <p:cNvSpPr>
                <a:spLocks noChangeAspect="1" noChangeShapeType="1"/>
              </p:cNvSpPr>
              <p:nvPr/>
            </p:nvSpPr>
            <p:spPr bwMode="auto">
              <a:xfrm>
                <a:off x="2397" y="2467"/>
                <a:ext cx="0" cy="1877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9"/>
            <p:cNvGrpSpPr>
              <a:grpSpLocks noChangeAspect="1"/>
            </p:cNvGrpSpPr>
            <p:nvPr/>
          </p:nvGrpSpPr>
          <p:grpSpPr bwMode="auto">
            <a:xfrm>
              <a:off x="1814" y="2213"/>
              <a:ext cx="93" cy="314"/>
              <a:chOff x="2663" y="0"/>
              <a:chExt cx="136" cy="605"/>
            </a:xfrm>
          </p:grpSpPr>
          <p:sp>
            <p:nvSpPr>
              <p:cNvPr id="299068" name="Line 60"/>
              <p:cNvSpPr>
                <a:spLocks noChangeAspect="1" noChangeShapeType="1"/>
              </p:cNvSpPr>
              <p:nvPr/>
            </p:nvSpPr>
            <p:spPr bwMode="auto">
              <a:xfrm flipH="1">
                <a:off x="2663" y="300"/>
                <a:ext cx="64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069" name="Line 61"/>
              <p:cNvSpPr>
                <a:spLocks noChangeAspect="1" noChangeShapeType="1"/>
              </p:cNvSpPr>
              <p:nvPr/>
            </p:nvSpPr>
            <p:spPr bwMode="auto">
              <a:xfrm flipH="1">
                <a:off x="2735" y="0"/>
                <a:ext cx="64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070" name="Line 62"/>
              <p:cNvSpPr>
                <a:spLocks noChangeAspect="1" noChangeShapeType="1"/>
              </p:cNvSpPr>
              <p:nvPr/>
            </p:nvSpPr>
            <p:spPr bwMode="auto">
              <a:xfrm flipH="1">
                <a:off x="2731" y="604"/>
                <a:ext cx="64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071" name="Line 63"/>
              <p:cNvSpPr>
                <a:spLocks noChangeAspect="1" noChangeShapeType="1"/>
              </p:cNvSpPr>
              <p:nvPr/>
            </p:nvSpPr>
            <p:spPr bwMode="auto">
              <a:xfrm>
                <a:off x="2732" y="0"/>
                <a:ext cx="0" cy="60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9072" name="Freeform 64"/>
            <p:cNvSpPr>
              <a:spLocks noChangeAspect="1"/>
            </p:cNvSpPr>
            <p:nvPr/>
          </p:nvSpPr>
          <p:spPr bwMode="auto">
            <a:xfrm>
              <a:off x="2750" y="1739"/>
              <a:ext cx="423" cy="33"/>
            </a:xfrm>
            <a:custGeom>
              <a:avLst/>
              <a:gdLst/>
              <a:ahLst/>
              <a:cxnLst>
                <a:cxn ang="0">
                  <a:pos x="448" y="32"/>
                </a:cxn>
                <a:cxn ang="0">
                  <a:pos x="368" y="32"/>
                </a:cxn>
                <a:cxn ang="0">
                  <a:pos x="0" y="0"/>
                </a:cxn>
              </a:cxnLst>
              <a:rect l="0" t="0" r="r" b="b"/>
              <a:pathLst>
                <a:path w="448" h="32">
                  <a:moveTo>
                    <a:pt x="448" y="32"/>
                  </a:moveTo>
                  <a:lnTo>
                    <a:pt x="368" y="32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Anatomical Position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977900"/>
            <a:ext cx="4244975" cy="5056188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Body erect, feet slightly apart, palms facing forward, thumbs point away from body</a:t>
            </a: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>
                <a:solidFill>
                  <a:schemeClr val="accent2"/>
                </a:solidFill>
                <a:latin typeface="Arial" charset="0"/>
              </a:rPr>
              <a:t>Figure 1.7a</a:t>
            </a:r>
          </a:p>
        </p:txBody>
      </p:sp>
      <p:pic>
        <p:nvPicPr>
          <p:cNvPr id="4101" name="Picture 8"/>
          <p:cNvPicPr>
            <a:picLocks noChangeAspect="1" noChangeArrowheads="1"/>
          </p:cNvPicPr>
          <p:nvPr/>
        </p:nvPicPr>
        <p:blipFill>
          <a:blip r:embed="rId2" cstate="print"/>
          <a:srcRect l="24144" t="2368" r="17885" b="4169"/>
          <a:stretch>
            <a:fillRect/>
          </a:stretch>
        </p:blipFill>
        <p:spPr bwMode="auto">
          <a:xfrm>
            <a:off x="5689600" y="454025"/>
            <a:ext cx="2465388" cy="594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Directional Terms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Superior and inferior – toward and away from the head, respectively</a:t>
            </a:r>
          </a:p>
          <a:p>
            <a:pPr eaLnBrk="1" hangingPunct="1"/>
            <a:r>
              <a:rPr lang="en-US" smtClean="0"/>
              <a:t>Anterior and posterior – toward the front and back of the body</a:t>
            </a:r>
          </a:p>
          <a:p>
            <a:pPr eaLnBrk="1" hangingPunct="1"/>
            <a:r>
              <a:rPr lang="en-US" smtClean="0"/>
              <a:t>Medial, lateral, and intermediate – toward the midline, away from the midline, and between a more medial and lateral structure</a:t>
            </a:r>
          </a:p>
        </p:txBody>
      </p:sp>
      <p:pic>
        <p:nvPicPr>
          <p:cNvPr id="2050" name="Picture 2" descr="http://scrapetv.com/News/News%20Pages/Entertainment/Images/whos-the-boss-ca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5181600"/>
            <a:ext cx="3200400" cy="1493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620</Words>
  <Application>Microsoft Office PowerPoint</Application>
  <PresentationFormat>On-screen Show (4:3)</PresentationFormat>
  <Paragraphs>185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Regional Word day!  Learning these words will take… </vt:lpstr>
      <vt:lpstr>Regional Terms: Anterior View</vt:lpstr>
      <vt:lpstr>Regional Terms: Anterior View</vt:lpstr>
      <vt:lpstr>Regional Terms: Anterior View</vt:lpstr>
      <vt:lpstr>Regional Terms: Posterior View</vt:lpstr>
      <vt:lpstr>Regional Terms: Posterior View</vt:lpstr>
      <vt:lpstr>Regional Terms: Posterior View</vt:lpstr>
      <vt:lpstr>Anatomical Position</vt:lpstr>
      <vt:lpstr>Directional Terms</vt:lpstr>
      <vt:lpstr>Directional Terms</vt:lpstr>
    </vt:vector>
  </TitlesOfParts>
  <Company>mfcsd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day!</dc:title>
  <dc:creator>mverdi</dc:creator>
  <cp:lastModifiedBy>mverdi</cp:lastModifiedBy>
  <cp:revision>12</cp:revision>
  <dcterms:created xsi:type="dcterms:W3CDTF">2010-09-01T10:59:07Z</dcterms:created>
  <dcterms:modified xsi:type="dcterms:W3CDTF">2010-09-02T11:19:22Z</dcterms:modified>
</cp:coreProperties>
</file>