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64" r:id="rId11"/>
    <p:sldId id="298" r:id="rId12"/>
    <p:sldId id="299" r:id="rId13"/>
    <p:sldId id="265" r:id="rId14"/>
    <p:sldId id="266" r:id="rId15"/>
    <p:sldId id="267" r:id="rId16"/>
    <p:sldId id="300" r:id="rId17"/>
    <p:sldId id="268" r:id="rId18"/>
    <p:sldId id="269" r:id="rId19"/>
    <p:sldId id="270" r:id="rId20"/>
    <p:sldId id="301" r:id="rId21"/>
    <p:sldId id="271" r:id="rId22"/>
    <p:sldId id="272" r:id="rId23"/>
    <p:sldId id="273" r:id="rId24"/>
    <p:sldId id="30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6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DA0B-D0D7-468B-B546-B29ABD5D29F7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EF35-A347-46F5-87AB-2F8DF1C0C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1MvRmWg7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_5dEO-LRV-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pretty+eyes&amp;source=images&amp;cd=&amp;cad=rja&amp;docid=doYYJ-E1-KR2MM&amp;tbnid=I2xm4GozWDR2iM:&amp;ved=0CAUQjRw&amp;url=http://weheartit.com/entry/46290399&amp;ei=3oyHUZvwMKf1ygHF7oDgBg&amp;bvm=bv.45960087,d.aWc&amp;psig=AFQjCNF851WT0wYnLCx1mDdJKElvHPiR-A&amp;ust=13679243130061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ugly+male&amp;source=images&amp;cd=&amp;cad=rja&amp;docid=pzGCPe-nnspVYM&amp;tbnid=9KWQfi4z6nqhkM:&amp;ved=0CAUQjRw&amp;url=http://blog.nationalhair.com/genetics-of-hair-loss/&amp;ei=AY2HUc6aPIaOygGQ2oCwBA&amp;bvm=bv.45960087,d.aWc&amp;psig=AFQjCNGPnLXIYWsn5hM5iLb45U3N5Y9r6A&amp;ust=136792433728724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conjunctivitis&amp;source=images&amp;cd=&amp;cad=rja&amp;docid=HWwtxM6ZdK6LnM&amp;tbnid=RpUDF42GC-3C6M:&amp;ved=0CAUQjRw&amp;url=http://devieyehospitals.wordpress.com/tag/conjunctivitis/&amp;ei=g4yHUeOfGanlyQGmsYDgCg&amp;bvm=bv.45960087,d.aWc&amp;psig=AFQjCNHEP5lPS-1wo_DuiAHbL04Lhb509A&amp;ust=13679242243443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m/url?sa=i&amp;rct=j&amp;q=EYE+MUSCLES&amp;source=images&amp;cd=&amp;cad=rja&amp;docid=AXVkakfx7KDPTM&amp;tbnid=ncipdiyDxhTfKM:&amp;ved=0CAUQjRw&amp;url=https://students.washington.edu/mjbrooks/gaze-print-biometric-security/eye-muscles-4/&amp;ei=hI2HUemfC4moywHToIDwDA&amp;bvm=bv.45960087,d.aWc&amp;psig=AFQjCNFIxRBpG1RsUJS5_BIF-pvSUkBkIQ&amp;ust=136792447243840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And+Now+your+feature+presentation&amp;source=images&amp;cd=&amp;cad=rja&amp;docid=wqFvwf6GqRz7-M&amp;tbnid=EE3l2-x5UWNJjM:&amp;ved=0CAUQjRw&amp;url=http://drunkenspacepenguin.blogspot.com/2012/11/and-now-our-feature-presentation.html&amp;ei=zY2HUbe0MemOygGx-gE&amp;bvm=bv.45960087,d.aWc&amp;psig=AFQjCNHZGRS_11_dwKL_Pe7YNOU432UBvQ&amp;ust=136792455325585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choroid&amp;source=images&amp;cd=&amp;cad=rja&amp;docid=Zvs8kgVoh1TZVM&amp;tbnid=DvBMY5yiDLnTiM:&amp;ved=0CAUQjRw&amp;url=http://www.umm.edu/imagepages/9185.htm&amp;ei=vJmDUbT_AYjRywHA5ICwCg&amp;bvm=bv.45960087,d.aWc&amp;psig=AFQjCNEJXCBX6ZWvZ2LlI3a2_rxLNLMIxQ&amp;ust=136766544782548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iris&amp;source=images&amp;cd=&amp;cad=rja&amp;docid=UsBhR22tOYFmqM&amp;tbnid=100uJbeMn0rQrM:&amp;ved=0CAUQjRw&amp;url=http://commons.wikimedia.org/wiki/File:Eye_iris.jpg&amp;ei=yo6HUZy4KKKxywH314DQBw&amp;bvm=bv.45960087,d.aWc&amp;psig=AFQjCNHgOJTt3pXMTAUNOqDHPXaXqRxPgQ&amp;ust=136792480730983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Eye </a:t>
            </a:r>
            <a:br>
              <a:rPr lang="en-US" dirty="0" smtClean="0"/>
            </a:br>
            <a:r>
              <a:rPr lang="en-US" dirty="0" smtClean="0"/>
              <a:t>A Brief overview:</a:t>
            </a:r>
            <a:br>
              <a:rPr lang="en-US" dirty="0" smtClean="0"/>
            </a:br>
            <a:r>
              <a:rPr lang="en-US" dirty="0" smtClean="0"/>
              <a:t>Accessories &amp; the main outfit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178" name="AutoShape 2" descr="data:image/jpg;base64,/9j/4AAQSkZJRgABAQAAAQABAAD/2wCEAAkGBhQSERUUExQVFRUVGBsYGBYXGBYXFhccGBYVFxgaGBoYHCYeGBojGhUVHy8gJCcpLCwsGB4xNTAqNSYrLCkBCQoKDgwOGg8PGikiHyQqLCwpLCwsLCwsLCksKSkpLCwsLCwpKSkpLCwpLCksKSksLCkpLCwpLCwsLCkpKSksLP/AABEIAOEA4QMBIgACEQEDEQH/xAAcAAABBQEBAQAAAAAAAAAAAAAFAAIDBAYBBwj/xABDEAABAwIEAwYDBgQDBwUBAAABAgMRACEEEjFBBVFhBhMicYGRMlKhB0KxwdHwFCNi4YKS8RUkM1NyorJDY3OD0gj/xAAZAQADAQEBAAAAAAAAAAAAAAABAgMEAAX/xAAmEQACAgMAAgEEAgMAAAAAAAAAAQIRAyExEkFRBCIyQhNhUoGR/9oADAMBAAIRAxEAPwDxACkRXRXYohQyK6BSiuiidQ5KashsRpUbaalNTk9lEhmUchURAqVR/fnURrkEalPSimAwo3APmBQ1sXo5hE5UUmWVIMUOwzaQ5dKYj5QfyqDiuHTJIAEnYDl0p2CMuGetE08CdxTwaZRmUowBoLCSTyAkSdpHOs6bUkU8dMCcOaBVcA62gGtVhex72Kb/AN3wxcIiSlKQAdgSSAK2HZ77Km8OhLmKV3rqtG0fDHyz1i59BWn4jiFD+WtwICR/wWrJT5hI101NCeRJ2NHE5I8yb+zHFtuJDjCP8JQsTEwYtPnRxPYF/IpJwac8T8Ldv8UfStXgsaARCrcpt7HQ0RexTpEgLgXj5iem/nSxzeyj+n9HiWL7MOsqSl1juypWUFSRlPWRVRvBJmAhBuBMC5JjlXsbPFXAoJXKt+7VBGp56b1LxDsjhsWSrKEO6glMAkfKoX9wdKtDP5aM+T6Zx4eMnDp+RH+VO3pUSmE/Kn/Kn9K0fajsm9gnMrgBSuShYMhQ1O3xdKBd3obEHfy2IqxkaohDCT91P+VP6U44RPyp/wAqf0qdLdcWaICqvCp+VPsP0qMYVPyp9h+lWVL51EpyiEZ/Dp+VPsKXcJ+VPsK6F10muAR/w6flT7Cl/Cpn4R7CpmjUblAKAVKuUqYJxGlONRg06aJQbXUilNPQL1zdI5IsNIpKN6cKZUiiGuVHrUiqjUKdAdEjCZUKNPkJR9KG8Pb8Qq1xBdoqM9yoZD+CiXgOY/1NfQ/YTsqMOwXFiFvQeeRoXQ2DrJ+JR3Kj0rxf7KeBfxXEmkn4EStf9QSJy/QV9J452Mo5kC3nFDxp2Fv9QU+kd4palBKW0yd7kW9eQrEY6STkRAJ1XdZm8mLTWm7RYj4WkxJUFK5SZMnoANPKhmEwanBew5n8qx5dukb8EXVsFcPcOYCJO/P9ityx3mUApmPKg7HCQ1JSbmdKJYbF8zTYl49KTVrRaewaFiVJykDp6kUPaZ7tWgKQfy+lHEP5YOaQrQEb+f61VxnDsySpOhm24rTKF7RjjP1I7xXhDeLwxbUkLSRoblJGhSeYrwTtLwU4ZZQFFRzXBiRlHhMjVKtRoQbGvZsBiiyuwB/pmFEdBuaZ207Gt8RZC2jleTdJEDMY+BdpFUjLyM2WHjpngqUHLNStYXMNYq9iOGONFTbqShaTCkmJB/MHY71RnxgbCnMzRRcZ8RTNTowySCPvfu9XF4cAlR5VSYMqJ5iiCqKKhtyppUatPteJVMQzNtqBwsO2pWlJ7CKF4n8akxD2Wybc6iaxqpE3EjXX3onWAK5T5pURiuK6KVdFMMICpW6YBU7SaWXBkFDwr/cziCuJd7lCALqypzuKJ2CfCOpNUUoo7x5sN4TANbllzEK833SE/wDY0k+tBTYVKXwPErqTUZqVVMGtMg0E+GM71Hjj4o9KI8PZhFDMafEfKs6dzGo9n/8A5+4SA2++bkqypMaJhJV7kR/hr0jiOPCXUo+aSOhi1Avspw+XhqCBAV8NrwBHreR6GqvaDihL6Vo0T37fmpoNx/5KHpRySqI2NJz2Q4/Ew7JtIVrpJISfwo02gBIA5cxWU4pxppaSoqCUqAdSVEJAzDntIonwPGd80nK6hQ08BC1e/wDbaskW7dnqKvFBFx6LzNRt4qSU67jy/wBaZ/szxXDqv+opCfpUymUgCfDFxlknyHzGnpjWidDygYkp6i59t6NpwsplN5vJ57wDp5VmUdqMMklSVqdSjMHMiVKKIGhAGh0HWp19t2MMcrocbBR3iEqbUVFJ0AKZAJ0ykg1oxtfJgz73ErcTxSECHCAuSE6HrYEif71ouCotykCRc7ddf2Nq8v8A4VziT7mLdlttHhw6diQbkz8QA1PM9K2XAccprwicqbAGSIBvrcD32oQdM6cHONjPtD7Ph1lTmSVtJNx8eTcAjUDWK8RfYIMpOY2zRqDr/iToZFfT9nE8wfzH94rxLt52aGEfUpKcja7oUnQC+ZJTqIN7WrQzA1Zh3nVK19q5hT4/ekXCbnXSbTvtUSVQqeVEkS4ww4f3tVUOwas4tQUQekVAGxQOoatkzM60xtABk1IUbA0wNgm96OzqAU0q5FKmCRAWpEUgqu5qccclNWGk2gXOg8zYfU1Ag1pOxGB77H4RBjL3yFKnTIg94uf8KFVOXRvRN24QE41xofCwlpgD/wCFpKVf92agaqn4jjy++68rV11xw+a1lX51XXUn0ZEDtdwyJNNcNWuGNSqmbqI1Gkw7YDfpQF1ALoABUoqACQJCr/Da8k2o++cqIoXwAFWOaj5gJ+UGAT7H6+0Ma3YX0+kuzcYbhLOgLbAmDIzAXjn4iayOPfQ0hDK5VGZK41K3jncHmBlBO01vcbh0NYVCRCWmkoJBEwlsCB9BXnXaHiTbQLpTmcN0JBBy5yYlXO5PO56QufqLYONlPjXAxiUJRKkDIAVCLERAA3EQPShbvYFKEDucQ3IEjMlSDbclJMGjPB3l4nDMuISFqBKSPukoMHXaCIqlx3sViFIS4cQBK5Ui6UpReQIsVfsVKKl64apQhXAZh3cc2tTSHVKXGcBDoWFBOtl6c4FVD2oxrzqWnnXmm3F5VeBIIRfMAoJsqEmCPmoz2V7ElzEB5tbndtLCpJhJMxlTNzN5nnXoHH8Gl1tbJByKFimBk3BRyIMVS3VsRY90mzznh3FcGVNs4nvwXY7pDLq222UqNgkIIzrAykrVqZ5Vf7lTmLcwTrzjqGVJyuqJLgZUM4So/ecClZQo/NPKhY7L4hLstrQSCfGA2QCd0hzxNGSTHiAJJHKtF2c4ecKp0KkuLOZThObODvm3M2IGhjamc4OKUUTx4MnncuGpWgKQUISEJy5UJSPhAFoH7+tZ7s7iHGnyy853qTudU+KJHv7UeYxUlJ09b9ZG2lQfwSUkmAJVqdZOl+XSkvZtUUotM1uAdIsfu2Plp+VVe1HCEYlkpUJIlSSIzAxqmdFRpVcY3KU9Uid/WrD2JiCDpqDex0NthzrT5aPKlHZ858WwZQ4oWN4Chvrr1qiEGtT24SRinfAUkEZpEpWkiQoGNQYmOU7ms6rEQKdO0ZJKmNS1zppRG9N72acUV1AOFcUxTgtXe7qNVE4BUq5FKmCQ11ImuRT2qYZIkSm9afsmrIrEPf8AIwjypibuAYdPr/NNZxKb0fwrBTgH1/8ANeZZFjfKFPLE8/gt5VO9lGCEpi3IAewpLNdzX9fx/Co3Dap9YxCsTRngTMmgwua03AWrTFDN+NBXS3xEeGi32VcDGJxyBmGRoFxUWUo5kwD/AE3MeZoRxTQ1q/sQUkOvyoSsCABdORYUoqVsI+sCp4zn09r4g2HUFs6LF/L9xXjHanAkZWzZRWG/ITqOhr2/DrCgFDTQHmOdee/aJwSf5iLFBBMfLJ+oNT+pi/yL/TS24Gf+ydCkKxDajosLSnYRKSR0Nq3jzTa1FJTE/FYR9ayeBH8Jj0uKEB5ASDHxSJA85TWp4k2cpIJkjTfofxrscribGtgnifaNpp9trvAyy3mUrKCc5SPCgAXJJJNrmKrY7twypRCZUkpkEWkdP0oXgMF/v+ZdwwC5J5xCSZ6mpOMoQpxK1ltJnN4iEkzv1ot2tj0oyVCDy8Qc7TCmi3b+ZH84eY0UNj1NEGcQFpFroMi3iHzW8rRQ9XaxkeEvNz8pVH47WqbC41LhC0EEE3hQJkeVSemW7oLNrgze978th0FAOI4tX8UBmKkd2lYRtmKlIBMa7UUxOJhJI5R+n41keN8WCXF5DCikJJ1GVAPhEaKmTfnXJ2yOWXjE3qcbnAUm4IuRtoBHSB9aIM4mQALn4R62jqKwnYDjmdstxmKAo5RBUUEfdBPiidNxMVqsE2MnhmYzZRrYEhTZ+8Omo0ItVEzG9md+0Ls2QkYhAcyJRCwglSROiinUbDf6V5c6mAJIOsEbgb17c9x8hsqVzuYi50t5yCNLmvIu1OUYg5EIQkgEBEwZkmx0vyq0JpujHnx+OwalIrqlXruDYU4cqafjMEpv4oq5n9EClcqjJiuzypil0AXQCmlSpUwbGBNa/gv2V8QxLaXW2UpQsZklxaG8wOhAUZg84rJNjavqLszxIYnCtYkJBb7hFhs4IbUkxoElJt1oydGiEbezynhX2I49xcOlhlG6y4HPZKN/OB1o3xX7MHGu4YYbcxLLTpdeUtxCM+bIkpQ2FDKMqPi1M16I5xpRbHdNqcnkAEW1uSBzoUtGLKiqGUnYZ8x/7RUHM1Q+n/yZ5R2+7BrwjheZZWMIqDJ8YZUbKbUQSQJiFHmL1iXa+lcPwZamlt4hbYbfSptaEgkAEQk5iRcTOlfOPFsCph1xlYhTSlIV5pMW87EedUirJZYqLpcK7ArY8KbhA8qyOCHir0Hs/wAGW8PCQhCSApxXwpJ0SBqtZF8oqWZbFiCOIaHeq/A+NOF9httQSlLiSUIEBWUZnFKSn4vCCkA7Tzr0M9jmE2UG1R999feEmbfyUlKE2+7ClHnV/hCThnUEuzlAPdNtNMtpTBKc6mxJUSPgnTWlhSOaZ6jw0ANItHhFt0giw9Bb0of2jYBTmVZGijyBtJ6ae9XMK6SCSZ8ZnoLQB6Vnu3PH+5asbmwQQP5mawn+nW29Pla8NgxKXnaBGNeCEhTxhtgFSl7KDaTlSn31HnQvsx29bxrB+48gStqZISDZaCbqTpPI1j+N9pXkl91tRQ2hpDYbIBGZwhKG1g2JCUrVA0FYJjj62sQl9qErQrNA+C/xJj5TJBHWp4sNpmiefxl/R7Vxg5UOrSStb2VKQbCbEabTtVDiPZfDogOpXi8Wu6yorQkGNAhNgkcqs8Ny4htp5oyySFo3U2bZmVzulUgHcD31OKx6WRm8JUd5HnBO1Kk1dmxSUqaM7wnhy2rfwzCE9BB9jereMwg+NKQlW5Aif70Pf4umVOBcifFrmQfL5eR86q4rtKlSfAqSf3NTbsu5RW2LjPFu5w7jp1BAHntHWvNS6pYOY/EuDzJJ8R68qvdoeP8AfLCAfA1JkaKXFz6D3NU+HNeNCTPhTnI5FUkfjVYwpWzzc+XzdF0Yxbaw4mUqSqZTtyUnebV6Hw/tmFoz7qgnIIBVluqNlczqaxJYmRarXBeGHP8AeSkHMZgG15APSoX8HRdGtx3EAsoAMlar5bpEDWYhNrxzrBdq8Ept/wAYJbUR3bn3SDtP3SDsb9K1nC21tOKU74e8lUCMqQTKU9VA3NX+9TcEgoVZYUApJm1xvVIS8XsTJHzRg+EtlpyRuB13qJWFefKiomJO3Wtpi8C2cOcSwyApC4dShVkhKikrQ1JhJUQI2F4rNYri/gWE2J5a3/OtkWpbRjlDx0ynwxKWkrziTtG9ROlp34bH2Ndxb5ShJO8fherWBwTBylRAMj/XrTUL/RhMlKpso50qJxXTpXuH2KoU9w59nMoA4oJ5ZUqbBVl5Ewa8PBtXv32BcVZOCeZSIebcU4obqSoAJUnnGXL7c6LVosn47RqcVhwpeVEIZbOSf+n7qRudyaF8c7TtsJtp7qVXO2+NLGHaQCUmSTETmVJMn1ishxDgqncMh+Vk5yCnknKCF9bzblWWXT04cTY7A8Texb6VKOVsGMhKgBeZVk/A0A+2rhPd45DwAjEtJWY0zo/lrvubJPrWo7P4IoAm8aEb0vtYUH+HIWQQ5h3k3PJwFKtOqU02NoT6lWk/g8x7OcEXiH0NNgZ1zBUYSkJEqUo/KkCTWuwy7AJKu7aBy5ZEyYKz/Uo39RVPsA3lRi3bf8HuQSbDvSMx88oj1FaLh+G7plSwMygoJbSd3FfCY0OVKcxHWpZZW6MkF7JHAhnKy2lXfApK3rFTUzLbYvClSMyqiaCsoQ2NCQJMhJ3UT71MMCG0HxKKzBUrczdRrjrvdolMCfoTr6kfjUuDPZruB9sUwpC1yqRmXcJASkC07dedYX7ROMKeeT3JmwTk3SUSkg9DY0D4gytVklRUY/pHl1o5wfAd00rGPlJUizf9axEqvcgCPMxRtyCmogTj6EtYJeHsFIfZzqHwl4pcLiEn/wBtOVPvXnr4hR860XEMcSxkkXeW8qQc4zJDaSVEwQbiIkG+9Z5/at+NUjNLYa7OdqXcLKUmW1fEgmxtqPlVHvvWl4h2vDzYBdVAFp+LyJy/nWDYaKlZUiTGnlerimylMhRBtY7azI0NLOEWykMjitBnDcWQhQUFTsQokhQ5EC5FRcU7VKUC2yO7QRCiB4lc43SPxoUFJUkFS1ZtxYCPOKhkA+EEfU++1COOKdjPK2i1hG58N4SJVFHuBpzZlnRZgHonSg7zBZZ3CyQowTaZyjra/rWm4JgwGUycoG/neanl0iePcgtw5oLV4pgXMbDTU+VHHeKNNoIZzCQJWUhTihfSbAVnzi7wgagC+tjr0p6RN8wBvby6DSsVmksOPqVCpWu28G3OBSTxWD4iL2gp1G9ue9QNsAqu8gbn4gRzgf3pr7KVFRSQdwf0B50xxc4ZjQjFKCSEhSCqUj+m9hc6aVb/AIFjGJ7wJDg2dZIzidyOfNKgaC4BJOIahKlKvITAslNzOkRQteASlZUgqbWCYWklKgJMAlOo96fHKmJNWT9qOzb6PGmHmR99seJP/wAiNU+YkVnRoCL8j06VreH9psSx/wAZCnUf81oQ4nqpI8Kx7GruK4DhsejvsKtCFnVQENKVydSLsLPzRB61sjP5Mzgnw8lrlWf4RXIe9KqWL4sqCj/Y7tS5w/FIxDV48K0bLQqykztsQdiBQFFTNC9OykUfQvEQ2/hm3wpK2nAVNrN9SSQoGYULg9Qab2c48hAUCQsGxB3HWa88+z3jQCjg3VQw9KgomAy4B8ZOgbUISr0POjHE2+5dKVygpsSTckfgKyS07N+OalGmbXGcHGbNhz4V+IJ1gjYDrWO7e4Zf8IoOuJQVPtpjVJIStQzKHwydbWMUQ4b2hCkwSQkXzC1xy50F+0vEFzBZ1buIIFuShf0NCO5FMtqGyfsGz3eEIVIU9iC2E28eREgEmRkzFJKhej/D8ClwpCSpTOHkC8KWq3euf41QnokDma8w7EcUWl9DYIyuSkA3SlSrBQH3VCdta9VwWG7rDkoSVeIoai6l2haoFgmbz1pXB+TZhb0kQYnGlSgG0pMSDyk2gDeBzoHxVac0EJPIXTfQnkZPPlRBzEN4dALzobSqVJiFKKZIK7G17STc2AtNY7iP2ison+HaU44QR3r0ZUzaUNgaxurmdKVQcuHeVLZq+F8LSGlYh+zQ+HMe773YIbKrxOqhaNKzvajjSnDMswkBORC8yECPClMWPpvWCx/EX8W5mdWt1ZsJMwNgBokdBAolgOC5Lkgr5fdTzvuapLEorbEU7B2PehRED4SPfcVwozFPXfmbWA2FO4wzlWAbnLPuTUWHSpIC4kTa+mWCZ6VpS+3ROXQlhcMErUTItEA8zf8ACoMW0Jsmek1fDIdTmBMwJAOk86rFak+FadN+fnUk3Y4PGHkibCreFwgCpUSEggeZJgaU95KcuhvbL16VKzhVODKNxJj7iUQc59bCnTvYjOYxfevg7ABUHyhI9staLBtEJAI/tyoNw3CkuLMH4o0JACevKtLny2I/0rNlduiuNexqwoC401j3qLvzoIB/ZqdLqUyVA30vPrUanEnQmduXtUKplek/8WoCPCrN0E9YPnURxcABcEnlrHKTUTpOosOVo9K4AVXN/KgkcWuG41TeIQ4hGbwqTlIKxCkwbDaOdqHcQe8Ui0Tpp8R0vYVe4c4tLhKJEIVJBM5SJuRYab0LyEpnkBPrf1p0tgbJV4xSRYkHmCatYBK3yHsOoMYtB+JMBt+DYLTpm8xB3oW85NhYV3guKKCAkmSdBsJ19qonRMzed3kPYV2uZ6VarJ0UUqq1hE3qoKKcFwC3nUNNJKnHDlSkbk8ydAACSdAATTSbrQYsuqcyYZ5UXWUMg7gf8RUeiQn1r0LgmNRxTABS8n8ThwG181JSBkWRvYZT1isP2twiGWGENuF1MuEuAENrWFhKy1Ny2MqUhR1gneqfZrFrZczIJSRHO4Ox6VF/gUxupWekcPwgIggGDYbVQ+0pQ/h2m5jM4PolR/E1e4NjJE7m9B+3ruZTcn4EqWfMiE/gbVODo1ZX9phOD43u3ELgeBQUf8JmPXStH2g+1DFYkeAIwzYJyhseIDlmPLmANayuBy+KU5tITtPU8omrGLwmYpIVmUbZQkgJOyEj73SKu6vZhtsrtqcfUElS1xJuSY5m9W8JwLMTmUEpSCZIJJ5JSNz56VZwXCy1JV8ZjwTtzJB1/pq13swDrpyn+9Tnlaf2nKPycwzISnIAABfQZif6jqfLQVebUNPx6/jVQAzHpUzQuJrK5tlKBXEm82IVyQiY3MCwHvUDabpSkCUwkGdVKgzEbEz6VO2sF54zA0+tV2x3aVLnxKORAHlCldIBj1NbYv0SCeAjxlCZCvhuEmEiAok65jKj51O8ZEqjrH7vUOGAQIvpAAuSeSQNTpaocRAs4qP/AG0Qtz1+6g+tuVS22G9FVagTJkRcDcJ8+tqL9mkr7hQbC1LfBQqN05gEpJ+WQBB3igmIkSptOVMgZTCyQdMx6/pRLAurZSAFRY5htBIWARvCkhU7ECqt0hOkGLwxzocbWtDiwcyYIyqBykSDebH1qxg+0RTDeIBCh/6o18lJ0PnrUoUSVJIIKVZ4iFQr4pm+pSag4lw/OJPW+88zUXNN1IdJ1aD8gxcQdFAkpVyioVtwZmDPkJigPBFPNrKB4kQVZNjHI/dJG4rSt4hDqMzJR4CSoKJCkJOUBK7SSFT49/SpTTXNopHZC0hWhv6xUebKuAbRM6e9S5wCcwhQuTMyPSxqq8oLO99JFKhm9F5LmVDygT4k93vElJUQY/Og+KWpKQrYqj2FqtuYUhtTlgkrCB4jJiJgaEWIn1oVjX5SE3gKn1p4CzZZUq0+YqbADKnqoj22/OqRVMSYqRb5ICfm5bCb/gI9a7fBbQCiuVHlrtaxLRCkVpezGHUpp0Mg9+6UMNwT4Q4T3h6SAlM8iqs0Nq9H+ytkJGIfJsyCuPJtUfUimmcgh297Mto4a2tM93hHO5AnxFKgJJnSXZXHJVec4HFwifvJIFoBUlU+8H8a9d7NhOI4O6jESpKnHEqJ+IJSG1Z55pJB8q8j4vwReGdLaoM3SofC4nUFJ62tSJKSpnbXA5he1ikJhKYPNVvwqpj+JKcSpSiSSDr5QPIXoSw1eyhPIg5v71bIkAKnYqgXAnptQ8Uno5ycuspcOMT+9Jo7g8f3aVJTAKx4lwC5HJtWqUmTMXO9Z/NcxzMeoohgk3GhMUMkfYU6LzZtfU++lWcJhs8gC9qiZZBPM8ootwnwkgRJGvIVke2OVf4cAeZ+tNzRRpzAoCY1gGSfxFAuKqyoWrSE/lH50qVtDcQE4e7OcxJUZnlf+9NaQXsQlKBYeFOgHhEqUTsLFROwpmHXlZJGw9ZJAH1J9qssJ7nCFX331d0k/KgAKdI/6iUonkFDet9bZCyPiPFwJQybaKc+8vmE/Iidhc71S4e/C0g+XSD/AHqN1EHrRLAcKL7iEphJupR5JFyT+HnTOkqAHse8paUrUAAhWUD7oBUVQkxcBRMDYRtFQB3K4Cn4kwoaEBSDKTB1vzo/xnEE8P7uBlb8WYZvEolQuCMoVlcMgXPhnQVlnEEplJiBqDeDe3Os8ltDpF1jEkuoUs+EJ7oJGyAISlPMAk63q28zkJTB9tQRahPC1LJzqM5bXG2+2tH8SQUWmW4k80mNOUa1PKqY0eFTBNfzf/rcmJ3SQOsyfrTuMrKW1LQjIpJSQYtBKkqSY1QSIyGwM86bhl/zVG4OXw3vJKQIM2vFWlBSm15yFErAV6lwqmwhRUDNrm4nWkWmODMHx5GIyphLLifhQPgJOpSTfMT90z509RIJnbW0ecjfzoHxPhOVRgwdfP8ASi3BeLIUhbeIgKAOV0hSlQQICYspeuvOryiq8o/8ETt0y/xVvLh2BF1kuZhppOUnQqAUk20E1m3DJvzPlRbHcQL7kiUoSAltuPgSkJGgtmVlk0KWvxEcj7b0Ixo6ezinMuupsBzq4y1Hnuf06VRwKcyi4fhEhP5mibJKiJ0nb0oz1oRGbpU6KVaAUQo0r0z7PUxwniB+8pbaSf6QgqUPpXmKK9D7B4qMFi29Sq8f4D/+hXT4FBbCYsNYFttXw4hoOidJU6424CN05QgHpWa4njAGG0GHMpUCFfdlQIykfd5QbUS7aPKaxWEaiAnDMZLWsklQ/wA4II86yHGXO7XDchCxmCT8N5sJ0g1JRvQWQuYxIMd2ryz2/DSuf7QRCoQsZjeFjyjTlaqBWSactcJireKE0X2FMk/DdW5KiUmNRYA+VT4ZG/7HOhuBAUcp1Onn+tFENlNiIgwZ/Q6VLJ8DxCqXABaZNvLnU+APitOliNd6HttlRsLXopg2gghRkWj9isjRQs97IjYUE4+9/JV1IH1/tWiOXKSLnXqKyvahUISOap9gf1o4lc0dLgJcRDYHRJPqVf2ohxqAtloaNNpn/qX41e0j2qHh7QcXlJgd3M6/AAqLdZFPWoOPLUogJzEk6CJgAegAra3shxDE4UZVOqskWTzWenQRc1reB4DuGJUP5rsKV/SmJQj2uR5UN7P4b+MxAkAYfDiYNhr4Uknmbnok1qOLJIKgo+Kbm2vnv+kVnzT/AFK4l7KXEuJA8O7sFNyEwCZcWVEhahOUZQtYkCTIBNhQptq3T2NulW1cOSXM8CBqOZ2I5Va7gZdtd+vWpTn5BigWyoA6a7W3jWpUrIN48OmsFO4ManX3qRzDkCwP0j3qoHeUn160FsL0dxrCml5xcESkxJUlQ5fMLpI6VbcxaMiUoUlaUyvvQVAqzZYSpJ3RB96TD2dBTeW/Gm4uNFADoL+hqKZkbHf02rlw4gxISu4gkbb0PDPiAieXr+lX05RYCFdd58qa4gJvufpTeVAI3GIP49P7UExqfGUXkqv0FHM86VnsaqHFga5rn2quHosuBNsAJA2H1q62oSI536UMaOk3MVabXpFvzpZI5MBTSpsV2tILIG9RWp7H4vK8pvTvUFI5gwU/+K1ewrLNKq5g8cppxDqPibUFDlIMweh0ppKwJaN52qxIdwuHXM92FtknUEKJF9YIv1msDisZmAGoTp661p+IYpK23O7+Bz+YgH7s2UnzSQU+QB3FY5wXpMaVgsRVTDXCKVXFbOg1t8C2XEpzpl7Kkm8hab3I+ZIielCOCcDS6Wwb5/w3PoBW1Y4XBz5/hukj2jyjXpWTNNS0h4KgWpuwt7bDn1FXGsAbGIHX8RRHDqS4lxfwKb+4Pl1NztUDrlpB69f7bVmZZaIMS4AMoExMH8Z61jO0a7o5nMfeBWixT0q6TWW7ROeNMfLP1JqmBfeLkeiZAS2zLajnVkCrAQSVWTB0gCZiqjaSohOQqJVlAB1JIgepiq+HzLkEmIKv8oj84rU9iOHy6XyDDPwybFZEJ9hKvUVqlUVbIrbNkrs+nCYFbDcqdCB30RGZ4hJF9QBaRMAdaF49cmNkgJBtfKAPxmnY7EAyVGRzVeeo60NxWIjSdLbiTGvOvPpy2aW0lRcK9ZJ6QKnRoqqOCdREKJSTcKBiLE6feJIAjrTEvKINinSSZMTziioi+VEnEHyR+A3jfyoekmTI/Sra21K2Jk7JOsU0YMiDBHnTKkqB0qpcLawQAYv/AH69atSATfwm49bwKqKeQDJcb/zJ21GtqkStMICTmIUbj4QkxFzvXMERmJQQZ0I096hdUVJq1xEAG1uXWqCCUmNtq6IR2HO3nQLixh9YHP8AIUVU4UqobxZyH1kbxtOw0mtOL8v9E5CZxQjSSdhrRTDNKOqcpJ3/ADofh8SoagJEbWP0q2xikWBPrvXTQyA+Su1yaVUAQIpyjTUU4mqsCeghwziRbMKGdonxIO82JSfuqj8L057ApJJbOdEwCYChylOoP0qi2a6TU2t6GohcF6YRRPBpzHxAK871Liy2PuCfI+1t67+TdCuJtex/Dx3KVkXDSQOeZxS/bwiavP4oFUJIIFp2PP01qPDYzuMI2iIUUJN5BEpA36T71QBtO/LaKxS6OuFV/jIw7odICkK8C07kTOZPJSdQfSiPEnwLoUHG13QtOih8wGo2BB0NZPtA7ngcqt8CUA2W1HwqIM/KuDfnB0PvT+K8bBfoetwzf/Ss/wAbMueSQPxNHX2lJUUmxG3L/XUUBx5laz0H5U2Htgk9UP4Pg1OKyIEqUIHK6hJPJIAudhW7eaawTCUOOIEDNAOZbpUfEoAbcp2isbwPi7jDbndZQpzwFUSoJgmEna8H0oYrCkm5v1matOPk9vQE6RrMR2wYB8KXVjaQlI8hckVSPbBH/JUTbVY/AJrOfw96u4XB86V48cUG5BZPa1zVthAM6qGbXzFJjtHjFApLuUSJJAKjl0udQKY0wBtr0qRrCkq5SPapNx9IbfyWGytcqcddUTJMLUBrrAj2qs9wdEzBN4uSR9avpRCQN/OuqGbp0qf8j9BBv+y0A/CKIYcARoI9v9aRFwQK4FScs2BoNt+zhP3g86rviR5fSrWJRIB20qo6rw2o0cVVJ8VUMYuHT6elhV1Mkn9KHcScAcIKQTa8kbCtGPpN9Htuo/dqtYdYNk+HyE1WwoESEp/fVVF2sGpYlJKE2k7e8V0mkFbM3FKnZOtKqgIUmuk1xNImqgXB6DTs1Ring0Gh0wjgE71cGHCWVvH4s3dt9ITLivPxIA9ap4IwknpR3i5DGGZaUiXMi3Fknwg4iChER8SAAqZ1MbVm/Y5hTEHMxhlc2kg7yQgVFjXMqSOknppVXg7xcwzA1KVqRodr39KqcZxhKlp2kgeQtNTlH7hU6K2GbCypatrAdac/4bdJPrtXOFrtF9eVS4xBM+frteu49nMIuEvNSr40BKbQCoZSEmBqREE1kMUq7hOsgfv2rT8MSVHLcScpPQjbrNZnipHeuAfOeulUxL7mdLg3BK0HOfoKvob12/e9DArLkPK/1/tRlTcKFiAoWP1/A02ToEU4GbS9XGkkbVVWiDVxDkxz3/tU5LQxKhZ9as4RUkgVRUT18qI8KbsT71Og2T4oQRrTFbfv603EKM/SnJVIqdBE4YH+tRNa/wClJ5X501swRajQbLTh8Mbfu9UcUfCfy3q24SJm/wCVDcaskeZFGN2cRMzrtQziBBdV1iPpRBhWpg0M4kP5ivP8hWnGtk5FjD4gJH5+nOtPwjHHIkSSLTy9JrK8OwRWoDRO5vWrwrSUpg2A09DrSZaTHXDJTSpsiuVYUqClSpVYT0KnCu0qDGR1NS4r9+1KlU/ZzOs6epqNVKlRfRRIp1KlQCPa1qq7qfOlSoroJcOGpztSpV0jhpriaVKgEdUjVdpVwUcNKlSoHHN6VKlXHHaaulSrkFDRUTtdpU8eiSJGqe5SpUGMuFelSpVwD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g;base64,/9j/4AAQSkZJRgABAQAAAQABAAD/2wCEAAkGBhQSERUUExQVFRUVGBsYGBYXGBYXFhccGBYVFxgaGBoYHCYeGBojGhUVHy8gJCcpLCwsGB4xNTAqNSYrLCkBCQoKDgwOGg8PGikiHyQqLCwpLCwsLCwsLCksKSkpLCwsLCwpKSkpLCwpLCksKSksLCkpLCwpLCwsLCkpKSksLP/AABEIAOEA4QMBIgACEQEDEQH/xAAcAAABBQEBAQAAAAAAAAAAAAAFAAIDBAYBBwj/xABDEAABAwIEAwYDBgQDBwUBAAABAgMRACEEEjFBBVFhBhMicYGRMlKhB0KxwdHwFCNi4YKS8RUkM1NyorJDY3OD0gj/xAAZAQADAQEBAAAAAAAAAAAAAAABAgMEAAX/xAAmEQACAgMAAgEEAgMAAAAAAAAAAQIRAyExEkFRBCIyQhNhUoGR/9oADAMBAAIRAxEAPwDxACkRXRXYohQyK6BSiuiidQ5KashsRpUbaalNTk9lEhmUchURAqVR/fnURrkEalPSimAwo3APmBQ1sXo5hE5UUmWVIMUOwzaQ5dKYj5QfyqDiuHTJIAEnYDl0p2CMuGetE08CdxTwaZRmUowBoLCSTyAkSdpHOs6bUkU8dMCcOaBVcA62gGtVhex72Kb/AN3wxcIiSlKQAdgSSAK2HZ77Km8OhLmKV3rqtG0fDHyz1i59BWn4jiFD+WtwICR/wWrJT5hI101NCeRJ2NHE5I8yb+zHFtuJDjCP8JQsTEwYtPnRxPYF/IpJwac8T8Ldv8UfStXgsaARCrcpt7HQ0RexTpEgLgXj5iem/nSxzeyj+n9HiWL7MOsqSl1juypWUFSRlPWRVRvBJmAhBuBMC5JjlXsbPFXAoJXKt+7VBGp56b1LxDsjhsWSrKEO6glMAkfKoX9wdKtDP5aM+T6Zx4eMnDp+RH+VO3pUSmE/Kn/Kn9K0fajsm9gnMrgBSuShYMhQ1O3xdKBd3obEHfy2IqxkaohDCT91P+VP6U44RPyp/wAqf0qdLdcWaICqvCp+VPsP0qMYVPyp9h+lWVL51EpyiEZ/Dp+VPsKXcJ+VPsK6F10muAR/w6flT7Cl/Cpn4R7CpmjUblAKAVKuUqYJxGlONRg06aJQbXUilNPQL1zdI5IsNIpKN6cKZUiiGuVHrUiqjUKdAdEjCZUKNPkJR9KG8Pb8Qq1xBdoqM9yoZD+CiXgOY/1NfQ/YTsqMOwXFiFvQeeRoXQ2DrJ+JR3Kj0rxf7KeBfxXEmkn4EStf9QSJy/QV9J452Mo5kC3nFDxp2Fv9QU+kd4palBKW0yd7kW9eQrEY6STkRAJ1XdZm8mLTWm7RYj4WkxJUFK5SZMnoANPKhmEwanBew5n8qx5dukb8EXVsFcPcOYCJO/P9ityx3mUApmPKg7HCQ1JSbmdKJYbF8zTYl49KTVrRaewaFiVJykDp6kUPaZ7tWgKQfy+lHEP5YOaQrQEb+f61VxnDsySpOhm24rTKF7RjjP1I7xXhDeLwxbUkLSRoblJGhSeYrwTtLwU4ZZQFFRzXBiRlHhMjVKtRoQbGvZsBiiyuwB/pmFEdBuaZ207Gt8RZC2jleTdJEDMY+BdpFUjLyM2WHjpngqUHLNStYXMNYq9iOGONFTbqShaTCkmJB/MHY71RnxgbCnMzRRcZ8RTNTowySCPvfu9XF4cAlR5VSYMqJ5iiCqKKhtyppUatPteJVMQzNtqBwsO2pWlJ7CKF4n8akxD2Wybc6iaxqpE3EjXX3onWAK5T5pURiuK6KVdFMMICpW6YBU7SaWXBkFDwr/cziCuJd7lCALqypzuKJ2CfCOpNUUoo7x5sN4TANbllzEK833SE/wDY0k+tBTYVKXwPErqTUZqVVMGtMg0E+GM71Hjj4o9KI8PZhFDMafEfKs6dzGo9n/8A5+4SA2++bkqypMaJhJV7kR/hr0jiOPCXUo+aSOhi1Avspw+XhqCBAV8NrwBHreR6GqvaDihL6Vo0T37fmpoNx/5KHpRySqI2NJz2Q4/Ew7JtIVrpJISfwo02gBIA5cxWU4pxppaSoqCUqAdSVEJAzDntIonwPGd80nK6hQ08BC1e/wDbaskW7dnqKvFBFx6LzNRt4qSU67jy/wBaZ/szxXDqv+opCfpUymUgCfDFxlknyHzGnpjWidDygYkp6i59t6NpwsplN5vJ57wDp5VmUdqMMklSVqdSjMHMiVKKIGhAGh0HWp19t2MMcrocbBR3iEqbUVFJ0AKZAJ0ykg1oxtfJgz73ErcTxSECHCAuSE6HrYEif71ouCotykCRc7ddf2Nq8v8A4VziT7mLdlttHhw6diQbkz8QA1PM9K2XAccprwicqbAGSIBvrcD32oQdM6cHONjPtD7Ph1lTmSVtJNx8eTcAjUDWK8RfYIMpOY2zRqDr/iToZFfT9nE8wfzH94rxLt52aGEfUpKcja7oUnQC+ZJTqIN7WrQzA1Zh3nVK19q5hT4/ekXCbnXSbTvtUSVQqeVEkS4ww4f3tVUOwas4tQUQekVAGxQOoatkzM60xtABk1IUbA0wNgm96OzqAU0q5FKmCRAWpEUgqu5qccclNWGk2gXOg8zYfU1Ag1pOxGB77H4RBjL3yFKnTIg94uf8KFVOXRvRN24QE41xofCwlpgD/wCFpKVf92agaqn4jjy++68rV11xw+a1lX51XXUn0ZEDtdwyJNNcNWuGNSqmbqI1Gkw7YDfpQF1ALoABUoqACQJCr/Da8k2o++cqIoXwAFWOaj5gJ+UGAT7H6+0Ma3YX0+kuzcYbhLOgLbAmDIzAXjn4iayOPfQ0hDK5VGZK41K3jncHmBlBO01vcbh0NYVCRCWmkoJBEwlsCB9BXnXaHiTbQLpTmcN0JBBy5yYlXO5PO56QufqLYONlPjXAxiUJRKkDIAVCLERAA3EQPShbvYFKEDucQ3IEjMlSDbclJMGjPB3l4nDMuISFqBKSPukoMHXaCIqlx3sViFIS4cQBK5Ui6UpReQIsVfsVKKl64apQhXAZh3cc2tTSHVKXGcBDoWFBOtl6c4FVD2oxrzqWnnXmm3F5VeBIIRfMAoJsqEmCPmoz2V7ElzEB5tbndtLCpJhJMxlTNzN5nnXoHH8Gl1tbJByKFimBk3BRyIMVS3VsRY90mzznh3FcGVNs4nvwXY7pDLq222UqNgkIIzrAykrVqZ5Vf7lTmLcwTrzjqGVJyuqJLgZUM4So/ecClZQo/NPKhY7L4hLstrQSCfGA2QCd0hzxNGSTHiAJJHKtF2c4ecKp0KkuLOZThObODvm3M2IGhjamc4OKUUTx4MnncuGpWgKQUISEJy5UJSPhAFoH7+tZ7s7iHGnyy853qTudU+KJHv7UeYxUlJ09b9ZG2lQfwSUkmAJVqdZOl+XSkvZtUUotM1uAdIsfu2Plp+VVe1HCEYlkpUJIlSSIzAxqmdFRpVcY3KU9Uid/WrD2JiCDpqDex0NthzrT5aPKlHZ858WwZQ4oWN4Chvrr1qiEGtT24SRinfAUkEZpEpWkiQoGNQYmOU7ms6rEQKdO0ZJKmNS1zppRG9N72acUV1AOFcUxTgtXe7qNVE4BUq5FKmCQ11ImuRT2qYZIkSm9afsmrIrEPf8AIwjypibuAYdPr/NNZxKb0fwrBTgH1/8ANeZZFjfKFPLE8/gt5VO9lGCEpi3IAewpLNdzX9fx/Co3Dap9YxCsTRngTMmgwua03AWrTFDN+NBXS3xEeGi32VcDGJxyBmGRoFxUWUo5kwD/AE3MeZoRxTQ1q/sQUkOvyoSsCABdORYUoqVsI+sCp4zn09r4g2HUFs6LF/L9xXjHanAkZWzZRWG/ITqOhr2/DrCgFDTQHmOdee/aJwSf5iLFBBMfLJ+oNT+pi/yL/TS24Gf+ydCkKxDajosLSnYRKSR0Nq3jzTa1FJTE/FYR9ayeBH8Jj0uKEB5ASDHxSJA85TWp4k2cpIJkjTfofxrscribGtgnifaNpp9trvAyy3mUrKCc5SPCgAXJJJNrmKrY7twypRCZUkpkEWkdP0oXgMF/v+ZdwwC5J5xCSZ6mpOMoQpxK1ltJnN4iEkzv1ot2tj0oyVCDy8Qc7TCmi3b+ZH84eY0UNj1NEGcQFpFroMi3iHzW8rRQ9XaxkeEvNz8pVH47WqbC41LhC0EEE3hQJkeVSemW7oLNrgze978th0FAOI4tX8UBmKkd2lYRtmKlIBMa7UUxOJhJI5R+n41keN8WCXF5DCikJJ1GVAPhEaKmTfnXJ2yOWXjE3qcbnAUm4IuRtoBHSB9aIM4mQALn4R62jqKwnYDjmdstxmKAo5RBUUEfdBPiidNxMVqsE2MnhmYzZRrYEhTZ+8Omo0ItVEzG9md+0Ls2QkYhAcyJRCwglSROiinUbDf6V5c6mAJIOsEbgb17c9x8hsqVzuYi50t5yCNLmvIu1OUYg5EIQkgEBEwZkmx0vyq0JpujHnx+OwalIrqlXruDYU4cqafjMEpv4oq5n9EClcqjJiuzypil0AXQCmlSpUwbGBNa/gv2V8QxLaXW2UpQsZklxaG8wOhAUZg84rJNjavqLszxIYnCtYkJBb7hFhs4IbUkxoElJt1oydGiEbezynhX2I49xcOlhlG6y4HPZKN/OB1o3xX7MHGu4YYbcxLLTpdeUtxCM+bIkpQ2FDKMqPi1M16I5xpRbHdNqcnkAEW1uSBzoUtGLKiqGUnYZ8x/7RUHM1Q+n/yZ5R2+7BrwjheZZWMIqDJ8YZUbKbUQSQJiFHmL1iXa+lcPwZamlt4hbYbfSptaEgkAEQk5iRcTOlfOPFsCph1xlYhTSlIV5pMW87EedUirJZYqLpcK7ArY8KbhA8qyOCHir0Hs/wAGW8PCQhCSApxXwpJ0SBqtZF8oqWZbFiCOIaHeq/A+NOF9httQSlLiSUIEBWUZnFKSn4vCCkA7Tzr0M9jmE2UG1R999feEmbfyUlKE2+7ClHnV/hCThnUEuzlAPdNtNMtpTBKc6mxJUSPgnTWlhSOaZ6jw0ANItHhFt0giw9Bb0of2jYBTmVZGijyBtJ6ae9XMK6SCSZ8ZnoLQB6Vnu3PH+5asbmwQQP5mawn+nW29Pla8NgxKXnaBGNeCEhTxhtgFSl7KDaTlSn31HnQvsx29bxrB+48gStqZISDZaCbqTpPI1j+N9pXkl91tRQ2hpDYbIBGZwhKG1g2JCUrVA0FYJjj62sQl9qErQrNA+C/xJj5TJBHWp4sNpmiefxl/R7Vxg5UOrSStb2VKQbCbEabTtVDiPZfDogOpXi8Wu6yorQkGNAhNgkcqs8Ny4htp5oyySFo3U2bZmVzulUgHcD31OKx6WRm8JUd5HnBO1Kk1dmxSUqaM7wnhy2rfwzCE9BB9jereMwg+NKQlW5Aif70Pf4umVOBcifFrmQfL5eR86q4rtKlSfAqSf3NTbsu5RW2LjPFu5w7jp1BAHntHWvNS6pYOY/EuDzJJ8R68qvdoeP8AfLCAfA1JkaKXFz6D3NU+HNeNCTPhTnI5FUkfjVYwpWzzc+XzdF0Yxbaw4mUqSqZTtyUnebV6Hw/tmFoz7qgnIIBVluqNlczqaxJYmRarXBeGHP8AeSkHMZgG15APSoX8HRdGtx3EAsoAMlar5bpEDWYhNrxzrBdq8Ept/wAYJbUR3bn3SDtP3SDsb9K1nC21tOKU74e8lUCMqQTKU9VA3NX+9TcEgoVZYUApJm1xvVIS8XsTJHzRg+EtlpyRuB13qJWFefKiomJO3Wtpi8C2cOcSwyApC4dShVkhKikrQ1JhJUQI2F4rNYri/gWE2J5a3/OtkWpbRjlDx0ynwxKWkrziTtG9ROlp34bH2Ndxb5ShJO8fherWBwTBylRAMj/XrTUL/RhMlKpso50qJxXTpXuH2KoU9w59nMoA4oJ5ZUqbBVl5Ewa8PBtXv32BcVZOCeZSIebcU4obqSoAJUnnGXL7c6LVosn47RqcVhwpeVEIZbOSf+n7qRudyaF8c7TtsJtp7qVXO2+NLGHaQCUmSTETmVJMn1ishxDgqncMh+Vk5yCnknKCF9bzblWWXT04cTY7A8Texb6VKOVsGMhKgBeZVk/A0A+2rhPd45DwAjEtJWY0zo/lrvubJPrWo7P4IoAm8aEb0vtYUH+HIWQQ5h3k3PJwFKtOqU02NoT6lWk/g8x7OcEXiH0NNgZ1zBUYSkJEqUo/KkCTWuwy7AJKu7aBy5ZEyYKz/Uo39RVPsA3lRi3bf8HuQSbDvSMx88oj1FaLh+G7plSwMygoJbSd3FfCY0OVKcxHWpZZW6MkF7JHAhnKy2lXfApK3rFTUzLbYvClSMyqiaCsoQ2NCQJMhJ3UT71MMCG0HxKKzBUrczdRrjrvdolMCfoTr6kfjUuDPZruB9sUwpC1yqRmXcJASkC07dedYX7ROMKeeT3JmwTk3SUSkg9DY0D4gytVklRUY/pHl1o5wfAd00rGPlJUizf9axEqvcgCPMxRtyCmogTj6EtYJeHsFIfZzqHwl4pcLiEn/wBtOVPvXnr4hR860XEMcSxkkXeW8qQc4zJDaSVEwQbiIkG+9Z5/at+NUjNLYa7OdqXcLKUmW1fEgmxtqPlVHvvWl4h2vDzYBdVAFp+LyJy/nWDYaKlZUiTGnlerimylMhRBtY7azI0NLOEWykMjitBnDcWQhQUFTsQokhQ5EC5FRcU7VKUC2yO7QRCiB4lc43SPxoUFJUkFS1ZtxYCPOKhkA+EEfU++1COOKdjPK2i1hG58N4SJVFHuBpzZlnRZgHonSg7zBZZ3CyQowTaZyjra/rWm4JgwGUycoG/neanl0iePcgtw5oLV4pgXMbDTU+VHHeKNNoIZzCQJWUhTihfSbAVnzi7wgagC+tjr0p6RN8wBvby6DSsVmksOPqVCpWu28G3OBSTxWD4iL2gp1G9ue9QNsAqu8gbn4gRzgf3pr7KVFRSQdwf0B50xxc4ZjQjFKCSEhSCqUj+m9hc6aVb/AIFjGJ7wJDg2dZIzidyOfNKgaC4BJOIahKlKvITAslNzOkRQteASlZUgqbWCYWklKgJMAlOo96fHKmJNWT9qOzb6PGmHmR99seJP/wAiNU+YkVnRoCL8j06VreH9psSx/wAZCnUf81oQ4nqpI8Kx7GruK4DhsejvsKtCFnVQENKVydSLsLPzRB61sjP5Mzgnw8lrlWf4RXIe9KqWL4sqCj/Y7tS5w/FIxDV48K0bLQqykztsQdiBQFFTNC9OykUfQvEQ2/hm3wpK2nAVNrN9SSQoGYULg9Qab2c48hAUCQsGxB3HWa88+z3jQCjg3VQw9KgomAy4B8ZOgbUISr0POjHE2+5dKVygpsSTckfgKyS07N+OalGmbXGcHGbNhz4V+IJ1gjYDrWO7e4Zf8IoOuJQVPtpjVJIStQzKHwydbWMUQ4b2hCkwSQkXzC1xy50F+0vEFzBZ1buIIFuShf0NCO5FMtqGyfsGz3eEIVIU9iC2E28eREgEmRkzFJKhej/D8ClwpCSpTOHkC8KWq3euf41QnokDma8w7EcUWl9DYIyuSkA3SlSrBQH3VCdta9VwWG7rDkoSVeIoai6l2haoFgmbz1pXB+TZhb0kQYnGlSgG0pMSDyk2gDeBzoHxVac0EJPIXTfQnkZPPlRBzEN4dALzobSqVJiFKKZIK7G17STc2AtNY7iP2ison+HaU44QR3r0ZUzaUNgaxurmdKVQcuHeVLZq+F8LSGlYh+zQ+HMe773YIbKrxOqhaNKzvajjSnDMswkBORC8yECPClMWPpvWCx/EX8W5mdWt1ZsJMwNgBokdBAolgOC5Lkgr5fdTzvuapLEorbEU7B2PehRED4SPfcVwozFPXfmbWA2FO4wzlWAbnLPuTUWHSpIC4kTa+mWCZ6VpS+3ROXQlhcMErUTItEA8zf8ACoMW0Jsmek1fDIdTmBMwJAOk86rFak+FadN+fnUk3Y4PGHkibCreFwgCpUSEggeZJgaU95KcuhvbL16VKzhVODKNxJj7iUQc59bCnTvYjOYxfevg7ABUHyhI9staLBtEJAI/tyoNw3CkuLMH4o0JACevKtLny2I/0rNlduiuNexqwoC401j3qLvzoIB/ZqdLqUyVA30vPrUanEnQmduXtUKplek/8WoCPCrN0E9YPnURxcABcEnlrHKTUTpOosOVo9K4AVXN/KgkcWuG41TeIQ4hGbwqTlIKxCkwbDaOdqHcQe8Ui0Tpp8R0vYVe4c4tLhKJEIVJBM5SJuRYab0LyEpnkBPrf1p0tgbJV4xSRYkHmCatYBK3yHsOoMYtB+JMBt+DYLTpm8xB3oW85NhYV3guKKCAkmSdBsJ19qonRMzed3kPYV2uZ6VarJ0UUqq1hE3qoKKcFwC3nUNNJKnHDlSkbk8ydAACSdAATTSbrQYsuqcyYZ5UXWUMg7gf8RUeiQn1r0LgmNRxTABS8n8ThwG181JSBkWRvYZT1isP2twiGWGENuF1MuEuAENrWFhKy1Ny2MqUhR1gneqfZrFrZczIJSRHO4Ox6VF/gUxupWekcPwgIggGDYbVQ+0pQ/h2m5jM4PolR/E1e4NjJE7m9B+3ruZTcn4EqWfMiE/gbVODo1ZX9phOD43u3ELgeBQUf8JmPXStH2g+1DFYkeAIwzYJyhseIDlmPLmANayuBy+KU5tITtPU8omrGLwmYpIVmUbZQkgJOyEj73SKu6vZhtsrtqcfUElS1xJuSY5m9W8JwLMTmUEpSCZIJJ5JSNz56VZwXCy1JV8ZjwTtzJB1/pq13swDrpyn+9Tnlaf2nKPycwzISnIAABfQZif6jqfLQVebUNPx6/jVQAzHpUzQuJrK5tlKBXEm82IVyQiY3MCwHvUDabpSkCUwkGdVKgzEbEz6VO2sF54zA0+tV2x3aVLnxKORAHlCldIBj1NbYv0SCeAjxlCZCvhuEmEiAok65jKj51O8ZEqjrH7vUOGAQIvpAAuSeSQNTpaocRAs4qP/AG0Qtz1+6g+tuVS22G9FVagTJkRcDcJ8+tqL9mkr7hQbC1LfBQqN05gEpJ+WQBB3igmIkSptOVMgZTCyQdMx6/pRLAurZSAFRY5htBIWARvCkhU7ECqt0hOkGLwxzocbWtDiwcyYIyqBykSDebH1qxg+0RTDeIBCh/6o18lJ0PnrUoUSVJIIKVZ4iFQr4pm+pSag4lw/OJPW+88zUXNN1IdJ1aD8gxcQdFAkpVyioVtwZmDPkJigPBFPNrKB4kQVZNjHI/dJG4rSt4hDqMzJR4CSoKJCkJOUBK7SSFT49/SpTTXNopHZC0hWhv6xUebKuAbRM6e9S5wCcwhQuTMyPSxqq8oLO99JFKhm9F5LmVDygT4k93vElJUQY/Og+KWpKQrYqj2FqtuYUhtTlgkrCB4jJiJgaEWIn1oVjX5SE3gKn1p4CzZZUq0+YqbADKnqoj22/OqRVMSYqRb5ICfm5bCb/gI9a7fBbQCiuVHlrtaxLRCkVpezGHUpp0Mg9+6UMNwT4Q4T3h6SAlM8iqs0Nq9H+ytkJGIfJsyCuPJtUfUimmcgh297Mto4a2tM93hHO5AnxFKgJJnSXZXHJVec4HFwifvJIFoBUlU+8H8a9d7NhOI4O6jESpKnHEqJ+IJSG1Z55pJB8q8j4vwReGdLaoM3SofC4nUFJ62tSJKSpnbXA5he1ikJhKYPNVvwqpj+JKcSpSiSSDr5QPIXoSw1eyhPIg5v71bIkAKnYqgXAnptQ8Uno5ycuspcOMT+9Jo7g8f3aVJTAKx4lwC5HJtWqUmTMXO9Z/NcxzMeoohgk3GhMUMkfYU6LzZtfU++lWcJhs8gC9qiZZBPM8ootwnwkgRJGvIVke2OVf4cAeZ+tNzRRpzAoCY1gGSfxFAuKqyoWrSE/lH50qVtDcQE4e7OcxJUZnlf+9NaQXsQlKBYeFOgHhEqUTsLFROwpmHXlZJGw9ZJAH1J9qssJ7nCFX331d0k/KgAKdI/6iUonkFDet9bZCyPiPFwJQybaKc+8vmE/Iidhc71S4e/C0g+XSD/AHqN1EHrRLAcKL7iEphJupR5JFyT+HnTOkqAHse8paUrUAAhWUD7oBUVQkxcBRMDYRtFQB3K4Cn4kwoaEBSDKTB1vzo/xnEE8P7uBlb8WYZvEolQuCMoVlcMgXPhnQVlnEEplJiBqDeDe3Os8ltDpF1jEkuoUs+EJ7oJGyAISlPMAk63q28zkJTB9tQRahPC1LJzqM5bXG2+2tH8SQUWmW4k80mNOUa1PKqY0eFTBNfzf/rcmJ3SQOsyfrTuMrKW1LQjIpJSQYtBKkqSY1QSIyGwM86bhl/zVG4OXw3vJKQIM2vFWlBSm15yFErAV6lwqmwhRUDNrm4nWkWmODMHx5GIyphLLifhQPgJOpSTfMT90z509RIJnbW0ecjfzoHxPhOVRgwdfP8ASi3BeLIUhbeIgKAOV0hSlQQICYspeuvOryiq8o/8ETt0y/xVvLh2BF1kuZhppOUnQqAUk20E1m3DJvzPlRbHcQL7kiUoSAltuPgSkJGgtmVlk0KWvxEcj7b0Ixo6ezinMuupsBzq4y1Hnuf06VRwKcyi4fhEhP5mibJKiJ0nb0oz1oRGbpU6KVaAUQo0r0z7PUxwniB+8pbaSf6QgqUPpXmKK9D7B4qMFi29Sq8f4D/+hXT4FBbCYsNYFttXw4hoOidJU6424CN05QgHpWa4njAGG0GHMpUCFfdlQIykfd5QbUS7aPKaxWEaiAnDMZLWsklQ/wA4II86yHGXO7XDchCxmCT8N5sJ0g1JRvQWQuYxIMd2ryz2/DSuf7QRCoQsZjeFjyjTlaqBWSactcJireKE0X2FMk/DdW5KiUmNRYA+VT4ZG/7HOhuBAUcp1Onn+tFENlNiIgwZ/Q6VLJ8DxCqXABaZNvLnU+APitOliNd6HttlRsLXopg2gghRkWj9isjRQs97IjYUE4+9/JV1IH1/tWiOXKSLnXqKyvahUISOap9gf1o4lc0dLgJcRDYHRJPqVf2ohxqAtloaNNpn/qX41e0j2qHh7QcXlJgd3M6/AAqLdZFPWoOPLUogJzEk6CJgAegAra3shxDE4UZVOqskWTzWenQRc1reB4DuGJUP5rsKV/SmJQj2uR5UN7P4b+MxAkAYfDiYNhr4Uknmbnok1qOLJIKgo+Kbm2vnv+kVnzT/AFK4l7KXEuJA8O7sFNyEwCZcWVEhahOUZQtYkCTIBNhQptq3T2NulW1cOSXM8CBqOZ2I5Va7gZdtd+vWpTn5BigWyoA6a7W3jWpUrIN48OmsFO4ManX3qRzDkCwP0j3qoHeUn160FsL0dxrCml5xcESkxJUlQ5fMLpI6VbcxaMiUoUlaUyvvQVAqzZYSpJ3RB96TD2dBTeW/Gm4uNFADoL+hqKZkbHf02rlw4gxISu4gkbb0PDPiAieXr+lX05RYCFdd58qa4gJvufpTeVAI3GIP49P7UExqfGUXkqv0FHM86VnsaqHFga5rn2quHosuBNsAJA2H1q62oSI536UMaOk3MVabXpFvzpZI5MBTSpsV2tILIG9RWp7H4vK8pvTvUFI5gwU/+K1ewrLNKq5g8cppxDqPibUFDlIMweh0ppKwJaN52qxIdwuHXM92FtknUEKJF9YIv1msDisZmAGoTp661p+IYpK23O7+Bz+YgH7s2UnzSQU+QB3FY5wXpMaVgsRVTDXCKVXFbOg1t8C2XEpzpl7Kkm8hab3I+ZIielCOCcDS6Wwb5/w3PoBW1Y4XBz5/hukj2jyjXpWTNNS0h4KgWpuwt7bDn1FXGsAbGIHX8RRHDqS4lxfwKb+4Pl1NztUDrlpB69f7bVmZZaIMS4AMoExMH8Z61jO0a7o5nMfeBWixT0q6TWW7ROeNMfLP1JqmBfeLkeiZAS2zLajnVkCrAQSVWTB0gCZiqjaSohOQqJVlAB1JIgepiq+HzLkEmIKv8oj84rU9iOHy6XyDDPwybFZEJ9hKvUVqlUVbIrbNkrs+nCYFbDcqdCB30RGZ4hJF9QBaRMAdaF49cmNkgJBtfKAPxmnY7EAyVGRzVeeo60NxWIjSdLbiTGvOvPpy2aW0lRcK9ZJ6QKnRoqqOCdREKJSTcKBiLE6feJIAjrTEvKINinSSZMTziioi+VEnEHyR+A3jfyoekmTI/Sra21K2Jk7JOsU0YMiDBHnTKkqB0qpcLawQAYv/AH69atSATfwm49bwKqKeQDJcb/zJ21GtqkStMICTmIUbj4QkxFzvXMERmJQQZ0I096hdUVJq1xEAG1uXWqCCUmNtq6IR2HO3nQLixh9YHP8AIUVU4UqobxZyH1kbxtOw0mtOL8v9E5CZxQjSSdhrRTDNKOqcpJ3/ADofh8SoagJEbWP0q2xikWBPrvXTQyA+Su1yaVUAQIpyjTUU4mqsCeghwziRbMKGdonxIO82JSfuqj8L057ApJJbOdEwCYChylOoP0qi2a6TU2t6GohcF6YRRPBpzHxAK871Liy2PuCfI+1t67+TdCuJtex/Dx3KVkXDSQOeZxS/bwiavP4oFUJIIFp2PP01qPDYzuMI2iIUUJN5BEpA36T71QBtO/LaKxS6OuFV/jIw7odICkK8C07kTOZPJSdQfSiPEnwLoUHG13QtOih8wGo2BB0NZPtA7ngcqt8CUA2W1HwqIM/KuDfnB0PvT+K8bBfoetwzf/Ss/wAbMueSQPxNHX2lJUUmxG3L/XUUBx5laz0H5U2Htgk9UP4Pg1OKyIEqUIHK6hJPJIAudhW7eaawTCUOOIEDNAOZbpUfEoAbcp2isbwPi7jDbndZQpzwFUSoJgmEna8H0oYrCkm5v1matOPk9vQE6RrMR2wYB8KXVjaQlI8hckVSPbBH/JUTbVY/AJrOfw96u4XB86V48cUG5BZPa1zVthAM6qGbXzFJjtHjFApLuUSJJAKjl0udQKY0wBtr0qRrCkq5SPapNx9IbfyWGytcqcddUTJMLUBrrAj2qs9wdEzBN4uSR9avpRCQN/OuqGbp0qf8j9BBv+y0A/CKIYcARoI9v9aRFwQK4FScs2BoNt+zhP3g86rviR5fSrWJRIB20qo6rw2o0cVVJ8VUMYuHT6elhV1Mkn9KHcScAcIKQTa8kbCtGPpN9Htuo/dqtYdYNk+HyE1WwoESEp/fVVF2sGpYlJKE2k7e8V0mkFbM3FKnZOtKqgIUmuk1xNImqgXB6DTs1Ring0Gh0wjgE71cGHCWVvH4s3dt9ITLivPxIA9ap4IwknpR3i5DGGZaUiXMi3Fknwg4iChER8SAAqZ1MbVm/Y5hTEHMxhlc2kg7yQgVFjXMqSOknppVXg7xcwzA1KVqRodr39KqcZxhKlp2kgeQtNTlH7hU6K2GbCypatrAdac/4bdJPrtXOFrtF9eVS4xBM+frteu49nMIuEvNSr40BKbQCoZSEmBqREE1kMUq7hOsgfv2rT8MSVHLcScpPQjbrNZnipHeuAfOeulUxL7mdLg3BK0HOfoKvob12/e9DArLkPK/1/tRlTcKFiAoWP1/A02ToEU4GbS9XGkkbVVWiDVxDkxz3/tU5LQxKhZ9as4RUkgVRUT18qI8KbsT71Og2T4oQRrTFbfv603EKM/SnJVIqdBE4YH+tRNa/wClJ5X501swRajQbLTh8Mbfu9UcUfCfy3q24SJm/wCVDcaskeZFGN2cRMzrtQziBBdV1iPpRBhWpg0M4kP5ivP8hWnGtk5FjD4gJH5+nOtPwjHHIkSSLTy9JrK8OwRWoDRO5vWrwrSUpg2A09DrSZaTHXDJTSpsiuVYUqClSpVYT0KnCu0qDGR1NS4r9+1KlU/ZzOs6epqNVKlRfRRIp1KlQCPa1qq7qfOlSoroJcOGpztSpV0jhpriaVKgEdUjVdpVwUcNKlSoHHN6VKlXHHaaulSrkFDRUTtdpU8eiSJGqe5SpUGMuFelSpVwD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g;base64,/9j/4AAQSkZJRgABAQAAAQABAAD/2wBDAAkGBwgHBgkIBwgKCgkLDRYPDQwMDRsUFRAWIB0iIiAdHx8kKDQsJCYxJx8fLT0tMTU3Ojo6Iys/RD84QzQ5Ojf/2wBDAQoKCg0MDRoPDxo3JR8lNzc3Nzc3Nzc3Nzc3Nzc3Nzc3Nzc3Nzc3Nzc3Nzc3Nzc3Nzc3Nzc3Nzc3Nzc3Nzc3Nzf/wAARCADCAQMDASIAAhEBAxEB/8QAGwAAAgMBAQEAAAAAAAAAAAAAAgMAAQQFBgf/xAA6EAACAgEDAgUCBAQFAgcAAAABAgARAwQhMRJBBRMiUWEycSOBscEGQpGhFDRSYtEVJDNTcoKS4fD/xAAZAQADAQEBAAAAAAAAAAAAAAAAAQIDBAX/xAAiEQEBAAICAwADAQEBAAAAAAAAAQIRITEDEkETMlFhBCL/2gAMAwEAAhEDEQA/APKv4eUb8TL0EngH9pTadMWQeRlyMe5O02XjHU4PUb5O8rDiTJqM7Fvw1Iszypnfr0LjPhZ1ObHsykx+PW43A5U/7tpqUq4PQgAAu2G5mceHNrNR1DZCLitxvZ8wxzeOw1/nAwoXOQH6tukxx8Kx4XCrnPz3k1OY+G5FVcJzow+pRVRTW9QX/WM7NbEEk7mDRJJU8mLyVfUCRZ2BhYLs1xNNJOP4ePjk7Tka7Nk0mrwanBlK5UNijuJ1/M6tv6TzPiLMdZk6uQaH2l+Lmo8nTf4v/EninjWStfqWONfpxJsg+amBX73vMn81jeuftGBhWxnTcWMrZjy7zVhyM1FQSL7TmY33HedNGOixjoP4rD/4zLOajTC2uzh1mPQAUA+Y/wAg7H5MzazxRsnU+duthwL2E44zkXuSx5JikRs2TeyAdh7zn/Du7yb/AJNdOni1DasEsa9iNqlea+EdQZmHeFpcXlOL5O0TmVizAbAgx6m9FutWHWlHvG5Vu/yI5PEyzFdS44qvecUKykc7SPj8w9d795V8eNTM7GjxDwtn6s+iHmYjuUTcj8vacPISrEbj79p2tPqDgyKyEr/zG+I4MfimnOfEVXPj3bai4/5mmGdwusuk5YzKbnbzxPzB6oOUFHKkg13HEX1zrkctphaUWMWWkDleI9FsTMTXxLIIx7fU36QcY6mtj6RuYL5CxJ4B7QBmk1Wo0edc+lzZMOZeHxtRE6PiXi7+KnA2fBhx5sadOTLjWjmPu3z8zk3GYxvFcZvYls4aBxJKhDiTWkDJLqSMPZjGuHB05PVkyEUB2EDrAdlXa23AlNlrE7lurMXAjPDMAXC+q1P0hjXzPLvE27frfhwEuSWoeSbuOUkoi4H9IUBm+ZyxmbU5XyFujF9+0J9YXxDFp/SgO/uYpjbxRbpuxuoz2LPRtzzF+I6hMi9Arq/SZFAxsMhNXtcRky9WUgeoHiVMeeE7V0dUYtKm5gqwrnp+8supAA7S+yCDU53jGkZx/iUF1s06Q3azxCYDpIO6+0ctxu4Vm5p5G6Ig7qduDN3iWjOFyyD0H+0x41dwyqLPsO87JlLNuezVO0vU7hQuwNlhNGV+o789o3S4fJ0vqXpL70faViVXyncbA95hllLk1xx1CVViwxoLY8n2nU0enGCgee8vQac+UHK2Z0EwFU6ipYH4mWWfxrMPrPmTpHUv9ZkIfI5CzeyBkJS64IPaKRekxYixeHSA49xZmbPg8ttht8zpI6qAeoiI1bqwHHBmkTXJdSfsTG4SVydeOwyyPXSpG+0HGxexjI6v1lI6rm+LadMeY5sakJk36ewM5Z/WdzWuHwdLHtOE53N9p0eK3Wqw8k52q5NyaG9yo2vKWz9Z4+JqzVkIRfLXnlj8xdyibMtRZgFrvGpzK6ekQlgcOG4hgRaRgMzrSJUkkkDen02NnZaF25P9BCzZ8ufytIopUFtU24f+10zZnWgqMR95z8YOLRnMSfMzH+082c113gGXP1sMePbGvHzH4yKHpA95jxrTcTaFHQe014iOzEN3XHzLCqWtse47iAtql2KjcRu5FMBRcpLKav4imwuLo3NCDpU/eXVDm44KydRUbjcd5Yy2Y58akURFNg7rwJSS9QodTYte85TYAmqCiitHaq2nVyEKDMGoo5wykEEUQRLxuiodTk6ULMdxwJSaHJkwPmUqELXXccf8ysuMZmoZB9iJ2vDtDk1GnGNSAl+o3zM8s/ScLxx9q4D5tZpcpZerou6ItZ0NN46mSkzBsbVVoxqdvUeGY9Nj6mdPnrarnOz+BafXKX0v4WT49/kfuITy4ZftB+POc40Pmt1F0zEqeSFuEo8w7ZwT9pxcia3wrLWQFQeO6tNePxXEUU5PS57ciaen2cp9/ldHyMhFM42+IPluw3rpXckiXpvHcS4+l9OzezATRi1Om1uP8OsZH6+xj1R7RyM4CnpUmhsLiMVo6t87xutUq5HsYhHLMDztuI5EUOpPQG9KkFdwZx9QAct4waPAnXzYxkUg7EbEfEwatvIP4Y3b+c818e018bPPpnpdOPUAcvYdl+8Qzs3JuTdjtvcYmHu02ZFqpMcoCyzQFAbSrjCNIsjSLEDkhiAuwhrvJq4uSSSI3ufF9Pl/6eyDULmG1dI3mDOvTjx4mFFRM2HxNxyY/wDxyZj+It/M4JhcXV7SgUG6MfiO3vEnKj/+FdfMZgBJvtHShgN+1CWD0ix3kBFm+PiUTYERiB9Nd4YMSWHYwkbfeBCZ94HUb24lkb7yNsJRKam+oCvtOVrbTOAKIqhOtZIqcbXZbzL6rtq5lYlSMDKzOWB5M9d4E6rpWcD0hrq548HpxnMnIosB9567+HcfVoSOxY/rMvPOGvjp+v0v/UsDNiYKeCDz/wDrnH02HVaLKio9dmrgzr5wcWQjGaJ5oReIIWJysS5GwAuZzKyaaes3tn8eyNmVAyIF6aortPIdCIXZSGYOERedz3npvFT5qMrsbUWJ5c4yxLJyp4M6/BNRzeW/xv0+HT6hMhx5MvmY/qJOxP2mLPmyaZ8eTEa6gbrvuRH4NSy4Ww48SIXO7X+3MWMasy3doKAabWzbGS6Zs2q1WqNKvSKmrw8MrKLtuD9+xlO3UGaXpGrIhHeK3hUmq1mlyMzc87e8x+I4lzesLQIsfHxNDtQs+0V1l06Tx7yceOTv8c5UA2AkMZkToYiLPE3l2ys0AiDDaB3lIqMJaDeQmUvMAcOIY4EXdiGvEmri7kgyRaPbeq5esKUDE+01ro35Vgo/rNuLEiraJXzLHoM5Ms78bTGfVafCMKBb6id7mhaXaKB3uGDYkXlfRqn5gsbNRebUY8C9WRqvj5nG1vijFymAUO7d5WOFyK5SOuciY1PmOq/c1FHxHRrsdRj/AKzzeRvMJLLZPvvF9Cruygewqbzwz6yvkvx6hvFNIAKyhvkTFrfGS/p0qlV7uRuf+Jx0s/lwJow4gRZ4+YfjxxHva0PrM+dC2oesfZRtcyvlJZSKpfprtB1OXrahso2qIR1HpLVbV9vmXMeNpuXLp4fVjGRBdGnWvf8Aae38DUp4cpHBJ/WeB0udcdqx2YXPc/wxqEz+HPjUjqxtR+xFj95x/wDRjXT4so06lQnU7cVOfpcubEzP/wCY1nYbATr6vGzqF9JVhR95g1T6bSYVOfMqb1ueJzyfHRLw438SZlLrkxows7hBxOO2RXz4mxqaYU3pqvvO3kdH84JnxZEyUykMNjMRO/Q86vHdTTDPHkjPjRq6FAreZ2xvu9AA9zNTArsYrMR01XbtNMWdZXHTiYckw/D8ZYkEcbiLyMFBLGvvG6PUoc4THsK3MvnSOB5lLDpAuoooQAFs+83phKuSRsZWpwnEoZKKk7iT7HpyNRueYgia9QLa2H23mV6vipvjWWUKMGGRAmjOoZF5kraQcxA0cQhxKA2liJSSSpIaD14FrYqpFVW5JiiSEAg9bKBfaefp17aPI9NK2/zB8rIh4v7SY8lgUakOU3zCbDleL5SrgDkAbe05IUsCebm/xEnJnzmtlIH9pnxqLo/Soszqw4xYZc0AcYelukMRwDwfvM4t3s7WbhtuxJlYwRYPE1k0zvJ2FRv7frDZ2VCCABFY8nTsBuZMxPFyLN1e+CMjbwFW95bcgQthsTU1Zq6gpJNmhxc7H8J+MnR+LnzmrBnXof8A2+x/r+s4rp6sgBsVYPuIGlI80XIyxmWNlPHK45R9jz74eoVYG04ubwjSau21IBcm7YzN/C/jH+IwnQ6lvxcY9DH+dfb7idnJg81T0ncTzMpcMtPRxsscDJ4NoVYqaABq6E52q0eLC5RT0NexQ7TsazTMmxBP5zi6gqCQRRE2wyt+lnJorrpSmQgsODMuXLYr8oOoyAHYzFqc/SKU7zoxw25cstB1+YNWMHjcyaAnqY32mKyTZmvSWrEVvVTfWppj7bu3ptPqQ+nBY+qunaKy5lyaQ7kUJjx5jjLG9lXge5gFrW14PIuc1wbTJndz017cRDHuY7KhWq3B7xDTfFnkEmDLgjeaMxE7ShzJLHMQMA2liWu4kElaVJLqSAelD0Cu0Cye0SGttzRMO6E5NOjZqE18gyy49t4rGwsnvJlcJXuTQHvFobc/LlONc6j6sn/1/wARBFAKdmJtv2j9QUOWqvp2MzOSzVyebm+LKgcb1UHcQybs81zKalNnce0tICemj3gM3czqeI6rw9tNpk8MXPjcIPPOfoYFu/TXb7zGM4JKlEZe9iv0hMr/AAWf6w3677ASr8xv6k79hC1nQuTqxWEYWoPMRibpyK5F0bo95pOYzvbTmDYlIZOk0Nr47j9ZkU9Juac+RsmMs5ssbJ+ZlhBXY8P1LJlx5sRHm4zdHvPaeG+L49UlhvKyd0Pv8e8+c4mIFg0RNePVuB3De4nP5fB78t/H5fXivoGqY5EYsdhya3nlfFNTiUlCjHJ/qB2mFvHdaMRxnP1KRW63Odk1TZGLHcnvI8f/AD3G7q8/PLNQ7Lm2NCvnvMbt1GRmLcmDOuTTlyy2g5m/T0aN/eYFFmptw+gV8f3hkMWh2XdSYAb22ESrdTGHYk6Xs/Hl5VqKnsRBy4R09eO6H1Am/wAx8RDMeqMx5Tdg0R8XFrQ3sorBoDvNLYhks46Vu6/8TOUK31bH2lSpsQyhzCAuVwdowYnEICUOIacSaqKklkSSdq06XmCwbjRkuqIqYuoAECRclG+Jn6q22+YFu5k0uVtTrgxPpUbD2i82XzPQO/Jg6FmxZHNciHrqUt8namjmydHBb9JmbLix2GBd2Gyg8TTnxhWHqBHdvczHkUDISOZWPRVGyN089O3C7TLyY9htvKx4rYKBuTQmk1Ii7qkBIAAJl5G6FKrVnkzXkx/4bG6P9TbGc3M1A/MJrIXglze93J/KJTdhLZSqgkbHiWhGYtXsOIMsbmGFAgFJGo4UG4CjeGaA2AgAED2gMADtCZiTQkAqALkjGFweg8wAsQHJjS9OB8QEoED5g9RbJ1VUAeg3JEIyIABcotEpCL5kFiVY7mWCKgDFeiG5rmNbJgyejIxDdur9jM4IH2MMIWxBnAK302ZOjR8RxixuvuIscw0VsZ/Db0/6W4llAbZRVcr7fP2hsLHELHxIB6ZacSVJUkuSBsQ1Lg1c0jIST1HiZVwFqrmOwU2ZFbgmrl3TOWtWiBy6oAdhc6OnxhcxUrZcUCOVmfoGF2KCq3mvQEtnLNuFW/tOfO75bQnMvS7qAOgDgi9pjZe55M6usxhS3zQmLPjCUOTzFhkLGNlsRmlx7+b/AKT3h9Bf0jvK1WQYl8nGTXe+003bwn/WXUZOt/gbCYspto/IaEzP9U2xmmeVQg/V2uGrFh5THYmxfYwMfJ+ZTCo0rFht9oZgseoB/wAj94QNj5gE6uk+8olmO2whLVHq57SAbQCgtcSzIdoJNmhACUXueJTP27SwL5Nbd4k7mANQ3sB+cgWnP3j8OQY8RUDc97ixxcAcv0RbbTTjorVReVd/iTLyqkyXSyqNywNjKISsO8YmVkx5MdAh97I3ERdGMxvTg0D23FxWBC9gGViY36DTDdTAdukMJeEAAXAOlWF9N5nSyZOCo4uITgwuolaPaBj5Mz00EZIVSRGjYVHh4eyMmQEj7DtMOA+pGN+lrnV1fWcZw9BCIB0N70N5zdMR19LCo8LuVOU5juuFyqrIQQwu/eO8OQKuVn2shJwRqMmHqXTuCL3X2nY8Lyvl02Jsgol2P7THPGzFpjZa2Z6fP0muleTObqj1OzVuTtOhqPSrN3fv8Tm5XHJPpHMjxnkF2XBi679bbKv7zCbJJPJg5cxy5Oo/kPaH/LOmTTPeyM0zPzNGXcmZ3mkZ1S8GH0ej+8BN45vp/OMi07r7j+8ickSj7wmoPY4O8AMAQqqUDLNAWx2gYKLE1CVVv/W3sNhFPkLbDYe0pGKsGHaBG6gksCwUbVSigBFlRfpP5VGaohsm24AiRY4hBWkFencWfeCW6FBqx33h9KdNlvVvtXHtKxj17iweYjFj1iKd0I/O456ZbHBG057jpciozDkKGuR7Q0exm77wlO28j1239pANjYgQWFbyKQCNu8hB6ZQatz2IjCtVQyN08E2JeDgE89oGoIbLtfA7VCxmli+D61qTUvFyYnE4YgRqbMZNXKbJB6pJCmrVDPpwcmP8TG31IZzM3S/4mK69jyDOph1GVEKanA/zQsTnavGEyXjNqf7RePi6pZdMbc33nrdBiZcOnRtiMQJv5F/vPLIpy5USt2YD+s9g+RUfKRwoCrF57xIfindZtYWe1xqxGNd6F1OLq2ybBkZFO62OZ0tXm1ODTZ8mlyOjGrKGjUxtmyZNMF8QHqZuoOPqH3HBk+Pg8uWFRvGXQqR8flkUwZTurDgiLY7zo7Z9AycmZ35mlu8zN9RlRFWnMax9BHt3iVJBsQw1k33gAmHQ8tSe4MA8wifwl+5gBrXR+8W7dR9gOBLYlV6B+coCueYANXG4MPmZAv5ygNpo0ilshABLVsIreDnbNmNuYuP1mM4s7KwrvvFYkOTIqgXcc6IyzYsUZoAobw+gA+9SyoPMnavXTHqF3DVzAGxmrMnUhrkbiIAsRylYLHYYULB7RoHVbBiK5BEXwBYvtJmYqcbrfBBvvEY2225vvAI2hNl/xAH8pUUFEoHqofNRlQ6tVXIvSSSVF3F0SABHa3/M17KBtA4AA5MJ0L2ZplAsiOX6jFYD+J0jgCo1fqMmqnQt5JDzJJUfl1+rxUuXHR4LAbGYs+rbIbPT/SaMuTUtiZNTjBPZhOe9AgNHhjP4WVrZ4SBk8Sw2uwPUfy3ne1Bpd/5jc5H8PoDqcuRTfRjI/qZ1sg8zOEXtQmPlv/teH6m5AuHSglfUwv7zh60gjpP5Tp+JagMwxg+lRU5L/i5vgQ8U+0ZfxNL0Yw2LKCUcbf7W7H9pnyAhuK+PaNzfVR9peoK5MKZU7j1/DDY/1FGbS87Rf4zMaEzRznaJmkZ0WO72r84SgEmxe3EFbuxCAYdRPMAIeXw2Nv8A2tC6saKVrqINgntFozK4qr+Rf6ynNsT7naI1X/UwlA+5gQx8iMhbzT4eQNSCfaZVFgxuJ/Kt6uuYr0c7afGGGozLksdfTTflA0CDHp3zMN2PSv27xeoHWQuLfqI6ZrzKMarhQ7IKv3kXrSpOdlE7SBpCOJKqCk2uqv7zKR05CpmhuxmfNswI9pURUPcQlHm4Wxj6lPUB7wDvvJjcJnUkGh7GMilsMCDU1eZiKqxABBsn3mfKVLsU2UxY3MNbG9GFy7lz3jMA63LHsNon47RuPJ0KdueBAGYARkQdxuZoYU9jgxOC9yeTzHnfb4uTVToJMkq5IjZcWXJ1D1t/WHqd2BPNSSRzsr06P8O7HUV7r+86if5hj/tMkk5/J+9aYfrHMz7lrisHMkkudD6Xq/qP2gaf/Jaj/wBS/vJJLnSL2xvwYvtJJNmZuHmNP0fnJJECDCYejH9jJJAAPMId5JIASfTD/kP5/pJJAJ4dvrcV+5/SbX+tpJJnl+zTHpUpv2kkiUTk4MXm4H3MkkqIpfaA/JkklIU30j7wRJJGFw/5hJJANQ+iN/mX7SSSK0gZJJIg/9k=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data:image/jpg;base64,/9j/4AAQSkZJRgABAQAAAQABAAD/2wBDAAkGBwgHBgkIBwgKCgkLDRYPDQwMDRsUFRAWIB0iIiAdHx8kKDQsJCYxJx8fLT0tMTU3Ojo6Iys/RD84QzQ5Ojf/2wBDAQoKCg0MDRoPDxo3JR8lNzc3Nzc3Nzc3Nzc3Nzc3Nzc3Nzc3Nzc3Nzc3Nzc3Nzc3Nzc3Nzc3Nzc3Nzc3Nzc3Nzf/wAARCADCAQMDASIAAhEBAxEB/8QAGwAAAgMBAQEAAAAAAAAAAAAAAgMAAQQFBgf/xAA6EAACAgEDAgUCBAQFAgcAAAABAgARAwQhMRJBBRMiUWEycSOBscEGQpGhFDRSYtEVJDNTcoKS4fD/xAAZAQADAQEBAAAAAAAAAAAAAAAAAQIDBAX/xAAiEQEBAAICAwADAQEBAAAAAAAAAQIRITEDEkETMlFhBCL/2gAMAwEAAhEDEQA/APKv4eUb8TL0EngH9pTadMWQeRlyMe5O02XjHU4PUb5O8rDiTJqM7Fvw1Iszypnfr0LjPhZ1ObHsykx+PW43A5U/7tpqUq4PQgAAu2G5mceHNrNR1DZCLitxvZ8wxzeOw1/nAwoXOQH6tukxx8Kx4XCrnPz3k1OY+G5FVcJzow+pRVRTW9QX/WM7NbEEk7mDRJJU8mLyVfUCRZ2BhYLs1xNNJOP4ePjk7Tka7Nk0mrwanBlK5UNijuJ1/M6tv6TzPiLMdZk6uQaH2l+Lmo8nTf4v/EninjWStfqWONfpxJsg+amBX73vMn81jeuftGBhWxnTcWMrZjy7zVhyM1FQSL7TmY33HedNGOixjoP4rD/4zLOajTC2uzh1mPQAUA+Y/wAg7H5MzazxRsnU+duthwL2E44zkXuSx5JikRs2TeyAdh7zn/Du7yb/AJNdOni1DasEsa9iNqlea+EdQZmHeFpcXlOL5O0TmVizAbAgx6m9FutWHWlHvG5Vu/yI5PEyzFdS44qvecUKykc7SPj8w9d795V8eNTM7GjxDwtn6s+iHmYjuUTcj8vacPISrEbj79p2tPqDgyKyEr/zG+I4MfimnOfEVXPj3bai4/5mmGdwusuk5YzKbnbzxPzB6oOUFHKkg13HEX1zrkctphaUWMWWkDleI9FsTMTXxLIIx7fU36QcY6mtj6RuYL5CxJ4B7QBmk1Wo0edc+lzZMOZeHxtRE6PiXi7+KnA2fBhx5sadOTLjWjmPu3z8zk3GYxvFcZvYls4aBxJKhDiTWkDJLqSMPZjGuHB05PVkyEUB2EDrAdlXa23AlNlrE7lurMXAjPDMAXC+q1P0hjXzPLvE27frfhwEuSWoeSbuOUkoi4H9IUBm+ZyxmbU5XyFujF9+0J9YXxDFp/SgO/uYpjbxRbpuxuoz2LPRtzzF+I6hMi9Arq/SZFAxsMhNXtcRky9WUgeoHiVMeeE7V0dUYtKm5gqwrnp+8supAA7S+yCDU53jGkZx/iUF1s06Q3azxCYDpIO6+0ctxu4Vm5p5G6Ig7qduDN3iWjOFyyD0H+0x41dwyqLPsO87JlLNuezVO0vU7hQuwNlhNGV+o789o3S4fJ0vqXpL70faViVXyncbA95hllLk1xx1CVViwxoLY8n2nU0enGCgee8vQac+UHK2Z0EwFU6ipYH4mWWfxrMPrPmTpHUv9ZkIfI5CzeyBkJS64IPaKRekxYixeHSA49xZmbPg8ttht8zpI6qAeoiI1bqwHHBmkTXJdSfsTG4SVydeOwyyPXSpG+0HGxexjI6v1lI6rm+LadMeY5sakJk36ewM5Z/WdzWuHwdLHtOE53N9p0eK3Wqw8k52q5NyaG9yo2vKWz9Z4+JqzVkIRfLXnlj8xdyibMtRZgFrvGpzK6ekQlgcOG4hgRaRgMzrSJUkkkDen02NnZaF25P9BCzZ8ufytIopUFtU24f+10zZnWgqMR95z8YOLRnMSfMzH+082c113gGXP1sMePbGvHzH4yKHpA95jxrTcTaFHQe014iOzEN3XHzLCqWtse47iAtql2KjcRu5FMBRcpLKav4imwuLo3NCDpU/eXVDm44KydRUbjcd5Yy2Y58akURFNg7rwJSS9QodTYte85TYAmqCiitHaq2nVyEKDMGoo5wykEEUQRLxuiodTk6ULMdxwJSaHJkwPmUqELXXccf8ysuMZmoZB9iJ2vDtDk1GnGNSAl+o3zM8s/ScLxx9q4D5tZpcpZerou6ItZ0NN46mSkzBsbVVoxqdvUeGY9Nj6mdPnrarnOz+BafXKX0v4WT49/kfuITy4ZftB+POc40Pmt1F0zEqeSFuEo8w7ZwT9pxcia3wrLWQFQeO6tNePxXEUU5PS57ciaen2cp9/ldHyMhFM42+IPluw3rpXckiXpvHcS4+l9OzezATRi1Om1uP8OsZH6+xj1R7RyM4CnpUmhsLiMVo6t87xutUq5HsYhHLMDztuI5EUOpPQG9KkFdwZx9QAct4waPAnXzYxkUg7EbEfEwatvIP4Y3b+c818e018bPPpnpdOPUAcvYdl+8Qzs3JuTdjtvcYmHu02ZFqpMcoCyzQFAbSrjCNIsjSLEDkhiAuwhrvJq4uSSSI3ufF9Pl/6eyDULmG1dI3mDOvTjx4mFFRM2HxNxyY/wDxyZj+It/M4JhcXV7SgUG6MfiO3vEnKj/+FdfMZgBJvtHShgN+1CWD0ix3kBFm+PiUTYERiB9Nd4YMSWHYwkbfeBCZ94HUb24lkb7yNsJRKam+oCvtOVrbTOAKIqhOtZIqcbXZbzL6rtq5lYlSMDKzOWB5M9d4E6rpWcD0hrq548HpxnMnIosB9567+HcfVoSOxY/rMvPOGvjp+v0v/UsDNiYKeCDz/wDrnH02HVaLKio9dmrgzr5wcWQjGaJ5oReIIWJysS5GwAuZzKyaaes3tn8eyNmVAyIF6aortPIdCIXZSGYOERedz3npvFT5qMrsbUWJ5c4yxLJyp4M6/BNRzeW/xv0+HT6hMhx5MvmY/qJOxP2mLPmyaZ8eTEa6gbrvuRH4NSy4Ww48SIXO7X+3MWMasy3doKAabWzbGS6Zs2q1WqNKvSKmrw8MrKLtuD9+xlO3UGaXpGrIhHeK3hUmq1mlyMzc87e8x+I4lzesLQIsfHxNDtQs+0V1l06Tx7yceOTv8c5UA2AkMZkToYiLPE3l2ys0AiDDaB3lIqMJaDeQmUvMAcOIY4EXdiGvEmri7kgyRaPbeq5esKUDE+01ro35Vgo/rNuLEiraJXzLHoM5Ms78bTGfVafCMKBb6id7mhaXaKB3uGDYkXlfRqn5gsbNRebUY8C9WRqvj5nG1vijFymAUO7d5WOFyK5SOuciY1PmOq/c1FHxHRrsdRj/AKzzeRvMJLLZPvvF9Cruygewqbzwz6yvkvx6hvFNIAKyhvkTFrfGS/p0qlV7uRuf+Jx0s/lwJow4gRZ4+YfjxxHva0PrM+dC2oesfZRtcyvlJZSKpfprtB1OXrahso2qIR1HpLVbV9vmXMeNpuXLp4fVjGRBdGnWvf8Aae38DUp4cpHBJ/WeB0udcdqx2YXPc/wxqEz+HPjUjqxtR+xFj95x/wDRjXT4so06lQnU7cVOfpcubEzP/wCY1nYbATr6vGzqF9JVhR95g1T6bSYVOfMqb1ueJzyfHRLw438SZlLrkxows7hBxOO2RXz4mxqaYU3pqvvO3kdH84JnxZEyUykMNjMRO/Q86vHdTTDPHkjPjRq6FAreZ2xvu9AA9zNTArsYrMR01XbtNMWdZXHTiYckw/D8ZYkEcbiLyMFBLGvvG6PUoc4THsK3MvnSOB5lLDpAuoooQAFs+83phKuSRsZWpwnEoZKKk7iT7HpyNRueYgia9QLa2H23mV6vipvjWWUKMGGRAmjOoZF5kraQcxA0cQhxKA2liJSSSpIaD14FrYqpFVW5JiiSEAg9bKBfaefp17aPI9NK2/zB8rIh4v7SY8lgUakOU3zCbDleL5SrgDkAbe05IUsCebm/xEnJnzmtlIH9pnxqLo/Soszqw4xYZc0AcYelukMRwDwfvM4t3s7WbhtuxJlYwRYPE1k0zvJ2FRv7frDZ2VCCABFY8nTsBuZMxPFyLN1e+CMjbwFW95bcgQthsTU1Zq6gpJNmhxc7H8J+MnR+LnzmrBnXof8A2+x/r+s4rp6sgBsVYPuIGlI80XIyxmWNlPHK45R9jz74eoVYG04ubwjSau21IBcm7YzN/C/jH+IwnQ6lvxcY9DH+dfb7idnJg81T0ncTzMpcMtPRxsscDJ4NoVYqaABq6E52q0eLC5RT0NexQ7TsazTMmxBP5zi6gqCQRRE2wyt+lnJorrpSmQgsODMuXLYr8oOoyAHYzFqc/SKU7zoxw25cstB1+YNWMHjcyaAnqY32mKyTZmvSWrEVvVTfWppj7bu3ptPqQ+nBY+qunaKy5lyaQ7kUJjx5jjLG9lXge5gFrW14PIuc1wbTJndz017cRDHuY7KhWq3B7xDTfFnkEmDLgjeaMxE7ShzJLHMQMA2liWu4kElaVJLqSAelD0Cu0Cye0SGttzRMO6E5NOjZqE18gyy49t4rGwsnvJlcJXuTQHvFobc/LlONc6j6sn/1/wARBFAKdmJtv2j9QUOWqvp2MzOSzVyebm+LKgcb1UHcQybs81zKalNnce0tICemj3gM3czqeI6rw9tNpk8MXPjcIPPOfoYFu/TXb7zGM4JKlEZe9iv0hMr/AAWf6w3677ASr8xv6k79hC1nQuTqxWEYWoPMRibpyK5F0bo95pOYzvbTmDYlIZOk0Nr47j9ZkU9Juac+RsmMs5ssbJ+ZlhBXY8P1LJlx5sRHm4zdHvPaeG+L49UlhvKyd0Pv8e8+c4mIFg0RNePVuB3De4nP5fB78t/H5fXivoGqY5EYsdhya3nlfFNTiUlCjHJ/qB2mFvHdaMRxnP1KRW63Odk1TZGLHcnvI8f/AD3G7q8/PLNQ7Lm2NCvnvMbt1GRmLcmDOuTTlyy2g5m/T0aN/eYFFmptw+gV8f3hkMWh2XdSYAb22ESrdTGHYk6Xs/Hl5VqKnsRBy4R09eO6H1Am/wAx8RDMeqMx5Tdg0R8XFrQ3sorBoDvNLYhks46Vu6/8TOUK31bH2lSpsQyhzCAuVwdowYnEICUOIacSaqKklkSSdq06XmCwbjRkuqIqYuoAECRclG+Jn6q22+YFu5k0uVtTrgxPpUbD2i82XzPQO/Jg6FmxZHNciHrqUt8namjmydHBb9JmbLix2GBd2Gyg8TTnxhWHqBHdvczHkUDISOZWPRVGyN089O3C7TLyY9htvKx4rYKBuTQmk1Ii7qkBIAAJl5G6FKrVnkzXkx/4bG6P9TbGc3M1A/MJrIXglze93J/KJTdhLZSqgkbHiWhGYtXsOIMsbmGFAgFJGo4UG4CjeGaA2AgAED2gMADtCZiTQkAqALkjGFweg8wAsQHJjS9OB8QEoED5g9RbJ1VUAeg3JEIyIABcotEpCL5kFiVY7mWCKgDFeiG5rmNbJgyejIxDdur9jM4IH2MMIWxBnAK302ZOjR8RxixuvuIscw0VsZ/Db0/6W4llAbZRVcr7fP2hsLHELHxIB6ZacSVJUkuSBsQ1Lg1c0jIST1HiZVwFqrmOwU2ZFbgmrl3TOWtWiBy6oAdhc6OnxhcxUrZcUCOVmfoGF2KCq3mvQEtnLNuFW/tOfO75bQnMvS7qAOgDgi9pjZe55M6usxhS3zQmLPjCUOTzFhkLGNlsRmlx7+b/AKT3h9Bf0jvK1WQYl8nGTXe+003bwn/WXUZOt/gbCYspto/IaEzP9U2xmmeVQg/V2uGrFh5THYmxfYwMfJ+ZTCo0rFht9oZgseoB/wAj94QNj5gE6uk+8olmO2whLVHq57SAbQCgtcSzIdoJNmhACUXueJTP27SwL5Nbd4k7mANQ3sB+cgWnP3j8OQY8RUDc97ixxcAcv0RbbTTjorVReVd/iTLyqkyXSyqNywNjKISsO8YmVkx5MdAh97I3ERdGMxvTg0D23FxWBC9gGViY36DTDdTAdukMJeEAAXAOlWF9N5nSyZOCo4uITgwuolaPaBj5Mz00EZIVSRGjYVHh4eyMmQEj7DtMOA+pGN+lrnV1fWcZw9BCIB0N70N5zdMR19LCo8LuVOU5juuFyqrIQQwu/eO8OQKuVn2shJwRqMmHqXTuCL3X2nY8Lyvl02Jsgol2P7THPGzFpjZa2Z6fP0muleTObqj1OzVuTtOhqPSrN3fv8Tm5XHJPpHMjxnkF2XBi679bbKv7zCbJJPJg5cxy5Oo/kPaH/LOmTTPeyM0zPzNGXcmZ3mkZ1S8GH0ej+8BN45vp/OMi07r7j+8ickSj7wmoPY4O8AMAQqqUDLNAWx2gYKLE1CVVv/W3sNhFPkLbDYe0pGKsGHaBG6gksCwUbVSigBFlRfpP5VGaohsm24AiRY4hBWkFencWfeCW6FBqx33h9KdNlvVvtXHtKxj17iweYjFj1iKd0I/O456ZbHBG057jpciozDkKGuR7Q0exm77wlO28j1239pANjYgQWFbyKQCNu8hB6ZQatz2IjCtVQyN08E2JeDgE89oGoIbLtfA7VCxmli+D61qTUvFyYnE4YgRqbMZNXKbJB6pJCmrVDPpwcmP8TG31IZzM3S/4mK69jyDOph1GVEKanA/zQsTnavGEyXjNqf7RePi6pZdMbc33nrdBiZcOnRtiMQJv5F/vPLIpy5USt2YD+s9g+RUfKRwoCrF57xIfindZtYWe1xqxGNd6F1OLq2ybBkZFO62OZ0tXm1ODTZ8mlyOjGrKGjUxtmyZNMF8QHqZuoOPqH3HBk+Pg8uWFRvGXQqR8flkUwZTurDgiLY7zo7Z9AycmZ35mlu8zN9RlRFWnMax9BHt3iVJBsQw1k33gAmHQ8tSe4MA8wifwl+5gBrXR+8W7dR9gOBLYlV6B+coCueYANXG4MPmZAv5ygNpo0ilshABLVsIreDnbNmNuYuP1mM4s7KwrvvFYkOTIqgXcc6IyzYsUZoAobw+gA+9SyoPMnavXTHqF3DVzAGxmrMnUhrkbiIAsRylYLHYYULB7RoHVbBiK5BEXwBYvtJmYqcbrfBBvvEY2225vvAI2hNl/xAH8pUUFEoHqofNRlQ6tVXIvSSSVF3F0SABHa3/M17KBtA4AA5MJ0L2ZplAsiOX6jFYD+J0jgCo1fqMmqnQt5JDzJJUfl1+rxUuXHR4LAbGYs+rbIbPT/SaMuTUtiZNTjBPZhOe9AgNHhjP4WVrZ4SBk8Sw2uwPUfy3ne1Bpd/5jc5H8PoDqcuRTfRjI/qZ1sg8zOEXtQmPlv/teH6m5AuHSglfUwv7zh60gjpP5Tp+JagMwxg+lRU5L/i5vgQ8U+0ZfxNL0Yw2LKCUcbf7W7H9pnyAhuK+PaNzfVR9peoK5MKZU7j1/DDY/1FGbS87Rf4zMaEzRznaJmkZ0WO72r84SgEmxe3EFbuxCAYdRPMAIeXw2Nv8A2tC6saKVrqINgntFozK4qr+Rf6ynNsT7naI1X/UwlA+5gQx8iMhbzT4eQNSCfaZVFgxuJ/Kt6uuYr0c7afGGGozLksdfTTflA0CDHp3zMN2PSv27xeoHWQuLfqI6ZrzKMarhQ7IKv3kXrSpOdlE7SBpCOJKqCk2uqv7zKR05CpmhuxmfNswI9pURUPcQlHm4Wxj6lPUB7wDvvJjcJnUkGh7GMilsMCDU1eZiKqxABBsn3mfKVLsU2UxY3MNbG9GFy7lz3jMA63LHsNon47RuPJ0KdueBAGYARkQdxuZoYU9jgxOC9yeTzHnfb4uTVToJMkq5IjZcWXJ1D1t/WHqd2BPNSSRzsr06P8O7HUV7r+86if5hj/tMkk5/J+9aYfrHMz7lrisHMkkudD6Xq/qP2gaf/Jaj/wBS/vJJLnSL2xvwYvtJJNmZuHmNP0fnJJECDCYejH9jJJAAPMId5JIASfTD/kP5/pJJAJ4dvrcV+5/SbX+tpJJnl+zTHpUpv2kkiUTk4MXm4H3MkkqIpfaA/JkklIU30j7wRJJGFw/5hJJANQ+iN/mX7SSSK0gZJJIg/9k=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10" descr="data:image/jpg;base64,/9j/4AAQSkZJRgABAQAAAQABAAD/2wCEAAkGBhQSEBQUExQUFBUVFxcUFxQVFBQUFRQVFBQVFBQWFBUXHCYeFxkjGRQUHy8gIycpLCwsFR4xNTAqNSYrLCkBCQoKDgwOGg8PFykcHBwsKSwpLCksKSwpLCwsLCksLCkpLCwsKSwpKSksLCwsKSwsKSwpLCwpKSksKSksLCwpLP/AABEIALcBEwMBIgACEQEDEQH/xAAcAAACAgMBAQAAAAAAAAAAAAAEBQMGAAECBwj/xAA9EAABAwMBBQUHAgUDBAMAAAABAAIRAwQhMQUSQVFhBiJxgZETMkKhscHw0fEHFFJy4SNikhYkM4IVJUP/xAAZAQADAQEBAAAAAAAAAAAAAAABAgMABAX/xAAnEQEBAAICAQMEAQUAAAAAAAAAAQIRITEDEjJBEyJRYXEEQqHh8P/aAAwDAQACEQMRAD8ASXbEprMTy6ak9wF5crosBPQlXVGVAgq2qeEplsf3lcbTRU3ZGqstxdblI8yMdOZS5nwLtp3YfU5tbgdSu6mNeAE+PBo+vpySulVG8PXxRn81Jk6NzPMnl6rQ4tjC5wHABEUbUeRP1K4s3SSeEBM3wGgeB+YH3SZKYxuk3dHUn68UxtaGAg6bZeOQHzz+eSf2duSE2MV1widaBwVbu9nET5/JXYWpGiBvbDeH5xRuIcKWy1z0TW0s54Y8UwZsgSD5ei3Rolr4ABB+yGg0X1LQcFAMHCYVTk4hDOpjVMbTGVZXbRmQoS1pIORmY5+SKp0sS6ByEoVtCGgRLjPQaBd0KtMnuxI65nqOCj3acZOPIg80turkNfDCwAZDcNMemQkTymlrtqgIg6/VdVWSltvXloI/OY8Qjmukfmo1SZNHLWp3sFJwm2xzElDxX7gz9pnVOSjbSoN1Ld6ZKltqsCF2Y5armym46dVhyZUK8hKXnvItj4TTItxc3hmUm0cm1Y8UluHd5JaaQ0tq2VM92UDZmUwIW3uNrTkBYsBWI7F4xdtSa5Cd3iSXBXNKpQNQIKuMo2oUHWOVWJUw2M3KJ2peYjn9AceWvqhtknVDX9WZI8DwjgAELzTY9MpPnIwNJ/TmUYBgD5fbqdEPsy3LiCfIcY+wTUNjvlvGGgHJRphuxqZkTkxPQdVNeXXfxwIHjmSgKNR41Ibv+Py4wOanoWYmS7fPAN08v1U6vjzDfZ3ecRxB9Vb7QEDn5qv7H2YZNRxjOABoB9VY7fTQ+YT4La4FNcVxcW85WpIzH2U4MjSFVOzRU6nEhDupwQRqCEwuHD8CCqZS6EFcU+8dddCOaHrUgMfIalG3pmDIHz06JVXuRgOcQemPqhRjmv0BaesYwurduRhTVoGp+/y9FxTdyCTIYLLG7p055AgR14JEdo031jutY6PicZmOQHDzQPbHbJAFBh94d6NYJw3zRWwtjmmxriJMd4GZnx+S3Em0r910sNhcBvwDd5gOH7JrSqMMRj8hL/bksE6chOh6cF3bRPgSM9OKnaNxk6MHMR+yzql4g4B08Pr5pjswZKXGfdCZe0za3BW6Wi23QqOmJXTUGVSJBRTNEG9qLpDC3wLdQYSK5blPjolFw3KFZPYpjCXWYymO8jARkLF2sWZ4xepHcp3elJLlTxNkBqIOui6iFrBUiVH7NMMcfGPRQvpAUwDnJJ1/OSN2MJAHCTjyEqGuAMEAjQHw469El7Ux6R0aoaM8RoJkgcPBNrXI3qsNB91mgjgD/Vzgc0mZtBodhhJ4E58I8PBEBznGfecY8vH9EwmNenVrkijAeB8Wro+EZhnTh9UjpbTr29TLnNqN1bUbI82u4dfRWfs9SLagM8RKtl7salcM3azA7WDo4SeDhkJscvixT6e5uXSubJ/iQwwLim5px3qbiR/xJkeUq4bN7Q29WPZ1gZ+Ekh3ocqh7U/h5umaNUOn4XiD/AMhg+gSO52LWo+/TcB/UBvN8nCRwVJMb1S/V8mPGUe1k8j81DSqVJcOXXn5Lyax7RV6YhtR0D4Xd5vo6Qndn/EGo0gvptdAiWlzZ8pIRuFNj58avtRh/p895QuBjT5ykNLt/buPea9njkeoRf/VFAt7j2k/0yEllh5nL0NbTImYg8eXyQN1sUmd6oADp3D9ZSbafayo0n2b5I1gAwOA4mThKP+qrwAGp7uZO4Jg8BEHz1SXXyS5XeotVbYtQNw8OgASRqANZHRB3Vf2FFz6mC0ep+EDxMBIto9v61LdgtgtDi3BInA3jziEn2nt2rfups3QCJAaDgz8RnkPvzRuG+Wx8lnAnsrZm4uTUqfD33OM++Z3fTXyVwoxv/wDkb/bPoh9lbMFC33G66lxHvOOp+yCtajXHujUzPMqfdVxnpWkiA0zGcnTQEmY1UloQ7IjPKOKQ7evd2g1gOTqeQxPyx/7LfZu797QcG9AMAIWB5Lzpa6fH0TDZupSy3fLZ48fFNdl8VPH3Ey9powYKjpqZhwVFSXSg5fTjKLoaIO5qaIygcIMlcO6ktyMpy44SS7MStk0EWpymJSfZtUkpwAtGrSxYQsRB4neJLcp5dtSW5CSDQD0NUGUS9D1SmlIa7JwJHAOPyEfJCbQYcDkPtCI2Q/Dx+aQfsptoUNT0+oH3KTLtXHomZR758h+v50Ti1AAifGMk/ol1donOkzjjyUtO+Ax8hw5yeKbsVi2TcAVAOH16/NW67qEUsSvOqFRxcHD3d4SvStnvxB5D6LaXw60WWdpUcJLx5yp30y3/APZg8THomV1YCMYny8UNs/Z7aby+oPaY4xgcN0HHEpccJsbvXCv1NnUKru97Nx5sc0HzLPuoanYRr59lVLSODxIzxkZjyKOvuyzDXFUHugENHs2tIG9vwS33snU5hNtlsDGTJJHGIOumNQrb9HEu0ph6pvLHSh7R7J3LPg3wONM72Oe770eSr95Vdubjmj3t4Ath4JgZMTwiOq96fTBbMZIVM7T2YImJ3cka6uaPkJWyz1Omni/Ybsd2XhkkDfDS57jO5TaGyIHF5EnEa6jRRC6pC7bRq0z34zgOhx7rt3dgjT14q8dlHMfbxAIcCHc5cO9KG2T/AA4pUbr+Y9o55GGtc0GB1cftC7f6bxeD6dy8k3lf+4eZ/UeTzfUkwupP4/z/AKVXtZ/D1gbujAcC5joiHM7zmOAxkco16IDsjsUMBqHJcTBj4Zx4SFeu2t6HuZRbkt3i6Ph3m7oHjBJhJ6Z3RHLTERyXn5z05XGdPU8MuWMyvbm990gcQ71hV3ZVLdp78S7qTj1VhrmQqtXvRRZVLjhs+fABS53qOjepsNcbQFVr8yAd0dYJn1MptsW5gszrieuQqZsu53mFvGA6J9U/2XVmBMEOEdCTx6Kmc045d3b0e1dgR4HyTzY+ZVW2ddTHJw9HDVWjYr9eqhh7j5dGrTquGFbYcFc0Dgq6Ieo5H2pwgazOKOsz3QjK2kzwktyYcQnJ1Si8Z3itWd7OblNJSuxTOcLRnMrFtYizxq6akl2E+u9EjuwpQ1LKqFqouqhaoTxOjdjOh/yTi7oYjoR8wQkuyveCtVehLA4coP2+pS5H8albQdAHzUGASI1++UZtSiZPifr+eqGLNCdE0vA072BV3m7mDuuB6w7/AD9Vftl1ppg8Rgry/Y977Kr5gHwK9F7PVw8O3SDp4gEckb2t46sVOHcVt1IjmVzQpeSkbUiBOuPkT9kLFu0LmT+pz6BdC205fmSjGt5wl9zdS6BoFtDIMZUPszAzw+yQXp3YLjxzx0M/kp5ayW+Sr+16Z7yN6Zlts4tJqW9U051GHMP/AKo2rtW7iHVRHNjA13qdPJJ/bvolhEljiA5p6jUcin9SnvswmlutSpXxY27sBi1DcjO93pMknqZ4qCo7OIOMzzUs7stJOk+EdUNTMlLTNO4DnleVdsq7v5qqwnuhwIbwlzWuknzK9R35LugheS9paofe1z/ujzaA0/MFN4J9+0/P7UWz7kscHcR8wreysAWvHxAAjxKptClOvl+ismyZLSzM6gck/lc8XLZV0Q4N4Ehw6EanwOVf9hvGYXnDHtpBgPvPgD759fRX7s+2OJIIxOo6Li6zW/tWFowomGNVNTULjlXScXTsImy90IW60ROzhhGAMhJr3Upyku0Xd5Gg62e5MiEp2Xqm5KEZpYtbyxMzyG6CSXYT+5akV6FCK0qqoSqi6qFqhPEqn2b74V5sKe8zyVF2f7wV+2QO6EMxwVu72fJeDiCTPCPz6JPUsCNMjhxhWS7uxBDiRvucZGrZMg/48Uua2Ac4jB4H91sJs+V0SutiJPz/AEVq7DXMVdf/ACNIzpLTP03knpP7k6zz/Xj4ri2vDTdLYBZ3m/PEeXzTwMbq7evW7+HLj4fuuL+j3uWhB6oDYO1RXpMqsiCMidD7rmnwIjyTS5dIRrs/Fjl1x3Y0P5pzQbqRDRGuScTqiqjgR4YWUo0Jz9uBSm3qBaN85gOIS3aFy9zSWtk8CdEzur2jBb7Rs9O9HoghfMY2N4v5BrT803JeaWWdq85qOLiOB08gMJnYX+4YdodJ+H/CFdtLP/if8guReNdhzXNMYmCPUFbmN/JlcNh04/cdEs3oJ4aoqj7gnyCWXFwN4xwQtDWkFxetpsqOccCSfBokrx+rcl1Rzzq5xcfFxJI+atPbLbkj2TTqe94TMfRU8ro8GGpu/Lj8+e7r8LMyxZ7IVGuBcIJZImDr84TjYZHtWngR6CP1CpFO4ICcbJ2wWlowZxPEZ4fnFJl48p+yzKVZdr3JNYf7IIPLl5AQF6n2UuN+m06HiOv59V5IKgdVLpG7EH/j+y9U7H0N2mPLHkI+Uei4r7o6J1VrpOyoajO+iKTYUbveV0UVyMSiNnPMKG80U9gMBaVqOcEm2pqnLike1qkOT0sZYGCmzkotU0boljVtaXcLEReS3OiQ3pT+5GEhvWqOKmRTUQ1VFVQhqqeJV3YHvBX/AGR7oXn9ie+F6Bsb3QhmOCv7UokT4RrpG9n1SCjekvDWTugje4AwD6Dirp2k2ecuAkHWOB/PuqW+m2iQdZJJHONB9UfHdcGzg2i8NYXPga7oiDB0MDieXD1SurX3WucNSMDlzKjub01HSfIcAoy3earY4/lDLL8Hf8Oe0fsansXmG1DLZOj+I84nxHVeu+0BbPMcF823DN2CJBacdCDwXrHY7t02rSa2oe8AAeh0PlOfNP5MPmOjweXj01dmvlpCA/lQSXPMngDoByhZVuY0yDx4FbomTMrns06449i4YY1o6wIWnWDgJJcTrrA8gmjIAUT3y0xqngktRvVw9ENVMIu8dnXil21Km42ULAtTV72GeSrO09sCnSe6c5jxOiiutsk4H4FVe0V0XFrQdOCfHDdc+flJriqXukqN4XbRlRuXZHDbsXStt5uC2euFNQolhBJH51QVMogN80mR8aPr3+6yGnvHU/T6lW/+EnaKt/NCi6o40y33HGWggjInQ+CoTqHIq2/wsp//AGLJ/pd9lHLHH008ytr6GpKKq3vKRogrhzZcuc6KuwlE2gwoa54LuyaYWjUZKUbUElNoSvaQTUoa0OU8ptwkNk7Kf0jhCC63VixbTA8iuUkvQnlyEkvQoRSk1ZCVSjKwQtVhVInWrI94L0DYx7oXnlJ+6Z4hd1doVH4Lju/0zA9AmuGyzPS29o+2LGzTow46F/wjw/q8dPFUx1wXFxJJnieJWntCwNT44zEmWVrVKiHOAw2dSuqlHdcQDIHFdhgWyNUwE9dnfcDx/MISkH0nbzDMcvoQjto2hJ3mnImG8SAMkc45KOjU3myBnorTovMWrYHa0uG7PkeCtdjtk8dF4wHGm+WmCMghWrY3asCBUx1GR58lPLx/h04eXXb1ujtIObqoP/lWA65ngq7YXdKoAWkHwP6I8ezEfc6qetOn6m3FzfTVfBwDr8/uq/t3aheN1vqnu0LhrRmAOQVO2hf7xIYPPh/lNMdpZ56+QtSs2kzeccn1KRVZcS52J/AEdUpSd50uPCeHgOChuRAn0HVWk05blssY3vQVw9uviu2N4+SyIOVQiOmUZTfCDbqi2uwlyNEpAIVh/h/X3doUepI+SrTDlPuyMC8onjvfYqOfEp52+kWnRbecqOi7DfALusMhc0VqC4qQQiLZy5vKHdlSWNLCbRdiSEv2g1MSEDfiVhL7X3k7Y5JaOCnNESEICSFtYsTM8nuGpJfNTy6dAk4VZvdptJIZ3uZ0AHjxU8ZafLKQvucSUvLpXVzclx5Sf2XBcV0Y4yObLLaCoCsDjxXRaZlaeFisD5UjSo2MUxbj8hAWw5b3lyLcjK2TC0HYTaLJ3In3vqNceCXlu68wRDhvQOBkgjpkT4EJlePbGRI6O3YJBAM9CZ6wll6YNP8Asj0VsS0JdsgzwOQst1JXbIC4bSIyFX4bZzYiDIkeGFZLIzTae8SZBO9/ujiYECD5qsWFfBP5KPpXxaO7Pkp1pRF40iq5s7zRGS4mJGRnXn5odzVHU2j0P5zXIqOIwEN6HmuK74QXsS/hA+qK9g5x0k8l3Sti2SVvVG1Sy7AEDSP0Qf7Iu/a4Q/EElreu7EmOWYnmFBa3e7UDiJj749c6qk6BxWbBnyRFrUYcEmeGn5+65unb5cQAJJIA0HEDPogVtbgj30yDjI4H9eSb9lqn/d0f7x91X6d04dU97M3bTdUMQfaDPPp1U88bo+N5fTFsO63wCILZcEPZnuN8AjKWq5MVsk1Vg3VHZMwpaowurPIVvlF1UbhK9oFOazMJLtBmEmRsQVI95OqGiQWzu/lWGgcJMT1ogrFIStJy7fL9/wBoKlY+9vnkMU2+P9XgFzZ0CN5xMuiJwNSMAcBAOAuKVvGIH2RlCkYPInXwH+VX9RDew9RhK0BjKlmcLl7VgRCVm6uhTJWy3zSmSMpGESy1AE72fRQ03jdA+KTJGfBd1GHyPGdUrRFUp5iZXbGrgmFG535oj0KHalPumPPqFXTXndB+HHlMp/ePhh6j69ULT7PNdSDmVQauZokQRBAEOmDM48lbCzQAn1ZLR+c/ui6H+EqqyHZEEcDhOdnZIPSfNNnxNtJvgXZ2LWuM5n4eCdOtRud2mPWShaDmcXAHkmTHAER5+C48rneXTjMZwSVrRxG80YSqrcn0+SutEgF7eGqq20bYb5IHvaDqnxt3yTKT4R21R0ycynFCl3STBnglto0lO7O13gY1COc3C43SsXdnLiCDjToDy80mczdcQeBhXHaogjnoq5thg3g4fEMjkRhU8WV6oZOvZs9nIOjW5nJeTlobyA49BzhAVm58crKU8PyF3UaRgj8IkH6HzV5NERAJnsSnFei7lUb6T+6XNCY7EH+q0f72H0cP1Qy6advqTZOabPAJiNUBsdv+kzwCPC4cel8nVV+Fxs+rquqvupdbXO64p9kP36JVfswmLHy1BXxwjk0JGiHJ9aDCQEQ4SrDanuhJjBtdELF0agW0/pL6nzBMBT7/AHWACMCfGSga74CZ1t0hoaTuhog6GB/mfVPUwzeKjcFO2kuHBZtOC3qo9FK4LGUyUNC6pMOoWqknJK6c2FwQsDUT/lD1r1tOd7XQDXP3K6ruiRMDHWeXggTREnu+LjkmfzQIyba0Pe7a3wQQRPQaj80XFO6kjmB7w1Wr+yxImZA8Zxohv5dwz+3krSTXAGtxu1wBUxU+GqNHcg/j9xnXAEezGOpuLHCCM+R4gjBHUIS2u+HPUH7Jnb3YIDXCY9x3xNJ1aeYP1jpIvWhibdE5/VF2tzBAPD8hBxqu6DC5wHVTy/Z8Z8nZdM51EBAFskEjDfqjqtn7ISTIhBUqjXU3Zjek/uhOejZftr+X3HHrlH08DulA2tTfEu9781U9KoQ6CMI9FL9rExnxBVe2k/LR0J9SrXtigDHUHHLHBVjaNvDAeMwthZKNBUqhbPUQeoOoW61cucXHjwGAOgHAD7KNaXQRIBIRuxKkV6f9zR6kIFiM2eIqsP8AuB85EJcumnb6u2QP9FngEYdUFsR3+gz+0Iuo6FxTpeoL2oUO234qSo/eIXbm4WgUxtnd1B7TqwFFTqEKK7kjKa0shZcV5Kc2VeKcpI5olFUKvd3UsvI6EPv8rFEKaxbkeHztdlMbNo9mzHw/qsWK9c8SVFH7HiVixMDh7Fx7QkwMnRYsS0WqtQATO8eIggDzOqjgkj8/dYsWkDbV0BqMoU1Z9VixEK42hXDIBmcacAfvHJaZbBw3tRoPDwWLE+PQ5cFd6Ggw3XX/ACtW90ePD5rFiewZ0f0R7Rojh98qai8MovfxBhYsUMvhTH5FW9yQ2cnAmcjOdEdd7KY6iarBG+0kjgCOXJYsSXrZ/nRZZCYKZ21MFwWLE2QYBNsn/UaOhCrHaCp3w0aNHzK0sW8U5DKlYWQsWLpIkYEVauhzSOBB+YWliWtH1LsKr/29M9AiLmvhYsXD8OhFbORTKqxYmha5dUXNw6WrFiwElR2V3bVSSsWIfLGgoFYsWIs//9k=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8" name="AutoShape 12" descr="data:image/jpg;base64,/9j/4AAQSkZJRgABAQAAAQABAAD/2wCEAAkGBhQSEBQUExQUFBUVFxcUFxQVFBQUFRQVFBQVFBQWFBUXHCYeFxkjGRQUHy8gIycpLCwsFR4xNTAqNSYrLCkBCQoKDgwOGg8PFykcHBwsKSwpLCksKSwpLCwsLCksLCkpLCwsKSwpKSksLCwsKSwsKSwpLCwpKSksKSksLCwpLP/AABEIALcBEwMBIgACEQEDEQH/xAAcAAACAgMBAQAAAAAAAAAAAAAEBQMGAAECBwj/xAA9EAABAwMBBQUHAgUDBAMAAAABAAIRAwQhMQUSQVFhBiJxgZETMkKhscHw0fEHFFJy4SNikhYkM4IVJUP/xAAZAQADAQEBAAAAAAAAAAAAAAABAgMABAX/xAAnEQEBAAICAQMEAQUAAAAAAAAAAQIRITEDEjJBEyJRYXEEQqHh8P/aAAwDAQACEQMRAD8ASXbEprMTy6ak9wF5crosBPQlXVGVAgq2qeEplsf3lcbTRU3ZGqstxdblI8yMdOZS5nwLtp3YfU5tbgdSu6mNeAE+PBo+vpySulVG8PXxRn81Jk6NzPMnl6rQ4tjC5wHABEUbUeRP1K4s3SSeEBM3wGgeB+YH3SZKYxuk3dHUn68UxtaGAg6bZeOQHzz+eSf2duSE2MV1widaBwVbu9nET5/JXYWpGiBvbDeH5xRuIcKWy1z0TW0s54Y8UwZsgSD5ei3Rolr4ABB+yGg0X1LQcFAMHCYVTk4hDOpjVMbTGVZXbRmQoS1pIORmY5+SKp0sS6ByEoVtCGgRLjPQaBd0KtMnuxI65nqOCj3acZOPIg80turkNfDCwAZDcNMemQkTymlrtqgIg6/VdVWSltvXloI/OY8Qjmukfmo1SZNHLWp3sFJwm2xzElDxX7gz9pnVOSjbSoN1Ld6ZKltqsCF2Y5armym46dVhyZUK8hKXnvItj4TTItxc3hmUm0cm1Y8UluHd5JaaQ0tq2VM92UDZmUwIW3uNrTkBYsBWI7F4xdtSa5Cd3iSXBXNKpQNQIKuMo2oUHWOVWJUw2M3KJ2peYjn9AceWvqhtknVDX9WZI8DwjgAELzTY9MpPnIwNJ/TmUYBgD5fbqdEPsy3LiCfIcY+wTUNjvlvGGgHJRphuxqZkTkxPQdVNeXXfxwIHjmSgKNR41Ibv+Py4wOanoWYmS7fPAN08v1U6vjzDfZ3ecRxB9Vb7QEDn5qv7H2YZNRxjOABoB9VY7fTQ+YT4La4FNcVxcW85WpIzH2U4MjSFVOzRU6nEhDupwQRqCEwuHD8CCqZS6EFcU+8dddCOaHrUgMfIalG3pmDIHz06JVXuRgOcQemPqhRjmv0BaesYwurduRhTVoGp+/y9FxTdyCTIYLLG7p055AgR14JEdo031jutY6PicZmOQHDzQPbHbJAFBh94d6NYJw3zRWwtjmmxriJMd4GZnx+S3Em0r910sNhcBvwDd5gOH7JrSqMMRj8hL/bksE6chOh6cF3bRPgSM9OKnaNxk6MHMR+yzql4g4B08Pr5pjswZKXGfdCZe0za3BW6Wi23QqOmJXTUGVSJBRTNEG9qLpDC3wLdQYSK5blPjolFw3KFZPYpjCXWYymO8jARkLF2sWZ4xepHcp3elJLlTxNkBqIOui6iFrBUiVH7NMMcfGPRQvpAUwDnJJ1/OSN2MJAHCTjyEqGuAMEAjQHw469El7Ux6R0aoaM8RoJkgcPBNrXI3qsNB91mgjgD/Vzgc0mZtBodhhJ4E58I8PBEBznGfecY8vH9EwmNenVrkijAeB8Wro+EZhnTh9UjpbTr29TLnNqN1bUbI82u4dfRWfs9SLagM8RKtl7salcM3azA7WDo4SeDhkJscvixT6e5uXSubJ/iQwwLim5px3qbiR/xJkeUq4bN7Q29WPZ1gZ+Ekh3ocqh7U/h5umaNUOn4XiD/AMhg+gSO52LWo+/TcB/UBvN8nCRwVJMb1S/V8mPGUe1k8j81DSqVJcOXXn5Lyax7RV6YhtR0D4Xd5vo6Qndn/EGo0gvptdAiWlzZ8pIRuFNj58avtRh/p895QuBjT5ykNLt/buPea9njkeoRf/VFAt7j2k/0yEllh5nL0NbTImYg8eXyQN1sUmd6oADp3D9ZSbafayo0n2b5I1gAwOA4mThKP+qrwAGp7uZO4Jg8BEHz1SXXyS5XeotVbYtQNw8OgASRqANZHRB3Vf2FFz6mC0ep+EDxMBIto9v61LdgtgtDi3BInA3jziEn2nt2rfups3QCJAaDgz8RnkPvzRuG+Wx8lnAnsrZm4uTUqfD33OM++Z3fTXyVwoxv/wDkb/bPoh9lbMFC33G66lxHvOOp+yCtajXHujUzPMqfdVxnpWkiA0zGcnTQEmY1UloQ7IjPKOKQ7evd2g1gOTqeQxPyx/7LfZu797QcG9AMAIWB5Lzpa6fH0TDZupSy3fLZ48fFNdl8VPH3Ey9powYKjpqZhwVFSXSg5fTjKLoaIO5qaIygcIMlcO6ktyMpy44SS7MStk0EWpymJSfZtUkpwAtGrSxYQsRB4neJLcp5dtSW5CSDQD0NUGUS9D1SmlIa7JwJHAOPyEfJCbQYcDkPtCI2Q/Dx+aQfsptoUNT0+oH3KTLtXHomZR758h+v50Ti1AAifGMk/ol1donOkzjjyUtO+Ax8hw5yeKbsVi2TcAVAOH16/NW67qEUsSvOqFRxcHD3d4SvStnvxB5D6LaXw60WWdpUcJLx5yp30y3/APZg8THomV1YCMYny8UNs/Z7aby+oPaY4xgcN0HHEpccJsbvXCv1NnUKru97Nx5sc0HzLPuoanYRr59lVLSODxIzxkZjyKOvuyzDXFUHugENHs2tIG9vwS33snU5hNtlsDGTJJHGIOumNQrb9HEu0ph6pvLHSh7R7J3LPg3wONM72Oe770eSr95Vdubjmj3t4Ath4JgZMTwiOq96fTBbMZIVM7T2YImJ3cka6uaPkJWyz1Omni/Ybsd2XhkkDfDS57jO5TaGyIHF5EnEa6jRRC6pC7bRq0z34zgOhx7rt3dgjT14q8dlHMfbxAIcCHc5cO9KG2T/AA4pUbr+Y9o55GGtc0GB1cftC7f6bxeD6dy8k3lf+4eZ/UeTzfUkwupP4/z/AKVXtZ/D1gbujAcC5joiHM7zmOAxkco16IDsjsUMBqHJcTBj4Zx4SFeu2t6HuZRbkt3i6Ph3m7oHjBJhJ6Z3RHLTERyXn5z05XGdPU8MuWMyvbm990gcQ71hV3ZVLdp78S7qTj1VhrmQqtXvRRZVLjhs+fABS53qOjepsNcbQFVr8yAd0dYJn1MptsW5gszrieuQqZsu53mFvGA6J9U/2XVmBMEOEdCTx6Kmc045d3b0e1dgR4HyTzY+ZVW2ddTHJw9HDVWjYr9eqhh7j5dGrTquGFbYcFc0Dgq6Ieo5H2pwgazOKOsz3QjK2kzwktyYcQnJ1Si8Z3itWd7OblNJSuxTOcLRnMrFtYizxq6akl2E+u9EjuwpQ1LKqFqouqhaoTxOjdjOh/yTi7oYjoR8wQkuyveCtVehLA4coP2+pS5H8albQdAHzUGASI1++UZtSiZPifr+eqGLNCdE0vA072BV3m7mDuuB6w7/AD9Vftl1ppg8Rgry/Y977Kr5gHwK9F7PVw8O3SDp4gEckb2t46sVOHcVt1IjmVzQpeSkbUiBOuPkT9kLFu0LmT+pz6BdC205fmSjGt5wl9zdS6BoFtDIMZUPszAzw+yQXp3YLjxzx0M/kp5ayW+Sr+16Z7yN6Zlts4tJqW9U051GHMP/AKo2rtW7iHVRHNjA13qdPJJ/bvolhEljiA5p6jUcin9SnvswmlutSpXxY27sBi1DcjO93pMknqZ4qCo7OIOMzzUs7stJOk+EdUNTMlLTNO4DnleVdsq7v5qqwnuhwIbwlzWuknzK9R35LugheS9paofe1z/ujzaA0/MFN4J9+0/P7UWz7kscHcR8wreysAWvHxAAjxKptClOvl+ismyZLSzM6gck/lc8XLZV0Q4N4Ehw6EanwOVf9hvGYXnDHtpBgPvPgD759fRX7s+2OJIIxOo6Li6zW/tWFowomGNVNTULjlXScXTsImy90IW60ROzhhGAMhJr3Upyku0Xd5Gg62e5MiEp2Xqm5KEZpYtbyxMzyG6CSXYT+5akV6FCK0qqoSqi6qFqhPEqn2b74V5sKe8zyVF2f7wV+2QO6EMxwVu72fJeDiCTPCPz6JPUsCNMjhxhWS7uxBDiRvucZGrZMg/48Uua2Ac4jB4H91sJs+V0SutiJPz/AEVq7DXMVdf/ACNIzpLTP03knpP7k6zz/Xj4ri2vDTdLYBZ3m/PEeXzTwMbq7evW7+HLj4fuuL+j3uWhB6oDYO1RXpMqsiCMidD7rmnwIjyTS5dIRrs/Fjl1x3Y0P5pzQbqRDRGuScTqiqjgR4YWUo0Jz9uBSm3qBaN85gOIS3aFy9zSWtk8CdEzur2jBb7Rs9O9HoghfMY2N4v5BrT803JeaWWdq85qOLiOB08gMJnYX+4YdodJ+H/CFdtLP/if8guReNdhzXNMYmCPUFbmN/JlcNh04/cdEs3oJ4aoqj7gnyCWXFwN4xwQtDWkFxetpsqOccCSfBokrx+rcl1Rzzq5xcfFxJI+atPbLbkj2TTqe94TMfRU8ro8GGpu/Lj8+e7r8LMyxZ7IVGuBcIJZImDr84TjYZHtWngR6CP1CpFO4ICcbJ2wWlowZxPEZ4fnFJl48p+yzKVZdr3JNYf7IIPLl5AQF6n2UuN+m06HiOv59V5IKgdVLpG7EH/j+y9U7H0N2mPLHkI+Uei4r7o6J1VrpOyoajO+iKTYUbveV0UVyMSiNnPMKG80U9gMBaVqOcEm2pqnLike1qkOT0sZYGCmzkotU0boljVtaXcLEReS3OiQ3pT+5GEhvWqOKmRTUQ1VFVQhqqeJV3YHvBX/AGR7oXn9ie+F6Bsb3QhmOCv7UokT4RrpG9n1SCjekvDWTugje4AwD6Dirp2k2ecuAkHWOB/PuqW+m2iQdZJJHONB9UfHdcGzg2i8NYXPga7oiDB0MDieXD1SurX3WucNSMDlzKjub01HSfIcAoy3earY4/lDLL8Hf8Oe0fsansXmG1DLZOj+I84nxHVeu+0BbPMcF823DN2CJBacdCDwXrHY7t02rSa2oe8AAeh0PlOfNP5MPmOjweXj01dmvlpCA/lQSXPMngDoByhZVuY0yDx4FbomTMrns06449i4YY1o6wIWnWDgJJcTrrA8gmjIAUT3y0xqngktRvVw9ENVMIu8dnXil21Km42ULAtTV72GeSrO09sCnSe6c5jxOiiutsk4H4FVe0V0XFrQdOCfHDdc+flJriqXukqN4XbRlRuXZHDbsXStt5uC2euFNQolhBJH51QVMogN80mR8aPr3+6yGnvHU/T6lW/+EnaKt/NCi6o40y33HGWggjInQ+CoTqHIq2/wsp//AGLJ/pd9lHLHH008ytr6GpKKq3vKRogrhzZcuc6KuwlE2gwoa54LuyaYWjUZKUbUElNoSvaQTUoa0OU8ptwkNk7Kf0jhCC63VixbTA8iuUkvQnlyEkvQoRSk1ZCVSjKwQtVhVInWrI94L0DYx7oXnlJ+6Z4hd1doVH4Lju/0zA9AmuGyzPS29o+2LGzTow46F/wjw/q8dPFUx1wXFxJJnieJWntCwNT44zEmWVrVKiHOAw2dSuqlHdcQDIHFdhgWyNUwE9dnfcDx/MISkH0nbzDMcvoQjto2hJ3mnImG8SAMkc45KOjU3myBnorTovMWrYHa0uG7PkeCtdjtk8dF4wHGm+WmCMghWrY3asCBUx1GR58lPLx/h04eXXb1ujtIObqoP/lWA65ngq7YXdKoAWkHwP6I8ezEfc6qetOn6m3FzfTVfBwDr8/uq/t3aheN1vqnu0LhrRmAOQVO2hf7xIYPPh/lNMdpZ56+QtSs2kzeccn1KRVZcS52J/AEdUpSd50uPCeHgOChuRAn0HVWk05blssY3vQVw9uviu2N4+SyIOVQiOmUZTfCDbqi2uwlyNEpAIVh/h/X3doUepI+SrTDlPuyMC8onjvfYqOfEp52+kWnRbecqOi7DfALusMhc0VqC4qQQiLZy5vKHdlSWNLCbRdiSEv2g1MSEDfiVhL7X3k7Y5JaOCnNESEICSFtYsTM8nuGpJfNTy6dAk4VZvdptJIZ3uZ0AHjxU8ZafLKQvucSUvLpXVzclx5Sf2XBcV0Y4yObLLaCoCsDjxXRaZlaeFisD5UjSo2MUxbj8hAWw5b3lyLcjK2TC0HYTaLJ3In3vqNceCXlu68wRDhvQOBkgjpkT4EJlePbGRI6O3YJBAM9CZ6wll6YNP8Asj0VsS0JdsgzwOQst1JXbIC4bSIyFX4bZzYiDIkeGFZLIzTae8SZBO9/ujiYECD5qsWFfBP5KPpXxaO7Pkp1pRF40iq5s7zRGS4mJGRnXn5odzVHU2j0P5zXIqOIwEN6HmuK74QXsS/hA+qK9g5x0k8l3Sti2SVvVG1Sy7AEDSP0Qf7Iu/a4Q/EElreu7EmOWYnmFBa3e7UDiJj749c6qk6BxWbBnyRFrUYcEmeGn5+65unb5cQAJJIA0HEDPogVtbgj30yDjI4H9eSb9lqn/d0f7x91X6d04dU97M3bTdUMQfaDPPp1U88bo+N5fTFsO63wCILZcEPZnuN8AjKWq5MVsk1Vg3VHZMwpaowurPIVvlF1UbhK9oFOazMJLtBmEmRsQVI95OqGiQWzu/lWGgcJMT1ogrFIStJy7fL9/wBoKlY+9vnkMU2+P9XgFzZ0CN5xMuiJwNSMAcBAOAuKVvGIH2RlCkYPInXwH+VX9RDew9RhK0BjKlmcLl7VgRCVm6uhTJWy3zSmSMpGESy1AE72fRQ03jdA+KTJGfBd1GHyPGdUrRFUp5iZXbGrgmFG535oj0KHalPumPPqFXTXndB+HHlMp/ePhh6j69ULT7PNdSDmVQauZokQRBAEOmDM48lbCzQAn1ZLR+c/ui6H+EqqyHZEEcDhOdnZIPSfNNnxNtJvgXZ2LWuM5n4eCdOtRud2mPWShaDmcXAHkmTHAER5+C48rneXTjMZwSVrRxG80YSqrcn0+SutEgF7eGqq20bYb5IHvaDqnxt3yTKT4R21R0ycynFCl3STBnglto0lO7O13gY1COc3C43SsXdnLiCDjToDy80mczdcQeBhXHaogjnoq5thg3g4fEMjkRhU8WV6oZOvZs9nIOjW5nJeTlobyA49BzhAVm58crKU8PyF3UaRgj8IkH6HzV5NERAJnsSnFei7lUb6T+6XNCY7EH+q0f72H0cP1Qy6advqTZOabPAJiNUBsdv+kzwCPC4cel8nVV+Fxs+rquqvupdbXO64p9kP36JVfswmLHy1BXxwjk0JGiHJ9aDCQEQ4SrDanuhJjBtdELF0agW0/pL6nzBMBT7/AHWACMCfGSga74CZ1t0hoaTuhog6GB/mfVPUwzeKjcFO2kuHBZtOC3qo9FK4LGUyUNC6pMOoWqknJK6c2FwQsDUT/lD1r1tOd7XQDXP3K6ruiRMDHWeXggTREnu+LjkmfzQIyba0Pe7a3wQQRPQaj80XFO6kjmB7w1Wr+yxImZA8Zxohv5dwz+3krSTXAGtxu1wBUxU+GqNHcg/j9xnXAEezGOpuLHCCM+R4gjBHUIS2u+HPUH7Jnb3YIDXCY9x3xNJ1aeYP1jpIvWhibdE5/VF2tzBAPD8hBxqu6DC5wHVTy/Z8Z8nZdM51EBAFskEjDfqjqtn7ISTIhBUqjXU3Zjek/uhOejZftr+X3HHrlH08DulA2tTfEu9781U9KoQ6CMI9FL9rExnxBVe2k/LR0J9SrXtigDHUHHLHBVjaNvDAeMwthZKNBUqhbPUQeoOoW61cucXHjwGAOgHAD7KNaXQRIBIRuxKkV6f9zR6kIFiM2eIqsP8AuB85EJcumnb6u2QP9FngEYdUFsR3+gz+0Iuo6FxTpeoL2oUO234qSo/eIXbm4WgUxtnd1B7TqwFFTqEKK7kjKa0shZcV5Kc2VeKcpI5olFUKvd3UsvI6EPv8rFEKaxbkeHztdlMbNo9mzHw/qsWK9c8SVFH7HiVixMDh7Fx7QkwMnRYsS0WqtQATO8eIggDzOqjgkj8/dYsWkDbV0BqMoU1Z9VixEK42hXDIBmcacAfvHJaZbBw3tRoPDwWLE+PQ5cFd6Ggw3XX/ACtW90ePD5rFiewZ0f0R7Rojh98qai8MovfxBhYsUMvhTH5FW9yQ2cnAmcjOdEdd7KY6iarBG+0kjgCOXJYsSXrZ/nRZZCYKZ21MFwWLE2QYBNsn/UaOhCrHaCp3w0aNHzK0sW8U5DKlYWQsWLpIkYEVauhzSOBB+YWliWtH1LsKr/29M9AiLmvhYsXD8OhFbORTKqxYmha5dUXNw6WrFiwElR2V3bVSSsWIfLGgoFYsWIs//9k=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0" name="Picture 14" descr="http://news.bbc.co.uk/nol/shared/spl/hi/pop_ups/05/entertainment_goblet_of_fire/img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2857500" cy="2857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380672"/>
            <a:ext cx="121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www.youtube.com/watch?v=RE1MvRmWg7I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380672"/>
            <a:ext cx="121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http://www.youtube.com/watch?v=_</a:t>
            </a:r>
            <a:r>
              <a:rPr lang="en-US" dirty="0" smtClean="0">
                <a:hlinkClick r:id="rId4"/>
              </a:rPr>
              <a:t>5dEO-LRV-g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Conjunctiva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Transparent membrane</a:t>
            </a:r>
          </a:p>
          <a:p>
            <a:pPr lvl="1"/>
            <a:r>
              <a:rPr lang="en-US" dirty="0" smtClean="0"/>
              <a:t>Function:  Produces </a:t>
            </a:r>
            <a:r>
              <a:rPr lang="en-US" dirty="0"/>
              <a:t>a lubricating mucous secretion</a:t>
            </a:r>
          </a:p>
        </p:txBody>
      </p:sp>
      <p:pic>
        <p:nvPicPr>
          <p:cNvPr id="40962" name="Picture 2" descr="http://t2.gstatic.com/images?q=tbn:ANd9GcRA7lOk76jOjSID4Uzz9nfOiwT8iMfu1gj4cJqgZdau2NUvGW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3276600" cy="2457450"/>
          </a:xfrm>
          <a:prstGeom prst="rect">
            <a:avLst/>
          </a:prstGeom>
          <a:noFill/>
        </p:spPr>
      </p:pic>
      <p:sp>
        <p:nvSpPr>
          <p:cNvPr id="40964" name="AutoShape 4" descr="data:image/jpg;base64,/9j/4AAQSkZJRgABAQAAAQABAAD/2wBDAAkGBwgHBgkIBwgKCgkLDRYPDQwMDRsUFRAWIB0iIiAdHx8kKDQsJCYxJx8fLT0tMTU3Ojo6Iys/RD84QzQ5Ojf/2wBDAQoKCg0MDRoPDxo3JR8lNzc3Nzc3Nzc3Nzc3Nzc3Nzc3Nzc3Nzc3Nzc3Nzc3Nzc3Nzc3Nzc3Nzc3Nzc3Nzc3Nzf/wAARCACcAH0DASIAAhEBAxEB/8QAGwAAAQUBAQAAAAAAAAAAAAAABQACAwQGAQf/xAA6EAABAwIEAwYEBQMDBQAAAAABAAIDBBEFEiExBkFREyIyYXGRQoGhsQcUI8HRUmLwFUPxcpKiwuH/xAAaAQACAwEBAAAAAAAAAAAAAAAAAwECBAUG/8QAIxEAAwACAgICAgMAAAAAAAAAAAECAxEEIRIxIkEjMkNxkf/aAAwDAQACEQMRAD8A8jSSSXSEiSSSQAkkklICU1PSVFU7LTQySn+1tx7q9hdHCck1SwSZvBG4kNt1PX0Wwo4MVq3tjgpmdkR3eyjsAPK2yxZ+Ysb1KNGPA6W2YwYFiAGZ8TIx1dIP2Vapoamm1lj7v9bTmb7heg4nw/iDbyPYRID8ItfzVGnwutjkDjdpDgLciNd/os88+t9jXxV9GEuNvslutrV4bHNK6LMyx0DZd3enRZvFcLloSXgExXsb7tPQ/wArXh5UZHr0xF4albBySQSWkSJcXVxAHUkkkAJJJJACT6eJ1RPHCzxPcGg9ExEuG2l2LxWIGUOP0t+6pkrxh0WhbpI9F4X4YjqXQmpizQQgXafiI0AP7r0mlpmQxgRxtY3YBotZDeH2NZQwFl7Obe5+6N5wALC9xuOa87t09s6yWlpFOsgDmm4B00us5iDG94W1BRzEcTooiYXzx9rzYw53D5NuVmqrEKd7yHds3zdTyD/1VKXYxPoCVMIY8zZdGnW3RBMVjjm7Rtg5j2nRp3H+fZH67EKIRPDKiJzi7Vt9fbdZp9S2ScFo5667hMx7T2KyJMxs0ZhmfEd2ute2/RMRLiGIQ4tLG3bK0j2CGr0WOvKEzk0tNoS4urisQdSSSQAkkl0AlAHFZoZJKWqjnj1cw7dRsQuRw35K0yDoq1prTJXT2aPFsXnqI4GxVEzYIoo+yaHFvwgk6c781sOB8Tmxykq2YrNNOKVrQ3NJZhBvYOAtmPdO990MxjhWoxbDcNxHAos7X00bHwlwa5thYHU22sD6I9guBO4dwF8FRNF+bmf2kxa7bSwaOtv3K4WVyp6OliVOts66rra/NS4bajp2uIywR+LTUgCyGszOfamxCaR3LtWZSeWy0nDsjWslAFm/F1F1Yq6SnjcHgAuGoJAWX67NP2Y3G6X81Qv7ZoLwLG+tiFjaejkMwEbrWOoOy9CxX9USWAAIKzYY2ne5r2j9UOGYeIafZXx20ilTsxnEMhkxee/wZWfNrQD9QUNRPFGdpXVMgBs+VztfM3Q97LFejxdQkci/2YxcXVxXKnUkkgLlADmtuVZhiJTYY9tERgi20VWwOQwK9FBspIIfJX4YNdlRsto9I4SfkwDDxm2iy79CVbxTCaTEYpBOC7OLFpJsUE4PqHfkZKY7wnMy/Qnb3v7oo6lmeHGWoqSX/DDJla3yXBzLWRpnWwvylDKGCOglkaDcOABdtpyUVXM7tbO2AXHU00MhP5iR7ebZQDp5FMxstjazszclosUgaUJv1GuI2CCVYZG2okkbdwiIvex9PeyJiYHK0kWYMzrlZvFKqOsxMQxSOLowXPA8O4sD57JuKPOkheS/GWwBVQ5nudbclUJoVoJ4dDoh88NuS9BL0chgKRliokQnitfRUntIOybsqNUkTbuUaswN1QwLdPHsilNFsqtKzZFqaNKpkongi2RGCHZR00WyKU8O2iU2XLOESflJ85BLXDK4BaSXH6KkjaJpY2XbcBzrIHBCgvFuJ4fTugosSp5dMr2ytaCC25uN9wsHJx+T8p9mrj5NfF+gtiXFVDcubIHXOmU3QqfGnVcfa9hIyJg8btPZY6TiGgpi401H2z3PJGfutA5C3P6IRiuPV+Jjs5nhkPKGIWb8+qzTx6pmms8z6DWLcUuOeChOpNnSb2A2A/lBqCqlgmEzXHPe/r1uqcUJFi7U/ZTOcIzlHi+y2RjUejFkt2+zaxuZVU7Jo9ncuh6KnURBCMJxF1K8MNzE495q0EhZLGJI3BzXbHqteO9iWgFUx7obKzvI7Us3QuVneWhMowaNSFdpm6hU2bhX6bdWZAUpW7IvTN0Qul5IvTckqi6CdKzZFIskcZklc1jGi5c4gAfNCnVMNHTPnndljYLm258h5rEY3jdTiMpMji2IeCIHRv8AJ80i3olG5xDjTC6EFsGeqk27ndb7n9gsTxLxFLjksRnhii7IEMay9wCRuTvsgZksDI46DqqweSTI7VzjoOiV7LD3GxunNaGjM7c8k1gsMzt+SY9w3JPmgCxJWBotGAXdeQUUJueZKgAzO6K3G5sLQXaE+/sgC1E0t8WnzRGhrzTEttdh3F0HE8jh3Y7Dq4p8cjvishddgaaRzZoxJGbsI9vVDZm95Nw+fK4sPhfp81LN4lqx15Io0BWaFX6Yoc3Qq7Tu1CfRQN0p2RelOyCUrtkTbUMgidJIbNaLlKouinxZWH9GmadAO0cPPYfv7rJyPu7yV7FKs1NRJM7TMdB0HIIU4lzrDmsje2XOzvuGs5HU+ibGLnO7w9FG49rM4Da+ildya0HoB+6gBPdmPP0TWxukdlG9tuQCkc3IA0WdK7QnoE2M5yWs1Y02JvbMfVAEsbQ3uxEXvYv3+QHMqwyKNlzYZuZvc/MqJjLgZi0HbQ2sOif3Y27i/kgDj3AXTA5RySgncLjXBAF+BxBBBROY3eg8BuUTe4930T8HtorQIKsQOsVXKfE7Va2LDFNIBqTYBQYhWGcBrXfpjUDr6qB0hEeUaX3VeU2HqsWXJt6QyURTuuAPNVgbFzv6R9VLITcW81GWHs8vNzvsk7L6GwtyR3O51+StRsvfSzSNf6gUQwbh3E8Xe51DSSPiZ/uWs0fM6LcUH4XTTwRvlxSFjj42tiJDfmSPslXmifbGziqvSPNKoNZZjRZxGp5gLkUbQL5LsGuoK9ii/CzASHskxCeWods7O1o+Qt97rO8R/hvW4cDNQvNfGLnIG2eLeWzlWeRD6JrBaWzBh7m+ENaPQqKVzzu76qzMzLuFTkcObk9CSO2u5911o1um5gdAns3Ckgt051RGZ3f+SoUre8NFYnk/UPqn8f8AZlaIIaeaokbFTxSTSEeCNhcfYLTcP8HYhXTtdVwy0sA1fJIyxt/aOZ+ivfht2VJT4piU92hrRH2hv3WgFzvs32VjHuL6uCNjaeJ1PM8kgPaC4NuRdw5G4On/AMujlcm3bxx/o/FihSroWP4RgWCU+aSGeoc45R2s2o00Iyhqwr42jM58pEYOl97IjieKV+KRxtr5+0yG47gB+dkInge7USE8wCEjHNJfJk5Klv4oK4BQU9dWNFVFVCEtJYI7B0nLcg2GltiSdBZel4PwfhcAiJo2OqBqGuGbL6/590Cwfi7h0VbHVVHUUssdPHAHiz442tA1AGou7XQH11WppuMuHoyXNr47j4i0i/uFjz1lqta0jViWNI1tJTGhp2tgY2w5NTZmU5I7WMxvJtfT7/ygHDnF+H4vUSwOxCKORsruxZbsyY793cnMbaG3TbmtGXPicXPj7eM/0jUfLmluWuhiZh+M+DsRmtiWFV9R2zASKd0trD+xwtb0PusXS8dcS4IySkNQ6Qtu0sq4rujPmTbX1uvYGOLx2mHSCeDvZos21jbS+xB5fZeS/ilVYJV1tP8A6U10tUwObVus4BpFgGnzBB9PZPwPb8WhWbpeSZhqqommlkkkfmfI4ve4k3c4m5JVNxcSSR9VI9uXTs2+/wDKjcDzGVb0YRAnorELC49LKGMXKsscBYN/4QBdp7NIIGg1Kge4k3Unhgv1NlCVr489NirfZ6/+FOIYbSYbBNWSRwMY+UHMLB8hOg/7SBr0Xm2NVhxDHKqpOvaTOfc9Ln/la3gfXAIW8jUPv/4rO8R0sFLjjm08YjY+JsmQbNJOtvLTZc/+av7NVL8cgiSQNOqWdrmrlW0ZCeYVMOIG6YKHOJEz8tiSMpuOfL3F1JDI1zst8pGlioMxFRGepsfRPqwGvDhob7o0GxtYxzWZj47Cx8v8t7o/QcW47hNM5lBicrGNcW5JAJAOpGYGyBTG7YHEC5OvndRzOP6v/WD7hQ5T9llTXoJ0eOYxh7ppaLEp4nTOcZSH2LyTqT5+e6oCoGQ5rg83F17qoXG8mu7lE4m91KlIh037JZp8x0CiBzHvJidyVipKH2FmqeBtyFVZur9KBmUMCeYWbGB0v/nsoU+Y3ld5GyYuhjWpSFU9s//Z"/>
          <p:cNvSpPr>
            <a:spLocks noChangeAspect="1" noChangeArrowheads="1"/>
          </p:cNvSpPr>
          <p:nvPr/>
        </p:nvSpPr>
        <p:spPr bwMode="auto">
          <a:xfrm>
            <a:off x="80963" y="-1143000"/>
            <a:ext cx="1905000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g;base64,/9j/4AAQSkZJRgABAQAAAQABAAD/2wBDAAkGBwgHBgkIBwgKCgkLDRYPDQwMDRsUFRAWIB0iIiAdHx8kKDQsJCYxJx8fLT0tMTU3Ojo6Iys/RD84QzQ5Ojf/2wBDAQoKCg0MDRoPDxo3JR8lNzc3Nzc3Nzc3Nzc3Nzc3Nzc3Nzc3Nzc3Nzc3Nzc3Nzc3Nzc3Nzc3Nzc3Nzc3Nzc3Nzf/wAARCACcAH0DASIAAhEBAxEB/8QAGwAAAQUBAQAAAAAAAAAAAAAABQACAwQGAQf/xAA6EAABAwIEAwYEBQMDBQAAAAABAAIDBBEFEiExBkFREyIyYXGRQoGhsQcUI8HRUmLwFUPxcpKiwuH/xAAaAQACAwEBAAAAAAAAAAAAAAAAAwECBAUG/8QAIxEAAwACAgICAgMAAAAAAAAAAAECAxEEIRIxIkEjMkNxkf/aAAwDAQACEQMRAD8A8jSSSXSEiSSSQAkkklICU1PSVFU7LTQySn+1tx7q9hdHCck1SwSZvBG4kNt1PX0Wwo4MVq3tjgpmdkR3eyjsAPK2yxZ+Ysb1KNGPA6W2YwYFiAGZ8TIx1dIP2Vapoamm1lj7v9bTmb7heg4nw/iDbyPYRID8ItfzVGnwutjkDjdpDgLciNd/os88+t9jXxV9GEuNvslutrV4bHNK6LMyx0DZd3enRZvFcLloSXgExXsb7tPQ/wArXh5UZHr0xF4albBySQSWkSJcXVxAHUkkkAJJJJACT6eJ1RPHCzxPcGg9ExEuG2l2LxWIGUOP0t+6pkrxh0WhbpI9F4X4YjqXQmpizQQgXafiI0AP7r0mlpmQxgRxtY3YBotZDeH2NZQwFl7Obe5+6N5wALC9xuOa87t09s6yWlpFOsgDmm4B00us5iDG94W1BRzEcTooiYXzx9rzYw53D5NuVmqrEKd7yHds3zdTyD/1VKXYxPoCVMIY8zZdGnW3RBMVjjm7Rtg5j2nRp3H+fZH67EKIRPDKiJzi7Vt9fbdZp9S2ScFo5667hMx7T2KyJMxs0ZhmfEd2ute2/RMRLiGIQ4tLG3bK0j2CGr0WOvKEzk0tNoS4urisQdSSSQAkkl0AlAHFZoZJKWqjnj1cw7dRsQuRw35K0yDoq1prTJXT2aPFsXnqI4GxVEzYIoo+yaHFvwgk6c781sOB8Tmxykq2YrNNOKVrQ3NJZhBvYOAtmPdO990MxjhWoxbDcNxHAos7X00bHwlwa5thYHU22sD6I9guBO4dwF8FRNF+bmf2kxa7bSwaOtv3K4WVyp6OliVOts66rra/NS4bajp2uIywR+LTUgCyGszOfamxCaR3LtWZSeWy0nDsjWslAFm/F1F1Yq6SnjcHgAuGoJAWX67NP2Y3G6X81Qv7ZoLwLG+tiFjaejkMwEbrWOoOy9CxX9USWAAIKzYY2ne5r2j9UOGYeIafZXx20ilTsxnEMhkxee/wZWfNrQD9QUNRPFGdpXVMgBs+VztfM3Q97LFejxdQkci/2YxcXVxXKnUkkgLlADmtuVZhiJTYY9tERgi20VWwOQwK9FBspIIfJX4YNdlRsto9I4SfkwDDxm2iy79CVbxTCaTEYpBOC7OLFpJsUE4PqHfkZKY7wnMy/Qnb3v7oo6lmeHGWoqSX/DDJla3yXBzLWRpnWwvylDKGCOglkaDcOABdtpyUVXM7tbO2AXHU00MhP5iR7ebZQDp5FMxstjazszclosUgaUJv1GuI2CCVYZG2okkbdwiIvex9PeyJiYHK0kWYMzrlZvFKqOsxMQxSOLowXPA8O4sD57JuKPOkheS/GWwBVQ5nudbclUJoVoJ4dDoh88NuS9BL0chgKRliokQnitfRUntIOybsqNUkTbuUaswN1QwLdPHsilNFsqtKzZFqaNKpkongi2RGCHZR00WyKU8O2iU2XLOESflJ85BLXDK4BaSXH6KkjaJpY2XbcBzrIHBCgvFuJ4fTugosSp5dMr2ytaCC25uN9wsHJx+T8p9mrj5NfF+gtiXFVDcubIHXOmU3QqfGnVcfa9hIyJg8btPZY6TiGgpi401H2z3PJGfutA5C3P6IRiuPV+Jjs5nhkPKGIWb8+qzTx6pmms8z6DWLcUuOeChOpNnSb2A2A/lBqCqlgmEzXHPe/r1uqcUJFi7U/ZTOcIzlHi+y2RjUejFkt2+zaxuZVU7Jo9ncuh6KnURBCMJxF1K8MNzE495q0EhZLGJI3BzXbHqteO9iWgFUx7obKzvI7Us3QuVneWhMowaNSFdpm6hU2bhX6bdWZAUpW7IvTN0Qul5IvTckqi6CdKzZFIskcZklc1jGi5c4gAfNCnVMNHTPnndljYLm258h5rEY3jdTiMpMji2IeCIHRv8AJ80i3olG5xDjTC6EFsGeqk27ndb7n9gsTxLxFLjksRnhii7IEMay9wCRuTvsgZksDI46DqqweSTI7VzjoOiV7LD3GxunNaGjM7c8k1gsMzt+SY9w3JPmgCxJWBotGAXdeQUUJueZKgAzO6K3G5sLQXaE+/sgC1E0t8WnzRGhrzTEttdh3F0HE8jh3Y7Dq4p8cjvishddgaaRzZoxJGbsI9vVDZm95Nw+fK4sPhfp81LN4lqx15Io0BWaFX6Yoc3Qq7Tu1CfRQN0p2RelOyCUrtkTbUMgidJIbNaLlKouinxZWH9GmadAO0cPPYfv7rJyPu7yV7FKs1NRJM7TMdB0HIIU4lzrDmsje2XOzvuGs5HU+ibGLnO7w9FG49rM4Da+ildya0HoB+6gBPdmPP0TWxukdlG9tuQCkc3IA0WdK7QnoE2M5yWs1Y02JvbMfVAEsbQ3uxEXvYv3+QHMqwyKNlzYZuZvc/MqJjLgZi0HbQ2sOif3Y27i/kgDj3AXTA5RySgncLjXBAF+BxBBBROY3eg8BuUTe4930T8HtorQIKsQOsVXKfE7Va2LDFNIBqTYBQYhWGcBrXfpjUDr6qB0hEeUaX3VeU2HqsWXJt6QyURTuuAPNVgbFzv6R9VLITcW81GWHs8vNzvsk7L6GwtyR3O51+StRsvfSzSNf6gUQwbh3E8Xe51DSSPiZ/uWs0fM6LcUH4XTTwRvlxSFjj42tiJDfmSPslXmifbGziqvSPNKoNZZjRZxGp5gLkUbQL5LsGuoK9ii/CzASHskxCeWods7O1o+Qt97rO8R/hvW4cDNQvNfGLnIG2eLeWzlWeRD6JrBaWzBh7m+ENaPQqKVzzu76qzMzLuFTkcObk9CSO2u5911o1um5gdAns3Ckgt051RGZ3f+SoUre8NFYnk/UPqn8f8AZlaIIaeaokbFTxSTSEeCNhcfYLTcP8HYhXTtdVwy0sA1fJIyxt/aOZ+ivfht2VJT4piU92hrRH2hv3WgFzvs32VjHuL6uCNjaeJ1PM8kgPaC4NuRdw5G4On/AMujlcm3bxx/o/FihSroWP4RgWCU+aSGeoc45R2s2o00Iyhqwr42jM58pEYOl97IjieKV+KRxtr5+0yG47gB+dkInge7USE8wCEjHNJfJk5Klv4oK4BQU9dWNFVFVCEtJYI7B0nLcg2GltiSdBZel4PwfhcAiJo2OqBqGuGbL6/590Cwfi7h0VbHVVHUUssdPHAHiz442tA1AGou7XQH11WppuMuHoyXNr47j4i0i/uFjz1lqta0jViWNI1tJTGhp2tgY2w5NTZmU5I7WMxvJtfT7/ygHDnF+H4vUSwOxCKORsruxZbsyY793cnMbaG3TbmtGXPicXPj7eM/0jUfLmluWuhiZh+M+DsRmtiWFV9R2zASKd0trD+xwtb0PusXS8dcS4IySkNQ6Qtu0sq4rujPmTbX1uvYGOLx2mHSCeDvZos21jbS+xB5fZeS/ilVYJV1tP8A6U10tUwObVus4BpFgGnzBB9PZPwPb8WhWbpeSZhqqommlkkkfmfI4ve4k3c4m5JVNxcSSR9VI9uXTs2+/wDKjcDzGVb0YRAnorELC49LKGMXKsscBYN/4QBdp7NIIGg1Kge4k3Unhgv1NlCVr489NirfZ6/+FOIYbSYbBNWSRwMY+UHMLB8hOg/7SBr0Xm2NVhxDHKqpOvaTOfc9Ln/la3gfXAIW8jUPv/4rO8R0sFLjjm08YjY+JsmQbNJOtvLTZc/+av7NVL8cgiSQNOqWdrmrlW0ZCeYVMOIG6YKHOJEz8tiSMpuOfL3F1JDI1zst8pGlioMxFRGepsfRPqwGvDhob7o0GxtYxzWZj47Cx8v8t7o/QcW47hNM5lBicrGNcW5JAJAOpGYGyBTG7YHEC5OvndRzOP6v/WD7hQ5T9llTXoJ0eOYxh7ppaLEp4nTOcZSH2LyTqT5+e6oCoGQ5rg83F17qoXG8mu7lE4m91KlIh037JZp8x0CiBzHvJidyVipKH2FmqeBtyFVZur9KBmUMCeYWbGB0v/nsoU+Y3ld5GyYuhjWpSFU9s//Z"/>
          <p:cNvSpPr>
            <a:spLocks noChangeAspect="1" noChangeArrowheads="1"/>
          </p:cNvSpPr>
          <p:nvPr/>
        </p:nvSpPr>
        <p:spPr bwMode="auto">
          <a:xfrm>
            <a:off x="80963" y="-1143000"/>
            <a:ext cx="1905000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g;base64,/9j/4AAQSkZJRgABAQAAAQABAAD/2wBDAAkGBwgHBgkIBwgKCgkLDRYPDQwMDRsUFRAWIB0iIiAdHx8kKDQsJCYxJx8fLT0tMTU3Ojo6Iys/RD84QzQ5Ojf/2wBDAQoKCg0MDRoPDxo3JR8lNzc3Nzc3Nzc3Nzc3Nzc3Nzc3Nzc3Nzc3Nzc3Nzc3Nzc3Nzc3Nzc3Nzc3Nzc3Nzc3Nzf/wAARCACcAH0DASIAAhEBAxEB/8QAGwAAAQUBAQAAAAAAAAAAAAAABQACAwQGAQf/xAA6EAABAwIEAwYEBQMDBQAAAAABAAIDBBEFEiExBkFREyIyYXGRQoGhsQcUI8HRUmLwFUPxcpKiwuH/xAAaAQACAwEBAAAAAAAAAAAAAAAAAwECBAUG/8QAIxEAAwACAgICAgMAAAAAAAAAAAECAxEEIRIxIkEjMkNxkf/aAAwDAQACEQMRAD8A8jSSSXSEiSSSQAkkklICU1PSVFU7LTQySn+1tx7q9hdHCck1SwSZvBG4kNt1PX0Wwo4MVq3tjgpmdkR3eyjsAPK2yxZ+Ysb1KNGPA6W2YwYFiAGZ8TIx1dIP2Vapoamm1lj7v9bTmb7heg4nw/iDbyPYRID8ItfzVGnwutjkDjdpDgLciNd/os88+t9jXxV9GEuNvslutrV4bHNK6LMyx0DZd3enRZvFcLloSXgExXsb7tPQ/wArXh5UZHr0xF4albBySQSWkSJcXVxAHUkkkAJJJJACT6eJ1RPHCzxPcGg9ExEuG2l2LxWIGUOP0t+6pkrxh0WhbpI9F4X4YjqXQmpizQQgXafiI0AP7r0mlpmQxgRxtY3YBotZDeH2NZQwFl7Obe5+6N5wALC9xuOa87t09s6yWlpFOsgDmm4B00us5iDG94W1BRzEcTooiYXzx9rzYw53D5NuVmqrEKd7yHds3zdTyD/1VKXYxPoCVMIY8zZdGnW3RBMVjjm7Rtg5j2nRp3H+fZH67EKIRPDKiJzi7Vt9fbdZp9S2ScFo5667hMx7T2KyJMxs0ZhmfEd2ute2/RMRLiGIQ4tLG3bK0j2CGr0WOvKEzk0tNoS4urisQdSSSQAkkl0AlAHFZoZJKWqjnj1cw7dRsQuRw35K0yDoq1prTJXT2aPFsXnqI4GxVEzYIoo+yaHFvwgk6c781sOB8Tmxykq2YrNNOKVrQ3NJZhBvYOAtmPdO990MxjhWoxbDcNxHAos7X00bHwlwa5thYHU22sD6I9guBO4dwF8FRNF+bmf2kxa7bSwaOtv3K4WVyp6OliVOts66rra/NS4bajp2uIywR+LTUgCyGszOfamxCaR3LtWZSeWy0nDsjWslAFm/F1F1Yq6SnjcHgAuGoJAWX67NP2Y3G6X81Qv7ZoLwLG+tiFjaejkMwEbrWOoOy9CxX9USWAAIKzYY2ne5r2j9UOGYeIafZXx20ilTsxnEMhkxee/wZWfNrQD9QUNRPFGdpXVMgBs+VztfM3Q97LFejxdQkci/2YxcXVxXKnUkkgLlADmtuVZhiJTYY9tERgi20VWwOQwK9FBspIIfJX4YNdlRsto9I4SfkwDDxm2iy79CVbxTCaTEYpBOC7OLFpJsUE4PqHfkZKY7wnMy/Qnb3v7oo6lmeHGWoqSX/DDJla3yXBzLWRpnWwvylDKGCOglkaDcOABdtpyUVXM7tbO2AXHU00MhP5iR7ebZQDp5FMxstjazszclosUgaUJv1GuI2CCVYZG2okkbdwiIvex9PeyJiYHK0kWYMzrlZvFKqOsxMQxSOLowXPA8O4sD57JuKPOkheS/GWwBVQ5nudbclUJoVoJ4dDoh88NuS9BL0chgKRliokQnitfRUntIOybsqNUkTbuUaswN1QwLdPHsilNFsqtKzZFqaNKpkongi2RGCHZR00WyKU8O2iU2XLOESflJ85BLXDK4BaSXH6KkjaJpY2XbcBzrIHBCgvFuJ4fTugosSp5dMr2ytaCC25uN9wsHJx+T8p9mrj5NfF+gtiXFVDcubIHXOmU3QqfGnVcfa9hIyJg8btPZY6TiGgpi401H2z3PJGfutA5C3P6IRiuPV+Jjs5nhkPKGIWb8+qzTx6pmms8z6DWLcUuOeChOpNnSb2A2A/lBqCqlgmEzXHPe/r1uqcUJFi7U/ZTOcIzlHi+y2RjUejFkt2+zaxuZVU7Jo9ncuh6KnURBCMJxF1K8MNzE495q0EhZLGJI3BzXbHqteO9iWgFUx7obKzvI7Us3QuVneWhMowaNSFdpm6hU2bhX6bdWZAUpW7IvTN0Qul5IvTckqi6CdKzZFIskcZklc1jGi5c4gAfNCnVMNHTPnndljYLm258h5rEY3jdTiMpMji2IeCIHRv8AJ80i3olG5xDjTC6EFsGeqk27ndb7n9gsTxLxFLjksRnhii7IEMay9wCRuTvsgZksDI46DqqweSTI7VzjoOiV7LD3GxunNaGjM7c8k1gsMzt+SY9w3JPmgCxJWBotGAXdeQUUJueZKgAzO6K3G5sLQXaE+/sgC1E0t8WnzRGhrzTEttdh3F0HE8jh3Y7Dq4p8cjvishddgaaRzZoxJGbsI9vVDZm95Nw+fK4sPhfp81LN4lqx15Io0BWaFX6Yoc3Qq7Tu1CfRQN0p2RelOyCUrtkTbUMgidJIbNaLlKouinxZWH9GmadAO0cPPYfv7rJyPu7yV7FKs1NRJM7TMdB0HIIU4lzrDmsje2XOzvuGs5HU+ibGLnO7w9FG49rM4Da+ildya0HoB+6gBPdmPP0TWxukdlG9tuQCkc3IA0WdK7QnoE2M5yWs1Y02JvbMfVAEsbQ3uxEXvYv3+QHMqwyKNlzYZuZvc/MqJjLgZi0HbQ2sOif3Y27i/kgDj3AXTA5RySgncLjXBAF+BxBBBROY3eg8BuUTe4930T8HtorQIKsQOsVXKfE7Va2LDFNIBqTYBQYhWGcBrXfpjUDr6qB0hEeUaX3VeU2HqsWXJt6QyURTuuAPNVgbFzv6R9VLITcW81GWHs8vNzvsk7L6GwtyR3O51+StRsvfSzSNf6gUQwbh3E8Xe51DSSPiZ/uWs0fM6LcUH4XTTwRvlxSFjj42tiJDfmSPslXmifbGziqvSPNKoNZZjRZxGp5gLkUbQL5LsGuoK9ii/CzASHskxCeWods7O1o+Qt97rO8R/hvW4cDNQvNfGLnIG2eLeWzlWeRD6JrBaWzBh7m+ENaPQqKVzzu76qzMzLuFTkcObk9CSO2u5911o1um5gdAns3Ckgt051RGZ3f+SoUre8NFYnk/UPqn8f8AZlaIIaeaokbFTxSTSEeCNhcfYLTcP8HYhXTtdVwy0sA1fJIyxt/aOZ+ivfht2VJT4piU92hrRH2hv3WgFzvs32VjHuL6uCNjaeJ1PM8kgPaC4NuRdw5G4On/AMujlcm3bxx/o/FihSroWP4RgWCU+aSGeoc45R2s2o00Iyhqwr42jM58pEYOl97IjieKV+KRxtr5+0yG47gB+dkInge7USE8wCEjHNJfJk5Klv4oK4BQU9dWNFVFVCEtJYI7B0nLcg2GltiSdBZel4PwfhcAiJo2OqBqGuGbL6/590Cwfi7h0VbHVVHUUssdPHAHiz442tA1AGou7XQH11WppuMuHoyXNr47j4i0i/uFjz1lqta0jViWNI1tJTGhp2tgY2w5NTZmU5I7WMxvJtfT7/ygHDnF+H4vUSwOxCKORsruxZbsyY793cnMbaG3TbmtGXPicXPj7eM/0jUfLmluWuhiZh+M+DsRmtiWFV9R2zASKd0trD+xwtb0PusXS8dcS4IySkNQ6Qtu0sq4rujPmTbX1uvYGOLx2mHSCeDvZos21jbS+xB5fZeS/ilVYJV1tP8A6U10tUwObVus4BpFgGnzBB9PZPwPb8WhWbpeSZhqqommlkkkfmfI4ve4k3c4m5JVNxcSSR9VI9uXTs2+/wDKjcDzGVb0YRAnorELC49LKGMXKsscBYN/4QBdp7NIIGg1Kge4k3Unhgv1NlCVr489NirfZ6/+FOIYbSYbBNWSRwMY+UHMLB8hOg/7SBr0Xm2NVhxDHKqpOvaTOfc9Ln/la3gfXAIW8jUPv/4rO8R0sFLjjm08YjY+JsmQbNJOtvLTZc/+av7NVL8cgiSQNOqWdrmrlW0ZCeYVMOIG6YKHOJEz8tiSMpuOfL3F1JDI1zst8pGlioMxFRGepsfRPqwGvDhob7o0GxtYxzWZj47Cx8v8t7o/QcW47hNM5lBicrGNcW5JAJAOpGYGyBTG7YHEC5OvndRzOP6v/WD7hQ5T9llTXoJ0eOYxh7ppaLEp4nTOcZSH2LyTqT5+e6oCoGQ5rg83F17qoXG8mu7lE4m91KlIh037JZp8x0CiBzHvJidyVipKH2FmqeBtyFVZur9KBmUMCeYWbGB0v/nsoU+Y3ld5GyYuhjWpSFU9s//Z"/>
          <p:cNvSpPr>
            <a:spLocks noChangeAspect="1" noChangeArrowheads="1"/>
          </p:cNvSpPr>
          <p:nvPr/>
        </p:nvSpPr>
        <p:spPr bwMode="auto">
          <a:xfrm>
            <a:off x="80963" y="-1143000"/>
            <a:ext cx="1905000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0" name="Picture 10" descr="http://t0.gstatic.com/images?q=tbn:ANd9GcQbryQsLkhz0j5metjLSGJFhQsoEy9fQ2egqxpyx4FbNlqQHGRN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209800" cy="273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err="1" smtClean="0"/>
              <a:t>Palpebral</a:t>
            </a:r>
            <a:r>
              <a:rPr lang="en-US" u="sng" dirty="0" smtClean="0"/>
              <a:t> conjunctiva </a:t>
            </a:r>
            <a:r>
              <a:rPr lang="en-US" dirty="0" smtClean="0"/>
              <a:t>lines the eyelids</a:t>
            </a:r>
          </a:p>
          <a:p>
            <a:pPr lvl="1"/>
            <a:r>
              <a:rPr lang="en-US" u="sng" dirty="0" smtClean="0"/>
              <a:t>Bulbar conjunctiva </a:t>
            </a:r>
            <a:r>
              <a:rPr lang="en-US" dirty="0" smtClean="0"/>
              <a:t>covers the white of the eyes </a:t>
            </a:r>
            <a:endParaRPr lang="en-US" dirty="0"/>
          </a:p>
        </p:txBody>
      </p:sp>
      <p:pic>
        <p:nvPicPr>
          <p:cNvPr id="2050" name="Picture 2" descr="http://t2.gstatic.com/images?q=tbn:ANd9GcT9vH5IaZcCdY1DVii_bjODJoBVugB_XBZA95XYg6KWGF9VYYs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0850"/>
            <a:ext cx="3867150" cy="3867150"/>
          </a:xfrm>
          <a:prstGeom prst="rect">
            <a:avLst/>
          </a:prstGeom>
          <a:noFill/>
        </p:spPr>
      </p:pic>
      <p:pic>
        <p:nvPicPr>
          <p:cNvPr id="2052" name="Picture 4" descr="http://blog.nationalhair.com/Hair-Restoration-Content/uploads/2013/03/Male-Pattern-Bald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971799"/>
            <a:ext cx="25908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3.gstatic.com/images?q=tbn:ANd9GcS7WsFUZBU6EDWlNckYCVlt_Whin-vdgAtQ0dy_C1pAWJAs_jWGw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41155"/>
            <a:ext cx="6858000" cy="421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Lacrimal Apparatus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600" dirty="0" err="1"/>
              <a:t>Lacrimal</a:t>
            </a:r>
            <a:r>
              <a:rPr lang="en-US" sz="2600" dirty="0"/>
              <a:t> gland and ducts that connect to nasal cavity</a:t>
            </a:r>
          </a:p>
          <a:p>
            <a:r>
              <a:rPr lang="en-US" sz="2600" dirty="0" err="1"/>
              <a:t>Lacrimal</a:t>
            </a:r>
            <a:r>
              <a:rPr lang="en-US" sz="2600" dirty="0"/>
              <a:t> secretion (tears)</a:t>
            </a:r>
          </a:p>
          <a:p>
            <a:pPr lvl="1"/>
            <a:r>
              <a:rPr lang="en-US" sz="2400" dirty="0"/>
              <a:t>Dilute saline solution containing </a:t>
            </a:r>
            <a:endParaRPr lang="en-US" sz="2400" dirty="0" smtClean="0"/>
          </a:p>
          <a:p>
            <a:pPr lvl="2"/>
            <a:r>
              <a:rPr lang="en-US" sz="2000" dirty="0" smtClean="0"/>
              <a:t>mucus</a:t>
            </a:r>
            <a:r>
              <a:rPr lang="en-US" sz="2000" dirty="0"/>
              <a:t>, </a:t>
            </a:r>
            <a:endParaRPr lang="en-US" sz="2000" dirty="0" smtClean="0"/>
          </a:p>
          <a:p>
            <a:pPr lvl="2"/>
            <a:r>
              <a:rPr lang="en-US" sz="2000" dirty="0" smtClean="0"/>
              <a:t>antibodies</a:t>
            </a:r>
            <a:r>
              <a:rPr lang="en-US" sz="2000" dirty="0"/>
              <a:t>, </a:t>
            </a:r>
            <a:endParaRPr lang="en-US" sz="2000" dirty="0" smtClean="0"/>
          </a:p>
          <a:p>
            <a:pPr lvl="2"/>
            <a:r>
              <a:rPr lang="en-US" sz="2000" dirty="0" err="1" smtClean="0"/>
              <a:t>lysozyme</a:t>
            </a:r>
            <a:endParaRPr lang="en-US" sz="2000" dirty="0"/>
          </a:p>
          <a:p>
            <a:pPr lvl="1"/>
            <a:r>
              <a:rPr lang="en-US" sz="2400" dirty="0"/>
              <a:t>Blinking spreads the tears toward the medial </a:t>
            </a:r>
            <a:r>
              <a:rPr lang="en-US" sz="2400" dirty="0" err="1"/>
              <a:t>commissure</a:t>
            </a:r>
            <a:endParaRPr lang="en-US" sz="2400" dirty="0"/>
          </a:p>
          <a:p>
            <a:pPr lvl="1"/>
            <a:endParaRPr lang="en-US" sz="2400" dirty="0"/>
          </a:p>
          <a:p>
            <a:pPr lvl="1">
              <a:buNone/>
            </a:pPr>
            <a:r>
              <a:rPr lang="en-US" sz="3200" b="1" dirty="0" smtClean="0"/>
              <a:t> No time to write… lets focus on vision – but may come into play during graduation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</a:t>
            </a:r>
          </a:p>
        </p:txBody>
      </p:sp>
      <p:pic>
        <p:nvPicPr>
          <p:cNvPr id="20518" name="Picture 38" descr="figure_15_02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671513"/>
            <a:ext cx="8229600" cy="5975350"/>
          </a:xfrm>
          <a:prstGeom prst="rect">
            <a:avLst/>
          </a:prstGeom>
          <a:noFill/>
        </p:spPr>
      </p:pic>
      <p:sp>
        <p:nvSpPr>
          <p:cNvPr id="20519" name="Freeform 39"/>
          <p:cNvSpPr>
            <a:spLocks/>
          </p:cNvSpPr>
          <p:nvPr/>
        </p:nvSpPr>
        <p:spPr bwMode="auto">
          <a:xfrm>
            <a:off x="3028950" y="1447800"/>
            <a:ext cx="3740150" cy="920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4" y="0"/>
              </a:cxn>
              <a:cxn ang="0">
                <a:pos x="2356" y="580"/>
              </a:cxn>
            </a:cxnLst>
            <a:rect l="0" t="0" r="r" b="b"/>
            <a:pathLst>
              <a:path w="2356" h="580">
                <a:moveTo>
                  <a:pt x="0" y="0"/>
                </a:moveTo>
                <a:lnTo>
                  <a:pt x="2254" y="0"/>
                </a:lnTo>
                <a:lnTo>
                  <a:pt x="2356" y="58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3292475" y="1860550"/>
            <a:ext cx="6826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>
            <a:off x="3394075" y="2108200"/>
            <a:ext cx="1162050" cy="117475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74"/>
              </a:cxn>
              <a:cxn ang="0">
                <a:pos x="0" y="74"/>
              </a:cxn>
            </a:cxnLst>
            <a:rect l="0" t="0" r="r" b="b"/>
            <a:pathLst>
              <a:path w="732" h="74">
                <a:moveTo>
                  <a:pt x="732" y="0"/>
                </a:moveTo>
                <a:lnTo>
                  <a:pt x="498" y="74"/>
                </a:lnTo>
                <a:lnTo>
                  <a:pt x="0" y="7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 flipH="1" flipV="1">
            <a:off x="4184650" y="2225675"/>
            <a:ext cx="152400" cy="10795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>
            <a:off x="3673475" y="2749550"/>
            <a:ext cx="2460625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416" y="180"/>
              </a:cxn>
              <a:cxn ang="0">
                <a:pos x="1550" y="0"/>
              </a:cxn>
            </a:cxnLst>
            <a:rect l="0" t="0" r="r" b="b"/>
            <a:pathLst>
              <a:path w="1550" h="180">
                <a:moveTo>
                  <a:pt x="0" y="180"/>
                </a:moveTo>
                <a:lnTo>
                  <a:pt x="1416" y="180"/>
                </a:lnTo>
                <a:lnTo>
                  <a:pt x="155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>
            <a:off x="3981450" y="2828925"/>
            <a:ext cx="2432050" cy="552450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1312" y="348"/>
              </a:cxn>
              <a:cxn ang="0">
                <a:pos x="1532" y="0"/>
              </a:cxn>
            </a:cxnLst>
            <a:rect l="0" t="0" r="r" b="b"/>
            <a:pathLst>
              <a:path w="1532" h="348">
                <a:moveTo>
                  <a:pt x="0" y="348"/>
                </a:moveTo>
                <a:lnTo>
                  <a:pt x="1312" y="348"/>
                </a:lnTo>
                <a:lnTo>
                  <a:pt x="153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3673475" y="4114800"/>
            <a:ext cx="294640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3298825" y="4651375"/>
            <a:ext cx="35464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2276475" y="5245100"/>
            <a:ext cx="47307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422400" y="169545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gland</a:t>
            </a:r>
            <a:endParaRPr lang="en-US" sz="1800" b="1">
              <a:latin typeface="Arial" charset="0"/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422400" y="2082800"/>
            <a:ext cx="215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Excretory ducts 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of lacrimal glands</a:t>
            </a:r>
            <a:endParaRPr lang="en-US" sz="1800" b="1">
              <a:latin typeface="Arial" charset="0"/>
            </a:endParaRP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1422400" y="2860675"/>
            <a:ext cx="218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punctum</a:t>
            </a:r>
            <a:endParaRPr lang="en-US" sz="1800" b="1">
              <a:latin typeface="Arial" charset="0"/>
            </a:endParaRPr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1422400" y="3213100"/>
            <a:ext cx="249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canaliculus</a:t>
            </a:r>
            <a:endParaRPr lang="en-US" sz="1800" b="1">
              <a:latin typeface="Arial" charset="0"/>
            </a:endParaRPr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1422400" y="3949700"/>
            <a:ext cx="218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Nasolacrimal duct</a:t>
            </a:r>
            <a:endParaRPr lang="en-US" sz="1800" b="1">
              <a:latin typeface="Arial" charset="0"/>
            </a:endParaRP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1422400" y="4492625"/>
            <a:ext cx="1831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Inferior meatus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of nasal cavity</a:t>
            </a:r>
            <a:endParaRPr lang="en-US" sz="1800" b="1">
              <a:latin typeface="Arial" charset="0"/>
            </a:endParaRPr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1422400" y="5102225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Nostril</a:t>
            </a:r>
            <a:endParaRPr lang="en-US" sz="1800" b="1">
              <a:latin typeface="Arial" charset="0"/>
            </a:endParaRPr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1422400" y="1279525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sac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6 Extrinsic </a:t>
            </a:r>
            <a:r>
              <a:rPr lang="en-US" dirty="0"/>
              <a:t>Eye Muscles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3600" dirty="0" smtClean="0"/>
              <a:t>4 rectus = straight</a:t>
            </a:r>
          </a:p>
          <a:p>
            <a:r>
              <a:rPr lang="en-US" sz="3600" dirty="0" smtClean="0"/>
              <a:t>2 oblique = not straight </a:t>
            </a:r>
            <a:endParaRPr lang="en-US" sz="3600" dirty="0"/>
          </a:p>
        </p:txBody>
      </p:sp>
      <p:pic>
        <p:nvPicPr>
          <p:cNvPr id="4" name="Picture 28" descr="figure_15_03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329" y="1447800"/>
            <a:ext cx="4154671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4" descr="http://www.arthursclipart.org/medical/senseorgans/eye%20muscles%20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Arial" charset="0"/>
              </a:rPr>
              <a:t>Figure 15.3a</a:t>
            </a:r>
          </a:p>
        </p:txBody>
      </p:sp>
      <p:pic>
        <p:nvPicPr>
          <p:cNvPr id="23580" name="Picture 28" descr="figure_15_03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438150"/>
            <a:ext cx="8362950" cy="5943600"/>
          </a:xfrm>
          <a:prstGeom prst="rect">
            <a:avLst/>
          </a:prstGeom>
          <a:noFill/>
        </p:spPr>
      </p:pic>
      <p:sp>
        <p:nvSpPr>
          <p:cNvPr id="23581" name="Freeform 29"/>
          <p:cNvSpPr>
            <a:spLocks/>
          </p:cNvSpPr>
          <p:nvPr/>
        </p:nvSpPr>
        <p:spPr bwMode="auto">
          <a:xfrm>
            <a:off x="3398838" y="881063"/>
            <a:ext cx="2978150" cy="13208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86" y="0"/>
              </a:cxn>
              <a:cxn ang="0">
                <a:pos x="1876" y="0"/>
              </a:cxn>
            </a:cxnLst>
            <a:rect l="0" t="0" r="r" b="b"/>
            <a:pathLst>
              <a:path w="1876" h="832">
                <a:moveTo>
                  <a:pt x="0" y="832"/>
                </a:moveTo>
                <a:lnTo>
                  <a:pt x="986" y="0"/>
                </a:lnTo>
                <a:lnTo>
                  <a:pt x="1876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2878138" y="3830638"/>
            <a:ext cx="231775" cy="16859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46" y="1062"/>
              </a:cxn>
              <a:cxn ang="0">
                <a:pos x="0" y="1062"/>
              </a:cxn>
            </a:cxnLst>
            <a:rect l="0" t="0" r="r" b="b"/>
            <a:pathLst>
              <a:path w="146" h="1062">
                <a:moveTo>
                  <a:pt x="146" y="0"/>
                </a:moveTo>
                <a:lnTo>
                  <a:pt x="146" y="1062"/>
                </a:lnTo>
                <a:lnTo>
                  <a:pt x="0" y="1062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4405313" y="1624013"/>
            <a:ext cx="1971675" cy="454025"/>
          </a:xfrm>
          <a:custGeom>
            <a:avLst/>
            <a:gdLst/>
            <a:ahLst/>
            <a:cxnLst>
              <a:cxn ang="0">
                <a:pos x="0" y="286"/>
              </a:cxn>
              <a:cxn ang="0">
                <a:pos x="558" y="0"/>
              </a:cxn>
              <a:cxn ang="0">
                <a:pos x="1242" y="0"/>
              </a:cxn>
            </a:cxnLst>
            <a:rect l="0" t="0" r="r" b="b"/>
            <a:pathLst>
              <a:path w="1242" h="286">
                <a:moveTo>
                  <a:pt x="0" y="286"/>
                </a:moveTo>
                <a:lnTo>
                  <a:pt x="558" y="0"/>
                </a:lnTo>
                <a:lnTo>
                  <a:pt x="1242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3554413" y="2366963"/>
            <a:ext cx="2822575" cy="1587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3128963" y="3281363"/>
            <a:ext cx="32480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0" y="0"/>
              </a:cxn>
              <a:cxn ang="0">
                <a:pos x="2046" y="0"/>
              </a:cxn>
            </a:cxnLst>
            <a:rect l="0" t="0" r="r" b="b"/>
            <a:pathLst>
              <a:path w="2046">
                <a:moveTo>
                  <a:pt x="0" y="0"/>
                </a:moveTo>
                <a:lnTo>
                  <a:pt x="1880" y="0"/>
                </a:lnTo>
                <a:lnTo>
                  <a:pt x="2046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4233863" y="4141788"/>
            <a:ext cx="254000" cy="137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6"/>
              </a:cxn>
              <a:cxn ang="0">
                <a:pos x="160" y="866"/>
              </a:cxn>
            </a:cxnLst>
            <a:rect l="0" t="0" r="r" b="b"/>
            <a:pathLst>
              <a:path w="160" h="866">
                <a:moveTo>
                  <a:pt x="0" y="0"/>
                </a:moveTo>
                <a:lnTo>
                  <a:pt x="0" y="866"/>
                </a:lnTo>
                <a:lnTo>
                  <a:pt x="160" y="866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Freeform 35"/>
          <p:cNvSpPr>
            <a:spLocks/>
          </p:cNvSpPr>
          <p:nvPr/>
        </p:nvSpPr>
        <p:spPr bwMode="auto">
          <a:xfrm>
            <a:off x="3386138" y="887413"/>
            <a:ext cx="2955925" cy="13208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86" y="0"/>
              </a:cxn>
              <a:cxn ang="0">
                <a:pos x="1862" y="0"/>
              </a:cxn>
            </a:cxnLst>
            <a:rect l="0" t="0" r="r" b="b"/>
            <a:pathLst>
              <a:path w="1862" h="832">
                <a:moveTo>
                  <a:pt x="0" y="832"/>
                </a:moveTo>
                <a:lnTo>
                  <a:pt x="986" y="0"/>
                </a:lnTo>
                <a:lnTo>
                  <a:pt x="186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2878138" y="3817938"/>
            <a:ext cx="231775" cy="16859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46" y="1062"/>
              </a:cxn>
              <a:cxn ang="0">
                <a:pos x="0" y="1062"/>
              </a:cxn>
            </a:cxnLst>
            <a:rect l="0" t="0" r="r" b="b"/>
            <a:pathLst>
              <a:path w="146" h="1062">
                <a:moveTo>
                  <a:pt x="146" y="0"/>
                </a:moveTo>
                <a:lnTo>
                  <a:pt x="146" y="1062"/>
                </a:lnTo>
                <a:lnTo>
                  <a:pt x="0" y="106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4392613" y="1630363"/>
            <a:ext cx="1949450" cy="454025"/>
          </a:xfrm>
          <a:custGeom>
            <a:avLst/>
            <a:gdLst/>
            <a:ahLst/>
            <a:cxnLst>
              <a:cxn ang="0">
                <a:pos x="0" y="286"/>
              </a:cxn>
              <a:cxn ang="0">
                <a:pos x="558" y="0"/>
              </a:cxn>
              <a:cxn ang="0">
                <a:pos x="1228" y="0"/>
              </a:cxn>
            </a:cxnLst>
            <a:rect l="0" t="0" r="r" b="b"/>
            <a:pathLst>
              <a:path w="1228" h="286">
                <a:moveTo>
                  <a:pt x="0" y="286"/>
                </a:moveTo>
                <a:lnTo>
                  <a:pt x="558" y="0"/>
                </a:lnTo>
                <a:lnTo>
                  <a:pt x="122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3541713" y="2366963"/>
            <a:ext cx="28003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3116263" y="3281363"/>
            <a:ext cx="3225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0" y="0"/>
              </a:cxn>
              <a:cxn ang="0">
                <a:pos x="2032" y="0"/>
              </a:cxn>
            </a:cxnLst>
            <a:rect l="0" t="0" r="r" b="b"/>
            <a:pathLst>
              <a:path w="2032">
                <a:moveTo>
                  <a:pt x="0" y="0"/>
                </a:moveTo>
                <a:lnTo>
                  <a:pt x="1880" y="0"/>
                </a:lnTo>
                <a:lnTo>
                  <a:pt x="203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4233863" y="4129088"/>
            <a:ext cx="254000" cy="137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6"/>
              </a:cxn>
              <a:cxn ang="0">
                <a:pos x="160" y="866"/>
              </a:cxn>
            </a:cxnLst>
            <a:rect l="0" t="0" r="r" b="b"/>
            <a:pathLst>
              <a:path w="160" h="866">
                <a:moveTo>
                  <a:pt x="0" y="0"/>
                </a:moveTo>
                <a:lnTo>
                  <a:pt x="0" y="866"/>
                </a:lnTo>
                <a:lnTo>
                  <a:pt x="160" y="86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915988" y="5351463"/>
            <a:ext cx="1881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525963" y="5351463"/>
            <a:ext cx="2038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6380163" y="709613"/>
            <a:ext cx="2224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6380163" y="1474788"/>
            <a:ext cx="2224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tendon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380163" y="2220913"/>
            <a:ext cx="206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6380163" y="3122613"/>
            <a:ext cx="1835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Lateral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433388" y="6002338"/>
            <a:ext cx="4806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(a) Lateral view of the right eye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15.3b</a:t>
            </a:r>
          </a:p>
        </p:txBody>
      </p:sp>
      <p:pic>
        <p:nvPicPr>
          <p:cNvPr id="70681" name="Picture 25" descr="figure_15_03_b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325"/>
            <a:ext cx="8229600" cy="5975350"/>
          </a:xfrm>
          <a:prstGeom prst="rect">
            <a:avLst/>
          </a:prstGeom>
          <a:noFill/>
        </p:spPr>
      </p:pic>
      <p:sp>
        <p:nvSpPr>
          <p:cNvPr id="70682" name="Freeform 26"/>
          <p:cNvSpPr>
            <a:spLocks/>
          </p:cNvSpPr>
          <p:nvPr/>
        </p:nvSpPr>
        <p:spPr bwMode="auto">
          <a:xfrm>
            <a:off x="2749550" y="1468438"/>
            <a:ext cx="1111250" cy="469900"/>
          </a:xfrm>
          <a:custGeom>
            <a:avLst/>
            <a:gdLst/>
            <a:ahLst/>
            <a:cxnLst>
              <a:cxn ang="0">
                <a:pos x="700" y="296"/>
              </a:cxn>
              <a:cxn ang="0">
                <a:pos x="210" y="0"/>
              </a:cxn>
              <a:cxn ang="0">
                <a:pos x="0" y="0"/>
              </a:cxn>
            </a:cxnLst>
            <a:rect l="0" t="0" r="r" b="b"/>
            <a:pathLst>
              <a:path w="700" h="296">
                <a:moveTo>
                  <a:pt x="700" y="296"/>
                </a:moveTo>
                <a:lnTo>
                  <a:pt x="21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Freeform 27"/>
          <p:cNvSpPr>
            <a:spLocks/>
          </p:cNvSpPr>
          <p:nvPr/>
        </p:nvSpPr>
        <p:spPr bwMode="auto">
          <a:xfrm>
            <a:off x="2584450" y="2947988"/>
            <a:ext cx="20320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2" y="0"/>
              </a:cxn>
              <a:cxn ang="0">
                <a:pos x="1280" y="80"/>
              </a:cxn>
            </a:cxnLst>
            <a:rect l="0" t="0" r="r" b="b"/>
            <a:pathLst>
              <a:path w="1280" h="80">
                <a:moveTo>
                  <a:pt x="0" y="0"/>
                </a:moveTo>
                <a:lnTo>
                  <a:pt x="222" y="0"/>
                </a:lnTo>
                <a:lnTo>
                  <a:pt x="1280" y="8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Freeform 28"/>
          <p:cNvSpPr>
            <a:spLocks/>
          </p:cNvSpPr>
          <p:nvPr/>
        </p:nvSpPr>
        <p:spPr bwMode="auto">
          <a:xfrm>
            <a:off x="2736850" y="1455738"/>
            <a:ext cx="1111250" cy="469900"/>
          </a:xfrm>
          <a:custGeom>
            <a:avLst/>
            <a:gdLst/>
            <a:ahLst/>
            <a:cxnLst>
              <a:cxn ang="0">
                <a:pos x="700" y="296"/>
              </a:cxn>
              <a:cxn ang="0">
                <a:pos x="210" y="0"/>
              </a:cxn>
              <a:cxn ang="0">
                <a:pos x="0" y="0"/>
              </a:cxn>
            </a:cxnLst>
            <a:rect l="0" t="0" r="r" b="b"/>
            <a:pathLst>
              <a:path w="700" h="296">
                <a:moveTo>
                  <a:pt x="700" y="296"/>
                </a:moveTo>
                <a:lnTo>
                  <a:pt x="21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5" name="Freeform 29"/>
          <p:cNvSpPr>
            <a:spLocks/>
          </p:cNvSpPr>
          <p:nvPr/>
        </p:nvSpPr>
        <p:spPr bwMode="auto">
          <a:xfrm>
            <a:off x="2317750" y="966788"/>
            <a:ext cx="1584325" cy="257175"/>
          </a:xfrm>
          <a:custGeom>
            <a:avLst/>
            <a:gdLst/>
            <a:ahLst/>
            <a:cxnLst>
              <a:cxn ang="0">
                <a:pos x="998" y="162"/>
              </a:cxn>
              <a:cxn ang="0">
                <a:pos x="204" y="0"/>
              </a:cxn>
              <a:cxn ang="0">
                <a:pos x="0" y="0"/>
              </a:cxn>
            </a:cxnLst>
            <a:rect l="0" t="0" r="r" b="b"/>
            <a:pathLst>
              <a:path w="998" h="162">
                <a:moveTo>
                  <a:pt x="998" y="162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6" name="Freeform 30"/>
          <p:cNvSpPr>
            <a:spLocks/>
          </p:cNvSpPr>
          <p:nvPr/>
        </p:nvSpPr>
        <p:spPr bwMode="auto">
          <a:xfrm>
            <a:off x="2305050" y="954088"/>
            <a:ext cx="1584325" cy="257175"/>
          </a:xfrm>
          <a:custGeom>
            <a:avLst/>
            <a:gdLst/>
            <a:ahLst/>
            <a:cxnLst>
              <a:cxn ang="0">
                <a:pos x="998" y="162"/>
              </a:cxn>
              <a:cxn ang="0">
                <a:pos x="204" y="0"/>
              </a:cxn>
              <a:cxn ang="0">
                <a:pos x="0" y="0"/>
              </a:cxn>
            </a:cxnLst>
            <a:rect l="0" t="0" r="r" b="b"/>
            <a:pathLst>
              <a:path w="998" h="162">
                <a:moveTo>
                  <a:pt x="998" y="162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Freeform 31"/>
          <p:cNvSpPr>
            <a:spLocks/>
          </p:cNvSpPr>
          <p:nvPr/>
        </p:nvSpPr>
        <p:spPr bwMode="auto">
          <a:xfrm>
            <a:off x="2733675" y="1909763"/>
            <a:ext cx="2019300" cy="323850"/>
          </a:xfrm>
          <a:custGeom>
            <a:avLst/>
            <a:gdLst/>
            <a:ahLst/>
            <a:cxnLst>
              <a:cxn ang="0">
                <a:pos x="1272" y="0"/>
              </a:cxn>
              <a:cxn ang="0">
                <a:pos x="206" y="204"/>
              </a:cxn>
              <a:cxn ang="0">
                <a:pos x="0" y="204"/>
              </a:cxn>
            </a:cxnLst>
            <a:rect l="0" t="0" r="r" b="b"/>
            <a:pathLst>
              <a:path w="1272" h="204">
                <a:moveTo>
                  <a:pt x="1272" y="0"/>
                </a:moveTo>
                <a:lnTo>
                  <a:pt x="206" y="204"/>
                </a:lnTo>
                <a:lnTo>
                  <a:pt x="0" y="204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2720975" y="1897063"/>
            <a:ext cx="2019300" cy="323850"/>
          </a:xfrm>
          <a:custGeom>
            <a:avLst/>
            <a:gdLst/>
            <a:ahLst/>
            <a:cxnLst>
              <a:cxn ang="0">
                <a:pos x="1272" y="0"/>
              </a:cxn>
              <a:cxn ang="0">
                <a:pos x="206" y="204"/>
              </a:cxn>
              <a:cxn ang="0">
                <a:pos x="0" y="204"/>
              </a:cxn>
            </a:cxnLst>
            <a:rect l="0" t="0" r="r" b="b"/>
            <a:pathLst>
              <a:path w="1272" h="204">
                <a:moveTo>
                  <a:pt x="1272" y="0"/>
                </a:moveTo>
                <a:lnTo>
                  <a:pt x="206" y="204"/>
                </a:lnTo>
                <a:lnTo>
                  <a:pt x="0" y="20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Freeform 33"/>
          <p:cNvSpPr>
            <a:spLocks/>
          </p:cNvSpPr>
          <p:nvPr/>
        </p:nvSpPr>
        <p:spPr bwMode="auto">
          <a:xfrm>
            <a:off x="2571750" y="2935288"/>
            <a:ext cx="20320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2" y="0"/>
              </a:cxn>
              <a:cxn ang="0">
                <a:pos x="1280" y="80"/>
              </a:cxn>
            </a:cxnLst>
            <a:rect l="0" t="0" r="r" b="b"/>
            <a:pathLst>
              <a:path w="1280" h="80">
                <a:moveTo>
                  <a:pt x="0" y="0"/>
                </a:moveTo>
                <a:lnTo>
                  <a:pt x="222" y="0"/>
                </a:lnTo>
                <a:lnTo>
                  <a:pt x="1280" y="8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Freeform 34"/>
          <p:cNvSpPr>
            <a:spLocks/>
          </p:cNvSpPr>
          <p:nvPr/>
        </p:nvSpPr>
        <p:spPr bwMode="auto">
          <a:xfrm>
            <a:off x="5207000" y="2030413"/>
            <a:ext cx="1530350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190"/>
              </a:cxn>
              <a:cxn ang="0">
                <a:pos x="964" y="190"/>
              </a:cxn>
            </a:cxnLst>
            <a:rect l="0" t="0" r="r" b="b"/>
            <a:pathLst>
              <a:path w="964" h="190">
                <a:moveTo>
                  <a:pt x="0" y="0"/>
                </a:moveTo>
                <a:lnTo>
                  <a:pt x="754" y="190"/>
                </a:lnTo>
                <a:lnTo>
                  <a:pt x="964" y="19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Freeform 35"/>
          <p:cNvSpPr>
            <a:spLocks/>
          </p:cNvSpPr>
          <p:nvPr/>
        </p:nvSpPr>
        <p:spPr bwMode="auto">
          <a:xfrm>
            <a:off x="5194300" y="2017713"/>
            <a:ext cx="1530350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190"/>
              </a:cxn>
              <a:cxn ang="0">
                <a:pos x="964" y="190"/>
              </a:cxn>
            </a:cxnLst>
            <a:rect l="0" t="0" r="r" b="b"/>
            <a:pathLst>
              <a:path w="964" h="190">
                <a:moveTo>
                  <a:pt x="0" y="0"/>
                </a:moveTo>
                <a:lnTo>
                  <a:pt x="754" y="190"/>
                </a:lnTo>
                <a:lnTo>
                  <a:pt x="964" y="19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Freeform 36"/>
          <p:cNvSpPr>
            <a:spLocks/>
          </p:cNvSpPr>
          <p:nvPr/>
        </p:nvSpPr>
        <p:spPr bwMode="auto">
          <a:xfrm>
            <a:off x="4133850" y="3440113"/>
            <a:ext cx="2590800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0" y="264"/>
              </a:cxn>
              <a:cxn ang="0">
                <a:pos x="1632" y="264"/>
              </a:cxn>
            </a:cxnLst>
            <a:rect l="0" t="0" r="r" b="b"/>
            <a:pathLst>
              <a:path w="1632" h="264">
                <a:moveTo>
                  <a:pt x="0" y="0"/>
                </a:moveTo>
                <a:lnTo>
                  <a:pt x="1450" y="264"/>
                </a:lnTo>
                <a:lnTo>
                  <a:pt x="1632" y="264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3" name="Freeform 37"/>
          <p:cNvSpPr>
            <a:spLocks/>
          </p:cNvSpPr>
          <p:nvPr/>
        </p:nvSpPr>
        <p:spPr bwMode="auto">
          <a:xfrm>
            <a:off x="4121150" y="3427413"/>
            <a:ext cx="2590800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0" y="264"/>
              </a:cxn>
              <a:cxn ang="0">
                <a:pos x="1632" y="264"/>
              </a:cxn>
            </a:cxnLst>
            <a:rect l="0" t="0" r="r" b="b"/>
            <a:pathLst>
              <a:path w="1632" h="264">
                <a:moveTo>
                  <a:pt x="0" y="0"/>
                </a:moveTo>
                <a:lnTo>
                  <a:pt x="1450" y="264"/>
                </a:lnTo>
                <a:lnTo>
                  <a:pt x="1632" y="26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4" name="Freeform 38"/>
          <p:cNvSpPr>
            <a:spLocks/>
          </p:cNvSpPr>
          <p:nvPr/>
        </p:nvSpPr>
        <p:spPr bwMode="auto">
          <a:xfrm>
            <a:off x="4933950" y="3090863"/>
            <a:ext cx="179070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946" y="0"/>
              </a:cxn>
              <a:cxn ang="0">
                <a:pos x="1128" y="0"/>
              </a:cxn>
            </a:cxnLst>
            <a:rect l="0" t="0" r="r" b="b"/>
            <a:pathLst>
              <a:path w="1128" h="152">
                <a:moveTo>
                  <a:pt x="0" y="152"/>
                </a:moveTo>
                <a:lnTo>
                  <a:pt x="946" y="0"/>
                </a:lnTo>
                <a:lnTo>
                  <a:pt x="1128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5" name="Freeform 39"/>
          <p:cNvSpPr>
            <a:spLocks/>
          </p:cNvSpPr>
          <p:nvPr/>
        </p:nvSpPr>
        <p:spPr bwMode="auto">
          <a:xfrm>
            <a:off x="4921250" y="3078163"/>
            <a:ext cx="179070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946" y="0"/>
              </a:cxn>
              <a:cxn ang="0">
                <a:pos x="1128" y="0"/>
              </a:cxn>
            </a:cxnLst>
            <a:rect l="0" t="0" r="r" b="b"/>
            <a:pathLst>
              <a:path w="1128" h="152">
                <a:moveTo>
                  <a:pt x="0" y="152"/>
                </a:moveTo>
                <a:lnTo>
                  <a:pt x="946" y="0"/>
                </a:lnTo>
                <a:lnTo>
                  <a:pt x="1128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6" name="Freeform 40"/>
          <p:cNvSpPr>
            <a:spLocks/>
          </p:cNvSpPr>
          <p:nvPr/>
        </p:nvSpPr>
        <p:spPr bwMode="auto">
          <a:xfrm>
            <a:off x="4981575" y="4078288"/>
            <a:ext cx="1743075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6" y="346"/>
              </a:cxn>
              <a:cxn ang="0">
                <a:pos x="1098" y="346"/>
              </a:cxn>
            </a:cxnLst>
            <a:rect l="0" t="0" r="r" b="b"/>
            <a:pathLst>
              <a:path w="1098" h="346">
                <a:moveTo>
                  <a:pt x="0" y="0"/>
                </a:moveTo>
                <a:lnTo>
                  <a:pt x="916" y="346"/>
                </a:lnTo>
                <a:lnTo>
                  <a:pt x="1098" y="346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7" name="Freeform 41"/>
          <p:cNvSpPr>
            <a:spLocks/>
          </p:cNvSpPr>
          <p:nvPr/>
        </p:nvSpPr>
        <p:spPr bwMode="auto">
          <a:xfrm>
            <a:off x="4968875" y="4065588"/>
            <a:ext cx="1743075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6" y="346"/>
              </a:cxn>
              <a:cxn ang="0">
                <a:pos x="1098" y="346"/>
              </a:cxn>
            </a:cxnLst>
            <a:rect l="0" t="0" r="r" b="b"/>
            <a:pathLst>
              <a:path w="1098" h="346">
                <a:moveTo>
                  <a:pt x="0" y="0"/>
                </a:moveTo>
                <a:lnTo>
                  <a:pt x="916" y="346"/>
                </a:lnTo>
                <a:lnTo>
                  <a:pt x="1098" y="34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8" name="Freeform 42"/>
          <p:cNvSpPr>
            <a:spLocks/>
          </p:cNvSpPr>
          <p:nvPr/>
        </p:nvSpPr>
        <p:spPr bwMode="auto">
          <a:xfrm>
            <a:off x="4051300" y="5002213"/>
            <a:ext cx="2673350" cy="374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2" y="236"/>
              </a:cxn>
              <a:cxn ang="0">
                <a:pos x="1684" y="236"/>
              </a:cxn>
            </a:cxnLst>
            <a:rect l="0" t="0" r="r" b="b"/>
            <a:pathLst>
              <a:path w="1684" h="236">
                <a:moveTo>
                  <a:pt x="0" y="0"/>
                </a:moveTo>
                <a:lnTo>
                  <a:pt x="1502" y="236"/>
                </a:lnTo>
                <a:lnTo>
                  <a:pt x="1684" y="236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9" name="Freeform 43"/>
          <p:cNvSpPr>
            <a:spLocks/>
          </p:cNvSpPr>
          <p:nvPr/>
        </p:nvSpPr>
        <p:spPr bwMode="auto">
          <a:xfrm>
            <a:off x="4038600" y="4989513"/>
            <a:ext cx="2673350" cy="374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2" y="236"/>
              </a:cxn>
              <a:cxn ang="0">
                <a:pos x="1684" y="236"/>
              </a:cxn>
            </a:cxnLst>
            <a:rect l="0" t="0" r="r" b="b"/>
            <a:pathLst>
              <a:path w="1684" h="236">
                <a:moveTo>
                  <a:pt x="0" y="0"/>
                </a:moveTo>
                <a:lnTo>
                  <a:pt x="1502" y="236"/>
                </a:lnTo>
                <a:lnTo>
                  <a:pt x="1684" y="23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457200" y="1296988"/>
            <a:ext cx="22240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70701" name="Rectangle 45"/>
          <p:cNvSpPr>
            <a:spLocks noChangeArrowheads="1"/>
          </p:cNvSpPr>
          <p:nvPr/>
        </p:nvSpPr>
        <p:spPr bwMode="auto">
          <a:xfrm>
            <a:off x="6743700" y="5189538"/>
            <a:ext cx="194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Common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tendinous ring</a:t>
            </a:r>
            <a:endParaRPr lang="en-US" sz="1800" b="1">
              <a:latin typeface="Arial" charset="0"/>
            </a:endParaRP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1092200" y="795338"/>
            <a:ext cx="11668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Trochlea</a:t>
            </a:r>
            <a:endParaRPr lang="en-US" sz="1800" b="1">
              <a:latin typeface="Arial" charset="0"/>
            </a:endParaRPr>
          </a:p>
        </p:txBody>
      </p:sp>
      <p:sp>
        <p:nvSpPr>
          <p:cNvPr id="70703" name="Rectangle 47"/>
          <p:cNvSpPr>
            <a:spLocks noChangeArrowheads="1"/>
          </p:cNvSpPr>
          <p:nvPr/>
        </p:nvSpPr>
        <p:spPr bwMode="auto">
          <a:xfrm>
            <a:off x="457200" y="2039938"/>
            <a:ext cx="22240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tendon</a:t>
            </a:r>
            <a:endParaRPr lang="en-US" sz="1800" b="1">
              <a:latin typeface="Arial" charset="0"/>
            </a:endParaRP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457200" y="2770188"/>
            <a:ext cx="206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70705" name="Rectangle 49"/>
          <p:cNvSpPr>
            <a:spLocks noChangeArrowheads="1"/>
          </p:cNvSpPr>
          <p:nvPr/>
        </p:nvSpPr>
        <p:spPr bwMode="auto">
          <a:xfrm>
            <a:off x="2940050" y="5961063"/>
            <a:ext cx="50085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(b) Superior view of the right eye</a:t>
            </a:r>
            <a:endParaRPr lang="en-US" sz="1800">
              <a:latin typeface="Arial" charset="0"/>
            </a:endParaRPr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6753225" y="2135188"/>
            <a:ext cx="1835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Axis at center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of eye</a:t>
            </a:r>
            <a:endParaRPr lang="en-US" sz="1800" b="1">
              <a:latin typeface="Arial" charset="0"/>
            </a:endParaRPr>
          </a:p>
        </p:txBody>
      </p:sp>
      <p:sp>
        <p:nvSpPr>
          <p:cNvPr id="70707" name="Rectangle 51"/>
          <p:cNvSpPr>
            <a:spLocks noChangeArrowheads="1"/>
          </p:cNvSpPr>
          <p:nvPr/>
        </p:nvSpPr>
        <p:spPr bwMode="auto">
          <a:xfrm>
            <a:off x="6740525" y="366236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Medial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6740525" y="289401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6740525" y="443071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15.3c</a:t>
            </a:r>
          </a:p>
        </p:txBody>
      </p:sp>
      <p:pic>
        <p:nvPicPr>
          <p:cNvPr id="24585" name="Picture 9" descr="figure_15_03_c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60550"/>
            <a:ext cx="8242300" cy="3136900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63550" y="4695825"/>
            <a:ext cx="7747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(c) Summary of muscle actions and innervating cranial nerves</a:t>
            </a:r>
            <a:endParaRPr lang="en-US" sz="1800">
              <a:latin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68325" y="2524125"/>
            <a:ext cx="1816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Medial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oblique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oblique</a:t>
            </a:r>
            <a:endParaRPr lang="en-US" sz="1800" b="1"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59075" y="2524125"/>
            <a:ext cx="3886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Moves eye laterally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Moves eye medially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Elevates eye and turns it medially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Depresses eye and turns it medially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Elevates eye and turns it laterally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Depresses eye and turns it laterally</a:t>
            </a:r>
            <a:endParaRPr lang="en-US" sz="1800" b="1">
              <a:latin typeface="Arial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835775" y="2524125"/>
            <a:ext cx="1663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 (abducens)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IV (trochlear)</a:t>
            </a:r>
            <a:endParaRPr lang="en-US" sz="1800" b="1">
              <a:latin typeface="Arial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957263" y="2032000"/>
            <a:ext cx="889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Muscle</a:t>
            </a:r>
            <a:endParaRPr lang="en-US" sz="1800">
              <a:latin typeface="Arial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952875" y="2032000"/>
            <a:ext cx="812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Action</a:t>
            </a:r>
            <a:endParaRPr lang="en-US" sz="1800">
              <a:latin typeface="Arial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815138" y="1943100"/>
            <a:ext cx="1638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Controlling</a:t>
            </a:r>
          </a:p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cranial nerve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Eye and </a:t>
            </a:r>
            <a:r>
              <a:rPr lang="en-US" dirty="0" smtClean="0"/>
              <a:t>Vision</a:t>
            </a:r>
            <a:br>
              <a:rPr lang="en-US" dirty="0" smtClean="0"/>
            </a:br>
            <a:r>
              <a:rPr lang="en-US" u="sng" dirty="0" smtClean="0"/>
              <a:t>Fun</a:t>
            </a:r>
            <a:r>
              <a:rPr lang="en-US" dirty="0" smtClean="0"/>
              <a:t> </a:t>
            </a:r>
            <a:r>
              <a:rPr lang="en-US" u="sng" dirty="0" smtClean="0"/>
              <a:t>facts</a:t>
            </a:r>
            <a:endParaRPr lang="en-US" u="sng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70% of all sensory receptors are in the </a:t>
            </a:r>
            <a:r>
              <a:rPr lang="en-US" dirty="0" smtClean="0"/>
              <a:t>eye…</a:t>
            </a:r>
          </a:p>
          <a:p>
            <a:pPr lvl="1"/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wooooow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CA" dirty="0"/>
              <a:t>Nearly </a:t>
            </a:r>
            <a:r>
              <a:rPr lang="en-CA" dirty="0" smtClean="0"/>
              <a:t>½ of </a:t>
            </a:r>
            <a:r>
              <a:rPr lang="en-CA" dirty="0"/>
              <a:t>the </a:t>
            </a:r>
            <a:r>
              <a:rPr lang="en-CA" u="sng" dirty="0"/>
              <a:t>cerebral cortex </a:t>
            </a:r>
            <a:r>
              <a:rPr lang="en-CA" dirty="0"/>
              <a:t>is involved in processing visual information</a:t>
            </a:r>
            <a:r>
              <a:rPr lang="en-CA" dirty="0" smtClean="0"/>
              <a:t>! </a:t>
            </a:r>
          </a:p>
          <a:p>
            <a:pPr lvl="1"/>
            <a:r>
              <a:rPr lang="en-CA" i="1" dirty="0" smtClean="0">
                <a:solidFill>
                  <a:srgbClr val="FF0000"/>
                </a:solidFill>
              </a:rPr>
              <a:t>So much for the just occipital lobe!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Most of the eye is protected by a cushion of fat and the bony </a:t>
            </a:r>
            <a:r>
              <a:rPr lang="en-US" dirty="0" smtClean="0"/>
              <a:t>orbit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(how is that different than any other American organ!?)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your feature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t1.gstatic.com/images?q=tbn:ANd9GcSQlo-e512MiNOsUQW3wdnbo1f1QBafHgte-acCM5rk5c4GvpK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43479"/>
            <a:ext cx="6934200" cy="5214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THE GENERAL Structure </a:t>
            </a:r>
            <a:r>
              <a:rPr lang="en-US" dirty="0" smtClean="0"/>
              <a:t>of the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Eyeball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Wall of eyeball contains </a:t>
            </a:r>
            <a:r>
              <a:rPr lang="en-US" u="sng" dirty="0"/>
              <a:t>three layers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 Fibrous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Vascular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Sensory</a:t>
            </a:r>
          </a:p>
          <a:p>
            <a:pPr>
              <a:lnSpc>
                <a:spcPct val="90000"/>
              </a:lnSpc>
            </a:pPr>
            <a:r>
              <a:rPr lang="en-US" dirty="0"/>
              <a:t>Internal cavity is filled with fluids called </a:t>
            </a:r>
            <a:r>
              <a:rPr lang="en-US" u="sng" dirty="0"/>
              <a:t>humors</a:t>
            </a:r>
          </a:p>
          <a:p>
            <a:pPr>
              <a:lnSpc>
                <a:spcPct val="90000"/>
              </a:lnSpc>
            </a:pPr>
            <a:r>
              <a:rPr lang="en-US" dirty="0"/>
              <a:t>The lens separates the internal cavity into anterior and posterior </a:t>
            </a:r>
            <a:r>
              <a:rPr lang="en-US" u="sng" dirty="0"/>
              <a:t>segments</a:t>
            </a:r>
            <a:r>
              <a:rPr lang="en-US" dirty="0"/>
              <a:t> (cavities)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15.4a</a:t>
            </a:r>
          </a:p>
        </p:txBody>
      </p:sp>
      <p:pic>
        <p:nvPicPr>
          <p:cNvPr id="27657" name="Picture 9" descr="figure_15_04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2750"/>
            <a:ext cx="8229600" cy="5956300"/>
          </a:xfrm>
          <a:prstGeom prst="rect">
            <a:avLst/>
          </a:prstGeom>
          <a:noFill/>
        </p:spPr>
      </p:pic>
      <p:sp>
        <p:nvSpPr>
          <p:cNvPr id="27658" name="Freeform 10"/>
          <p:cNvSpPr>
            <a:spLocks/>
          </p:cNvSpPr>
          <p:nvPr/>
        </p:nvSpPr>
        <p:spPr bwMode="auto">
          <a:xfrm>
            <a:off x="2778125" y="2582863"/>
            <a:ext cx="57150" cy="4603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0" y="290"/>
              </a:cxn>
              <a:cxn ang="0">
                <a:pos x="28" y="290"/>
              </a:cxn>
            </a:cxnLst>
            <a:rect l="0" t="0" r="r" b="b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1730375" y="709613"/>
            <a:ext cx="189865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1196" y="504"/>
              </a:cxn>
            </a:cxnLst>
            <a:rect l="0" t="0" r="r" b="b"/>
            <a:pathLst>
              <a:path w="1196" h="504">
                <a:moveTo>
                  <a:pt x="0" y="0"/>
                </a:moveTo>
                <a:lnTo>
                  <a:pt x="210" y="0"/>
                </a:lnTo>
                <a:lnTo>
                  <a:pt x="1196" y="5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1828800" y="992188"/>
            <a:ext cx="138430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6" y="0"/>
              </a:cxn>
              <a:cxn ang="0">
                <a:pos x="872" y="504"/>
              </a:cxn>
            </a:cxnLst>
            <a:rect l="0" t="0" r="r" b="b"/>
            <a:pathLst>
              <a:path w="872" h="504">
                <a:moveTo>
                  <a:pt x="0" y="0"/>
                </a:moveTo>
                <a:lnTo>
                  <a:pt x="156" y="0"/>
                </a:lnTo>
                <a:lnTo>
                  <a:pt x="872" y="5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2003425" y="1290638"/>
            <a:ext cx="12001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756" y="510"/>
              </a:cxn>
            </a:cxnLst>
            <a:rect l="0" t="0" r="r" b="b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1311275" y="2074863"/>
            <a:ext cx="12382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0"/>
              </a:cxn>
              <a:cxn ang="0">
                <a:pos x="780" y="104"/>
              </a:cxn>
            </a:cxnLst>
            <a:rect l="0" t="0" r="r" b="b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879475" y="2379663"/>
            <a:ext cx="20224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  <a:cxn ang="0">
                <a:pos x="1274" y="64"/>
              </a:cxn>
            </a:cxnLst>
            <a:rect l="0" t="0" r="r" b="b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1060450" y="2655888"/>
            <a:ext cx="1720850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0"/>
              </a:cxn>
              <a:cxn ang="0">
                <a:pos x="1084" y="102"/>
              </a:cxn>
            </a:cxnLst>
            <a:rect l="0" t="0" r="r" b="b"/>
            <a:pathLst>
              <a:path w="1084" h="102">
                <a:moveTo>
                  <a:pt x="0" y="0"/>
                </a:moveTo>
                <a:lnTo>
                  <a:pt x="400" y="0"/>
                </a:lnTo>
                <a:lnTo>
                  <a:pt x="1084" y="10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927225" y="2963863"/>
            <a:ext cx="3048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1412875" y="3259138"/>
            <a:ext cx="13335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840" y="80"/>
              </a:cxn>
            </a:cxnLst>
            <a:rect l="0" t="0" r="r" b="b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1054100" y="3290888"/>
            <a:ext cx="2060575" cy="74295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670" y="468"/>
              </a:cxn>
              <a:cxn ang="0">
                <a:pos x="1298" y="0"/>
              </a:cxn>
            </a:cxnLst>
            <a:rect l="0" t="0" r="r" b="b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2146300" y="3903663"/>
            <a:ext cx="854075" cy="447675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78" y="282"/>
              </a:cxn>
              <a:cxn ang="0">
                <a:pos x="538" y="0"/>
              </a:cxn>
            </a:cxnLst>
            <a:rect l="0" t="0" r="r" b="b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6816725" y="2884488"/>
            <a:ext cx="228600" cy="39052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8" y="0"/>
              </a:cxn>
              <a:cxn ang="0">
                <a:pos x="0" y="246"/>
              </a:cxn>
            </a:cxnLst>
            <a:rect l="0" t="0" r="r" b="b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6248400" y="3328988"/>
            <a:ext cx="790575" cy="1866900"/>
          </a:xfrm>
          <a:custGeom>
            <a:avLst/>
            <a:gdLst/>
            <a:ahLst/>
            <a:cxnLst>
              <a:cxn ang="0">
                <a:pos x="498" y="1176"/>
              </a:cxn>
              <a:cxn ang="0">
                <a:pos x="398" y="1176"/>
              </a:cxn>
              <a:cxn ang="0">
                <a:pos x="0" y="0"/>
              </a:cxn>
            </a:cxnLst>
            <a:rect l="0" t="0" r="r" b="b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6851650" y="2646363"/>
            <a:ext cx="1936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6359525" y="2373313"/>
            <a:ext cx="685800" cy="2476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156"/>
              </a:cxn>
            </a:cxnLst>
            <a:rect l="0" t="0" r="r" b="b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6359525" y="2100263"/>
            <a:ext cx="685800" cy="4508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284"/>
              </a:cxn>
            </a:cxnLst>
            <a:rect l="0" t="0" r="r" b="b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5254625" y="1824038"/>
            <a:ext cx="1790700" cy="638175"/>
          </a:xfrm>
          <a:custGeom>
            <a:avLst/>
            <a:gdLst/>
            <a:ahLst/>
            <a:cxnLst>
              <a:cxn ang="0">
                <a:pos x="1128" y="0"/>
              </a:cxn>
              <a:cxn ang="0">
                <a:pos x="1068" y="0"/>
              </a:cxn>
              <a:cxn ang="0">
                <a:pos x="0" y="402"/>
              </a:cxn>
            </a:cxnLst>
            <a:rect l="0" t="0" r="r" b="b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5476875" y="1550988"/>
            <a:ext cx="1568450" cy="454025"/>
          </a:xfrm>
          <a:custGeom>
            <a:avLst/>
            <a:gdLst/>
            <a:ahLst/>
            <a:cxnLst>
              <a:cxn ang="0">
                <a:pos x="988" y="0"/>
              </a:cxn>
              <a:cxn ang="0">
                <a:pos x="928" y="0"/>
              </a:cxn>
              <a:cxn ang="0">
                <a:pos x="0" y="286"/>
              </a:cxn>
            </a:cxnLst>
            <a:rect l="0" t="0" r="r" b="b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Freeform 28"/>
          <p:cNvSpPr>
            <a:spLocks/>
          </p:cNvSpPr>
          <p:nvPr/>
        </p:nvSpPr>
        <p:spPr bwMode="auto">
          <a:xfrm>
            <a:off x="6394450" y="1277938"/>
            <a:ext cx="650875" cy="196850"/>
          </a:xfrm>
          <a:custGeom>
            <a:avLst/>
            <a:gdLst/>
            <a:ahLst/>
            <a:cxnLst>
              <a:cxn ang="0">
                <a:pos x="410" y="0"/>
              </a:cxn>
              <a:cxn ang="0">
                <a:pos x="350" y="0"/>
              </a:cxn>
              <a:cxn ang="0">
                <a:pos x="0" y="124"/>
              </a:cxn>
            </a:cxnLst>
            <a:rect l="0" t="0" r="r" b="b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29"/>
          <p:cNvSpPr>
            <a:spLocks/>
          </p:cNvSpPr>
          <p:nvPr/>
        </p:nvSpPr>
        <p:spPr bwMode="auto">
          <a:xfrm>
            <a:off x="2546350" y="4103688"/>
            <a:ext cx="1812925" cy="771525"/>
          </a:xfrm>
          <a:custGeom>
            <a:avLst/>
            <a:gdLst/>
            <a:ahLst/>
            <a:cxnLst>
              <a:cxn ang="0">
                <a:pos x="0" y="486"/>
              </a:cxn>
              <a:cxn ang="0">
                <a:pos x="294" y="486"/>
              </a:cxn>
              <a:cxn ang="0">
                <a:pos x="1142" y="0"/>
              </a:cxn>
            </a:cxnLst>
            <a:rect l="0" t="0" r="r" b="b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2063750" y="709613"/>
            <a:ext cx="1625600" cy="9906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2063750" y="709613"/>
            <a:ext cx="1603375" cy="8921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6442075" y="1824038"/>
            <a:ext cx="514350" cy="4476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6442075" y="1554163"/>
            <a:ext cx="504825" cy="3683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2" name="Freeform 34"/>
          <p:cNvSpPr>
            <a:spLocks/>
          </p:cNvSpPr>
          <p:nvPr/>
        </p:nvSpPr>
        <p:spPr bwMode="auto">
          <a:xfrm>
            <a:off x="1733550" y="703263"/>
            <a:ext cx="1889125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" y="0"/>
              </a:cxn>
              <a:cxn ang="0">
                <a:pos x="1190" y="504"/>
              </a:cxn>
            </a:cxnLst>
            <a:rect l="0" t="0" r="r" b="b"/>
            <a:pathLst>
              <a:path w="1190" h="504">
                <a:moveTo>
                  <a:pt x="0" y="0"/>
                </a:moveTo>
                <a:lnTo>
                  <a:pt x="204" y="0"/>
                </a:lnTo>
                <a:lnTo>
                  <a:pt x="1190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Freeform 35"/>
          <p:cNvSpPr>
            <a:spLocks/>
          </p:cNvSpPr>
          <p:nvPr/>
        </p:nvSpPr>
        <p:spPr bwMode="auto">
          <a:xfrm>
            <a:off x="1816100" y="985838"/>
            <a:ext cx="139065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0"/>
              </a:cxn>
              <a:cxn ang="0">
                <a:pos x="876" y="504"/>
              </a:cxn>
            </a:cxnLst>
            <a:rect l="0" t="0" r="r" b="b"/>
            <a:pathLst>
              <a:path w="876" h="504">
                <a:moveTo>
                  <a:pt x="0" y="0"/>
                </a:moveTo>
                <a:lnTo>
                  <a:pt x="160" y="0"/>
                </a:lnTo>
                <a:lnTo>
                  <a:pt x="876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Freeform 36"/>
          <p:cNvSpPr>
            <a:spLocks/>
          </p:cNvSpPr>
          <p:nvPr/>
        </p:nvSpPr>
        <p:spPr bwMode="auto">
          <a:xfrm>
            <a:off x="1997075" y="1284288"/>
            <a:ext cx="12001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756" y="510"/>
              </a:cxn>
            </a:cxnLst>
            <a:rect l="0" t="0" r="r" b="b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Freeform 37"/>
          <p:cNvSpPr>
            <a:spLocks/>
          </p:cNvSpPr>
          <p:nvPr/>
        </p:nvSpPr>
        <p:spPr bwMode="auto">
          <a:xfrm>
            <a:off x="1304925" y="2068513"/>
            <a:ext cx="12382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0"/>
              </a:cxn>
              <a:cxn ang="0">
                <a:pos x="780" y="104"/>
              </a:cxn>
            </a:cxnLst>
            <a:rect l="0" t="0" r="r" b="b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Freeform 38"/>
          <p:cNvSpPr>
            <a:spLocks/>
          </p:cNvSpPr>
          <p:nvPr/>
        </p:nvSpPr>
        <p:spPr bwMode="auto">
          <a:xfrm>
            <a:off x="873125" y="2373313"/>
            <a:ext cx="20224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  <a:cxn ang="0">
                <a:pos x="1274" y="64"/>
              </a:cxn>
            </a:cxnLst>
            <a:rect l="0" t="0" r="r" b="b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Freeform 39"/>
          <p:cNvSpPr>
            <a:spLocks/>
          </p:cNvSpPr>
          <p:nvPr/>
        </p:nvSpPr>
        <p:spPr bwMode="auto">
          <a:xfrm>
            <a:off x="1057275" y="2649538"/>
            <a:ext cx="1717675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8" y="0"/>
              </a:cxn>
              <a:cxn ang="0">
                <a:pos x="1082" y="102"/>
              </a:cxn>
            </a:cxnLst>
            <a:rect l="0" t="0" r="r" b="b"/>
            <a:pathLst>
              <a:path w="1082" h="102">
                <a:moveTo>
                  <a:pt x="0" y="0"/>
                </a:moveTo>
                <a:lnTo>
                  <a:pt x="398" y="0"/>
                </a:lnTo>
                <a:lnTo>
                  <a:pt x="1082" y="10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Freeform 40"/>
          <p:cNvSpPr>
            <a:spLocks/>
          </p:cNvSpPr>
          <p:nvPr/>
        </p:nvSpPr>
        <p:spPr bwMode="auto">
          <a:xfrm>
            <a:off x="2771775" y="2576513"/>
            <a:ext cx="57150" cy="4603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0" y="290"/>
              </a:cxn>
              <a:cxn ang="0">
                <a:pos x="28" y="290"/>
              </a:cxn>
            </a:cxnLst>
            <a:rect l="0" t="0" r="r" b="b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1914525" y="2957513"/>
            <a:ext cx="365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>
            <a:off x="1406525" y="3252788"/>
            <a:ext cx="13335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840" y="80"/>
              </a:cxn>
            </a:cxnLst>
            <a:rect l="0" t="0" r="r" b="b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>
            <a:off x="1047750" y="3284538"/>
            <a:ext cx="2060575" cy="74295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670" y="468"/>
              </a:cxn>
              <a:cxn ang="0">
                <a:pos x="1298" y="0"/>
              </a:cxn>
            </a:cxnLst>
            <a:rect l="0" t="0" r="r" b="b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Freeform 44"/>
          <p:cNvSpPr>
            <a:spLocks/>
          </p:cNvSpPr>
          <p:nvPr/>
        </p:nvSpPr>
        <p:spPr bwMode="auto">
          <a:xfrm>
            <a:off x="2139950" y="3897313"/>
            <a:ext cx="854075" cy="447675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78" y="282"/>
              </a:cxn>
              <a:cxn ang="0">
                <a:pos x="538" y="0"/>
              </a:cxn>
            </a:cxnLst>
            <a:rect l="0" t="0" r="r" b="b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Freeform 45"/>
          <p:cNvSpPr>
            <a:spLocks/>
          </p:cNvSpPr>
          <p:nvPr/>
        </p:nvSpPr>
        <p:spPr bwMode="auto">
          <a:xfrm>
            <a:off x="6711950" y="3430588"/>
            <a:ext cx="327025" cy="933450"/>
          </a:xfrm>
          <a:custGeom>
            <a:avLst/>
            <a:gdLst/>
            <a:ahLst/>
            <a:cxnLst>
              <a:cxn ang="0">
                <a:pos x="206" y="588"/>
              </a:cxn>
              <a:cxn ang="0">
                <a:pos x="200" y="588"/>
              </a:cxn>
              <a:cxn ang="0">
                <a:pos x="0" y="0"/>
              </a:cxn>
            </a:cxnLst>
            <a:rect l="0" t="0" r="r" b="b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6581775" y="3436938"/>
            <a:ext cx="447675" cy="9271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Freeform 47"/>
          <p:cNvSpPr>
            <a:spLocks/>
          </p:cNvSpPr>
          <p:nvPr/>
        </p:nvSpPr>
        <p:spPr bwMode="auto">
          <a:xfrm>
            <a:off x="6705600" y="3424238"/>
            <a:ext cx="327025" cy="933450"/>
          </a:xfrm>
          <a:custGeom>
            <a:avLst/>
            <a:gdLst/>
            <a:ahLst/>
            <a:cxnLst>
              <a:cxn ang="0">
                <a:pos x="206" y="588"/>
              </a:cxn>
              <a:cxn ang="0">
                <a:pos x="200" y="588"/>
              </a:cxn>
              <a:cxn ang="0">
                <a:pos x="0" y="0"/>
              </a:cxn>
            </a:cxnLst>
            <a:rect l="0" t="0" r="r" b="b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6575425" y="3430588"/>
            <a:ext cx="447675" cy="9271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7" name="Freeform 49"/>
          <p:cNvSpPr>
            <a:spLocks/>
          </p:cNvSpPr>
          <p:nvPr/>
        </p:nvSpPr>
        <p:spPr bwMode="auto">
          <a:xfrm>
            <a:off x="6810375" y="2878138"/>
            <a:ext cx="228600" cy="39052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8" y="0"/>
              </a:cxn>
              <a:cxn ang="0">
                <a:pos x="0" y="246"/>
              </a:cxn>
            </a:cxnLst>
            <a:rect l="0" t="0" r="r" b="b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8" name="Freeform 50"/>
          <p:cNvSpPr>
            <a:spLocks/>
          </p:cNvSpPr>
          <p:nvPr/>
        </p:nvSpPr>
        <p:spPr bwMode="auto">
          <a:xfrm>
            <a:off x="6242050" y="3322638"/>
            <a:ext cx="790575" cy="1866900"/>
          </a:xfrm>
          <a:custGeom>
            <a:avLst/>
            <a:gdLst/>
            <a:ahLst/>
            <a:cxnLst>
              <a:cxn ang="0">
                <a:pos x="498" y="1176"/>
              </a:cxn>
              <a:cxn ang="0">
                <a:pos x="398" y="1176"/>
              </a:cxn>
              <a:cxn ang="0">
                <a:pos x="0" y="0"/>
              </a:cxn>
            </a:cxnLst>
            <a:rect l="0" t="0" r="r" b="b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H="1">
            <a:off x="6845300" y="2640013"/>
            <a:ext cx="1936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0" name="Freeform 52"/>
          <p:cNvSpPr>
            <a:spLocks/>
          </p:cNvSpPr>
          <p:nvPr/>
        </p:nvSpPr>
        <p:spPr bwMode="auto">
          <a:xfrm>
            <a:off x="6353175" y="2366963"/>
            <a:ext cx="685800" cy="2476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156"/>
              </a:cxn>
            </a:cxnLst>
            <a:rect l="0" t="0" r="r" b="b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1" name="Freeform 53"/>
          <p:cNvSpPr>
            <a:spLocks/>
          </p:cNvSpPr>
          <p:nvPr/>
        </p:nvSpPr>
        <p:spPr bwMode="auto">
          <a:xfrm>
            <a:off x="6353175" y="2093913"/>
            <a:ext cx="685800" cy="4508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284"/>
              </a:cxn>
            </a:cxnLst>
            <a:rect l="0" t="0" r="r" b="b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2" name="Freeform 54"/>
          <p:cNvSpPr>
            <a:spLocks/>
          </p:cNvSpPr>
          <p:nvPr/>
        </p:nvSpPr>
        <p:spPr bwMode="auto">
          <a:xfrm>
            <a:off x="5248275" y="1817688"/>
            <a:ext cx="1790700" cy="638175"/>
          </a:xfrm>
          <a:custGeom>
            <a:avLst/>
            <a:gdLst/>
            <a:ahLst/>
            <a:cxnLst>
              <a:cxn ang="0">
                <a:pos x="1128" y="0"/>
              </a:cxn>
              <a:cxn ang="0">
                <a:pos x="1068" y="0"/>
              </a:cxn>
              <a:cxn ang="0">
                <a:pos x="0" y="402"/>
              </a:cxn>
            </a:cxnLst>
            <a:rect l="0" t="0" r="r" b="b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3" name="Freeform 55"/>
          <p:cNvSpPr>
            <a:spLocks/>
          </p:cNvSpPr>
          <p:nvPr/>
        </p:nvSpPr>
        <p:spPr bwMode="auto">
          <a:xfrm>
            <a:off x="5470525" y="1544638"/>
            <a:ext cx="1568450" cy="454025"/>
          </a:xfrm>
          <a:custGeom>
            <a:avLst/>
            <a:gdLst/>
            <a:ahLst/>
            <a:cxnLst>
              <a:cxn ang="0">
                <a:pos x="988" y="0"/>
              </a:cxn>
              <a:cxn ang="0">
                <a:pos x="928" y="0"/>
              </a:cxn>
              <a:cxn ang="0">
                <a:pos x="0" y="286"/>
              </a:cxn>
            </a:cxnLst>
            <a:rect l="0" t="0" r="r" b="b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4" name="Freeform 56"/>
          <p:cNvSpPr>
            <a:spLocks/>
          </p:cNvSpPr>
          <p:nvPr/>
        </p:nvSpPr>
        <p:spPr bwMode="auto">
          <a:xfrm>
            <a:off x="6388100" y="1271588"/>
            <a:ext cx="650875" cy="196850"/>
          </a:xfrm>
          <a:custGeom>
            <a:avLst/>
            <a:gdLst/>
            <a:ahLst/>
            <a:cxnLst>
              <a:cxn ang="0">
                <a:pos x="410" y="0"/>
              </a:cxn>
              <a:cxn ang="0">
                <a:pos x="350" y="0"/>
              </a:cxn>
              <a:cxn ang="0">
                <a:pos x="0" y="124"/>
              </a:cxn>
            </a:cxnLst>
            <a:rect l="0" t="0" r="r" b="b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5" name="Freeform 57"/>
          <p:cNvSpPr>
            <a:spLocks/>
          </p:cNvSpPr>
          <p:nvPr/>
        </p:nvSpPr>
        <p:spPr bwMode="auto">
          <a:xfrm>
            <a:off x="2540000" y="4097338"/>
            <a:ext cx="1812925" cy="771525"/>
          </a:xfrm>
          <a:custGeom>
            <a:avLst/>
            <a:gdLst/>
            <a:ahLst/>
            <a:cxnLst>
              <a:cxn ang="0">
                <a:pos x="0" y="486"/>
              </a:cxn>
              <a:cxn ang="0">
                <a:pos x="294" y="486"/>
              </a:cxn>
              <a:cxn ang="0">
                <a:pos x="1142" y="0"/>
              </a:cxn>
            </a:cxnLst>
            <a:rect l="0" t="0" r="r" b="b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>
            <a:off x="2057400" y="703263"/>
            <a:ext cx="1625600" cy="9906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2057400" y="703263"/>
            <a:ext cx="1603375" cy="8921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H="1">
            <a:off x="6435725" y="1817688"/>
            <a:ext cx="514350" cy="4476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H="1">
            <a:off x="6435725" y="1547813"/>
            <a:ext cx="504825" cy="368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7058025" y="423068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the retina</a:t>
            </a:r>
            <a:endParaRPr lang="en-US" sz="1800" b="1">
              <a:latin typeface="Arial" charset="0"/>
            </a:endParaRPr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7058025" y="5062538"/>
            <a:ext cx="124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(blind spot)</a:t>
            </a:r>
            <a:endParaRPr lang="en-US" sz="1800" b="1">
              <a:latin typeface="Arial" charset="0"/>
            </a:endParaRP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7064375" y="2757488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nerve</a:t>
            </a:r>
            <a:endParaRPr lang="en-US" sz="1800" b="1">
              <a:latin typeface="Arial" charset="0"/>
            </a:endParaRPr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7064375" y="2519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7064375" y="2243138"/>
            <a:ext cx="166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Fovea centralis</a:t>
            </a:r>
            <a:endParaRPr lang="en-US" sz="1800" b="1">
              <a:latin typeface="Arial" charset="0"/>
            </a:endParaRP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7064375" y="19700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lutea</a:t>
            </a:r>
            <a:endParaRPr lang="en-US" sz="1800" b="1">
              <a:latin typeface="Arial" charset="0"/>
            </a:endParaRPr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7064375" y="168116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7064375" y="14239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27718" name="Rectangle 70"/>
          <p:cNvSpPr>
            <a:spLocks noChangeArrowheads="1"/>
          </p:cNvSpPr>
          <p:nvPr/>
        </p:nvSpPr>
        <p:spPr bwMode="auto">
          <a:xfrm>
            <a:off x="7064375" y="11477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27719" name="Rectangle 71"/>
          <p:cNvSpPr>
            <a:spLocks noChangeArrowheads="1"/>
          </p:cNvSpPr>
          <p:nvPr/>
        </p:nvSpPr>
        <p:spPr bwMode="auto">
          <a:xfrm>
            <a:off x="463550" y="5476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Ora serrata</a:t>
            </a:r>
            <a:endParaRPr lang="en-US" sz="1800" b="1">
              <a:latin typeface="Arial" charset="0"/>
            </a:endParaRP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463550" y="5576888"/>
            <a:ext cx="43307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Diagrammatic view.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vitreous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 is illustrated only in the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bottom part of the eyeball.</a:t>
            </a:r>
            <a:endParaRPr lang="en-US" sz="1800" b="1">
              <a:latin typeface="Arial" charset="0"/>
            </a:endParaRP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463550" y="855663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body</a:t>
            </a:r>
            <a:endParaRPr lang="en-US" sz="1800" b="1">
              <a:latin typeface="Arial" charset="0"/>
            </a:endParaRP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463550" y="1147763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800" b="1">
              <a:latin typeface="Arial" charset="0"/>
            </a:endParaRP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463550" y="193833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463550" y="22367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27725" name="Rectangle 77"/>
          <p:cNvSpPr>
            <a:spLocks noChangeArrowheads="1"/>
          </p:cNvSpPr>
          <p:nvPr/>
        </p:nvSpPr>
        <p:spPr bwMode="auto">
          <a:xfrm>
            <a:off x="463550" y="2817813"/>
            <a:ext cx="142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463550" y="252571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466725" y="3119438"/>
            <a:ext cx="2019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segment (contains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humor)</a:t>
            </a:r>
            <a:endParaRPr lang="en-US" sz="1800" b="1">
              <a:latin typeface="Arial" charset="0"/>
            </a:endParaRPr>
          </a:p>
        </p:txBody>
      </p:sp>
      <p:sp>
        <p:nvSpPr>
          <p:cNvPr id="27728" name="Rectangle 80"/>
          <p:cNvSpPr>
            <a:spLocks noChangeArrowheads="1"/>
          </p:cNvSpPr>
          <p:nvPr/>
        </p:nvSpPr>
        <p:spPr bwMode="auto">
          <a:xfrm>
            <a:off x="463550" y="38973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800" b="1">
              <a:latin typeface="Arial" charset="0"/>
            </a:endParaRP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463550" y="4195763"/>
            <a:ext cx="1612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sinus</a:t>
            </a:r>
            <a:endParaRPr lang="en-US" sz="1800" b="1">
              <a:latin typeface="Arial" charset="0"/>
            </a:endParaRPr>
          </a:p>
        </p:txBody>
      </p:sp>
      <p:sp>
        <p:nvSpPr>
          <p:cNvPr id="27730" name="Rectangle 82"/>
          <p:cNvSpPr>
            <a:spLocks noChangeArrowheads="1"/>
          </p:cNvSpPr>
          <p:nvPr/>
        </p:nvSpPr>
        <p:spPr bwMode="auto">
          <a:xfrm>
            <a:off x="463550" y="4738688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segment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vitreous humor)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Layer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/>
            <a:r>
              <a:rPr lang="en-US" dirty="0"/>
              <a:t>Outermost layer; </a:t>
            </a:r>
            <a:endParaRPr lang="en-US" dirty="0" smtClean="0"/>
          </a:p>
          <a:p>
            <a:pPr marL="344488" indent="-344488"/>
            <a:r>
              <a:rPr lang="en-US" dirty="0" smtClean="0"/>
              <a:t>dense </a:t>
            </a:r>
            <a:r>
              <a:rPr lang="en-US" dirty="0" err="1"/>
              <a:t>avascular</a:t>
            </a:r>
            <a:r>
              <a:rPr lang="en-US" dirty="0"/>
              <a:t> connective tissue</a:t>
            </a:r>
          </a:p>
          <a:p>
            <a:pPr marL="344488" indent="-344488"/>
            <a:r>
              <a:rPr lang="en-US" dirty="0"/>
              <a:t>Two regions: sclera and </a:t>
            </a:r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24578" name="AutoShape 2" descr="data:image/jpeg;base64,/9j/4AAQSkZJRgABAQAAAQABAAD/2wBDAAkGBwgHBgkIBwgKCgkLDRYPDQwMDRsUFRAWIB0iIiAdHx8kKDQsJCYxJx8fLT0tMTU3Ojo6Iys/RD84QzQ5Ojf/2wBDAQoKCg0MDRoPDxo3JR8lNzc3Nzc3Nzc3Nzc3Nzc3Nzc3Nzc3Nzc3Nzc3Nzc3Nzc3Nzc3Nzc3Nzc3Nzc3Nzc3Nzf/wAARCADJAPsDASIAAhEBAxEB/8QAHAAAAgMBAQEBAAAAAAAAAAAAAwQBAgUGAAcI/8QAPRAAAgIBAwIFAgQEAwYHAQAAAQIAAxEEEiExQQUTIlFhMnEUgZGhBkJSsSMzwQc0YoLR4RU1Q3JzkvDx/8QAGQEAAwEBAQAAAAAAAAAAAAAAAQIDAAQF/8QAJBEAAgICAwACAgMBAAAAAAAAAAECEQMhEjFBE1EycQRhwSL/2gAMAwEAAhEDEQA/AHPM4GefmN6LVJWzCzG1hzx0PvMivc2Ru5HSCu1J05AtO3PQnvPNd9nqNRqh0aTR+YhFFf1DO30/2xNGuiseI2LXZszsI9ZK5G33OO354nOHxGnP+YDNXTi26kWVI7g91BmUZT62I3GPppXV1fglasqDUoUY74JGMfbBiLEs+Qoz7wo0WqX69NcM+wzJs09laZ2OPusf45pbQI5IeMD6ipDKDF7PDamQmlDVZ1D1kqQft0jo5XuPuOslT05xiDfTDaZlLpLAwNiWO4/mNuR+8st11b4rU+Z2xzibDbMjgZMFqfpyiHPwIGjJiZW7U07dQQgIwy1nG/8A9x/6RLVBQQp2sR+ZEPbZrLsJVp/LIH+a7Yx+Q6xX/wAOZdzWk3uxyxztJMDthSS/sRDVVXILWHlgkKxPT4M1tPb5+jZKmb6jtAX/AFi5qXGz8IxGem0Y/vJWu9ceXY9AX6U4Yf8Ab8jB4F/0J6jRaiy1rRUyMDtTjhvuIKoO9/l2nynI5DdOPaaNH4uqwWmzzSP5SABPahdVrdQbtTRUeQUrXnOBg5gqzXxFHRjXg5ZBnkdplPSqNmsjB7Ga+uoFbrvrBquAatUPp/SJ6imxbF2FQG5GRFaaMpCFqdz19sRewArjJ68jtNgaQGvNjqXI6DtM/U6co/TIhTHVMUrOA67iAw6e883qT5HSSAqXZPH3Egnc6+3x95QzRFbGt0fAx0MnVA1276mz84nnDo5U5Kq3Inn2WVEAkMnTPcQ+k5IpcxdBavcYI+YseHDKSAf1EsDhsdm4595S4FTx1HWUiq0QkHuua/Pmtmz3957T2EnZYcj2PeLM2QAOoPBlntJ2sBhgOcQ8dUJZbU1bW3J07QRO9T7x1bK7aiGPbriI2hq3z1PeGDvQGUpYpZg8Q+fmAvUYBQ5gfNb3MpV7EutHWaPxfU0albCFfafpboYx4v4xd4vsNtaqtYwoUYAmYwVHX5jNVpf0YAA9pKlVEJZJN2DqU7ScY+82dJ4jrqdIKK7rAi8gA4xMSy4+fsXhVjekvfzgpPEK6JuTTNrT+N+JL01Fpx8zW0nj2rvTZbYxz74nJ2aphYwHAh9PqMAER4sPJneaHVtbQVbBHyBPfg6nbIAnP+H67IAz+U6HSXh1BEo0mNDI0e/ApnBGIOzw/wDpYzQ3BgJOc9Yjgi6yP7MR9FcM45EVupvAPo/adNjJzKWKm05ElLHEos0jlDTb1K8wgoY14tUhf6h2m/5KP1US9aFBtQ8HqCOsEcaGednMnRucmu47QO4EoaWoO4M+/wByZ0Oq0ldhzWBU3cDp+kQ1ekapQzkMv9Q/1iShXQ8cqb2c1qKdRUTabEfcSWBUkLnqQP7wFtNtC1WXWpajMMOvTnj/AFm49YzuUxHVaOl92a8Fhg44/OT0VUX4U09Sld5KgHOGboYlZYluT5Y2E+kxizQatEHlalbFPGyzgY+4gTXe9oTUBKc+mtBn1f8AN0P2gadaNe9mRfSzEt/Nnt2irIVHz9pv6qoaNd9jKoJwAx5aLamqqxMhNrd5lJrspZkOxKlmLcng+/vILeXchVhxgE/BlrUZHKr9PtKvXmveuTg4Ix0lVQJIFqABY4HQHietG5A4O4sMky1fr3hs5xxiDQ7S3IwDnBjohJAWBVcj6ev2kA+b6c8jkQrABygPpY8ExZg1No6jEqtkJaLU3bWKPn/oYw22xPy4gNXWPLFqchuSfaVouAxk59+ZmrVoW/GUzsfB6GVaok5ziGvQYJH5QAuIGCeY630JI6W9QLwOwEPpKs6gAZPeC1FTNYrjMc05/DVmxvqbpONzpE+NsSvTZqXdlwOw95ahmd8ovqPWFuU3PvP5QgQaPTk9bW7+0MJ62LONvQrYWa/aDk98RsKUQAnpA1gU0eaRl2M8zMVG89ZUlY7prtrgjmdR4ZqdwAJnFU2bXxmb/hV+CBmVgwXs7Kp+ODC7vmI6azco94yG7RmXg9BduecmQUUjkk/nIBx3ls8ZHMkyqYs6Gr1Vn8iZTzNQ3Kqi/J5jFjgISRF6rAxOOkT0e9E733hLwDnoRKX1BlbDkfBhL0D18fUOQZn6q/UsNopIbpuJ4mboMVy6MzW5rchDlu4UQSXq6gWcNNKik1DDAEnksR1mXrFRXu34AByJKUdWdWOaekXddycGL3alnrNdqBqlPKEZwf8AWLUW6hDvdSUPQZ5xGHWvUqHUkMOjDrJ7LUvRS46Uugo0e0BfU2OOvYmCsrBb0AkfIjrpbgK9pKjsABIvFNemL12ZuH0oy43QPYtcUZ2p8OdUW3ZlT0ImbfWUBK5IIwQe83Fe38Le9VgC7CwwfjrMnU0WrSrPzkcnHeFGXdGfVW5t9H/8i964c9R7xkOQSVOCTgxe5tzN8mXi3YkolT66se3eBvIsQEklx1GIRG4K9vmCbar4boeDiVj2Qkj1LFkas8jrF2Gxscy4co4b26ydSuMEHIIBBlFpkH0EDZQA56e0GaNxznrIpfcm3+YHIhF1ACgHrBtdA0dYzf4oI+n2gdaS4BBxjpMzV+JCgBQcnEybfFLnJw05Y4Jy2Lyo6ZGdUXDTQOx6w1jZwOk4mnxO9GBL5HsZ0Xh+qTWoMNjHUQZMUobMpJjVoe5vTwgkWjavXOOI6aG8vCYC46xQVJkiy0YHYRsb8ZPJEXG7cCBNTw9yrA8xa62lFxWM/ee0NmWHPftLJ0QapnaeG27kHM1EOR1mH4UTheMzbr+I72XgExBN5ivg9D3HaHUc/Euy8cCTki0WAK7kweYLaiEFeIyau4OPtAXUFjyxgpmtHsk89oOzJBEtsesYVgw9mi91tq5Plj9YWwKO9FLB7xDWaavUA71GYeyxwfWCPyzBNYD9LA/GIjknopFNOzMbNTipgAex7GVanYNycHuB0MNrPWaywx68faEX1IMe0jaOu2kmIs4s4OQR1EXtXIwqkspypI6GNaughg6nn3EFXdklX4YfvFaK8rVCZ029z5di1gEE0lu/v/rFtUlvNTEgA84OQZoWUpzkZDHOD7wX4dsMQwGDwO5+0DBTMR9PYDuXsf3iOpG25sDA6zWpZgtbsd5IywPfPWIasA2MUGFB4lYS2K9iRBBwRg/MHb6sEnnHMe1eleoKT6lIGGHT7RMjj7S8XeyMkBsXIyZWti2EP2EMRkEGLEFWBHBlVshJU7JO6mwMOGUydpc7gQAecZl7vWqv7jmKsCCRmMtk2j1zs7ZJkV1u5CoCSZHBM7H+Af4YTx7VlbNQakQZO3qZWMXLSOac+OzCq8C1tlYfy8Kfee0Zt0GtFZPOcHE+veI/wdoNHoL3/G6j/CrJGXHXH2nxtyfxO4ksd3UyMttxf0ZckrkdcrO9QUvhep5gbVwwCwVJZgCSRx0hnZgBtzn4E44KhpuyvkORlzxDaLItAHaVJbyv8RuTDeHAb/eXgrZCTOr8JGFGZuVdBMfwyvCjjgzZrXEpReAdRL5HeQoyMTxBz1xMyyIfOOIK0hRk4H5wjL3G6CsVRyRk/MFMzFzch+ncx9gItbZYc4rwPkxpyMRNyxGA35SbQItMCyuRyQB7dYhrUKbFUlnboOmJpZIPMU1pb02VqGZOo9xJzjqy+KX/AEYOotva1RexrKnoBwfmGe51CKjFlY9R1jjBbEDDB+D3ijUVm0FBtPPGehnNVM71NPtEUajcrh2OVOOesrYqW8g4PvKXacMzM+Vwex6wdRZWK8HHQ/EaxZRXaJ3FTtfr2Mny8LwfzlLPUfWuMyi2FPSx47GBoyl9iQQVebWR9Bz8kH/9iLLQLGVHZV7kzUuqWwh+jL0ImfqKytobja3BPsYF2BuhHVhx6N2VXOPaIMs0tQjbueRB6iiv8OjIV3DhgP7y8JULJGaQSeIIgkjMZZce+RBms4Bwc/adCZzyRVDlGrY/IEXJIOMiEsG1+OokMFz1H6R0SaBAcjHSfZv9jmkpOh1FxUGzIGT7T40OCJ9o/wBjdqnQalAfUCDOvF+Mv1/qPPy/nD9/4zr/AOKq608C1rBBnyjzifnqpN2rUf8AFP0V/FGD4DrdwJHlN0+0+D6PTlXaxl6nicWV1N/o6Mng9RUXIydqjqTHd+m068HLH2k6dBbSa2Ug9Ytbp2D4ZeJBISUqKXOtjFl5PsZoeEVBmDY/KZq0/wCIB3nSeEacjbxnMvjW7I9m/oasKOOZpIMYzLaLQWCnc9bD2EhlxDNtHZjhotux1lyQR1gGB65nksCnDcCSWS3TK8daC5GOesXuMprNYmmRSRuZjhVXqYnd4iDVW1VbO9mcIOvzKc4oDxyaCt156QFnB44nk11L1FmO0jgq3BBlfMR+hB+YLTEcJIoxOe0y9coF+bCzVtgdeBHNe+0JWH27zy3xBJoqvSxXPfJOZKbt0WxrirZUVB+npC9MQTIoYnjcI6VABxFNQAeeje8hIpFtiz0F+/3it9JQb1I9o95p2YxuYd4pazuCEwBnnIi2i0XL0XBdTgjcIO3aw4GDCulxOSB+Rg2qcg5IA+Iyfg2mKjUeW21/p95e5BYh24ORyPeC1OlH8vX79ZTTXFW2OCPmK0HVC7Kyp/Uo6qeoi6iux9rHA+eJr2JlSm1eTndjn9Zl30FCRtJHYwxYKEtTWq2N5ZJUHjMXI5A65jNlZJOP0kLQ3B/T5nQpUiTQnamGx3HBgSDng/vG7FxBbfky0ZEpRD6jw5jtZB1Uf2nYf7MvED4T4oE1DbKrBgntEqq1dUU4ztH9pc0vTcGQALEx/wAqUJU+jiyYvkjrw+veJ+KeHanQXVDVVMWQ8Az5K2lbzScbVzNTTeKMtLC2lCAOCIDUXLZyQADNlfJ2gqVqmK6jdVtKtjjtFvxLFtrtuHTmFtdRnLAiAWkPYNp4MyT8ITdsa0NRtu5HSdv/AA7okt1CIw4x2nPeGaUqORzOt8LLaYq64B+06I1E2ONs3dZc1FZqZMbhwwMyieDD26izUY8w9PiDKZGF6yGVuTO6NIXc4Aieqax8JUwVj3IzNBqyOogfIXfu4zOdxbZaMkhNdC1u1tSwdk+kgYEFp9BZVqVJdfLrztAHPPvNbGOM8fMoVGfSQDKqPojyS2hLUaDT3EtZUjHGMkTMv8Ov07Z0dh29kYZE3z0MDYQBxzn2hlFMWOSSOW1Z1FpT8VUBjhUU53NHtKlldCK7AkDmF8T07XlXr3I6nIMz2W1Bjz3V/wDi6SDtM6OXOKSHjkggN+0VuQYwzZ5g6dYxY12Y8xe4PBHvK23pnlhn5iS2GMZJkv5dKE54HcxI6iuw+l1IHsZ7xK0NUmPp3jdA2U6d1yVUfI4idF1FcbYc2qRwYF2BEStRaXVquFJwRmX3EdJuRnCuibAdwxwYLYMcy6sdxyZbOfYx1sSWj1Y3ptP1Dp8xe8NsKfynrGRk8r9QkEi3IIAbvBJfRosyLFKkjJ57xRwUc46zT1Ve05A5mdcWDbhx8x4MLF3OT8wLAZ5aGIzzKFDnpOiJGRv6e3/FrPOCBHNbcFUKG7zNq9JSTa5a05OYrgmzzeTVmrpbEsyhPJGBFVsI3Vv1Eppm2jfnp0k6j1W7043dRHolyshtzACaXhuk6FhF9Npy5BM6Hw/RkkcSsI1sWrH/AA+gkDjibddYVQIDS0hQBiO1pkx2dOONFlTIxLoPiXA29ek90bOeDFcSyIZB3gjWO4+0OeZVjFcEGwBUfeBK4OYy4yOIIrmbihbAc9+YOzBwTCuQMgxa5tvC8mTk0jJNi1yhmwGxFLqUwSSCIdlLnk5J94K1MV4JB+JCTstFUY2r0aORtJB+DAfgkC81DPvmaliLu5OJR1wuTIs6ozdGFdmklAGao9vaCpBLgIDt9jN10RuoEXsqRT6MRS6nqqM3UUgrgcH2ioNoO084mpYhJzF3qhoVS0KFmB6cwldmeBLOhHbiCwQcjiN0K6Y0mCYHUYADKcGXqc/fiAvsDekDmFuwQgKPqC3pcY+YrantyOsLqV5ipsKnBOR940V9BaoqyAEHd+0ghM9W/If94TYGXIMEVOe8omTkjUUbQTjkdJQd/cxx6Q4OOIIacjgj9pY8eSoqgOwAdTHtPQW25EvptNwOOZueH6EsQSMSkYknsjQaItjjn7To9DpAgAxLaPShQJpVVBeZaqKQh9lFr2iGAwOJdVkkQM6EqKg+4ld5zwP1l8Z6ypAiMYjcwH0/vIyx64H7yxlcnJ7wMxRlPBDGDYEjG84MYxmCYbST7xGYWsprYYKgxO3SLn/DZh9mjtnryVbiAIIUlWBx1zIzaKRv7ELaLQfRYf8Amilw1FYydpmixck9AIC1fQct+QkmisW09mW12cl6zx3HMi3UJ5YA3H8o4+nUjgfpAWoK29SlhjjA5ki64sVOprUDII+46wL37uVqYj3jAT17tvXt7SzYE1D6QiSjjcpxAPx1hbwtdpOCA3cRaxwT15hoairZ79JULkz3mc44h6a1eqyxyV24CgdzGSsRquwddYVbGPQCIOyFztj1lu2phngzJ3jLY4EDRSC0U1LDPESsI3QzksxxAEEtgDMrBUCSIDsG44ni2TyJcVk9Zv0/wb4ldSlqtRtdQwy/vH7ZJtLtjtekPtnJjVXh5Y9Ju6bw4FFIHUR6nQgdp0KOzynGzJ0nh2MZE29NpFrA4jVenAxxD+XjmV6NHGRXXgcQ6iQgBEvjiaylHhxJMjpPZgsNFTKnGZduDKkRTEHmeA4npbtEvYSpGBxBEEiHgj1IisIua1OOOZD1gg4GM+0OeCYNj1xEaVBtijVgRe2sFsiOMPiLnBMk6KxF2r2IP3i7LuOew6Ri9/MYIp9OeYOwBFwP0iaKJMWsVdvIBid9fBwSPjMbvD44/SZ19rksipuI+Yjey0IsWuUn+b9onbpcjdnmHs1DJxdXtHuOYC3WoQdpBPxMqZbjLwT2vXaFOWJ6ARtlarKuMEdY94Zo6U0dvimpsHmK22msH+b3My9ZazZYnk8xqpWzflKgOps6gfaIFesO7sRzKDGMmBMdqkAVQWwZLotYyD1+ZYFQST1g3DMSTx3jkqsu2FweM+0n8ZqRwt1gA4ABPEAfSMnkyhsyYytdAcEfatMB5SZHYRtFXtBacDyU+0OBxOy9nm0EVZ5xxIBI6zztkdZnIFF1GMYkyqdJcQ2aj2JU8S0g8wWaiuZ6SR7SM4+81gK9GwDLKRK/zSQdrHPSTbCkSevMo/TIlyQYN+hHvAwgX5HWCcFRjMtYxBwDBPvIzkZkmx0jzsc4EXvHIVSdxly7HOBj3Mqq8Enqe8k3ZZKgL1hRgCVCbR6usK7gqeenWKvbuyAePeDSGSbA6yzajFByBM1SBXnv1J9zGNVqVyawR8mJW2DGFwFEk22zoiqiK6k7jljiK06Vb9SldbBSx6noJfUOGOQc/MCWVBkGFFU9aL3v5ZKBsqDiJXuWxL32BhkYi5Y8Yh7HVJHuCvMoqjPqaedwBAFycue3SMkLVlyEVmI/WVwXmh4J4Xb4zea0by0UZewjhYvqqPweqspNgcocbgeDGp1YjaWvRK6sKOGOfaDWsbRkRhypHByYA5z1jJuhbPsuk1SsgAPTiPJYCOs4LTeJmrVWoWPFjD9zN7S+JhgMmdCyJnFPC4nSBgekl0DD5mXVrAehjlepDDkxuyTTQZHwdrde3zC7ona24AgjI5nl1a9H4MCl4ar6HCRme47QK2q3M8zkHgzcmLQaVPSDWwkZlWuGcCByNRfOTJJGMRZrDmQb8DrF5IbiwrcfSZVnOORmBW0HnMFfqFUHkReQyi7oLY3OYBrQTtB+8Ut12RgRJ9QxJ5x8ybkXjifpp2WqDjdgRezVquQGmZZfux64Kx1C8HJk7fhVY16Gu8QG4gZxE79e+30ZAlHsXuOYu9wUFcAxKZZRX0Ae6xnZmOB+8XfUOcgk4l7dRzwBFXZiSQpilHG/CLLyRgCAe1/kxha7LDgDEI2jVE3WEmMmhaEGt45Ep5wyI49NbKfTj5mXeCjYjxpi2Ga1PeP+Ea3wyhNRV4jQbVsQhGHVG7TCZjKEnMtGCTsnKWqs2dP41dpab9PpHKU2n1D3iD6gNkknMTzKMwEfjaom5pbQ35495Q3jPEVLe0GW55zCsYjyn0XxDwwW6i16fQ+9j8HkxIPrNGcWqce46Tcu/wB4u/8Akb+5iWp/yzOR2m6O6LU0k0e03i57tNCrxfkerichZ/mmN0dBKRkyWTHFaOzr8WUjkxmm/wDEOqpySZx9Xaa3hf8AvKfeWguUqZyTioq0d0KgyrW7orY6DrFNap0ygs4Kk4ExtZ/5gPsILxTpV950zguNnMnbo6TT6bKq3mgZGcRmtKKsneh9yTOZ/wDTq+0St+k/nDwilYE2ze8S1FK2blurPHQTLt1iNXneQ2emJjn6/wAoG/qJxT3JnbjjpG0NQSM7sfaJ6jUN2Ix75iAgrfpEzjodaY4dSMY6GL3almHLYEV7xe/vF4lFQWzVohxyT8GUGtODgcxI/VD19IvFlOS+iHutc5J+0kIxG5m4jCdRGh9B+0Hx77FeeukZ6ovxKuyKccZml3P3lB9cb4RHnbEBqa626qcexgr9apzyP1moOhlo6w36TeVnNXasDOCP1mfZcGb6h+s7ZfqMNX0H3lI4UhHmZ88Zh/UP1lTYmPqX9Z9MH1flLL0MooE3kZ8tLrjO9ftmUZ1/rX9Z9eToIzX1lFAk8lnxYsvHqX9ZTK/1L/8AYT7vT9I+8cHQQqIjlZ//2Q=="/>
          <p:cNvSpPr>
            <a:spLocks noChangeAspect="1" noChangeArrowheads="1"/>
          </p:cNvSpPr>
          <p:nvPr/>
        </p:nvSpPr>
        <p:spPr bwMode="auto">
          <a:xfrm>
            <a:off x="63500" y="-923925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BDAAkGBwgHBgkIBwgKCgkLDRYPDQwMDRsUFRAWIB0iIiAdHx8kKDQsJCYxJx8fLT0tMTU3Ojo6Iys/RD84QzQ5Ojf/2wBDAQoKCg0MDRoPDxo3JR8lNzc3Nzc3Nzc3Nzc3Nzc3Nzc3Nzc3Nzc3Nzc3Nzc3Nzc3Nzc3Nzc3Nzc3Nzc3Nzc3Nzf/wAARCADJAPsDASIAAhEBAxEB/8QAHAAAAgMBAQEBAAAAAAAAAAAAAwQBAgUGAAcI/8QAPRAAAgIBAwIFAgQEAwYHAQAAAQIAAxEEEiExQQUTIlFhMnEUgZGhBkJSsSMzwQc0YoLR4RU1Q3JzkvDx/8QAGQEAAwEBAQAAAAAAAAAAAAAAAQIDAAQF/8QAJBEAAgICAwACAgMBAAAAAAAAAAECEQMhEjFBE1EycQRhwSL/2gAMAwEAAhEDEQA/AHPM4GefmN6LVJWzCzG1hzx0PvMivc2Ru5HSCu1J05AtO3PQnvPNd9nqNRqh0aTR+YhFFf1DO30/2xNGuiseI2LXZszsI9ZK5G33OO354nOHxGnP+YDNXTi26kWVI7g91BmUZT62I3GPppXV1fglasqDUoUY74JGMfbBiLEs+Qoz7wo0WqX69NcM+wzJs09laZ2OPusf45pbQI5IeMD6ipDKDF7PDamQmlDVZ1D1kqQft0jo5XuPuOslT05xiDfTDaZlLpLAwNiWO4/mNuR+8st11b4rU+Z2xzibDbMjgZMFqfpyiHPwIGjJiZW7U07dQQgIwy1nG/8A9x/6RLVBQQp2sR+ZEPbZrLsJVp/LIH+a7Yx+Q6xX/wAOZdzWk3uxyxztJMDthSS/sRDVVXILWHlgkKxPT4M1tPb5+jZKmb6jtAX/AFi5qXGz8IxGem0Y/vJWu9ceXY9AX6U4Yf8Ab8jB4F/0J6jRaiy1rRUyMDtTjhvuIKoO9/l2nynI5DdOPaaNH4uqwWmzzSP5SABPahdVrdQbtTRUeQUrXnOBg5gqzXxFHRjXg5ZBnkdplPSqNmsjB7Ga+uoFbrvrBquAatUPp/SJ6imxbF2FQG5GRFaaMpCFqdz19sRewArjJ68jtNgaQGvNjqXI6DtM/U6co/TIhTHVMUrOA67iAw6e883qT5HSSAqXZPH3Egnc6+3x95QzRFbGt0fAx0MnVA1276mz84nnDo5U5Kq3Inn2WVEAkMnTPcQ+k5IpcxdBavcYI+YseHDKSAf1EsDhsdm4595S4FTx1HWUiq0QkHuua/Pmtmz3957T2EnZYcj2PeLM2QAOoPBlntJ2sBhgOcQ8dUJZbU1bW3J07QRO9T7x1bK7aiGPbriI2hq3z1PeGDvQGUpYpZg8Q+fmAvUYBQ5gfNb3MpV7EutHWaPxfU0albCFfafpboYx4v4xd4vsNtaqtYwoUYAmYwVHX5jNVpf0YAA9pKlVEJZJN2DqU7ScY+82dJ4jrqdIKK7rAi8gA4xMSy4+fsXhVjekvfzgpPEK6JuTTNrT+N+JL01Fpx8zW0nj2rvTZbYxz74nJ2aphYwHAh9PqMAER4sPJneaHVtbQVbBHyBPfg6nbIAnP+H67IAz+U6HSXh1BEo0mNDI0e/ApnBGIOzw/wDpYzQ3BgJOc9Yjgi6yP7MR9FcM45EVupvAPo/adNjJzKWKm05ElLHEos0jlDTb1K8wgoY14tUhf6h2m/5KP1US9aFBtQ8HqCOsEcaGednMnRucmu47QO4EoaWoO4M+/wByZ0Oq0ldhzWBU3cDp+kQ1ekapQzkMv9Q/1iShXQ8cqb2c1qKdRUTabEfcSWBUkLnqQP7wFtNtC1WXWpajMMOvTnj/AFm49YzuUxHVaOl92a8Fhg44/OT0VUX4U09Sld5KgHOGboYlZYluT5Y2E+kxizQatEHlalbFPGyzgY+4gTXe9oTUBKc+mtBn1f8AN0P2gadaNe9mRfSzEt/Nnt2irIVHz9pv6qoaNd9jKoJwAx5aLamqqxMhNrd5lJrspZkOxKlmLcng+/vILeXchVhxgE/BlrUZHKr9PtKvXmveuTg4Ix0lVQJIFqABY4HQHietG5A4O4sMky1fr3hs5xxiDQ7S3IwDnBjohJAWBVcj6ev2kA+b6c8jkQrABygPpY8ExZg1No6jEqtkJaLU3bWKPn/oYw22xPy4gNXWPLFqchuSfaVouAxk59+ZmrVoW/GUzsfB6GVaok5ziGvQYJH5QAuIGCeY630JI6W9QLwOwEPpKs6gAZPeC1FTNYrjMc05/DVmxvqbpONzpE+NsSvTZqXdlwOw95ahmd8ovqPWFuU3PvP5QgQaPTk9bW7+0MJ62LONvQrYWa/aDk98RsKUQAnpA1gU0eaRl2M8zMVG89ZUlY7prtrgjmdR4ZqdwAJnFU2bXxmb/hV+CBmVgwXs7Kp+ODC7vmI6azco94yG7RmXg9BduecmQUUjkk/nIBx3ls8ZHMkyqYs6Gr1Vn8iZTzNQ3Kqi/J5jFjgISRF6rAxOOkT0e9E733hLwDnoRKX1BlbDkfBhL0D18fUOQZn6q/UsNopIbpuJ4mboMVy6MzW5rchDlu4UQSXq6gWcNNKik1DDAEnksR1mXrFRXu34AByJKUdWdWOaekXddycGL3alnrNdqBqlPKEZwf8AWLUW6hDvdSUPQZ5xGHWvUqHUkMOjDrJ7LUvRS46Uugo0e0BfU2OOvYmCsrBb0AkfIjrpbgK9pKjsABIvFNemL12ZuH0oy43QPYtcUZ2p8OdUW3ZlT0ImbfWUBK5IIwQe83Fe38Le9VgC7CwwfjrMnU0WrSrPzkcnHeFGXdGfVW5t9H/8i964c9R7xkOQSVOCTgxe5tzN8mXi3YkolT66se3eBvIsQEklx1GIRG4K9vmCbar4boeDiVj2Qkj1LFkas8jrF2Gxscy4co4b26ydSuMEHIIBBlFpkH0EDZQA56e0GaNxznrIpfcm3+YHIhF1ACgHrBtdA0dYzf4oI+n2gdaS4BBxjpMzV+JCgBQcnEybfFLnJw05Y4Jy2Lyo6ZGdUXDTQOx6w1jZwOk4mnxO9GBL5HsZ0Xh+qTWoMNjHUQZMUobMpJjVoe5vTwgkWjavXOOI6aG8vCYC46xQVJkiy0YHYRsb8ZPJEXG7cCBNTw9yrA8xa62lFxWM/ee0NmWHPftLJ0QapnaeG27kHM1EOR1mH4UTheMzbr+I72XgExBN5ivg9D3HaHUc/Euy8cCTki0WAK7kweYLaiEFeIyau4OPtAXUFjyxgpmtHsk89oOzJBEtsesYVgw9mi91tq5Plj9YWwKO9FLB7xDWaavUA71GYeyxwfWCPyzBNYD9LA/GIjknopFNOzMbNTipgAex7GVanYNycHuB0MNrPWaywx68faEX1IMe0jaOu2kmIs4s4OQR1EXtXIwqkspypI6GNaughg6nn3EFXdklX4YfvFaK8rVCZ029z5di1gEE0lu/v/rFtUlvNTEgA84OQZoWUpzkZDHOD7wX4dsMQwGDwO5+0DBTMR9PYDuXsf3iOpG25sDA6zWpZgtbsd5IywPfPWIasA2MUGFB4lYS2K9iRBBwRg/MHb6sEnnHMe1eleoKT6lIGGHT7RMjj7S8XeyMkBsXIyZWti2EP2EMRkEGLEFWBHBlVshJU7JO6mwMOGUydpc7gQAecZl7vWqv7jmKsCCRmMtk2j1zs7ZJkV1u5CoCSZHBM7H+Af4YTx7VlbNQakQZO3qZWMXLSOac+OzCq8C1tlYfy8Kfee0Zt0GtFZPOcHE+veI/wdoNHoL3/G6j/CrJGXHXH2nxtyfxO4ksd3UyMttxf0ZckrkdcrO9QUvhep5gbVwwCwVJZgCSRx0hnZgBtzn4E44KhpuyvkORlzxDaLItAHaVJbyv8RuTDeHAb/eXgrZCTOr8JGFGZuVdBMfwyvCjjgzZrXEpReAdRL5HeQoyMTxBz1xMyyIfOOIK0hRk4H5wjL3G6CsVRyRk/MFMzFzch+ncx9gItbZYc4rwPkxpyMRNyxGA35SbQItMCyuRyQB7dYhrUKbFUlnboOmJpZIPMU1pb02VqGZOo9xJzjqy+KX/AEYOotva1RexrKnoBwfmGe51CKjFlY9R1jjBbEDDB+D3ijUVm0FBtPPGehnNVM71NPtEUajcrh2OVOOesrYqW8g4PvKXacMzM+Vwex6wdRZWK8HHQ/EaxZRXaJ3FTtfr2Mny8LwfzlLPUfWuMyi2FPSx47GBoyl9iQQVebWR9Bz8kH/9iLLQLGVHZV7kzUuqWwh+jL0ImfqKytobja3BPsYF2BuhHVhx6N2VXOPaIMs0tQjbueRB6iiv8OjIV3DhgP7y8JULJGaQSeIIgkjMZZce+RBms4Bwc/adCZzyRVDlGrY/IEXJIOMiEsG1+OokMFz1H6R0SaBAcjHSfZv9jmkpOh1FxUGzIGT7T40OCJ9o/wBjdqnQalAfUCDOvF+Mv1/qPPy/nD9/4zr/AOKq608C1rBBnyjzifnqpN2rUf8AFP0V/FGD4DrdwJHlN0+0+D6PTlXaxl6nicWV1N/o6Mng9RUXIydqjqTHd+m068HLH2k6dBbSa2Ug9Ytbp2D4ZeJBISUqKXOtjFl5PsZoeEVBmDY/KZq0/wCIB3nSeEacjbxnMvjW7I9m/oasKOOZpIMYzLaLQWCnc9bD2EhlxDNtHZjhotux1lyQR1gGB65nksCnDcCSWS3TK8daC5GOesXuMprNYmmRSRuZjhVXqYnd4iDVW1VbO9mcIOvzKc4oDxyaCt156QFnB44nk11L1FmO0jgq3BBlfMR+hB+YLTEcJIoxOe0y9coF+bCzVtgdeBHNe+0JWH27zy3xBJoqvSxXPfJOZKbt0WxrirZUVB+npC9MQTIoYnjcI6VABxFNQAeeje8hIpFtiz0F+/3it9JQb1I9o95p2YxuYd4pazuCEwBnnIi2i0XL0XBdTgjcIO3aw4GDCulxOSB+Rg2qcg5IA+Iyfg2mKjUeW21/p95e5BYh24ORyPeC1OlH8vX79ZTTXFW2OCPmK0HVC7Kyp/Uo6qeoi6iux9rHA+eJr2JlSm1eTndjn9Zl30FCRtJHYwxYKEtTWq2N5ZJUHjMXI5A65jNlZJOP0kLQ3B/T5nQpUiTQnamGx3HBgSDng/vG7FxBbfky0ZEpRD6jw5jtZB1Uf2nYf7MvED4T4oE1DbKrBgntEqq1dUU4ztH9pc0vTcGQALEx/wAqUJU+jiyYvkjrw+veJ+KeHanQXVDVVMWQ8Az5K2lbzScbVzNTTeKMtLC2lCAOCIDUXLZyQADNlfJ2gqVqmK6jdVtKtjjtFvxLFtrtuHTmFtdRnLAiAWkPYNp4MyT8ITdsa0NRtu5HSdv/AA7okt1CIw4x2nPeGaUqORzOt8LLaYq64B+06I1E2ONs3dZc1FZqZMbhwwMyieDD26izUY8w9PiDKZGF6yGVuTO6NIXc4Aieqax8JUwVj3IzNBqyOogfIXfu4zOdxbZaMkhNdC1u1tSwdk+kgYEFp9BZVqVJdfLrztAHPPvNbGOM8fMoVGfSQDKqPojyS2hLUaDT3EtZUjHGMkTMv8Ov07Z0dh29kYZE3z0MDYQBxzn2hlFMWOSSOW1Z1FpT8VUBjhUU53NHtKlldCK7AkDmF8T07XlXr3I6nIMz2W1Bjz3V/wDi6SDtM6OXOKSHjkggN+0VuQYwzZ5g6dYxY12Y8xe4PBHvK23pnlhn5iS2GMZJkv5dKE54HcxI6iuw+l1IHsZ7xK0NUmPp3jdA2U6d1yVUfI4idF1FcbYc2qRwYF2BEStRaXVquFJwRmX3EdJuRnCuibAdwxwYLYMcy6sdxyZbOfYx1sSWj1Y3ptP1Dp8xe8NsKfynrGRk8r9QkEi3IIAbvBJfRosyLFKkjJ57xRwUc46zT1Ve05A5mdcWDbhx8x4MLF3OT8wLAZ5aGIzzKFDnpOiJGRv6e3/FrPOCBHNbcFUKG7zNq9JSTa5a05OYrgmzzeTVmrpbEsyhPJGBFVsI3Vv1Eppm2jfnp0k6j1W7043dRHolyshtzACaXhuk6FhF9Npy5BM6Hw/RkkcSsI1sWrH/AA+gkDjibddYVQIDS0hQBiO1pkx2dOONFlTIxLoPiXA29ek90bOeDFcSyIZB3gjWO4+0OeZVjFcEGwBUfeBK4OYy4yOIIrmbihbAc9+YOzBwTCuQMgxa5tvC8mTk0jJNi1yhmwGxFLqUwSSCIdlLnk5J94K1MV4JB+JCTstFUY2r0aORtJB+DAfgkC81DPvmaliLu5OJR1wuTIs6ozdGFdmklAGao9vaCpBLgIDt9jN10RuoEXsqRT6MRS6nqqM3UUgrgcH2ioNoO084mpYhJzF3qhoVS0KFmB6cwldmeBLOhHbiCwQcjiN0K6Y0mCYHUYADKcGXqc/fiAvsDekDmFuwQgKPqC3pcY+YrantyOsLqV5ipsKnBOR940V9BaoqyAEHd+0ghM9W/If94TYGXIMEVOe8omTkjUUbQTjkdJQd/cxx6Q4OOIIacjgj9pY8eSoqgOwAdTHtPQW25EvptNwOOZueH6EsQSMSkYknsjQaItjjn7To9DpAgAxLaPShQJpVVBeZaqKQh9lFr2iGAwOJdVkkQM6EqKg+4ld5zwP1l8Z6ypAiMYjcwH0/vIyx64H7yxlcnJ7wMxRlPBDGDYEjG84MYxmCYbST7xGYWsprYYKgxO3SLn/DZh9mjtnryVbiAIIUlWBx1zIzaKRv7ELaLQfRYf8Amilw1FYydpmixck9AIC1fQct+QkmisW09mW12cl6zx3HMi3UJ5YA3H8o4+nUjgfpAWoK29SlhjjA5ki64sVOprUDII+46wL37uVqYj3jAT17tvXt7SzYE1D6QiSjjcpxAPx1hbwtdpOCA3cRaxwT15hoairZ79JULkz3mc44h6a1eqyxyV24CgdzGSsRquwddYVbGPQCIOyFztj1lu2phngzJ3jLY4EDRSC0U1LDPESsI3QzksxxAEEtgDMrBUCSIDsG44ni2TyJcVk9Zv0/wb4ldSlqtRtdQwy/vH7ZJtLtjtekPtnJjVXh5Y9Ju6bw4FFIHUR6nQgdp0KOzynGzJ0nh2MZE29NpFrA4jVenAxxD+XjmV6NHGRXXgcQ6iQgBEvjiaylHhxJMjpPZgsNFTKnGZduDKkRTEHmeA4npbtEvYSpGBxBEEiHgj1IisIua1OOOZD1gg4GM+0OeCYNj1xEaVBtijVgRe2sFsiOMPiLnBMk6KxF2r2IP3i7LuOew6Ri9/MYIp9OeYOwBFwP0iaKJMWsVdvIBid9fBwSPjMbvD44/SZ19rksipuI+Yjey0IsWuUn+b9onbpcjdnmHs1DJxdXtHuOYC3WoQdpBPxMqZbjLwT2vXaFOWJ6ARtlarKuMEdY94Zo6U0dvimpsHmK22msH+b3My9ZazZYnk8xqpWzflKgOps6gfaIFesO7sRzKDGMmBMdqkAVQWwZLotYyD1+ZYFQST1g3DMSTx3jkqsu2FweM+0n8ZqRwt1gA4ABPEAfSMnkyhsyYytdAcEfatMB5SZHYRtFXtBacDyU+0OBxOy9nm0EVZ5xxIBI6zztkdZnIFF1GMYkyqdJcQ2aj2JU8S0g8wWaiuZ6SR7SM4+81gK9GwDLKRK/zSQdrHPSTbCkSevMo/TIlyQYN+hHvAwgX5HWCcFRjMtYxBwDBPvIzkZkmx0jzsc4EXvHIVSdxly7HOBj3Mqq8Enqe8k3ZZKgL1hRgCVCbR6usK7gqeenWKvbuyAePeDSGSbA6yzajFByBM1SBXnv1J9zGNVqVyawR8mJW2DGFwFEk22zoiqiK6k7jljiK06Vb9SldbBSx6noJfUOGOQc/MCWVBkGFFU9aL3v5ZKBsqDiJXuWxL32BhkYi5Y8Yh7HVJHuCvMoqjPqaedwBAFycue3SMkLVlyEVmI/WVwXmh4J4Xb4zea0by0UZewjhYvqqPweqspNgcocbgeDGp1YjaWvRK6sKOGOfaDWsbRkRhypHByYA5z1jJuhbPsuk1SsgAPTiPJYCOs4LTeJmrVWoWPFjD9zN7S+JhgMmdCyJnFPC4nSBgekl0DD5mXVrAehjlepDDkxuyTTQZHwdrde3zC7ona24AgjI5nl1a9H4MCl4ar6HCRme47QK2q3M8zkHgzcmLQaVPSDWwkZlWuGcCByNRfOTJJGMRZrDmQb8DrF5IbiwrcfSZVnOORmBW0HnMFfqFUHkReQyi7oLY3OYBrQTtB+8Ut12RgRJ9QxJ5x8ybkXjifpp2WqDjdgRezVquQGmZZfux64Kx1C8HJk7fhVY16Gu8QG4gZxE79e+30ZAlHsXuOYu9wUFcAxKZZRX0Ae6xnZmOB+8XfUOcgk4l7dRzwBFXZiSQpilHG/CLLyRgCAe1/kxha7LDgDEI2jVE3WEmMmhaEGt45Ep5wyI49NbKfTj5mXeCjYjxpi2Ga1PeP+Ea3wyhNRV4jQbVsQhGHVG7TCZjKEnMtGCTsnKWqs2dP41dpab9PpHKU2n1D3iD6gNkknMTzKMwEfjaom5pbQ35495Q3jPEVLe0GW55zCsYjyn0XxDwwW6i16fQ+9j8HkxIPrNGcWqce46Tcu/wB4u/8Akb+5iWp/yzOR2m6O6LU0k0e03i57tNCrxfkerichZ/mmN0dBKRkyWTHFaOzr8WUjkxmm/wDEOqpySZx9Xaa3hf8AvKfeWguUqZyTioq0d0KgyrW7orY6DrFNap0ygs4Kk4ExtZ/5gPsILxTpV950zguNnMnbo6TT6bKq3mgZGcRmtKKsneh9yTOZ/wDTq+0St+k/nDwilYE2ze8S1FK2blurPHQTLt1iNXneQ2emJjn6/wAoG/qJxT3JnbjjpG0NQSM7sfaJ6jUN2Ix75iAgrfpEzjodaY4dSMY6GL3almHLYEV7xe/vF4lFQWzVohxyT8GUGtODgcxI/VD19IvFlOS+iHutc5J+0kIxG5m4jCdRGh9B+0Hx77FeeukZ6ovxKuyKccZml3P3lB9cb4RHnbEBqa626qcexgr9apzyP1moOhlo6w36TeVnNXasDOCP1mfZcGb6h+s7ZfqMNX0H3lI4UhHmZ88Zh/UP1lTYmPqX9Z9MH1flLL0MooE3kZ8tLrjO9ftmUZ1/rX9Z9eToIzX1lFAk8lnxYsvHqX9ZTK/1L/8AYT7vT9I+8cHQQqIjlZ//2Q=="/>
          <p:cNvSpPr>
            <a:spLocks noChangeAspect="1" noChangeArrowheads="1"/>
          </p:cNvSpPr>
          <p:nvPr/>
        </p:nvSpPr>
        <p:spPr bwMode="auto">
          <a:xfrm>
            <a:off x="63500" y="-923925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AAwEBAQEBAAAAAAAAAAAAAwQFAgAGAQf/xAA2EAABBAEDAgUDAQYHAQEAAAABAAIDESEEEjFBUQUTImFxMoGRoQYUQrHR4RUjUmLB8PEkM//EABkBAAMBAQEAAAAAAAAAAAAAAAECAwAEBf/EACERAQEAAwADAQADAQEAAAAAAAABAhEhAxIxQSJRYXEE/9oADAMBAAIRAxEAPwD8TXLl9As0FmEhjMjwAvReGaSgPSUj4Zpcg0vUaSBzWgkUPhQzydXi8f6PpoNraNhMMYA6ufuvjBtaRj8IsfZrRnqVF1RoNAPApE3UMtAHwvrsgbi34auOSKsDplAY4WRYGFpjWWQ4u+AshpP8X2X1sgaSNjc9xdIDtq23QaPuVozbWVtaPelh0gbx19ljfusD1buHHujoLk15lj09EtLI+S2sFbSCXHgHldueQ5tDcaNjNfCXkjndHWnc1vN7hg90ZIW2026Z0jow+cgHBoVtCw5ssxALqYBgkZQtK0kxyS5DmgEXhp7/AHVbTwbzxgI1p8LafRhzrrryeSiTBzLa1xxzRTT3Bo2sH90MQF+XFLb/AEtjNdpOFhleeavoqEEBGKXaWJsUzge15VKNgxj8JNDnSZ027HP/AAu/ds9h7BUGs67avuFiYtiZb3ZR0SW/Il6iONg9PJ61aUh03llxeK3ZulWZAZD5kgoHgdkYQAiwhranvMZpGGmFmqsoE+kdRLMFWH6ba4uGL6XSw+J1WLPseUC293EQEt9Mgz/NaNVVflOajT7gd0ZB/KRdbDTr9ih8+K45e3Kw9hGbWPYppo3gNQ5I+yrjltPPEpKAAdwNdCErLp2ymyAb6lUXN3NrhLOYSfLdQvrdA/KZFC1+ijaCQAFA1Ee0/wBF6/U6drgQW/qoOv0m1x2tVMMnP5cN/EZciuiIcRS5W3HLqgJvRQ73glLNG4gK54XpxgkFDK6g+PHdWPDoQ0DA+wVtrgGANjHbJtIadga0JuOuS6vhc1rvxx1B2vcAMkfZfWvF3VlDBN2CVoOIbYofCU8gwcL4+xXbqNjnuhCQ9crnSECroXwh9b4YDmhpc4nd80gukAsgmkFzyTTc+6GXkOpuXIlHe8vNN9V4oco0LP3Vpe/1B2L/AO9ETRwlrPMfZPNg5anW6drtPLNI8B/RtfTzeE0LSk4DNJQLQ+Y3uByKOK/KRfKI3Ngk2h8h2h4cK/CK3RtlMbZRhwuj0Kf03hWnieHxsG7uUNm1p8j0UTQ0sBBaKsHn5CYaC1tNFf8AKYhhvI9LB+qb0+lBpxFratPLMU4aZ1h5BPW6/RNCEvIaG7cfxDlU49L5hBOGDgd0U6du6xgdCtJobntGm0bg4PaQHhfBIQwjy3Bw6AXlUdSaAAvceAtxaYfVWUuU38PM9T+RDzJ5mgxxkHu41+iyyB7Zg6chziMXwFWbGASAAKCDrIm7A5+QDyEtmutPJLdSAmntBDmkeyHHtL9o/lgo8OlYWguByb23hMSQsLRYwtN1O5ScLOjDmVxhAEI/6UyXlp2u9XZwGfugTSNYMOBPYLWxpjaXmjBacWeym6jS+k4Vb1UHE5PSkKQeYKDfuUNxpuPPPY6J4DQXAmgBkhEaQ4Wm5tM7fW7jIoKfqHeTPwA08gNoMPb4R+dVl3xl9A2hSBrm56Jh4D2JctokFUl3E8sdFZALsV91K1rC5uQD7q1qI7YSBlSpQLp5c0ni+qKViG+E7jj9Vyedp37jTz+Fyf2S9EHSR7nhen8PiAaO6i+Gw2QvSaVga1HyUvhx4ea0CgTWOmUZlBt0PuUtmgaoIsbxtqhd4Kk6BmkA5v7LZ2uBqm0Op5QN6+2gO30yBopwIPdfN1i8Efos7gBlY8gPt4Lmdi1EB25b0JOAByn4NAMluXgWfY9lMDdZDUha2Rv+o4ITul1M4G8QseB/vsLN/wANh7o4XOkZ6QPSRjOM/hZc/wAyZzHEuDvVRKG2eV4bC51DhzRmxzn9E5p9O/UbZYWtbtcae4E0Vh/0bTQNlqStx/hJVCGHcdoFj+a+aWHcAxoOPq+VWh04iaCOeq0hbkA3TbYxbco0MeKaBnkpi27SALd2WNKCS5nUHkpvzgd0YawuZjB9lmSMNab4TzIvTlLa9myE0TnoEdFxy3dIhAfK519aCY8wMwHcd01FomBra7ZRzpGEbQ0UEvqrlnj8KR0bd7rOqj3syKAz8lF/dnxt3MJIB4WnFsmndfZC48LvV3A9u3gLjEDYcEUx0QCf7o2zC2tp3LSbLEGkdBfC+SwCRtO+yZ1EeD3vCywFzeCD8pbDe11sh5IZZA+bWXtAbdAJjUHbxzwljGXtG7ikv/Ddvam6oXKM0fZIauIPYQ+rpVJ9ON7T0PQJHVRNHpGXHgEodi2Nl0hsk8mTY423pfRGkLSLCLq9OXEtOOyQZI6P/Lk6YBTS6PdUdrgW0k9SwOY4ECuxCO87TYWXu3AqiFiQdEL9N10p5C5bfG/eao57LkekTPDY6o0rsTiwYUnw8UBYVNpBrC2V3S4TUF3EogyhNdYo8LReAMpdH2MPbPuvj3ho5B9kAanNNJr2RYCA7c9odffotsdX9aY1znbn8dAmI6sWfssYJoG03FATA5/p9FYuiUDwxp3BrXeYxzm9wao0Uo+NjtUwBu0PaSdprilvTztbPbyABgB/C+wxl/ib/Kex4ZF6Bd2Sf7LBdQ/4boy4SvgiPpO0uc4nPNZVvS6R4ja0YLnEn2PULHg+je1rC1pbI8lzr/hPa/svRabRiPPJPKaRLLP+imm0vlgAAXX4TZDQys2Uy5oiFmxjBC+Mh81u5zb7J5ISX9BYwBpx91nStb5ziAfsiu0c5JDCA09+ip6TSRwwtqt3BwtobZIXaZOrBR6XlZMRlmAeAGj75VJsQ5AQzCHA11zY6IWExyS5dMQ4+W6q7rGncQXNePUFQme1jfVTaGRaRhFvc843cBb8POzoxjuP6c0pYG0v/wBO7/lXtmAKwo3ienMVua/a0uGKQy+D4u3Rh0QdWLI/Rfdh23VrWj3PhaXDJ5RPp546oaTy+6LPaC0jafwkardhwHcKk/k5wlZQC2ghYMpN7d7TYHHCA1noHwmpm9O6A4FoHRDRt8I6qM5I/wDEm6I7TeTeVQmDyDtA+UlI17asjjNJLOnxt0n6tgIOOFJ1cAc01X2VrUQudwQp04DCQ7BWVxvEiNxstkwQvrjRWtWwOPpwUq2Q1TuU+NHKbGoey5D8xcqbTS9GQGJsOPdKacgNCOHA8oVODh4Ayusy8fShxDe7mgm2NrIwlUkfI4ywA19kVp3Gh/4voJIpuUSOFrjZJDu45CCkgsMTjVUjukcxpYLMrvfDR3KH62NLbY//AHkEFv8AVa07CHbGyOMji3FZvmz8IBch9IwCNwa2ycDufZVvB9Nc5dFGHzucWN2jkCh/MFLNhMYYyL1TE0z2916rwLw9unjbfAHJ6o4pZ5cO+GaF0bAX3RNkqmyh6QL91zAMloAJ7JhsQsEDNcqkQ3tP1JoUb5oWqWmioNGDhJ61oG2s25VoIy1jD1ITxsr/ABDMVXQslHhjBF0jGMbURsYjaKIPwjpLZdzdmav2XxrQQbBtMSCxXUlcG0Bwl11t8R/FNK6RgfGAS05HdT3mWNu4REAEXleo8tu63glqjasF2obCyhgklDLFfx5/lahcHxhw+VO8YY64yfp5+6pQwbGhreGhdOwSRFjgD8ofYGOUxy2mabWQvG1pNjoAUY738ANHvkpcsA1hDQGbRVd04TQxyUsl/Rz1Lwo+Or3Oc4+5/ol9tnbZBVJzBdkZpKSsFc5R9S+xSRtG7/KDMBttMzA7Bx90o8lrbdXysxfpwk9TVXf5ThJIO0Aj5Ss53+kivlJTT6RmcLwCcdEhMNxJIrKoztG2+yn6hw6A5Sq4/wCJ+pYDdgFR9XGWOscKxLuzanz5BBCMPLYSEgpchuZRIyuR3TFYQNgR4mCQ84H6peK3ABvHdPQMa0WUanJwWOMNz0RSb44WLNY47LbR0Wp4LA0k8JyK2EOb04+UpHIGGifsMlMMbNORQDGDpySkPttzw54aAXH+EDlx/p7pzQwuErwadKXNz04v8L7p4Y9PGXAWT1OSSrHhGhN+ZIMuNu/ojJtLPPUOeE+HuP8A9EpsnAwvSQMGwCgAOiUgG0AEUAn4zQ+6rMXLlnaYhbVo7nlrb5ACDG7IrhamtzCG8lNoku6XjLtVrBt//KPqepVuPIGeF57THVMj2RsDQOXO6/CreGaiSWAmWiQ4jcOq2Kvlx5xUHqc3siSbHPAB246ILbvGeyI1lnccp3Ow6rHVfRzk4X3bTh8opZjhDTbEG1ze4ULxSMxawOiBILawqz7GAk9W0uJrkAo59hvHdUhC94k8t4AsXgo7m+vHZD07WABw+rrlGOXbunCSQ+X3iVrQBrWbvT6cHumALAK7xRrPLJe0O6NvoV80xBiaAbwhro5dxlZcMnFJeZh6fITjxnCWlxko6T2SkujbSMJSajSbmJde39UtIz031Q0bZR9AmuqTnBPCdnAcM4pJybq5pLYaUhIbHqP2ScwFH3VCcCjhTJ3htg/ZTsVxuyOpIbwVMlBfZv8ARUpyK45SEpGVpFZeFC03z+i5fScrkdNulYWtDBQoIzY3nLWkhL6UhzRbgAmg4fSy3GugRoyNx7he7HyiMh3utz8dcobYgDZs30BTUMdgA8DogeDwR7mhrQA0dU7G1rB/3KXjG3DRjondHF5sgJ+lpQa8m1Hw/S+a4PdmuF6DTNDWtACnaaowKHRUYQau6VMI4vJdn2V1RY93Arb0SkTi6rIITkZzSrIjvRyPgBfNTIYoXyNFkdFlp9OEXa10ZDuD0WsHH6VjE8lNfNG3fzQyAremjZHEI2fS0Lz7oWCXy42AO5LnHgK9o3B0bdrtwrnuhit5fnDUZskDlOMYduDVpaIUfdNMyywSnjmocjSLWw4kUAsuHfOUYChhaTdagSNcBZCVkGcHPUhUSLBCSlZX2WymhxqZqYwHNDWhrnZsI0VGMDuFjVnaWP7YWozYwKHdT/VbdwLUxh7C05HuktISwmNwquyoyEUc2TgKdORDqdxFNcERxu5odx6pWUFwz+Efdbf+ECR1A3hFMpJ9SBLkEI0h690vIDyTaUdFn0EpNVEJqY5SUz8IUYSmODSQ1FDhOal4HJ6KfqHjbY5KmrCE4u+gSEtC6Tc7nVdj4SMps4WUgBOVyy7nlcsbhPTuZtAAFpkOc3r+FH00xaLanITLJk4FrXi2EmlOGQD5VDTkPPKisiN9bVLSxuFZPwhLRysilAJJnlkYDW9XVyreigETQKsKfogGgCqKrwvFZwnmLj8nktOxC+lJphIqsBKxPFCimWnHKpI57TMYbjFpyKm0kY3BNxHAtNopxhwmmj0hIxvsZTjHXgofR+OMDJCd7QSFrSzfuxka5jq3WKGKRG4d9liQ24ZodSFpFJnvlUoJ2yM3BUIHBzcKFFCQabIQ05oJ/TNkY70OcWnkJ5E8tfh4kFx7Ba30MoMjXNZuKWOoGcopnHTADlLySWMLLnhunDiAdx57JSSUB1Di0Ls0Z1YL2uaFmOwwA8r5K8F2MrAlBsj4CGje3GzzzjoldeR5N+4v4RnOzyk9Y4OjcHfdDRsb1prhtQpCCUvp597auz1RHvBwg2U1QHkX8cJad9YCPK8CylZCe9rABLW1ITZJrlNy8Gik5TVhLYMpCYkOJf8AalM1H1enjt2VPUnFH7KbPglJYrjU+Y0fUkNQ4NIINBNah9OyLKSmBc7u7p7ILYwu543FcjCAVnlct1TUQ9OxzNoe0t3ZyKtV9Ky2+yi6N5la1nUGxbv0CrwPaG4dZIyjnOh4bvE4xubHRNwODNpcUrE7Ab07pyLaNt8e6WGyVYZ2NiDrx0pNx6tjdtkmxfCnQwtJa4E0M/KZi07gXZFEUE/XPZgpDWBhFNJFWSOgT8WqjDtm4WpOngcGOD69QoUm9EHF7mysxQ5zaaWwlxwsWIZGuAoi05E7GFKZABI18dNrkAcqhE7CdG6/DgdVdymo5gTypwktwPYrYlAdyjIF+Kgl9QNrnSNcfUVJl1YA5zylH+I9LynkJt6RupDXDIpWNFr9ONNckjGFvS8lfnrvEiL9S+6bXOlkY0uOfdHhevc63xnSvgLYnkuPcUo/+Igm7/ipC/aXw5nhcMM0DnkOBB3HryvL/vrgRR6ZQ2L9Cl8X0kmgcxttkqg2v1tRjr21z0XnJdTK2LecA4B7pZ+udQo91txtPU/v295rAHW1uPWtrnHReP8A8QNH1EE9itN8QwBuI7I8Z686oE8pXW6hvlPJ52lQW+InvaYbrWvFE84Ws2bHLV2d0ri1oJJNjojOdQuxlT4ZmxtDbx3K06YX6jhT9ZFblcrsZ77z+EtLKA6uq+PkJ67QlnvoYySlrSOkeXdKSsz9uOURz7ApJ6gm7HZKMnQNQSTZU3U27INe6alc7+Ljsp+pmH9kq2OJTUNDcj6u6C1obZP1HlHol253KFKAOEF5P7CJzgLlqiFyzPHaSTbWSCOCq2leSOVBgcA4XwrOkb/Ex32Kp5MXN/5/J+K0EmKvITschdTR16qXEHtdZaaPVOaeToSLHCjHTlV3SvqhfP6Kgx4bzwokMwAB6HlOxapoA3OCtHJlOrUTuM4TMRo2pEGqYThypQyAgEG0yfxSjfgI4fSntkrhadqAAjC06/UBoJJSU+v2gkOU7V60Drx0UqbWEmgU84Sq03iN3lKnWFzrBUxrtxslMR44H5S3JpDbZXE5KoeGuJ1Ebe7gFKjkaTRH3TMMpY8OuiEuxsfqf7Uad0v7P1MR5ke033PC/NY2Ez7aLiTSt679qp9Z4Y3RShgwLd1dSjaGfZK2UE7mmx8ptwr1n7WwP037OeFwubHbPqIGRj++V4SV+3BXqv2k/aP/ABXTRQvhDPL9RzdleOdIHuLupzS1Z9qxdrJLgMk+y3GN/PK+Pz6Ks90KaFzqJWmso8HiBvaf1WZGhoLSLJ6qfMaJ2g2jMq2o9HptYHYJx2TbdTjm+y8YzVSQOybVTRa8SV6sp/saXT0Dpd5q67rnPoYSUUocKRQ6x7Kdiu9ulkAxmylJn0DaNM6uVL1mpH0jKnlxTDHYWrn9JopFrSTvfz0CIW+rc7nsOi55oKbrmOgnnGENwxaI76Sf/UGZ2xvT5K22oJq+i5BM2eVywbeKBoqnoJyKFqWjaeTY5dOU3Hm4Zetev07mljfpPuCimJr8jB7hRtFqMAcKvHIDw6/cLmvK78buNsieM7zRTUIb/EL+UFpvAKIKHX8obN6xRiaysCj3CYjlkgN3bVNjc4UQ7CYZM7N5TTIL45VuDVte3DhaDPq6s7lJeSPVGaPUJXV64tFOu1bCyuXy4XEfWawbjnlYh9fqU+Kpn7nqlphnkAdE1qGjUbd3OKRg2uiyDG7DqHuFtxLG/wCoFKziRXpOUSGUX6+R+qUdKwtJLh/Iqdq9eY/odx1Smi1JqYpCdrshZi1rYwdpB75XitT441riGW518hKf4zODbQALv5T6obke+OuBJLjdr5uY4Ai7cvFweN7nVPbexCs6bXBzQWEm+q3Y3F90gA2tOep7LO4gYIBSEE7XNpps9SU1YDbOfcolcSXHJ+6BK5m7b1C1IS/Ir5QZGOrGfYI6ArqfLAJ3Z60lI5zHJbCi6ljgfZJvtvBCIyPVeHavzYxZyOVRbM0DJXjvDdXtftb6j2Csh0ko/wAx1DsFPLJ0+Px7hnVasvcWx579knm7IsoltFAYCG5wzSjeuvHGYvji2if1Qd13XRac8VxaVle53DTSxmZpi2wSfgBITSPv0gD5TMjiBwkNVMAORaBbYA979xt2fhcknz+s5XKnqh7xIX1cuV3Cc0kpsCyrWjnqrFrlyh5I6/BbVJjjQBAF5tMtaxwFvvNWAuXKEdYwLWWGg/dG07TK4MYBuJqu65cjGvwR8ZBAOMWkdbpPNab+xByFy5NOFs3OpDjLo3/5nqYTyqmm1Yc0EONfC5cr43bi8mMxvFTTOD+SPwmXU1pFWuXLE0la2y8+mqXlPGtU4yeSwkDquXI4/Wy+JNEcrWaXLlRJkp/wnUPbL5XLTwOy5ctRj02jc6x0VEAUHPJd89Fy5JvprGz/AKv5oD5TRomly5MVN1+pbCPUTZ4ASsel1Gspz3CKL2NkhcuSZ3To8OEt6saLSxadoDG/dOhcuUXbJpguyfZAfLTsNJ+65cl2eQGSUnPHshCdzw4RucAOc1S5csWlZtQdpJcXD3FqLrJwSenwuXJ8Yj5eRMdIbK5cuV3Ft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BDAAkGBwgHBgkIBwgKCgkLDRYPDQwMDRsUFRAWIB0iIiAdHx8kKDQsJCYxJx8fLT0tMTU3Ojo6Iys/RD84QzQ5Ojf/2wBDAQoKCg0MDRoPDxo3JR8lNzc3Nzc3Nzc3Nzc3Nzc3Nzc3Nzc3Nzc3Nzc3Nzc3Nzc3Nzc3Nzc3Nzc3Nzc3Nzc3Nzf/wAARCAC3ARMDASIAAhEBAxEB/8QAGwAAAwEBAQEBAAAAAAAAAAAAAwQFAgAGAQf/xAA2EAABBAEDAgUDAQYHAQEAAAABAAIDESEEEjFBUQUTImFxMoGRoQYUQrHR4RUjUmLB8PEkM//EABkBAAMBAQEAAAAAAAAAAAAAAAECAwAEBf/EACERAQEAAwADAQADAQEAAAAAAAABAhEhAxIxQSJRYXEE/9oADAMBAAIRAxEAPwD8TXLl9As0FmEhjMjwAvReGaSgPSUj4Zpcg0vUaSBzWgkUPhQzydXi8f6PpoNraNhMMYA6ufuvjBtaRj8IsfZrRnqVF1RoNAPApE3UMtAHwvrsgbi34auOSKsDplAY4WRYGFpjWWQ4u+AshpP8X2X1sgaSNjc9xdIDtq23QaPuVozbWVtaPelh0gbx19ljfusD1buHHujoLk15lj09EtLI+S2sFbSCXHgHldueQ5tDcaNjNfCXkjndHWnc1vN7hg90ZIW2026Z0jow+cgHBoVtCw5ssxALqYBgkZQtK0kxyS5DmgEXhp7/AHVbTwbzxgI1p8LafRhzrrryeSiTBzLa1xxzRTT3Bo2sH90MQF+XFLb/AEtjNdpOFhleeavoqEEBGKXaWJsUzge15VKNgxj8JNDnSZ027HP/AAu/ds9h7BUGs67avuFiYtiZb3ZR0SW/Il6iONg9PJ61aUh03llxeK3ZulWZAZD5kgoHgdkYQAiwhranvMZpGGmFmqsoE+kdRLMFWH6ba4uGL6XSw+J1WLPseUC293EQEt9Mgz/NaNVVflOajT7gd0ZB/KRdbDTr9ih8+K45e3Kw9hGbWPYppo3gNQ5I+yrjltPPEpKAAdwNdCErLp2ymyAb6lUXN3NrhLOYSfLdQvrdA/KZFC1+ijaCQAFA1Ee0/wBF6/U6drgQW/qoOv0m1x2tVMMnP5cN/EZciuiIcRS5W3HLqgJvRQ73glLNG4gK54XpxgkFDK6g+PHdWPDoQ0DA+wVtrgGANjHbJtIadga0JuOuS6vhc1rvxx1B2vcAMkfZfWvF3VlDBN2CVoOIbYofCU8gwcL4+xXbqNjnuhCQ9crnSECroXwh9b4YDmhpc4nd80gukAsgmkFzyTTc+6GXkOpuXIlHe8vNN9V4oco0LP3Vpe/1B2L/AO9ETRwlrPMfZPNg5anW6drtPLNI8B/RtfTzeE0LSk4DNJQLQ+Y3uByKOK/KRfKI3Ngk2h8h2h4cK/CK3RtlMbZRhwuj0Kf03hWnieHxsG7uUNm1p8j0UTQ0sBBaKsHn5CYaC1tNFf8AKYhhvI9LB+qb0+lBpxFratPLMU4aZ1h5BPW6/RNCEvIaG7cfxDlU49L5hBOGDgd0U6du6xgdCtJobntGm0bg4PaQHhfBIQwjy3Bw6AXlUdSaAAvceAtxaYfVWUuU38PM9T+RDzJ5mgxxkHu41+iyyB7Zg6chziMXwFWbGASAAKCDrIm7A5+QDyEtmutPJLdSAmntBDmkeyHHtL9o/lgo8OlYWguByb23hMSQsLRYwtN1O5ScLOjDmVxhAEI/6UyXlp2u9XZwGfugTSNYMOBPYLWxpjaXmjBacWeym6jS+k4Vb1UHE5PSkKQeYKDfuUNxpuPPPY6J4DQXAmgBkhEaQ4Wm5tM7fW7jIoKfqHeTPwA08gNoMPb4R+dVl3xl9A2hSBrm56Jh4D2JctokFUl3E8sdFZALsV91K1rC5uQD7q1qI7YSBlSpQLp5c0ni+qKViG+E7jj9Vyedp37jTz+Fyf2S9EHSR7nhen8PiAaO6i+Gw2QvSaVga1HyUvhx4ea0CgTWOmUZlBt0PuUtmgaoIsbxtqhd4Kk6BmkA5v7LZ2uBqm0Op5QN6+2gO30yBopwIPdfN1i8Efos7gBlY8gPt4Lmdi1EB25b0JOAByn4NAMluXgWfY9lMDdZDUha2Rv+o4ITul1M4G8QseB/vsLN/wANh7o4XOkZ6QPSRjOM/hZc/wAyZzHEuDvVRKG2eV4bC51DhzRmxzn9E5p9O/UbZYWtbtcae4E0Vh/0bTQNlqStx/hJVCGHcdoFj+a+aWHcAxoOPq+VWh04iaCOeq0hbkA3TbYxbco0MeKaBnkpi27SALd2WNKCS5nUHkpvzgd0YawuZjB9lmSMNab4TzIvTlLa9myE0TnoEdFxy3dIhAfK519aCY8wMwHcd01FomBra7ZRzpGEbQ0UEvqrlnj8KR0bd7rOqj3syKAz8lF/dnxt3MJIB4WnFsmndfZC48LvV3A9u3gLjEDYcEUx0QCf7o2zC2tp3LSbLEGkdBfC+SwCRtO+yZ1EeD3vCywFzeCD8pbDe11sh5IZZA+bWXtAbdAJjUHbxzwljGXtG7ikv/Ddvam6oXKM0fZIauIPYQ+rpVJ9ON7T0PQJHVRNHpGXHgEodi2Nl0hsk8mTY423pfRGkLSLCLq9OXEtOOyQZI6P/Lk6YBTS6PdUdrgW0k9SwOY4ECuxCO87TYWXu3AqiFiQdEL9N10p5C5bfG/eao57LkekTPDY6o0rsTiwYUnw8UBYVNpBrC2V3S4TUF3EogyhNdYo8LReAMpdH2MPbPuvj3ho5B9kAanNNJr2RYCA7c9odffotsdX9aY1znbn8dAmI6sWfssYJoG03FATA5/p9FYuiUDwxp3BrXeYxzm9wao0Uo+NjtUwBu0PaSdprilvTztbPbyABgB/C+wxl/ib/Kex4ZF6Bd2Sf7LBdQ/4boy4SvgiPpO0uc4nPNZVvS6R4ja0YLnEn2PULHg+je1rC1pbI8lzr/hPa/svRabRiPPJPKaRLLP+imm0vlgAAXX4TZDQys2Uy5oiFmxjBC+Mh81u5zb7J5ISX9BYwBpx91nStb5ziAfsiu0c5JDCA09+ip6TSRwwtqt3BwtobZIXaZOrBR6XlZMRlmAeAGj75VJsQ5AQzCHA11zY6IWExyS5dMQ4+W6q7rGncQXNePUFQme1jfVTaGRaRhFvc843cBb8POzoxjuP6c0pYG0v/wBO7/lXtmAKwo3ienMVua/a0uGKQy+D4u3Rh0QdWLI/Rfdh23VrWj3PhaXDJ5RPp546oaTy+6LPaC0jafwkardhwHcKk/k5wlZQC2ghYMpN7d7TYHHCA1noHwmpm9O6A4FoHRDRt8I6qM5I/wDEm6I7TeTeVQmDyDtA+UlI17asjjNJLOnxt0n6tgIOOFJ1cAc01X2VrUQudwQp04DCQ7BWVxvEiNxstkwQvrjRWtWwOPpwUq2Q1TuU+NHKbGoey5D8xcqbTS9GQGJsOPdKacgNCOHA8oVODh4Ayusy8fShxDe7mgm2NrIwlUkfI4ywA19kVp3Gh/4voJIpuUSOFrjZJDu45CCkgsMTjVUjukcxpYLMrvfDR3KH62NLbY//AHkEFv8AVa07CHbGyOMji3FZvmz8IBch9IwCNwa2ycDufZVvB9Nc5dFGHzucWN2jkCh/MFLNhMYYyL1TE0z2916rwLw9unjbfAHJ6o4pZ5cO+GaF0bAX3RNkqmyh6QL91zAMloAJ7JhsQsEDNcqkQ3tP1JoUb5oWqWmioNGDhJ61oG2s25VoIy1jD1ITxsr/ABDMVXQslHhjBF0jGMbURsYjaKIPwjpLZdzdmav2XxrQQbBtMSCxXUlcG0Bwl11t8R/FNK6RgfGAS05HdT3mWNu4REAEXleo8tu63glqjasF2obCyhgklDLFfx5/lahcHxhw+VO8YY64yfp5+6pQwbGhreGhdOwSRFjgD8ofYGOUxy2mabWQvG1pNjoAUY738ANHvkpcsA1hDQGbRVd04TQxyUsl/Rz1Lwo+Or3Oc4+5/ol9tnbZBVJzBdkZpKSsFc5R9S+xSRtG7/KDMBttMzA7Bx90o8lrbdXysxfpwk9TVXf5ThJIO0Aj5Ss53+kivlJTT6RmcLwCcdEhMNxJIrKoztG2+yn6hw6A5Sq4/wCJ+pYDdgFR9XGWOscKxLuzanz5BBCMPLYSEgpchuZRIyuR3TFYQNgR4mCQ84H6peK3ABvHdPQMa0WUanJwWOMNz0RSb44WLNY47LbR0Wp4LA0k8JyK2EOb04+UpHIGGifsMlMMbNORQDGDpySkPttzw54aAXH+EDlx/p7pzQwuErwadKXNz04v8L7p4Y9PGXAWT1OSSrHhGhN+ZIMuNu/ojJtLPPUOeE+HuP8A9EpsnAwvSQMGwCgAOiUgG0AEUAn4zQ+6rMXLlnaYhbVo7nlrb5ACDG7IrhamtzCG8lNoku6XjLtVrBt//KPqepVuPIGeF57THVMj2RsDQOXO6/CreGaiSWAmWiQ4jcOq2Kvlx5xUHqc3siSbHPAB246ILbvGeyI1lnccp3Ow6rHVfRzk4X3bTh8opZjhDTbEG1ze4ULxSMxawOiBILawqz7GAk9W0uJrkAo59hvHdUhC94k8t4AsXgo7m+vHZD07WABw+rrlGOXbunCSQ+X3iVrQBrWbvT6cHumALAK7xRrPLJe0O6NvoV80xBiaAbwhro5dxlZcMnFJeZh6fITjxnCWlxko6T2SkujbSMJSajSbmJde39UtIz031Q0bZR9AmuqTnBPCdnAcM4pJybq5pLYaUhIbHqP2ScwFH3VCcCjhTJ3htg/ZTsVxuyOpIbwVMlBfZv8ARUpyK45SEpGVpFZeFC03z+i5fScrkdNulYWtDBQoIzY3nLWkhL6UhzRbgAmg4fSy3GugRoyNx7he7HyiMh3utz8dcobYgDZs30BTUMdgA8DogeDwR7mhrQA0dU7G1rB/3KXjG3DRjondHF5sgJ+lpQa8m1Hw/S+a4PdmuF6DTNDWtACnaaowKHRUYQau6VMI4vJdn2V1RY93Arb0SkTi6rIITkZzSrIjvRyPgBfNTIYoXyNFkdFlp9OEXa10ZDuD0WsHH6VjE8lNfNG3fzQyAremjZHEI2fS0Lz7oWCXy42AO5LnHgK9o3B0bdrtwrnuhit5fnDUZskDlOMYduDVpaIUfdNMyywSnjmocjSLWw4kUAsuHfOUYChhaTdagSNcBZCVkGcHPUhUSLBCSlZX2WymhxqZqYwHNDWhrnZsI0VGMDuFjVnaWP7YWozYwKHdT/VbdwLUxh7C05HuktISwmNwquyoyEUc2TgKdORDqdxFNcERxu5odx6pWUFwz+Efdbf+ECR1A3hFMpJ9SBLkEI0h690vIDyTaUdFn0EpNVEJqY5SUz8IUYSmODSQ1FDhOal4HJ6KfqHjbY5KmrCE4u+gSEtC6Tc7nVdj4SMps4WUgBOVyy7nlcsbhPTuZtAAFpkOc3r+FH00xaLanITLJk4FrXi2EmlOGQD5VDTkPPKisiN9bVLSxuFZPwhLRysilAJJnlkYDW9XVyreigETQKsKfogGgCqKrwvFZwnmLj8nktOxC+lJphIqsBKxPFCimWnHKpI57TMYbjFpyKm0kY3BNxHAtNopxhwmmj0hIxvsZTjHXgofR+OMDJCd7QSFrSzfuxka5jq3WKGKRG4d9liQ24ZodSFpFJnvlUoJ2yM3BUIHBzcKFFCQabIQ05oJ/TNkY70OcWnkJ5E8tfh4kFx7Ba30MoMjXNZuKWOoGcopnHTADlLySWMLLnhunDiAdx57JSSUB1Di0Ls0Z1YL2uaFmOwwA8r5K8F2MrAlBsj4CGje3GzzzjoldeR5N+4v4RnOzyk9Y4OjcHfdDRsb1prhtQpCCUvp597auz1RHvBwg2U1QHkX8cJad9YCPK8CylZCe9rABLW1ITZJrlNy8Gik5TVhLYMpCYkOJf8AalM1H1enjt2VPUnFH7KbPglJYrjU+Y0fUkNQ4NIINBNah9OyLKSmBc7u7p7ILYwu543FcjCAVnlct1TUQ9OxzNoe0t3ZyKtV9Ky2+yi6N5la1nUGxbv0CrwPaG4dZIyjnOh4bvE4xubHRNwODNpcUrE7Ab07pyLaNt8e6WGyVYZ2NiDrx0pNx6tjdtkmxfCnQwtJa4E0M/KZi07gXZFEUE/XPZgpDWBhFNJFWSOgT8WqjDtm4WpOngcGOD69QoUm9EHF7mysxQ5zaaWwlxwsWIZGuAoi05E7GFKZABI18dNrkAcqhE7CdG6/DgdVdymo5gTypwktwPYrYlAdyjIF+Kgl9QNrnSNcfUVJl1YA5zylH+I9LynkJt6RupDXDIpWNFr9ONNckjGFvS8lfnrvEiL9S+6bXOlkY0uOfdHhevc63xnSvgLYnkuPcUo/+Igm7/ipC/aXw5nhcMM0DnkOBB3HryvL/vrgRR6ZQ2L9Cl8X0kmgcxttkqg2v1tRjr21z0XnJdTK2LecA4B7pZ+udQo91txtPU/v295rAHW1uPWtrnHReP8A8QNH1EE9itN8QwBuI7I8Z686oE8pXW6hvlPJ52lQW+InvaYbrWvFE84Ws2bHLV2d0ri1oJJNjojOdQuxlT4ZmxtDbx3K06YX6jhT9ZFblcrsZ77z+EtLKA6uq+PkJ67QlnvoYySlrSOkeXdKSsz9uOURz7ApJ6gm7HZKMnQNQSTZU3U27INe6alc7+Ljsp+pmH9kq2OJTUNDcj6u6C1obZP1HlHol253KFKAOEF5P7CJzgLlqiFyzPHaSTbWSCOCq2leSOVBgcA4XwrOkb/Ex32Kp5MXN/5/J+K0EmKvITschdTR16qXEHtdZaaPVOaeToSLHCjHTlV3SvqhfP6Kgx4bzwokMwAB6HlOxapoA3OCtHJlOrUTuM4TMRo2pEGqYThypQyAgEG0yfxSjfgI4fSntkrhadqAAjC06/UBoJJSU+v2gkOU7V60Drx0UqbWEmgU84Sq03iN3lKnWFzrBUxrtxslMR44H5S3JpDbZXE5KoeGuJ1Ebe7gFKjkaTRH3TMMpY8OuiEuxsfqf7Uad0v7P1MR5ke033PC/NY2Ez7aLiTSt679qp9Z4Y3RShgwLd1dSjaGfZK2UE7mmx8ptwr1n7WwP037OeFwubHbPqIGRj++V4SV+3BXqv2k/aP/ABXTRQvhDPL9RzdleOdIHuLupzS1Z9qxdrJLgMk+y3GN/PK+Pz6Ks90KaFzqJWmso8HiBvaf1WZGhoLSLJ6qfMaJ2g2jMq2o9HptYHYJx2TbdTjm+y8YzVSQOybVTRa8SV6sp/saXT0Dpd5q67rnPoYSUUocKRQ6x7Kdiu9ulkAxmylJn0DaNM6uVL1mpH0jKnlxTDHYWrn9JopFrSTvfz0CIW+rc7nsOi55oKbrmOgnnGENwxaI76Sf/UGZ2xvT5K22oJq+i5BM2eVywbeKBoqnoJyKFqWjaeTY5dOU3Hm4Zetev07mljfpPuCimJr8jB7hRtFqMAcKvHIDw6/cLmvK78buNsieM7zRTUIb/EL+UFpvAKIKHX8obN6xRiaysCj3CYjlkgN3bVNjc4UQ7CYZM7N5TTIL45VuDVte3DhaDPq6s7lJeSPVGaPUJXV64tFOu1bCyuXy4XEfWawbjnlYh9fqU+Kpn7nqlphnkAdE1qGjUbd3OKRg2uiyDG7DqHuFtxLG/wCoFKziRXpOUSGUX6+R+qUdKwtJLh/Iqdq9eY/odx1Smi1JqYpCdrshZi1rYwdpB75XitT441riGW518hKf4zODbQALv5T6obke+OuBJLjdr5uY4Ai7cvFweN7nVPbexCs6bXBzQWEm+q3Y3F90gA2tOep7LO4gYIBSEE7XNpps9SU1YDbOfcolcSXHJ+6BK5m7b1C1IS/Ir5QZGOrGfYI6ArqfLAJ3Z60lI5zHJbCi6ljgfZJvtvBCIyPVeHavzYxZyOVRbM0DJXjvDdXtftb6j2Csh0ko/wAx1DsFPLJ0+Px7hnVasvcWx579knm7IsoltFAYCG5wzSjeuvHGYvji2if1Qd13XRac8VxaVle53DTSxmZpi2wSfgBITSPv0gD5TMjiBwkNVMAORaBbYA979xt2fhcknz+s5XKnqh7xIX1cuV3Cc0kpsCyrWjnqrFrlyh5I6/BbVJjjQBAF5tMtaxwFvvNWAuXKEdYwLWWGg/dG07TK4MYBuJqu65cjGvwR8ZBAOMWkdbpPNab+xByFy5NOFs3OpDjLo3/5nqYTyqmm1Yc0EONfC5cr43bi8mMxvFTTOD+SPwmXU1pFWuXLE0la2y8+mqXlPGtU4yeSwkDquXI4/Wy+JNEcrWaXLlRJkp/wnUPbL5XLTwOy5ctRj02jc6x0VEAUHPJd89Fy5JvprGz/AKv5oD5TRomly5MVN1+pbCPUTZ4ASsel1Gspz3CKL2NkhcuSZ3To8OEt6saLSxadoDG/dOhcuUXbJpguyfZAfLTsNJ+65cl2eQGSUnPHshCdzw4RucAOc1S5csWlZtQdpJcXD3FqLrJwSenwuXJ8Yj5eRMdIbK5cuV3Ft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39725"/>
            <a:r>
              <a:rPr lang="en-US" u="sng" dirty="0" smtClean="0"/>
              <a:t>Opaque</a:t>
            </a:r>
            <a:r>
              <a:rPr lang="en-US" dirty="0" smtClean="0"/>
              <a:t> posterior region</a:t>
            </a:r>
          </a:p>
          <a:p>
            <a:pPr marL="685800" lvl="1" indent="-339725"/>
            <a:r>
              <a:rPr lang="en-US" dirty="0" smtClean="0"/>
              <a:t>Protects and shapes eyeball</a:t>
            </a:r>
          </a:p>
          <a:p>
            <a:pPr marL="685800" lvl="1" indent="-339725"/>
            <a:r>
              <a:rPr lang="en-US" dirty="0" smtClean="0"/>
              <a:t>Anchors eye muscles</a:t>
            </a:r>
          </a:p>
          <a:p>
            <a:pPr marL="685800" lvl="1" indent="-339725"/>
            <a:r>
              <a:rPr lang="en-US" dirty="0" smtClean="0"/>
              <a:t>Continues to </a:t>
            </a:r>
            <a:r>
              <a:rPr lang="en-US" dirty="0" err="1" smtClean="0"/>
              <a:t>dura</a:t>
            </a:r>
            <a:r>
              <a:rPr lang="en-US" dirty="0" smtClean="0"/>
              <a:t> mater</a:t>
            </a:r>
          </a:p>
          <a:p>
            <a:endParaRPr lang="en-US" dirty="0"/>
          </a:p>
        </p:txBody>
      </p:sp>
      <p:pic>
        <p:nvPicPr>
          <p:cNvPr id="4" name="Picture 10" descr="http://t2.gstatic.com/images?q=tbn:ANd9GcR-X035t9cQAIYhJOr2km238OKcaH4aaMs7hSARZNTfLiDzM7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095" y="3886200"/>
            <a:ext cx="3570905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rustoneyeinstitute.com/images_content/cor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"/>
            <a:ext cx="5105400" cy="20574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pPr marL="344488" indent="-344488"/>
            <a:r>
              <a:rPr lang="en-US" dirty="0" smtClean="0">
                <a:solidFill>
                  <a:srgbClr val="003D77"/>
                </a:solidFill>
              </a:rPr>
              <a:t>2.</a:t>
            </a:r>
            <a:r>
              <a:rPr lang="en-US" dirty="0" smtClean="0"/>
              <a:t>	Cornea 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332037"/>
            <a:ext cx="8229600" cy="4525963"/>
          </a:xfrm>
        </p:spPr>
        <p:txBody>
          <a:bodyPr/>
          <a:lstStyle/>
          <a:p>
            <a:pPr marL="285750" indent="-339725"/>
            <a:r>
              <a:rPr lang="en-US" u="sng" dirty="0" smtClean="0"/>
              <a:t>Transparent </a:t>
            </a:r>
            <a:r>
              <a:rPr lang="en-US" dirty="0"/>
              <a:t>anterior 1/6 of fibrous layer</a:t>
            </a:r>
          </a:p>
          <a:p>
            <a:pPr marL="285750" indent="-339725"/>
            <a:r>
              <a:rPr lang="en-US" dirty="0"/>
              <a:t>Bends light as it enters the eye</a:t>
            </a:r>
          </a:p>
          <a:p>
            <a:pPr marL="285750" indent="-339725"/>
            <a:r>
              <a:rPr lang="en-US" dirty="0" smtClean="0"/>
              <a:t>Numerous </a:t>
            </a:r>
            <a:r>
              <a:rPr lang="en-US" dirty="0"/>
              <a:t>pain receptors </a:t>
            </a:r>
            <a:endParaRPr lang="en-US" dirty="0" smtClean="0"/>
          </a:p>
          <a:p>
            <a:pPr marL="685800" lvl="1" indent="-339725"/>
            <a:r>
              <a:rPr lang="en-US" dirty="0" smtClean="0"/>
              <a:t>contribute </a:t>
            </a:r>
            <a:r>
              <a:rPr lang="en-US" dirty="0"/>
              <a:t>to blinking and tearing reflexes </a:t>
            </a:r>
            <a:endParaRPr lang="en-US" dirty="0" smtClean="0"/>
          </a:p>
          <a:p>
            <a:pPr marL="285750" indent="-339725"/>
            <a:endParaRPr lang="en-US" dirty="0" smtClean="0"/>
          </a:p>
          <a:p>
            <a:pPr marL="685800" lvl="1" indent="-339725"/>
            <a:r>
              <a:rPr lang="en-US" dirty="0" smtClean="0"/>
              <a:t>Sodium pumps of the corneal endothelium on the inner face help maintain the clarity of the cornea </a:t>
            </a:r>
          </a:p>
          <a:p>
            <a:pPr marL="685800" lvl="1" indent="-339725"/>
            <a:endParaRPr lang="en-US" dirty="0"/>
          </a:p>
        </p:txBody>
      </p:sp>
      <p:sp>
        <p:nvSpPr>
          <p:cNvPr id="23554" name="AutoShape 2" descr="data:image/jpeg;base64,/9j/4AAQSkZJRgABAQAAAQABAAD/2wCEAAkGBhISEBQSEBQUEBIVDxcQFBUUEBAVDxAXFBUWFRUQFBUXHCYeFxkjGRQUHy8gIycpLCwsFR4xNTAqNSYrLCkBCQoKDgwOGg8PGiwdHSQqLC4pKiksLC4sKSwsKSw0KiksLC0sKSkpKSopLSwsKS0pKS0sLCwpLC8sLCksLDUsKf/AABEIAMcA/gMBIgACEQEDEQH/xAAbAAEAAgMBAQAAAAAAAAAAAAAABAUCAwYBB//EAEEQAAIBAgIFCAgDBwMFAAAAAAABAgMRBCEFEjFRgRMiMkFhccHRBhQVUpGhorEzQpIHI2NygpPwYnPhJCU0Q0T/xAAaAQEAAwEBAQAAAAAAAAAAAAAAAQQFAwIG/8QAKxEBAAIBAgQEBwEBAQAAAAAAAAECEQMhBBIxQSJRcbETYZGhwdHwgTIj/9oADAMBAAIRAxEAPwD7iAABrrVlFXZsK/THQ4+IFgAAANc61jGOKQMNwNTqGt1gnCSCNy45YGEkER1QsQRkwlg0Rrm6MrkoegAAAAAAAAAAAAAAAAAAAAAAAFfpjocfEsCv0x0OPiBYABgRq0itxLtsLGtsKfG1LHO0utIy9paWs7PaS44pSWW3r8zj8fibO6MMLpprNbV25PsZXjVnOFm2htmHWVMQ1sz7PIyhiLq62fNdjKetjk4qUei0n3X3dz2mNDGNO629a6pL/Os66WrGpnHWOsK99OaekrzlzF1jTGalHWjsfxW9M8udXNtWIaJlDFFcI7xkXtOrc2lZha5YQnc9IZgAIAAAAAAAAAAAAAAAAAAAK/THQ4+JYFfpjocfECwDBrnIDVV2HPaVqZF7XnkcvpmtkyvqziFnRrmXNaRxOZR+vNSJWkq20oalR62W8z5nLYrTwu/0LW16ST7ZLg0pL7M8lU1Gs7K+33f+Cv8AR6raWFje16tVcORlL7on6VxVOmoqpNU1UqRoxcujrTTcbvqWW0r6t7aOtXUp18vPzV4itq2pfp7fP/F3o/F9fVskvFFsoHzmp6VuhiZUZUXLUS5ymle8U84tZbjofRv07w9eboPWp1LXipWtLfFPf2H0HLzVi0dJY3NETyzO7peTGoZ0K0ZrmtPu2rsaNrgeXpHSa2E2hXNLgY6ts0Mi1hK6MiLh6pKPTyAAAAAAAAAAAAAAAAAAAV+mOhx8SwK/THQ4+IFgapm0wqAQMW8jj9N1dp1mkJ2RxGmqu0o8ROIaHC1zLmceyplG8uJZYtkLD07z+XxyKMNedqrqpr06dGcMqkZucN11FZNbnfPvMv2hqFehCnHO+rUsndQlUhzc1ud1xJsqDnPUVrUoWk+pOWbjff1cGRK+E1YtrVqK3O1XfVtsvb7lqKeKLeTMtOZU9Wuq+Hw2IlzasqboVN7lRepd9uV+JW4XCShXTzVnrJ9a7S3xOHUsJiI7OSxEK8LdUa3NlH4xvxIdDEtpRl0tilv7zU4G3/nNfKZj/J3j7TDD4uOXU5o7xH6/DudE6QdRa0JNVFts9vejpNGadU3qVbRnsT/JLs7GfMsFWlSkqsXsdpLqOypzhWipxyvtW59501KYRpaku01TFxKXRWlnT1adZ3V7Rm9q3KW/vL+VM4TGFqJiWiDsydRqXRCnAzw9QQSng8TPSUAAAAAAAAAAAAAAAABX6Y6HHxLAr9MdDj4gWBqqmw1TZEphUaSnk+44XS882drpfYzhNKSzZm8TO7X4OFDiWSdA00qnKSV404SxElvVNNpcXZcTROF3xLPAUE6coPZVnGEv9uD5Spwdkirp/wDS9r7Ua6uIlChGDyqVL4iq11upzow4K3xI2jdI6k03svZr3l1pmeKk6k5S3vJdSXUuCsVtTJ2LeWfMZS1T1cTiqLzhUwaqRt/DqRcWuE5fAjJxlTlG1p056s98Y31Y1v5btJk/CNPH0G9lbR9ShfdKKUr/AC+ZXaQqUeRlOpKeHrtS1XqNuVWD1JU1H81Oas3fYy9wl4i16z8p94/EMji6TNqzHzj8rDASSquFTZKKk1vV9Sdu5tfEsfQ/FunVrYao84V5Ubvv5kuK+5xcNN1L0pamtKk2lKV1ykZW5k0ssrJX67K5LwGnlVxNWrbUqVNTWh1KSWrrRu7tc1fEt/ErfwxKt8G+n4pjZ9PxNG6cWXno5pJ1Iak+nBW/mXUznJ4+c6EK1OKnrQu1d3uspW35rZ2jA6RdOVOrJOD/ADKz1Wn1X2bH1kfDma5g+NWt+Wdvb69HcumRnG0iZSqKSummnmmmmnxNOLhsfacO63lIovI2GjDzyN5KAAAAAAAAAAAAAAAAAr9MdDj4lgV+mOhx8QLAjzN5oqESmFHpepkzg9JvM7nTCyOI0jHMy+Jnds8H0VlKBZNatOW+ypr+rOXyIlCGfEl4jZHtcn87eBW0u8rWvvhJ0bo1cm5y3r7pHK4rN37FwyR1OI0ko0dVdn3Rys35FvbbCjGd5lnjcTOnDD16XSoYiW60lNJyg+xxjJcSlxdfla9Spmoa75NN3cIt34NtX4l3iV/0sv8AcjL6JIo6azOn6cJrGctvJZFLjqMoSU4c2UXdNdTL9rIg46ndM6xOHiXffs90yq+FcdkoSu1uu3e3ZsfE6bVuj5j+yiu1jKlPqnRk+Mcz6nGORbrOYUL15ZwsdC4SE6V1elNOzlTk4N9skubLimTq1OvGLtKFZf6lydT4xvF/BEP0bfTXbcuZ7GeptPfdEadesben9hAoaVjH8VSo9s48z+5G8fi0WtOomk0009jTTT7mRcNsPJaJp31oJ0pPrptwb70spcUx4Z+R44+f2/vsmgg6leGyUKy3SXJ1P1RTi/0oe14x/FjKj2zXM/uRvH4tDkntufEiP+tvX99E4GNOopK6aaexp3T4mR4dAAAAAAAAAAACv0x0OPiWBX6Y6HHxAsDTWRuNdRBMOc0w8mcXj1mdxpqGTOFx7zMnierZ4TeEankzdWfMi+yXykR4M21X+7j3yXxzK2ktau0K/ETuQpEqttIsizVVs3Vv/Hn3J/Sygp7f83su8TV1cPK/W4x4tSKGM7Saas07NNWae5rqLEdlaU19EjYjYbpVMirxuO1ctrOkQ5Svf2YU/wDuTe6jP7M+tKPN4nzX9keBlr1MQ1k4OKe++XmfTHlF95apGIUtWcyl+jy50+5eJeT2cCn9HaTWvLfJL4K7+5c3yZM9SvRHwxMjsKmjpKlHJzTl7sbzn+mN2SFj5v8ADozfbNxpx+DvL6SeSXidWvn9N/ZPPCFyVeXSnCmt0IOUv1Ty+keyYP8AEc6v883qv+iNo/IYjvJzWnpH1/pn7I2Kp4aMspqlP+FNqo++EelxTMsFiazmlzp087zqUuTkssuta2dvyraWFHDQgrQjGC3RikvkbLHqb7Y6+v8Afl4jSnOenp/b/RyGJxlVVa07YqeIp1ajpUoKosM6UabdNS/9coztm8560rK1sntrHSi+TtOybjUeDrRVZzdKFNcm5XhFTnVbe3Vp3y2nYCxzd3IQ07jVVjCVPWSlNtrD1U68Y1qsG47VBqnTjJXfOdSHUyx9E9K168Kjrx1dWpFQfJTp6ylThOSSltSlJxvvi11F9YAAAAAAAr9MdDj4lgV+mOhx8QLA1VGbTXUQTCg01sZweklmfQ9KwyZwOltrMvio3bHBTsrqJLxluTvuVKpwleL+ZWQrWZY1HrQhFbZUa1HvlF8rTXzyK2jG61xHRWYhf59iDKeZJlV1oJ9lnvVtjIj29T8SxEKkyzx1Jyowgts8ZRh97lj6a+jVSpOeMw6U+qrTXTepf95BfmdrZdhloyknWw11e1SpW/twST/VJHYQiqMaracuSiqjttbk7Rprtbt8S3oUi95ie0R9Zmf192bxGpNMTHnPs+PPFZWaattvGSavv3DA+jtXEVNacZUqN7OUlaVTbzYJ923qPoEcTKc221la8rLOW2Tv12yS7ibPCueLpU1sUeWqPe5Xaj8/mXK6EV3mVa3EzbaIWOjMLDC4eKUXZRWUYtt9hIwmPlVgpKnbN31ppRVn3NvK3UiyllkjLCUOUml1LOXduOkWrFcY3cLUva+YtiPLH3yl6MwNbUV6ipp860Ka1s/9U7/Y34jRVPVbnrVX/EnKS/TfV+RY01Y0Y583vPHPPbZ2+FXvv67teBpKMUklFbkkl8ETiPhkSDw6AAAAAAAAAAAAAAAABX6Y6HHxLAr9MdDj4gWBhUMzVUCYVelNhwel6WbPoONhdM4rTdLaZ/E1aXCWxLka+TJ+jqjlCUY/iRtXp9s6N5OH9UNZcEQcYsxorEuE1KPSjJSXes19ijWcTlqakc1WGkaapzU4Z0a37yD6ot9Km+2MrohJOUrLrfUdHW5LlKlCf4FSfK03lajOa1sux2twRClo2WFjOTcZzStSsr2dr8pK66rrIuxGd2bacbJ3ozCMsXP80KMI0L9TnJ8pUS/SjodOT1MNvlUrupLt1Vl8HYrvRvBxw0KVJu8nF1Zyazc586TfcmlwJ2l6saihGLu+in1XZc4Keak6kd529I294mWRxk41OWe0e+/spcFhbulSv+JNzk+tQp5zfF5cDp9GUOdOq9spWXYl/iIUMEoyah0pRVO/u04bfi7tlxQpttQpq9kv+ZMu3nbCtpxvl7ZydltZe4DC6ke3rPMHgFBb31vyJOvbIrzK1WMM9axDxMryS4myU/M0Uc5NkPSbQjkbTGCyMiUAAAAAAAAAAAAAAAABX6Y6HHxLAr9MdDj4gWB40enknkBCxMcjkdOUdp2NZZFDpShe5W1q5hb0Lcsvn2LwhBw1BqodPjcNmQKGEvMzuTdrfE8LVofCcri05RUqVKLnUvnFpxlCEf5tZp/0mrHwnGdPDyfKXrOm3+ZR1lZ/p1nwOl0DRapVMv8A6pvv5kFn3GeKwcFN1bc9w1H599rI5TqXpeYiO2I9VWcW3noqatKpKvNxd4ypqCi3l2sssJomUYxhaOqlm7tOT237F1Gei8E76zLvD0NaSj1bX2I+g0o+Dp1047Rhjala6l5vPeWvROgHzqk5WlOyWqujCOxXZe4ejGCtFW8e17zFyGuRa0y9VpFeje5muUzDXMJTseXp5Vn1LrJWHpkbD07u5Y0oWJhEswASgAAAAAAAAAAAAAAAAK/THQ4+JYFfpjocfECwAAEepAq8dTyLmpC5BrULni0ZdKWw5PF4W5jhNGvba/idFLR92TMNgVErxpbrNtfZVU9HcnTUVm7uUnvlJ3flwIOIoa0lFd7OixcciFh8NtkzzTQzq83l7udtTwYRlSUUl2E7CUtWN+t58OpGFKjrO72fclat8y5Mq8MWYs2uBqmQkUjxc526jDN5In4bDWEDbQpWN54kenp5AAAAAAAAAAAAAAAAAAAK/THQ4+JYEDTC5gE8EL2vR9/6ZeR77Yo+/wDTLyAmGLgRfbFH3/pl5D2xR9/6ZeQElU0ZWIntij7/ANMvIe2KPv8A0y8gMqtG7MJYfqPfa9H3/pl5D2vR9/6ZeQTl5HDG7kTV7Xo+/wDTLyHtij7/ANMvIjBlnKmR6lBmz2vR976ZeR57Vo+99MvIYMvaGFJkY2Iftej730y8j32vR9/6ZeRKEwEP2xR9/wCmXkPbFH3/AKZeQEwEP2xR9/6ZeQ9sUff+mXkBMBoo42E+i78H4m8AAAAAAAAAAAAAAGM4J7QANXqUdx56lDcegDz1KG4epQ3HoA89ShuHqUNx6APPUobh6lDcegDz1KG4epQ3HoA89ShuHqUNx6APPUobh6lDcegDz1KG4epQ3HoA89ShuHqUdx6AM6dBR2GwAAAAAAAAAAAAP//Z"/>
          <p:cNvSpPr>
            <a:spLocks noChangeAspect="1" noChangeArrowheads="1"/>
          </p:cNvSpPr>
          <p:nvPr/>
        </p:nvSpPr>
        <p:spPr bwMode="auto">
          <a:xfrm>
            <a:off x="63500" y="-915988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hISEBQSEBQUEBIVDxcQFBUUEBAVDxAXFBUWFRUQFBUXHCYeFxkjGRQUHy8gIycpLCwsFR4xNTAqNSYrLCkBCQoKDgwOGg8PGiwdHSQqLC4pKiksLC4sKSwsKSw0KiksLC0sKSkpKSopLSwsKS0pKS0sLCwpLC8sLCksLDUsKf/AABEIAMcA/gMBIgACEQEDEQH/xAAbAAEAAgMBAQAAAAAAAAAAAAAABAUCAwYBB//EAEEQAAIBAgIFCAgDBwMFAAAAAAABAgMRBCEFEjFRgRMiMkFhccHRBhQVUpGhorEzQpIHI2NygpPwYnPhJCU0Q0T/xAAaAQEAAwEBAQAAAAAAAAAAAAAAAQQFAwIG/8QAKxEBAAIBAgQEBwEBAQAAAAAAAAECEQMhBBIxQSJRcbETYZGhwdHwgTIj/9oADAMBAAIRAxEAPwD7iAABrrVlFXZsK/THQ4+IFgAAANc61jGOKQMNwNTqGt1gnCSCNy45YGEkER1QsQRkwlg0Rrm6MrkoegAAAAAAAAAAAAAAAAAAAAAAAFfpjocfEsCv0x0OPiBYABgRq0itxLtsLGtsKfG1LHO0utIy9paWs7PaS44pSWW3r8zj8fibO6MMLpprNbV25PsZXjVnOFm2htmHWVMQ1sz7PIyhiLq62fNdjKetjk4qUei0n3X3dz2mNDGNO629a6pL/Os66WrGpnHWOsK99OaekrzlzF1jTGalHWjsfxW9M8udXNtWIaJlDFFcI7xkXtOrc2lZha5YQnc9IZgAIAAAAAAAAAAAAAAAAAAAK/THQ4+JYFfpjocfECwDBrnIDVV2HPaVqZF7XnkcvpmtkyvqziFnRrmXNaRxOZR+vNSJWkq20oalR62W8z5nLYrTwu/0LW16ST7ZLg0pL7M8lU1Gs7K+33f+Cv8AR6raWFje16tVcORlL7on6VxVOmoqpNU1UqRoxcujrTTcbvqWW0r6t7aOtXUp18vPzV4itq2pfp7fP/F3o/F9fVskvFFsoHzmp6VuhiZUZUXLUS5ymle8U84tZbjofRv07w9eboPWp1LXipWtLfFPf2H0HLzVi0dJY3NETyzO7peTGoZ0K0ZrmtPu2rsaNrgeXpHSa2E2hXNLgY6ts0Mi1hK6MiLh6pKPTyAAAAAAAAAAAAAAAAAAAV+mOhx8SwK/THQ4+IFgapm0wqAQMW8jj9N1dp1mkJ2RxGmqu0o8ROIaHC1zLmceyplG8uJZYtkLD07z+XxyKMNedqrqpr06dGcMqkZucN11FZNbnfPvMv2hqFehCnHO+rUsndQlUhzc1ud1xJsqDnPUVrUoWk+pOWbjff1cGRK+E1YtrVqK3O1XfVtsvb7lqKeKLeTMtOZU9Wuq+Hw2IlzasqboVN7lRepd9uV+JW4XCShXTzVnrJ9a7S3xOHUsJiI7OSxEK8LdUa3NlH4xvxIdDEtpRl0tilv7zU4G3/nNfKZj/J3j7TDD4uOXU5o7xH6/DudE6QdRa0JNVFts9vejpNGadU3qVbRnsT/JLs7GfMsFWlSkqsXsdpLqOypzhWipxyvtW59501KYRpaku01TFxKXRWlnT1adZ3V7Rm9q3KW/vL+VM4TGFqJiWiDsydRqXRCnAzw9QQSng8TPSUAAAAAAAAAAAAAAAABX6Y6HHxLAr9MdDj4gWBqqmw1TZEphUaSnk+44XS882drpfYzhNKSzZm8TO7X4OFDiWSdA00qnKSV404SxElvVNNpcXZcTROF3xLPAUE6coPZVnGEv9uD5Spwdkirp/wDS9r7Ua6uIlChGDyqVL4iq11upzow4K3xI2jdI6k03svZr3l1pmeKk6k5S3vJdSXUuCsVtTJ2LeWfMZS1T1cTiqLzhUwaqRt/DqRcWuE5fAjJxlTlG1p056s98Y31Y1v5btJk/CNPH0G9lbR9ShfdKKUr/AC+ZXaQqUeRlOpKeHrtS1XqNuVWD1JU1H81Oas3fYy9wl4i16z8p94/EMji6TNqzHzj8rDASSquFTZKKk1vV9Sdu5tfEsfQ/FunVrYao84V5Ubvv5kuK+5xcNN1L0pamtKk2lKV1ykZW5k0ssrJX67K5LwGnlVxNWrbUqVNTWh1KSWrrRu7tc1fEt/ErfwxKt8G+n4pjZ9PxNG6cWXno5pJ1Iak+nBW/mXUznJ4+c6EK1OKnrQu1d3uspW35rZ2jA6RdOVOrJOD/ADKz1Wn1X2bH1kfDma5g+NWt+Wdvb69HcumRnG0iZSqKSummnmmmmnxNOLhsfacO63lIovI2GjDzyN5KAAAAAAAAAAAAAAAAAr9MdDj4lgV+mOhx8QLAjzN5oqESmFHpepkzg9JvM7nTCyOI0jHMy+Jnds8H0VlKBZNatOW+ypr+rOXyIlCGfEl4jZHtcn87eBW0u8rWvvhJ0bo1cm5y3r7pHK4rN37FwyR1OI0ko0dVdn3Rys35FvbbCjGd5lnjcTOnDD16XSoYiW60lNJyg+xxjJcSlxdfla9Spmoa75NN3cIt34NtX4l3iV/0sv8AcjL6JIo6azOn6cJrGctvJZFLjqMoSU4c2UXdNdTL9rIg46ndM6xOHiXffs90yq+FcdkoSu1uu3e3ZsfE6bVuj5j+yiu1jKlPqnRk+Mcz6nGORbrOYUL15ZwsdC4SE6V1elNOzlTk4N9skubLimTq1OvGLtKFZf6lydT4xvF/BEP0bfTXbcuZ7GeptPfdEadesben9hAoaVjH8VSo9s48z+5G8fi0WtOomk0009jTTT7mRcNsPJaJp31oJ0pPrptwb70spcUx4Z+R44+f2/vsmgg6leGyUKy3SXJ1P1RTi/0oe14x/FjKj2zXM/uRvH4tDkntufEiP+tvX99E4GNOopK6aaexp3T4mR4dAAAAAAAAAAACv0x0OPiWBX6Y6HHxAsDTWRuNdRBMOc0w8mcXj1mdxpqGTOFx7zMnierZ4TeEankzdWfMi+yXykR4M21X+7j3yXxzK2ktau0K/ETuQpEqttIsizVVs3Vv/Hn3J/Sygp7f83su8TV1cPK/W4x4tSKGM7Saas07NNWae5rqLEdlaU19EjYjYbpVMirxuO1ctrOkQ5Svf2YU/wDuTe6jP7M+tKPN4nzX9keBlr1MQ1k4OKe++XmfTHlF95apGIUtWcyl+jy50+5eJeT2cCn9HaTWvLfJL4K7+5c3yZM9SvRHwxMjsKmjpKlHJzTl7sbzn+mN2SFj5v8ADozfbNxpx+DvL6SeSXidWvn9N/ZPPCFyVeXSnCmt0IOUv1Ty+keyYP8AEc6v883qv+iNo/IYjvJzWnpH1/pn7I2Kp4aMspqlP+FNqo++EelxTMsFiazmlzp087zqUuTkssuta2dvyraWFHDQgrQjGC3RikvkbLHqb7Y6+v8Afl4jSnOenp/b/RyGJxlVVa07YqeIp1ajpUoKosM6UabdNS/9coztm8560rK1sntrHSi+TtOybjUeDrRVZzdKFNcm5XhFTnVbe3Vp3y2nYCxzd3IQ07jVVjCVPWSlNtrD1U68Y1qsG47VBqnTjJXfOdSHUyx9E9K168Kjrx1dWpFQfJTp6ylThOSSltSlJxvvi11F9YAAAAAAAr9MdDj4lgV+mOhx8QLA1VGbTXUQTCg01sZweklmfQ9KwyZwOltrMvio3bHBTsrqJLxluTvuVKpwleL+ZWQrWZY1HrQhFbZUa1HvlF8rTXzyK2jG61xHRWYhf59iDKeZJlV1oJ9lnvVtjIj29T8SxEKkyzx1Jyowgts8ZRh97lj6a+jVSpOeMw6U+qrTXTepf95BfmdrZdhloyknWw11e1SpW/twST/VJHYQiqMaracuSiqjttbk7Rprtbt8S3oUi95ie0R9Zmf192bxGpNMTHnPs+PPFZWaattvGSavv3DA+jtXEVNacZUqN7OUlaVTbzYJ923qPoEcTKc221la8rLOW2Tv12yS7ibPCueLpU1sUeWqPe5Xaj8/mXK6EV3mVa3EzbaIWOjMLDC4eKUXZRWUYtt9hIwmPlVgpKnbN31ppRVn3NvK3UiyllkjLCUOUml1LOXduOkWrFcY3cLUva+YtiPLH3yl6MwNbUV6ipp860Ka1s/9U7/Y34jRVPVbnrVX/EnKS/TfV+RY01Y0Y583vPHPPbZ2+FXvv67teBpKMUklFbkkl8ETiPhkSDw6AAAAAAAAAAAAAAAABX6Y6HHxLAr9MdDj4gWBhUMzVUCYVelNhwel6WbPoONhdM4rTdLaZ/E1aXCWxLka+TJ+jqjlCUY/iRtXp9s6N5OH9UNZcEQcYsxorEuE1KPSjJSXes19ijWcTlqakc1WGkaapzU4Z0a37yD6ot9Km+2MrohJOUrLrfUdHW5LlKlCf4FSfK03lajOa1sux2twRClo2WFjOTcZzStSsr2dr8pK66rrIuxGd2bacbJ3ozCMsXP80KMI0L9TnJ8pUS/SjodOT1MNvlUrupLt1Vl8HYrvRvBxw0KVJu8nF1Zyazc586TfcmlwJ2l6saihGLu+in1XZc4Keak6kd529I294mWRxk41OWe0e+/spcFhbulSv+JNzk+tQp5zfF5cDp9GUOdOq9spWXYl/iIUMEoyah0pRVO/u04bfi7tlxQpttQpq9kv+ZMu3nbCtpxvl7ZydltZe4DC6ke3rPMHgFBb31vyJOvbIrzK1WMM9axDxMryS4myU/M0Uc5NkPSbQjkbTGCyMiUAAAAAAAAAAAAAAAABX6Y6HHxLAr9MdDj4gWB40enknkBCxMcjkdOUdp2NZZFDpShe5W1q5hb0Lcsvn2LwhBw1BqodPjcNmQKGEvMzuTdrfE8LVofCcri05RUqVKLnUvnFpxlCEf5tZp/0mrHwnGdPDyfKXrOm3+ZR1lZ/p1nwOl0DRapVMv8A6pvv5kFn3GeKwcFN1bc9w1H599rI5TqXpeYiO2I9VWcW3noqatKpKvNxd4ypqCi3l2sssJomUYxhaOqlm7tOT237F1Gei8E76zLvD0NaSj1bX2I+g0o+Dp1047Rhjala6l5vPeWvROgHzqk5WlOyWqujCOxXZe4ejGCtFW8e17zFyGuRa0y9VpFeje5muUzDXMJTseXp5Vn1LrJWHpkbD07u5Y0oWJhEswASgAAAAAAAAAAAAAAAAK/THQ4+JYFfpjocfECwAAEepAq8dTyLmpC5BrULni0ZdKWw5PF4W5jhNGvba/idFLR92TMNgVErxpbrNtfZVU9HcnTUVm7uUnvlJ3flwIOIoa0lFd7OixcciFh8NtkzzTQzq83l7udtTwYRlSUUl2E7CUtWN+t58OpGFKjrO72fclat8y5Mq8MWYs2uBqmQkUjxc526jDN5In4bDWEDbQpWN54kenp5AAAAAAAAAAAAAAAAAAAK/THQ4+JYEDTC5gE8EL2vR9/6ZeR77Yo+/wDTLyAmGLgRfbFH3/pl5D2xR9/6ZeQElU0ZWIntij7/ANMvIe2KPv8A0y8gMqtG7MJYfqPfa9H3/pl5D2vR9/6ZeQTl5HDG7kTV7Xo+/wDTLyHtij7/ANMvIjBlnKmR6lBmz2vR976ZeR57Vo+99MvIYMvaGFJkY2Iftej730y8j32vR9/6ZeRKEwEP2xR9/wCmXkPbFH3/AKZeQEwEP2xR9/6ZeQ9sUff+mXkBMBoo42E+i78H4m8AAAAAAAAAAAAAAGM4J7QANXqUdx56lDcegDz1KG4epQ3HoA89ShuHqUNx6APPUobh6lDcegDz1KG4epQ3HoA89ShuHqUNx6APPUobh6lDcegDz1KG4epQ3HoA89ShuHqUdx6AM6dBR2GwAAAAAAAAAAAAP//Z"/>
          <p:cNvSpPr>
            <a:spLocks noChangeAspect="1" noChangeArrowheads="1"/>
          </p:cNvSpPr>
          <p:nvPr/>
        </p:nvSpPr>
        <p:spPr bwMode="auto">
          <a:xfrm>
            <a:off x="63500" y="-915988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mm.edu/graphics/images/en/91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4038600"/>
            <a:ext cx="3524249" cy="28194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Layer (Uvea)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/>
            <a:r>
              <a:rPr lang="en-US" dirty="0"/>
              <a:t>Middle pigmented layer</a:t>
            </a:r>
          </a:p>
          <a:p>
            <a:pPr marL="344488" indent="-344488"/>
            <a:r>
              <a:rPr lang="en-US" dirty="0"/>
              <a:t>Three regions: choroid, </a:t>
            </a:r>
            <a:r>
              <a:rPr lang="en-US" dirty="0" err="1"/>
              <a:t>ciliary</a:t>
            </a:r>
            <a:r>
              <a:rPr lang="en-US" dirty="0"/>
              <a:t> body, and iris</a:t>
            </a:r>
          </a:p>
          <a:p>
            <a:pPr marL="685800" lvl="1" indent="-339725">
              <a:buFont typeface="Times" charset="0"/>
              <a:buAutoNum type="arabicPeriod"/>
            </a:pPr>
            <a:r>
              <a:rPr lang="en-US" dirty="0"/>
              <a:t>Choroid region</a:t>
            </a:r>
          </a:p>
          <a:p>
            <a:pPr marL="1030288" lvl="2" indent="-342900"/>
            <a:r>
              <a:rPr lang="en-US" dirty="0"/>
              <a:t>Posterior portion of the </a:t>
            </a:r>
            <a:r>
              <a:rPr lang="en-US" dirty="0" err="1"/>
              <a:t>uvea</a:t>
            </a:r>
            <a:endParaRPr lang="en-US" dirty="0"/>
          </a:p>
          <a:p>
            <a:pPr marL="1030288" lvl="2" indent="-342900"/>
            <a:r>
              <a:rPr lang="en-US" dirty="0"/>
              <a:t>Supplies blood to all layers of the eyeball</a:t>
            </a:r>
          </a:p>
          <a:p>
            <a:pPr marL="1030288" lvl="2" indent="-342900"/>
            <a:r>
              <a:rPr lang="en-US" dirty="0"/>
              <a:t>Brown pigment absorbs light to prevent visual 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dirty="0" smtClean="0"/>
              <a:t>Vascular Layer</a:t>
            </a: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pPr marL="344488" indent="-344488">
              <a:buFont typeface="Times" charset="0"/>
              <a:buNone/>
            </a:pPr>
            <a:r>
              <a:rPr lang="en-US" dirty="0" smtClean="0">
                <a:solidFill>
                  <a:srgbClr val="003D77"/>
                </a:solidFill>
              </a:rPr>
              <a:t>2.</a:t>
            </a:r>
            <a:r>
              <a:rPr lang="en-US" dirty="0" smtClean="0"/>
              <a:t>	Ciliary body</a:t>
            </a:r>
          </a:p>
          <a:p>
            <a:pPr marL="685800" lvl="1" indent="-339725"/>
            <a:r>
              <a:rPr lang="en-US" dirty="0" smtClean="0"/>
              <a:t>Ring of tissue surrounding the lens</a:t>
            </a:r>
          </a:p>
          <a:p>
            <a:pPr marL="685800" lvl="1" indent="-339725"/>
            <a:r>
              <a:rPr lang="en-US" dirty="0" smtClean="0"/>
              <a:t>Smooth muscle bundles (ciliary muscles) control lens shape</a:t>
            </a:r>
          </a:p>
          <a:p>
            <a:pPr marL="685800" lvl="1" indent="-339725"/>
            <a:r>
              <a:rPr lang="en-US" dirty="0" smtClean="0"/>
              <a:t>Capillaries of ciliary processes secrete fluid </a:t>
            </a:r>
          </a:p>
          <a:p>
            <a:pPr marL="685800" lvl="1" indent="-339725"/>
            <a:r>
              <a:rPr lang="en-US" dirty="0" smtClean="0"/>
              <a:t>Ciliary </a:t>
            </a:r>
            <a:r>
              <a:rPr lang="en-US" dirty="0" err="1" smtClean="0"/>
              <a:t>zonule</a:t>
            </a:r>
            <a:r>
              <a:rPr lang="en-US" dirty="0" smtClean="0"/>
              <a:t> (</a:t>
            </a:r>
            <a:r>
              <a:rPr lang="en-US" dirty="0" err="1" smtClean="0"/>
              <a:t>suspensory</a:t>
            </a:r>
            <a:r>
              <a:rPr lang="en-US" dirty="0" smtClean="0"/>
              <a:t> ligament) holds lens in position</a:t>
            </a:r>
            <a:endParaRPr lang="en-US" dirty="0"/>
          </a:p>
        </p:txBody>
      </p:sp>
      <p:sp>
        <p:nvSpPr>
          <p:cNvPr id="20482" name="AutoShape 2" descr="data:image/jpg;base64,/9j/4AAQSkZJRgABAQAAAQABAAD/2wCEAAkGBhAQEBUUDxQQFQ8UFRAUEA8VFBYQDxAPFBUVFBQVFBUXHCYeFxkkGRQUHzQgJCcpLCwsFR4xNTAqNSYrLCkBCQoKDgwOGg8PGiwfHRwsKSksLCksKSwpLCkpKSwpKSkpKSksKSwpKSwsKSksKSwpKSksLCksKSwsLCksLCwsLP/AABEIALcBEwMBIgACEQEDEQH/xAAcAAABBAMBAAAAAAAAAAAAAAAAAgMEBQEGCAf/xABKEAACAQIDAggIDAUDAwUBAAABAgMAEQQSIQUxBhMyQVFSYXEHFCJzgZGTsxYXIzM1U1RykrHS0xVCYqHBotHwJCWCQ0TC4fE0/8QAGgEAAgMBAQAAAAAAAAAAAAAAAAQBAgMFBv/EACwRAAIBAwMEAwABAwUAAAAAAAABAgMREgQhMRMyQVEUImGBM3GhQlKRsfD/2gAMAwEAAhEDEQA/APG8NyR6fzrftg+CDH43DR4iFsMI5VLKGdg4FyuoCEbweetBw3JHprqLwV/Q+E823vHrCtNwV0Sjyr4htp9fB+0f9uj4hdqdfB+0f9uvfy1t9Cygi4II6QbilVqJFrHgHxCbT6+D9o/7dZ+IXafXwftH/br31ZgSQCCRvFwSO/opWap+RIixz/8AENtPr4P2j/t0fENtPr4P2j/t10AWpHGVV6mSJxPAviG2n18H7R/26x8Q20+vg/aP+3XvhxAuBcXO4XFz3DnpMuMRLZ2VSdFzMFzHoF99R8mbDFHg3xDbT6+D9o/7dHxDbT6+D9o/7de9NiVBsSAbXsSAbdPdQMUhtYqSdQLgkjpHTuNHyZhijwX4htp9fB+0f9uj4htp9fB+0f8Abr33jKOMqPlSJxPAviG2n18H7R/26PiG2n18H7R/2698acAXNgOkmwrCTg8kgjpBBFT8qRGKPBPiG2n18H7R/wBuj4htp9fB+0f9uvfeMpIxC3tcZui4vbuo+VIMDwT4htp9fB+0f9uj4htp9fB+0f8Abr33jKOMqPlSDA8C+IbafXwftH/bo+IbafXwftH/AG6994yjjKPlSJwPAviG2n18H7R/26PiG2n18H7R/wBuvfeMo4yj5UiMDwL4htp9fB+0f9usfENtPr4P2j/t179xlAep+VIMDwL4htp9fB+0f9uj4htp9fB+0f8AbroDNRmq3yJEYnP/AMQ20+vg/aP+3R8Q20+vg/aP+3XQGakcZUPUyRKieBfENtPr4P2j/t0fENtPr4P2j/t177xlZVr1HypE4nNnCfwVY7Z+GbETthzGrIpCOzPd2yjQoBvPTWmV0b4bPoeXzmG94K5xzU7Rm5xuzNohT8o0ViflGitgJGH5NdR+Co/9nwnm2949cu4fk11D4KvofCebf3slK6ntJjyXnCD/APkxHmMR7tq8k2PtjHR4XZcGBlEbT+OrZgDGX48hS11JsLk6V7FjIBIjo18rq6NbQ5WUqbdtjWv4LwfYSI4Uo03/AEZlaG7KbmRs7Z/J116LVhQrQjFqQTg29jTF2ljYpdr+KmPxlJMKAwSMO12cPbQZ2OtgbnfbWtw4C7akxGFldp1nyMQhdeJmjIQEpiAAFBDX1FxY76fk4BYRnxLtxpbFPFJJ5duLliYujREC6kE9tTNg8GMPgonjizsJWZ5nkbPJK7CxLGw/4TV6lWnKOy328ERjJM872Tw3xxxMayT8as8OMZssaiBJI1mKHDvlBdRxa3Oovca0jg1wy2gZMCZZzImJXGcZGyIBeIuFN1AN/JH5Vt2E8GmDheNkbE/JLMkatJmRUlDhgAV0HlsdOfU3peA8HeEhOGKmY+K8bxQZlIYSklg9l15R3Wq71Gn9f4KqE/ZoPBfa+Ixe0dmT4mQySP42B5KrkVeMFhlAuNSan8MsFHidq4tJ3RUjwKNHLIGZMO2aI5wF1/mbd1q27ZXg4weGmhlibEZoDIYkaTNGM97ixXdrzem9O8IeAeGxsvGu88blBFLxThRNCDfI4IPZ6h0VX5NPO62VrcE9OVtzRdrTnj0TPHKP4LN8uEF5LQTgMGYZwDlGhP503wYxzxz7PycVcbPxbAuqgBlbGkZpCMyrdRfXdevQMVwEwkkgf5VcuGbBqqsAggZHj5wTms51vTeG8HmDRomvMeJglw6qzDK0UvG581lBv8s+otzVPyqWNn/0Dpyvc0vZ3DbHZ2V5zIJMDi5g/FqiJiI1lKtAcoLRjixqQQTfoqXsrb+0lwuExmJnDYd8VBG6hVBOHZpI3Mnk784G47rVsWG8GWDjIKviTaGbDqGkDBYZQ6sBddLCRrW0vrY63c2rwKzbOXA4aRUiB8p5VMr5c5lGUqVs2bntuqHXoXSS/vsChPya3PtGfE8G55cS5d3ZsrEAWjXERqo0AFtDVPwRxzYN8ZJGvFMmzYpVw5OdJXyRETk3sLls2Xf8pbpr0eDgfENmjAOzmLIFeRbI7HjONJG8C7d+lR9leDzB4fjPnpDLEYHMsmc8QQBkWwFtFUdlhUR1NJRlH2/8E9OTaZpezeHWPVJg83GE7P8AG42ZEBimJUWGUAFfKOhvzVXbOxuMfEYidJmOMOy1nEuVA1xxLlbWsfJUru1r0TAeDnBQrKtpn42IwEySZmSDeEQgDLYgeqkYHgBDhS0mFeTjzB4uhnPHQiPyd6jKTotrAgVf5FDfFWv+FenPa7GOA/CGbG4rFM0hbDomC4pLLlSSSIPJYgX3g1uVa1wG4GjZkLpxnGPI4Zny5AAq5VUC5PSb9tbLekK8oubw4N4JpbmaxRRWBcKzWKL0AZoU1iigB2imgaznq+RWw4TTZrBNYqrdyUjNLSkUqOiPIM0jw1/Q8vnMN71a5xFdHeGv6Gl85hverXOF66+m7DKRDn5RorE3KNFMlSRByRXUXgq+h8J5tveyVy7ByRXUfgq+hsJ5tvevSup7S0eTZ331Q7WiUzHMAfIjtcA88lXr76pNp/PH7kX5yUvoVesTV7CH4snVX1CjxZOqvqFLrNegxXoRuxvxVOqv4RR4snVX8IpyijFeguxrxVOqv4RR4qnVX8Ip2ijFeguxvxVOqv4RWPFU6q/hFO01LiVU2J16o1IHSbbh2moait3YE2Z8WTqr6hWPFk6q/hFOQ4XES/NpZes2unrAPoJ7qnR8FXb52Z/up5P9xb8qwdan4V/4NFCTK04ZBvVbdwtTLSYcbzD/AKb1sMfBHCg3ZSx6WYmpibGw43RR+kZvzrN1/US3Tfs1DxjDdMX9qWrwHcYT6VvW3/wqD6qL8C/7UiTYmGbfEnoFvyqOu/8Aav8A38E9P9NY8VTqr+EUeLJ1V9Qq6fghhf5Q6HpRitRpeC8i/NTMf6X1/vqfyq6rx8xKum/ZXeKp1U/CKPFU6q/hFLmhni+dTTrrut26kD8RPZSYsQrbjrzqbhgO4627a2jKnLgo1JcmPFU6q/hFHiqdVfwinaK0xXordjXiqdVfwijxVOqv4RTtFGK9BdjfiqdVfwiseKp1V/CKdvRRivRF2NeKp1V/CKRNh0CkhVvbQ2FwakU3iOQ3capUisXsWi3c2dt57zSo6Q+/0mlR15VcnRZpPhr+hpfOYb3q1zdXSHhr+hpfOYb3q1zfXW0/YZSIk3KNFE3KNFMlSRBya6j8FZ/7Ng/Nt7x65cg5IrqLwVfQ2E823vHpXU9paPJs776pNpfPH7kf5yVdvvqk2l88fuRfnJS+h/rE1ewjVmiivRCAUUUUAYpEkoXfv6Of/wCh2nSiMvK2SEZj/M38q83p5+z06HYNm7DSLym8uTQ3OoB6R0nt5uYLupapXS2jyaRg3yVWC2JLNrJeOPqjln/P5dx31eYPZEMXIUX6x1Po6PRamds8IsPhAONbyzyIlGeV/uqPzOlapjeEWOxNwlsLFzWtJiGHa25PRrSFSquZO7G6dFvg3Dae2sPhheeVE7CfKPco1PoFa5iuHrtphMM7jmlmPER94XViPVVLhtkxq2axaQ75XJeQk7zc7vRU4R0tKu3wNx06XJhtt7SflSwR9kcWe3/lIf8AFRXjxL/OYvGE/wBLiEepAKnCKlLDWLqSfk2VOK8Fd4pJ9oxnf4xJf86UgxafN4zFDscrOP8AWtWHE1jiajN+ycE/A0m39pR/z4eUdDxmJvWht/ap+F4fhdMXBJF0yJ8vD3kqLgeioZipDR1oq0l5M3Ri/BueB2nDOuaGRHHOVYG3eN49NM4zYcMu9QD1l0N+m26/ba9aHLslM2eMtFLvEsZMbX7baH01Y4LhVjMPpOvjMX1iAJiFHau5/RrW8a0XyLz07XG5PxmypoLkfKRdP8yjtJ9O+/eN1MJIDu9I3Ec+orZNlbagxSZoHDAcobnQ9DLvFRtpbAV/Ki8h+gaKf9u7d3HUO067j+oTlTKeimuMZWySjK/9m7vUdOzQka07enoyUldC7TQUUUVYqFNYjkN3GnaaxHIbuNUqdrLR5NlY6nvNORGm33nvNKirya5Oo+DSvDZ9DS+cw3vVrm+uj/DWf+zS+cw3vVrnGutp+wwlyQ5uUaKJuUaKZKkiDcK6j8Ff0Pg/Nt7x65cg5IrqPwV/Q2E823vHpXU9pMeTZn31R7S+eP3Ivzkq8ffVJtP54/ci/OSsNB/WLVewj0UUl5FG8gd5A/OvQiBmk4eBsRJxceir86/R/SD0/wD5zG0bE4slCILvISEQqLosjHKMzbhYm/orb9k7MTDxBE5tWbndzymJpWtV/wBMWawj5Y7g8EkKZUFhz9JO65/52bq1rb3DA5jBgcrSjSSc6xQdg679m7/DXC/bjtL4pA2Xyc2IkHKVDbyF6CQRf7w7aq8NhljUKgAUbh/knnPbXLq1bfWJ0aVG/wBpDOFwAVi7FpJm5czm7t/sOwf3qciUIlSYo6TuOJCUip9IacSOnAtRcsNiKmtp4p4UwxjNuMxuGik0BzROGzLqNL2FTjFlUu5VIxypHIRFHaToKZMwlVRDDxqq6yJPNeHDJIt8rpcZ5CL6FVsesK1pqzu+BatNWsnuUEfDKZo4pvFfnsJNiI8KknGB143CorP8lmzDjnNlvoLWJOlvszGricOkyqqktIjorMwR42KkeWqsDpyWUEXtT+K2TCYo0XD4WURxcSYiOKBgORisN7hfLjQgE/yjyha9KwXEBVggXiWXMRhHXi5bkkswuSJbm5LqWGu+rzxcfqjCm5Rl9mNmKmmgqY8ZGhGtIK0udC9yveKmnjqxaOmJIqLhYppsCQ4lgcxYgbpF3N2Ou5h/zsrZ+DvC0TMIcSBHihuH/pzDrRn/AOO//FQ6VDxmCWRbN3qw0ZG5ip5jW0KjiY1KSmb5tHZqTrZxrrlYb1/+uzs6QCNWKvFIYpeUNUbmdew850/4Qam8D9vvKXw+IN54gCJPrYjbyj2i63+8Oe5qz4RbJ8YhOXSZLtC3OJBuF+g2Aro0qlvsjm1KfhlJRUWDHqVUveMsL5X8nXnAJ0ax6DUhXB3EHuN66UZKXAnZoVTWI5B7jToprEck9xqKnayY8mytvPeaVFSW3nvNLirya5Oo+DSPDX9Dy+cw3vBXONdHeGv6Hl85hveCuca62m7DCXJDm5Rool5RopkqSIOSK6j8Ff0Ng/Nt7x65cg5IrqPwV/Q+D823vHpXU9pMeTZn31SbRHyx+5F+clXb1SY5rTk/0xfm9LaJ2q/wy1XsJrbBjJGYybgCocqpPTpr/eleJQIcsUUbSb7WFwD/ADSOQSB33JtoDUhZGl+aNk55t9+yMHRvvHTv5pUGHVFKqNNb31LkjUkneT0mpjTqVXeo3YjZcDEGCCkNIcz7ksLJHfSyKL5dP5jr220qn4ebakw2HHEsFkdst9c4jA8op23KjUjlDUE3o2zwxSLyYQJJRowv8ijf1NvYjXRfSRWkbTxjYhiZ3u7C3Mtl6EXmH/CTRV1EKaxjz+Dmn0s6jyeyF7CkZ3ldznYlAZb5s7guXs1gDyl3C3RparoDprV4sTLyYuObLYWjVVjXoFrW7emnxsbFSm7op7ZpAx9AUED0WpXO47hZ7tI2F8dEnLdAei929Q1puXhCgHySs55yQY0A7yLn0CqyHgtievAg6FVj/tUpeCMltZxfsi/3eqtyfBZKmuWTMFtySRwvFou8ls7PoNdFC3J7KtJtosouAkCfWz+XO33MOp073YEdWtdfgsUIviiGO4CMZz3KGufRTb8HtfLnmLdqxxH8Mhz/ANq0pxqW2V2YVuk3vKyNj2dLh5flRnmlUkcZPZnifTkIAEj0IN0AuCNanSSljqSa0/C8F5FlWRJpPJKnyISzuAdVZm4tSp3c++tmVJj/ACz+hYF/ORqZ+PWkt0KutQg/qyRWZgsi5JlWRN+Vhex5ip3g9o1FR+Im6s/4sOf/AI0g8aP5Z/SkLflKKFpaq4Iepoy2bFSTNEVVJVkDXy4bEseMsN/F4ixbnHzga9x5QqLtbazRqGSIqbkMkpyFTa+hUMrrrylJHprXxwVcMS87knezRGOVvvPZ1P4hTnwez6DETG28ZEnsO6JiR6RWdSnVS3j/ACa0ZUU01Lb0SfhRJbWOO/TxhC+rKTUiHhFER8oGRufRnTvDKPzAqBFwRD8jE3tvtGDbvs+nppR4HSDkzj0xn/D0r90PXpPgtFxcUnIdG7Awv6t9Nuvqqmm4J4jrYd+xgw/wajNsvFQ6oluninFj3o1gfVVlJ+ijjHwxW2MRJDiFeNjG5jssgOUkgvmUcxOVtxte+8GxHofBDar4nCI8hUyaq5XpB0voNSpU7ra15fNNI3ycxlGYXyyKpuOsumhHSN16tNlbWkw7XgcX0DofKRwNwccx36ix/KtaeoUJWfBSppXUjta6PR5sBe7RWGa5eNgeKkPOSP5W/qA7wai+IYeXR4lWQbxYJIt+cMliR2g2pnY3CqPEeQwyTHdExGVukRvbyuc2Nj2c9XGKwyyWvcMLlXGjKdNx7eg6HnpmVNVFlB7/AIcuUZQeMkU2J2SkSFlMh5OjNmAF7aX15+c81VmI5B7jVrtaZ0ULINCwtKOQx5gR/K1zu3HmPMKrEcg91P6bPovN3e4rO2SsbI2895pUVJbee80uKuAuR98GkeGs/wDZ5fOYb3grnGujvDX9Dy+dw3vBXOFdbT9hhLkiS8o0US8o0UyVJEPJFdR+Cv6Gwfm2949cuQckV1H4K/obB+bb3j0rqe0mPJssh1quOy+OxDZ/mQkWZeeQ3fyT0L09O7de9g++jAjy37o/yak9M7VDWa+pJkcIAdygHMbhURALkm/MLVpHCHhY0148OSsO5pBcPKOfKd6p27z2DfD4VcJzM3ExMzxgnkjXEODc6D/013DmNrnSxNAcPinNhEw7WKhfXc39FTqK0pfWH/I7pqEF96v8IVi3QJYsUGguuhHPYdGgNJwuyWeVIwxVZBmTM6klipAcHNrobDn5qmxcFmPLmbmtlUDyue973HqpezuCbpLq9ogDkMZ4uXPcZSQBbQX7Nd1Kwg1yO1KqlwV+Kws2DTjYW+Rkvci0aq6kgq6yA8W6m6WvcZbG9qutmbTl4pGZo2JUE5lZGv22Fqudo4BGjZ3DPCwXx2IaucoAGKjAHzigDMAPKUdKgF8bJRQuVmZCFKPnuGS3knMN9xY356YaS3XAjGo5PGXJWpwgA5UZ70YN/Y2qSMY0ioy3AkRZI0ByMImuFeZ9ct7NZE8rTVhraWMCnQT3sx/M1HfClBZb5RcIyjM0aklijJccZHcsRYhlzWFxWtDp5fcpX6mP0JmB2WGB10PKVfIVj/UBq/e5Y1ZwbPRBZQAOgAAeoVUYPH5Vu1gm4yqc8N9NGbQxnscL6at4cYDv9HQa7Ktb6nCnlf7D4QClWoBFZqChijLRQTQAlogd4FVGPwCX8pQR2i9u7oqzmxarz1T43HZtSQFHOdAO81ZAiLPASbg3I5Oe7EdiuCHT0NbsNJXH5FZnvkQosinypIzIcsbBgAJYywIvYMLajeRmSRrAgZVPJdwbP5uMeXJ6BbtFKjwWflr5F1Yq9i8rqCEZwPJVVuSEF9Tcm9JarpW35OjperfbgjttnN82jHoLWX+2+qnb20MQkLMt1IK8lG3XF7sykAW5+athxkQiw0rxDIy8UbrobcamYekXHppe2tlRuZFOcBrglXZSAeix0rmWSVzpqV5YnnbzccjSSs5lACxrYFcu+91sBqSb9IXfa1C4fMHYseKQmxR1IjzG51B1BJvpvPqq/k4FwAjI0qgKFyhgb2JIPlA23206BUKTgq/GnylEQsUJ+UlGg08oW5QJves5K/AxFqI3AwZBYlhp5XOSul78xuN9bhwd4XlbRYprjQJiDv7BL+r19J1WXYEgvxcp3aKyjVui62sD3adtRQmJBsYWPpQi3fm/tVKbqUpXW6NKvSrxtLZ+z2AxB1YSLo11ZGOZSu71Ea+mtX2tgWguDcxtfi3Opv1GPTpoecdo1ruBfCu7Lh5WKjNaItygw04h7626OcWt0Vue1o1MLgrcFWPMQCBmB17QPTauxTrXhdHDq0nGWLENvPeaXFSXGp7zSoq465NvBo/hr+h5fO4b3grnKujvDX9Dy+cw3vBXONdbT9hhLkhy8o0UTco0UyVJEHJFdReCz6Hwfm2949cuwckV1B4KvofCebb3j0rqe0tHk2d99atwq248ZbDwAmedU13ZIvKDG/NfUX5hc77A7S++tX25CvjJa3l8VEubny5pDb11zYOz2GYJNq5UbO2asI01c2zvaxNuYdCjmH+asESsKKkRJVhwVFHUlEoRLU8oqCRULlTcb6ZULhzbdg5W8g82ExDnk9kLsdOqxtuYZXaUMpBV1DRuCroRdWQixBHOLVeMrbPgwqQy3XKMyRlTY76TScNG6XifM6qubD4g3YvECBxcrfWLcC55S2OpDWVVZKzLQnkhtoATmF1frqcr26CRvHYbjspjxUjdbvQ8Q3pWzRsf/Fe+pdFXhVnDhkTpRnyiOmMkT+aw6JEZf9cedfyqTFtSQ7lDdsbpKP8ASb+sUmkSQI3KVT3gH86ajrZLlCstDB8bEs46Ub4pfQjH/FRMVi5L+VZB0SOsZ/DcsfVTfiEW7IlujKLeqnY4VXkhR3AD8qu9c/CKLQLyyKczc7EdCIR/rly6dymsx4Ig30B5mPy0g7VZxkT/AMUHfUus0vPVVJebDENLTj4G44FUk72O9ySzt3sdTS6zS0gJF9PSQPzpbdjF1FEPbA/6LFdkLt+Hyv8AFT9oj5Q1G2jhXbD4iMAl3gnRF6zlGCgd5tUvFqWfToF/VrV32pGKdqjf4V7pUeSKrB4iN4pplqgxe5WtHTTJVk8VMPFU3CxQ7W2OJRmTyZhbK+7NbUBiP7HeD6js+wOEbYrCSLILYmJWSdToSMptIB2kWI6b81r17pVdOrxSiaEXYji5k+sheyk966H/AMeytITxMasMl/Y9Abee80IKG3+ulR0suRXwaN4a/oeXzmG94K5wro/w2fQ8vncN7wVzhXW03YZS5Ik3KNFEvKNFMlSRByRXUPgq+h8J5tvePXL0HJFdQeCr6Hwnm2949K6ntLR5NobfWt7c+fP3IvzkrZWrW9tfPn7kf5yVy48jVLkiRipkKVHiFTIxV2OIcUUsUlaVUEGaBRRUkEKfaOKbESxYOCCRcNxAxHGyNHJK8q8YUhsMq5UIN20JNu2ou0uFiwvIuSHLGu0iXPGeT4osBXMALm/HG+W+4WqTj9hQzytIZMTFxoiXExxOETEiLkZyQWU20JUgkaU3jeC+FlMpZp/lRjQ1iugxYiWS3k83ErbvO+mlKmIuNS47tDhJg4ZJUlM6GKOWUkxNkeOIKZDGf57Z113HW17UqLbmGYhbzJIZMPEIpImSXPOGaM5TrlKo5vzZGvuqDieBWDkkmkZ8RecYoMPkvJGJC8ZZsmZrZBbMSF3DSpuJ2Txm00xjZBFDAUjs5aSadswVmS1lyLJMAbknjTuqLUgvVRT8IuGzYTFSwhMKVhGFIR2kXEYgz7xGQCikf1WGtXM/CDBLM8bPIoQyq0xjbxfjIozLJGJNxdUBJH9JG8WpjavBuHEyTO82LRcSkSYmCMxiKVIgVAJZCy3BN7Eb6zNwZwru5dsQYHaaTxQsvELPNE0Mki2XPco7aZrAsSBepbpNAlVQ3s7hXBNO0ZSSNCcGkLvGyO0mISaQZ1PJUrELHpa2+rHC4lJoo5YiTFKuaNipUleY2PMd/cRVJtTgfnws0cEskk8/icbTzyLGcPHhiSkkfFpqyg7ucm9999hdEQKkYtHGiRxjmCKAoHqAqlRQteJpSc8rMTRRRS40FVXCnZZxK4eM4XxiAM74hl4jjlVcpWKPjXXKHIGZgeSpHPcWtF6vCWLuZ1IZqxU+LbVMjAvIsZlTMQ8IUQ+NrbxcDVVGFzBs2pa1rnWouKwm1pITFIHYPh8rtnhyljgsVGyNrfM05ga4Fue+8VsF6L1r1/wx+N+kDYkGOSSbxw3htaFfIKaOeL4vKxYWjyggga9O8zrVmispSydzanDBWEFabdKepLVQ1IUsdQ510NWUq1AxI0NSEuDcG3+ulR0lt59NKjrNcnP8Gj+G36Hl87hveCucK6P8Nn0PL5zDe8Fc311tN2GMuSJLyjRRLyjRTJBJg5Irp/wVfQ+E823vHrl+Dkj011B4KfofCebb3j0rqu0tA2p99a3tr58/ci/OStkffWvbXW85+5F+clcuPI1S7iNEKmJUeJKkqtXHBYrNAFZtQVMVmi1FqACii1FqgArFZtRagDFZotRagAootRagDFZotRagDFZotRagAootRapAKKLUWoAKSaVasEUEjLioGKGhqwcVAxa+Se6gHwbWd/rpcdJbee80qOs48nPfBo3hs+h5fOYb3grnCukfDZ9DS+cw3vVrm+utp+wykQ5eUaKJuUaKZKkiDkiuovBZ9DYPzbe8euXYOSK6Y8Hk+XYmEAEpLRSgNGhcoc766bt/9qW1PaWjybi++o2IwMTm8iIToLkC9r6D1n+9V+z8a8SWZMU7Eg2MUnk6Acogk7qxPipJWRRDOF46B7sjAJlkVm1I5NgT2W7dOb0zW9iyXZEH1Uf4RSv4VB9XH+EVNArNqsokZMg/wuD6tPUKP4XD9WnqFTrUWqcCMmV77Lh+rT1Un+GQ/Vp6qsCKxas3FllJlf8AwyH6tPVWG2ZD9Wnqqxy1gr2VGLJzZXfwyH6tPVQNlw/Vp6qsMvZSgvZUYv2GZX/wuH6tPVR/DIfq09VWFqLUYsjNlf8AwyH6tPVR/DIfq09VWGWjLU4sMmQP4ZD9Wnqo/hkP1aeqp9qLVGD9hkyv/hkP1aeqj+GQ/Vp6qsMtZy1OLDNlcdlw/Vp6qjTQ4VDZljB6Lcx6eirm1UO2cM5keyscyIFsCQSGU827dVoU7vdk5slnZ0HUT1U2mGwzLmCx5Otawtu56gpAxmNlJImNyATZba603DgXy8htYX/lOrZyR6d1X6P6GbLKPC4YtYLGWABItzHdTzbOgAJKJYC503Cql8G17hH0GHt5JGoAzc3TUhcNJnPkvf8A6jMbHVSvk68+tHR/SM2SYMNhZOQsRtqdObppz+FYf6uPvyiq2PCyZGAV78UBcqQQQ4JUdOlOHDPbktxfGk5cp5OXq9F6Oj+hky3My5stxmtmtz26aejrXmwkvkXVzZFzCx1HGE5fVbSriXGOCcqEi4A0a5Fr33eio6VuCLmoeGz6Gl85hverXN9dD+GHEO2x5syFfLwpB11+VXprniujp1aBlLkiTco0VmXlGimCB+Dk+urKDbmKjULHPiFQclFlkVVG/QA2GtFFQ1cBZ4R437Tivby/qrPwkxv2nFe3k/VRRUWQB8JMb9qxft5P1UfCXG/asX7eX9VFFFkAfCXG/asX7eX9VY+EuN+1Yv28v6qKKLIAPCTG/acV7eT9VHwkxv2rFe3l/VRRRZAHwkxv2nFe3l/VQeEeN+04r28n6qKKLIA+EmN+04r28n6qPhHjftOK9vJ+qiiiyAPhJjftOK9vJ+qj4SY37VivbyfqooosgM/CXG/asX7eX9VHwjxv2rFe3l/VWKKLIA+EmN+04r28v6qz8JMb9pxXt5f1ViiiyAPhJjftOK9vJ+qj4SY37Vivby/qoooxQB8JMb9pxXt5f1UfCTG/acV7eX9VFFGKAwOEOMH/ALnFa7/lpNf9VZ+EeN+04r28n6qKKLIA+EmN+04r28n6qDwkxv2rFe3k/VRRRZAHwkxv2rFe3l/VR8JMb9pxXt5f1UUUWQGfhJjftOK9vL+qsfCTG/acV7eX9VFFFkA1idtYmVcss87obXR5XdSRqLhjaodYoqQIk3KNFFFSB//Z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g;base64,/9j/4AAQSkZJRgABAQAAAQABAAD/2wCEAAkGBhAQEBUUDxQQFQ8UFRAUEA8VFBYQDxAPFBUVFBQVFBUXHCYeFxkkGRQUHzQgJCcpLCwsFR4xNTAqNSYrLCkBCQoKDgwOGg8PGiwfHRwsKSksLCksKSwpLCkpKSwpKSkpKSksKSwpKSwsKSksKSwpKSksLCksKSwsLCksLCwsLP/AABEIALcBEwMBIgACEQEDEQH/xAAcAAABBAMBAAAAAAAAAAAAAAAAAgMEBQEGCAf/xABKEAACAQIDAggIDAUDAwUBAAABAgMAEQQSIQUxBhMyQVFSYXEHFCJzgZGTsxYXIzM1U1RykrHS0xVCYqHBotHwJCWCQ0TC4fE0/8QAGgEAAgMBAQAAAAAAAAAAAAAAAAQBAgMFBv/EACwRAAIBAwMEAwABAwUAAAAAAAABAgMREgQhMRMyQVEUImGBM3GhQlKRsfD/2gAMAwEAAhEDEQA/APG8NyR6fzrftg+CDH43DR4iFsMI5VLKGdg4FyuoCEbweetBw3JHprqLwV/Q+E823vHrCtNwV0Sjyr4htp9fB+0f9uj4hdqdfB+0f9uvfy1t9Cygi4II6QbilVqJFrHgHxCbT6+D9o/7dZ+IXafXwftH/br31ZgSQCCRvFwSO/opWap+RIixz/8AENtPr4P2j/t0fENtPr4P2j/t10AWpHGVV6mSJxPAviG2n18H7R/26x8Q20+vg/aP+3XvhxAuBcXO4XFz3DnpMuMRLZ2VSdFzMFzHoF99R8mbDFHg3xDbT6+D9o/7dHxDbT6+D9o/7de9NiVBsSAbXsSAbdPdQMUhtYqSdQLgkjpHTuNHyZhijwX4htp9fB+0f9uj4htp9fB+0f8Abr33jKOMqPlSJxPAviG2n18H7R/26PiG2n18H7R/2698acAXNgOkmwrCTg8kgjpBBFT8qRGKPBPiG2n18H7R/wBuj4htp9fB+0f9uvfeMpIxC3tcZui4vbuo+VIMDwT4htp9fB+0f9uj4htp9fB+0f8Abr33jKOMqPlSDA8C+IbafXwftH/bo+IbafXwftH/AG6994yjjKPlSJwPAviG2n18H7R/26PiG2n18H7R/wBuvfeMo4yj5UiMDwL4htp9fB+0f9usfENtPr4P2j/t179xlAep+VIMDwL4htp9fB+0f9uj4htp9fB+0f8AbroDNRmq3yJEYnP/AMQ20+vg/aP+3R8Q20+vg/aP+3XQGakcZUPUyRKieBfENtPr4P2j/t0fENtPr4P2j/t177xlZVr1HypE4nNnCfwVY7Z+GbETthzGrIpCOzPd2yjQoBvPTWmV0b4bPoeXzmG94K5xzU7Rm5xuzNohT8o0ViflGitgJGH5NdR+Co/9nwnm2949cu4fk11D4KvofCebf3slK6ntJjyXnCD/APkxHmMR7tq8k2PtjHR4XZcGBlEbT+OrZgDGX48hS11JsLk6V7FjIBIjo18rq6NbQ5WUqbdtjWv4LwfYSI4Uo03/AEZlaG7KbmRs7Z/J116LVhQrQjFqQTg29jTF2ljYpdr+KmPxlJMKAwSMO12cPbQZ2OtgbnfbWtw4C7akxGFldp1nyMQhdeJmjIQEpiAAFBDX1FxY76fk4BYRnxLtxpbFPFJJ5duLliYujREC6kE9tTNg8GMPgonjizsJWZ5nkbPJK7CxLGw/4TV6lWnKOy328ERjJM872Tw3xxxMayT8as8OMZssaiBJI1mKHDvlBdRxa3Oovca0jg1wy2gZMCZZzImJXGcZGyIBeIuFN1AN/JH5Vt2E8GmDheNkbE/JLMkatJmRUlDhgAV0HlsdOfU3peA8HeEhOGKmY+K8bxQZlIYSklg9l15R3Wq71Gn9f4KqE/ZoPBfa+Ixe0dmT4mQySP42B5KrkVeMFhlAuNSan8MsFHidq4tJ3RUjwKNHLIGZMO2aI5wF1/mbd1q27ZXg4weGmhlibEZoDIYkaTNGM97ixXdrzem9O8IeAeGxsvGu88blBFLxThRNCDfI4IPZ6h0VX5NPO62VrcE9OVtzRdrTnj0TPHKP4LN8uEF5LQTgMGYZwDlGhP503wYxzxz7PycVcbPxbAuqgBlbGkZpCMyrdRfXdevQMVwEwkkgf5VcuGbBqqsAggZHj5wTms51vTeG8HmDRomvMeJglw6qzDK0UvG581lBv8s+otzVPyqWNn/0Dpyvc0vZ3DbHZ2V5zIJMDi5g/FqiJiI1lKtAcoLRjixqQQTfoqXsrb+0lwuExmJnDYd8VBG6hVBOHZpI3Mnk784G47rVsWG8GWDjIKviTaGbDqGkDBYZQ6sBddLCRrW0vrY63c2rwKzbOXA4aRUiB8p5VMr5c5lGUqVs2bntuqHXoXSS/vsChPya3PtGfE8G55cS5d3ZsrEAWjXERqo0AFtDVPwRxzYN8ZJGvFMmzYpVw5OdJXyRETk3sLls2Xf8pbpr0eDgfENmjAOzmLIFeRbI7HjONJG8C7d+lR9leDzB4fjPnpDLEYHMsmc8QQBkWwFtFUdlhUR1NJRlH2/8E9OTaZpezeHWPVJg83GE7P8AG42ZEBimJUWGUAFfKOhvzVXbOxuMfEYidJmOMOy1nEuVA1xxLlbWsfJUru1r0TAeDnBQrKtpn42IwEySZmSDeEQgDLYgeqkYHgBDhS0mFeTjzB4uhnPHQiPyd6jKTotrAgVf5FDfFWv+FenPa7GOA/CGbG4rFM0hbDomC4pLLlSSSIPJYgX3g1uVa1wG4GjZkLpxnGPI4Zny5AAq5VUC5PSb9tbLekK8oubw4N4JpbmaxRRWBcKzWKL0AZoU1iigB2imgaznq+RWw4TTZrBNYqrdyUjNLSkUqOiPIM0jw1/Q8vnMN71a5xFdHeGv6Gl85hverXOF66+m7DKRDn5RorE3KNFMlSRByRXUXgq+h8J5tveyVy7ByRXUfgq+hsJ5tvevSup7S0eTZ331Q7WiUzHMAfIjtcA88lXr76pNp/PH7kX5yUvoVesTV7CH4snVX1CjxZOqvqFLrNegxXoRuxvxVOqv4RR4snVX8IpyijFeguxrxVOqv4RR4qnVX8Ip2ijFeguxvxVOqv4RWPFU6q/hFO01LiVU2J16o1IHSbbh2moait3YE2Z8WTqr6hWPFk6q/hFOQ4XES/NpZes2unrAPoJ7qnR8FXb52Z/up5P9xb8qwdan4V/4NFCTK04ZBvVbdwtTLSYcbzD/AKb1sMfBHCg3ZSx6WYmpibGw43RR+kZvzrN1/US3Tfs1DxjDdMX9qWrwHcYT6VvW3/wqD6qL8C/7UiTYmGbfEnoFvyqOu/8Aav8A38E9P9NY8VTqr+EUeLJ1V9Qq6fghhf5Q6HpRitRpeC8i/NTMf6X1/vqfyq6rx8xKum/ZXeKp1U/CKPFU6q/hFLmhni+dTTrrut26kD8RPZSYsQrbjrzqbhgO4627a2jKnLgo1JcmPFU6q/hFHiqdVfwinaK0xXordjXiqdVfwijxVOqv4RTtFGK9BdjfiqdVfwiseKp1V/CKdvRRivRF2NeKp1V/CKRNh0CkhVvbQ2FwakU3iOQ3capUisXsWi3c2dt57zSo6Q+/0mlR15VcnRZpPhr+hpfOYb3q1zdXSHhr+hpfOYb3q1zfXW0/YZSIk3KNFE3KNFMlSRBya6j8FZ/7Ng/Nt7x65cg5IrqLwVfQ2E823vHpXU9paPJs776pNpfPH7kf5yVdvvqk2l88fuRfnJS+h/rE1ewjVmiivRCAUUUUAYpEkoXfv6Of/wCh2nSiMvK2SEZj/M38q83p5+z06HYNm7DSLym8uTQ3OoB6R0nt5uYLupapXS2jyaRg3yVWC2JLNrJeOPqjln/P5dx31eYPZEMXIUX6x1Po6PRamds8IsPhAONbyzyIlGeV/uqPzOlapjeEWOxNwlsLFzWtJiGHa25PRrSFSquZO7G6dFvg3Dae2sPhheeVE7CfKPco1PoFa5iuHrtphMM7jmlmPER94XViPVVLhtkxq2axaQ75XJeQk7zc7vRU4R0tKu3wNx06XJhtt7SflSwR9kcWe3/lIf8AFRXjxL/OYvGE/wBLiEepAKnCKlLDWLqSfk2VOK8Fd4pJ9oxnf4xJf86UgxafN4zFDscrOP8AWtWHE1jiajN+ycE/A0m39pR/z4eUdDxmJvWht/ap+F4fhdMXBJF0yJ8vD3kqLgeioZipDR1oq0l5M3Ri/BueB2nDOuaGRHHOVYG3eN49NM4zYcMu9QD1l0N+m26/ba9aHLslM2eMtFLvEsZMbX7baH01Y4LhVjMPpOvjMX1iAJiFHau5/RrW8a0XyLz07XG5PxmypoLkfKRdP8yjtJ9O+/eN1MJIDu9I3Ec+orZNlbagxSZoHDAcobnQ9DLvFRtpbAV/Ki8h+gaKf9u7d3HUO067j+oTlTKeimuMZWySjK/9m7vUdOzQka07enoyUldC7TQUUUVYqFNYjkN3GnaaxHIbuNUqdrLR5NlY6nvNORGm33nvNKirya5Oo+DSvDZ9DS+cw3vVrm+uj/DWf+zS+cw3vVrnGutp+wwlyQ5uUaKJuUaKZKkiDcK6j8Ff0Pg/Nt7x65cg5IrqPwV/Q2E823vHpXU9pMeTZn31R7S+eP3Ivzkq8ffVJtP54/ci/OSsNB/WLVewj0UUl5FG8gd5A/OvQiBmk4eBsRJxceir86/R/SD0/wD5zG0bE4slCILvISEQqLosjHKMzbhYm/orb9k7MTDxBE5tWbndzymJpWtV/wBMWawj5Y7g8EkKZUFhz9JO65/52bq1rb3DA5jBgcrSjSSc6xQdg679m7/DXC/bjtL4pA2Xyc2IkHKVDbyF6CQRf7w7aq8NhljUKgAUbh/knnPbXLq1bfWJ0aVG/wBpDOFwAVi7FpJm5czm7t/sOwf3qciUIlSYo6TuOJCUip9IacSOnAtRcsNiKmtp4p4UwxjNuMxuGik0BzROGzLqNL2FTjFlUu5VIxypHIRFHaToKZMwlVRDDxqq6yJPNeHDJIt8rpcZ5CL6FVsesK1pqzu+BatNWsnuUEfDKZo4pvFfnsJNiI8KknGB143CorP8lmzDjnNlvoLWJOlvszGricOkyqqktIjorMwR42KkeWqsDpyWUEXtT+K2TCYo0XD4WURxcSYiOKBgORisN7hfLjQgE/yjyha9KwXEBVggXiWXMRhHXi5bkkswuSJbm5LqWGu+rzxcfqjCm5Rl9mNmKmmgqY8ZGhGtIK0udC9yveKmnjqxaOmJIqLhYppsCQ4lgcxYgbpF3N2Ou5h/zsrZ+DvC0TMIcSBHihuH/pzDrRn/AOO//FQ6VDxmCWRbN3qw0ZG5ip5jW0KjiY1KSmb5tHZqTrZxrrlYb1/+uzs6QCNWKvFIYpeUNUbmdew850/4Qam8D9vvKXw+IN54gCJPrYjbyj2i63+8Oe5qz4RbJ8YhOXSZLtC3OJBuF+g2Aro0qlvsjm1KfhlJRUWDHqVUveMsL5X8nXnAJ0ax6DUhXB3EHuN66UZKXAnZoVTWI5B7jToprEck9xqKnayY8mytvPeaVFSW3nvNLirya5Oo+DSPDX9Dy+cw3vBXONdHeGv6Hl85hveCuca62m7DCXJDm5Rool5RopkqSIOSK6j8Ff0Ng/Nt7x65cg5IrqPwV/Q+D823vHpXU9pMeTZn31SbRHyx+5F+clXb1SY5rTk/0xfm9LaJ2q/wy1XsJrbBjJGYybgCocqpPTpr/eleJQIcsUUbSb7WFwD/ADSOQSB33JtoDUhZGl+aNk55t9+yMHRvvHTv5pUGHVFKqNNb31LkjUkneT0mpjTqVXeo3YjZcDEGCCkNIcz7ksLJHfSyKL5dP5jr220qn4ebakw2HHEsFkdst9c4jA8op23KjUjlDUE3o2zwxSLyYQJJRowv8ijf1NvYjXRfSRWkbTxjYhiZ3u7C3Mtl6EXmH/CTRV1EKaxjz+Dmn0s6jyeyF7CkZ3ldznYlAZb5s7guXs1gDyl3C3RparoDprV4sTLyYuObLYWjVVjXoFrW7emnxsbFSm7op7ZpAx9AUED0WpXO47hZ7tI2F8dEnLdAei929Q1puXhCgHySs55yQY0A7yLn0CqyHgtievAg6FVj/tUpeCMltZxfsi/3eqtyfBZKmuWTMFtySRwvFou8ls7PoNdFC3J7KtJtosouAkCfWz+XO33MOp073YEdWtdfgsUIviiGO4CMZz3KGufRTb8HtfLnmLdqxxH8Mhz/ANq0pxqW2V2YVuk3vKyNj2dLh5flRnmlUkcZPZnifTkIAEj0IN0AuCNanSSljqSa0/C8F5FlWRJpPJKnyISzuAdVZm4tSp3c++tmVJj/ACz+hYF/ORqZ+PWkt0KutQg/qyRWZgsi5JlWRN+Vhex5ip3g9o1FR+Im6s/4sOf/AI0g8aP5Z/SkLflKKFpaq4Iepoy2bFSTNEVVJVkDXy4bEseMsN/F4ixbnHzga9x5QqLtbazRqGSIqbkMkpyFTa+hUMrrrylJHprXxwVcMS87knezRGOVvvPZ1P4hTnwez6DETG28ZEnsO6JiR6RWdSnVS3j/ACa0ZUU01Lb0SfhRJbWOO/TxhC+rKTUiHhFER8oGRufRnTvDKPzAqBFwRD8jE3tvtGDbvs+nppR4HSDkzj0xn/D0r90PXpPgtFxcUnIdG7Awv6t9Nuvqqmm4J4jrYd+xgw/wajNsvFQ6oluninFj3o1gfVVlJ+ijjHwxW2MRJDiFeNjG5jssgOUkgvmUcxOVtxte+8GxHofBDar4nCI8hUyaq5XpB0voNSpU7ra15fNNI3ycxlGYXyyKpuOsumhHSN16tNlbWkw7XgcX0DofKRwNwccx36ix/KtaeoUJWfBSppXUjta6PR5sBe7RWGa5eNgeKkPOSP5W/qA7wai+IYeXR4lWQbxYJIt+cMliR2g2pnY3CqPEeQwyTHdExGVukRvbyuc2Nj2c9XGKwyyWvcMLlXGjKdNx7eg6HnpmVNVFlB7/AIcuUZQeMkU2J2SkSFlMh5OjNmAF7aX15+c81VmI5B7jVrtaZ0ULINCwtKOQx5gR/K1zu3HmPMKrEcg91P6bPovN3e4rO2SsbI2895pUVJbee80uKuAuR98GkeGs/wDZ5fOYb3grnGujvDX9Dy+dw3vBXOFdbT9hhLkiS8o0US8o0UyVJEPJFdR+Cv6Gwfm2949cuQckV1H4K/obB+bb3j0rqe0mPJssh1quOy+OxDZ/mQkWZeeQ3fyT0L09O7de9g++jAjy37o/yak9M7VDWa+pJkcIAdygHMbhURALkm/MLVpHCHhY0148OSsO5pBcPKOfKd6p27z2DfD4VcJzM3ExMzxgnkjXEODc6D/013DmNrnSxNAcPinNhEw7WKhfXc39FTqK0pfWH/I7pqEF96v8IVi3QJYsUGguuhHPYdGgNJwuyWeVIwxVZBmTM6klipAcHNrobDn5qmxcFmPLmbmtlUDyue973HqpezuCbpLq9ogDkMZ4uXPcZSQBbQX7Nd1Kwg1yO1KqlwV+Kws2DTjYW+Rkvci0aq6kgq6yA8W6m6WvcZbG9qutmbTl4pGZo2JUE5lZGv22Fqudo4BGjZ3DPCwXx2IaucoAGKjAHzigDMAPKUdKgF8bJRQuVmZCFKPnuGS3knMN9xY356YaS3XAjGo5PGXJWpwgA5UZ70YN/Y2qSMY0ioy3AkRZI0ByMImuFeZ9ct7NZE8rTVhraWMCnQT3sx/M1HfClBZb5RcIyjM0aklijJccZHcsRYhlzWFxWtDp5fcpX6mP0JmB2WGB10PKVfIVj/UBq/e5Y1ZwbPRBZQAOgAAeoVUYPH5Vu1gm4yqc8N9NGbQxnscL6at4cYDv9HQa7Ktb6nCnlf7D4QClWoBFZqChijLRQTQAlogd4FVGPwCX8pQR2i9u7oqzmxarz1T43HZtSQFHOdAO81ZAiLPASbg3I5Oe7EdiuCHT0NbsNJXH5FZnvkQosinypIzIcsbBgAJYywIvYMLajeRmSRrAgZVPJdwbP5uMeXJ6BbtFKjwWflr5F1Yq9i8rqCEZwPJVVuSEF9Tcm9JarpW35OjperfbgjttnN82jHoLWX+2+qnb20MQkLMt1IK8lG3XF7sykAW5+athxkQiw0rxDIy8UbrobcamYekXHppe2tlRuZFOcBrglXZSAeix0rmWSVzpqV5YnnbzccjSSs5lACxrYFcu+91sBqSb9IXfa1C4fMHYseKQmxR1IjzG51B1BJvpvPqq/k4FwAjI0qgKFyhgb2JIPlA23206BUKTgq/GnylEQsUJ+UlGg08oW5QJves5K/AxFqI3AwZBYlhp5XOSul78xuN9bhwd4XlbRYprjQJiDv7BL+r19J1WXYEgvxcp3aKyjVui62sD3adtRQmJBsYWPpQi3fm/tVKbqUpXW6NKvSrxtLZ+z2AxB1YSLo11ZGOZSu71Ea+mtX2tgWguDcxtfi3Opv1GPTpoecdo1ruBfCu7Lh5WKjNaItygw04h7626OcWt0Vue1o1MLgrcFWPMQCBmB17QPTauxTrXhdHDq0nGWLENvPeaXFSXGp7zSoq465NvBo/hr+h5fO4b3grnKujvDX9Dy+cw3vBXONdbT9hhLkhy8o0UTco0UyVJEHJFdReCz6Hwfm2949cuwckV1B4KvofCebb3j0rqe0tHk2d99atwq248ZbDwAmedU13ZIvKDG/NfUX5hc77A7S++tX25CvjJa3l8VEubny5pDb11zYOz2GYJNq5UbO2asI01c2zvaxNuYdCjmH+asESsKKkRJVhwVFHUlEoRLU8oqCRULlTcb6ZULhzbdg5W8g82ExDnk9kLsdOqxtuYZXaUMpBV1DRuCroRdWQixBHOLVeMrbPgwqQy3XKMyRlTY76TScNG6XifM6qubD4g3YvECBxcrfWLcC55S2OpDWVVZKzLQnkhtoATmF1frqcr26CRvHYbjspjxUjdbvQ8Q3pWzRsf/Fe+pdFXhVnDhkTpRnyiOmMkT+aw6JEZf9cedfyqTFtSQ7lDdsbpKP8ASb+sUmkSQI3KVT3gH86ajrZLlCstDB8bEs46Ub4pfQjH/FRMVi5L+VZB0SOsZ/DcsfVTfiEW7IlujKLeqnY4VXkhR3AD8qu9c/CKLQLyyKczc7EdCIR/rly6dymsx4Ig30B5mPy0g7VZxkT/AMUHfUus0vPVVJebDENLTj4G44FUk72O9ySzt3sdTS6zS0gJF9PSQPzpbdjF1FEPbA/6LFdkLt+Hyv8AFT9oj5Q1G2jhXbD4iMAl3gnRF6zlGCgd5tUvFqWfToF/VrV32pGKdqjf4V7pUeSKrB4iN4pplqgxe5WtHTTJVk8VMPFU3CxQ7W2OJRmTyZhbK+7NbUBiP7HeD6js+wOEbYrCSLILYmJWSdToSMptIB2kWI6b81r17pVdOrxSiaEXYji5k+sheyk966H/AMeytITxMasMl/Y9Abee80IKG3+ulR0suRXwaN4a/oeXzmG94K5wro/w2fQ8vncN7wVzhXW03YZS5Ik3KNFEvKNFMlSRByRXUPgq+h8J5tvePXL0HJFdQeCr6Hwnm2949K6ntLR5NobfWt7c+fP3IvzkrZWrW9tfPn7kf5yVy48jVLkiRipkKVHiFTIxV2OIcUUsUlaVUEGaBRRUkEKfaOKbESxYOCCRcNxAxHGyNHJK8q8YUhsMq5UIN20JNu2ou0uFiwvIuSHLGu0iXPGeT4osBXMALm/HG+W+4WqTj9hQzytIZMTFxoiXExxOETEiLkZyQWU20JUgkaU3jeC+FlMpZp/lRjQ1iugxYiWS3k83ErbvO+mlKmIuNS47tDhJg4ZJUlM6GKOWUkxNkeOIKZDGf57Z113HW17UqLbmGYhbzJIZMPEIpImSXPOGaM5TrlKo5vzZGvuqDieBWDkkmkZ8RecYoMPkvJGJC8ZZsmZrZBbMSF3DSpuJ2Txm00xjZBFDAUjs5aSadswVmS1lyLJMAbknjTuqLUgvVRT8IuGzYTFSwhMKVhGFIR2kXEYgz7xGQCikf1WGtXM/CDBLM8bPIoQyq0xjbxfjIozLJGJNxdUBJH9JG8WpjavBuHEyTO82LRcSkSYmCMxiKVIgVAJZCy3BN7Eb6zNwZwru5dsQYHaaTxQsvELPNE0Mki2XPco7aZrAsSBepbpNAlVQ3s7hXBNO0ZSSNCcGkLvGyO0mISaQZ1PJUrELHpa2+rHC4lJoo5YiTFKuaNipUleY2PMd/cRVJtTgfnws0cEskk8/icbTzyLGcPHhiSkkfFpqyg7ucm9999hdEQKkYtHGiRxjmCKAoHqAqlRQteJpSc8rMTRRRS40FVXCnZZxK4eM4XxiAM74hl4jjlVcpWKPjXXKHIGZgeSpHPcWtF6vCWLuZ1IZqxU+LbVMjAvIsZlTMQ8IUQ+NrbxcDVVGFzBs2pa1rnWouKwm1pITFIHYPh8rtnhyljgsVGyNrfM05ga4Fue+8VsF6L1r1/wx+N+kDYkGOSSbxw3htaFfIKaOeL4vKxYWjyggga9O8zrVmispSydzanDBWEFabdKepLVQ1IUsdQ510NWUq1AxI0NSEuDcG3+ulR0lt59NKjrNcnP8Gj+G36Hl87hveCucK6P8Nn0PL5zDe8Fc311tN2GMuSJLyjRRLyjRTJBJg5Irp/wVfQ+E823vHrl+Dkj011B4KfofCebb3j0rqu0tA2p99a3tr58/ci/OStkffWvbXW85+5F+clcuPI1S7iNEKmJUeJKkqtXHBYrNAFZtQVMVmi1FqACii1FqgArFZtRagDFZotRagAootRagDFZotRagDFZotRagAootRapAKKLUWoAKSaVasEUEjLioGKGhqwcVAxa+Se6gHwbWd/rpcdJbee80qOs48nPfBo3hs+h5fOYb3grnCukfDZ9DS+cw3vVrm+utp+wykQ5eUaKJuUaKZKkiDkiuovBZ9DYPzbe8euXYOSK6Y8Hk+XYmEAEpLRSgNGhcoc766bt/9qW1PaWjybi++o2IwMTm8iIToLkC9r6D1n+9V+z8a8SWZMU7Eg2MUnk6Acogk7qxPipJWRRDOF46B7sjAJlkVm1I5NgT2W7dOb0zW9iyXZEH1Uf4RSv4VB9XH+EVNArNqsokZMg/wuD6tPUKP4XD9WnqFTrUWqcCMmV77Lh+rT1Un+GQ/Vp6qsCKxas3FllJlf8AwyH6tPVWG2ZD9Wnqqxy1gr2VGLJzZXfwyH6tPVQNlw/Vp6qsMvZSgvZUYv2GZX/wuH6tPVR/DIfq09VWFqLUYsjNlf8AwyH6tPVR/DIfq09VWGWjLU4sMmQP4ZD9Wnqo/hkP1aeqp9qLVGD9hkyv/hkP1aeqj+GQ/Vp6qsMtZy1OLDNlcdlw/Vp6qjTQ4VDZljB6Lcx6eirm1UO2cM5keyscyIFsCQSGU827dVoU7vdk5slnZ0HUT1U2mGwzLmCx5Otawtu56gpAxmNlJImNyATZba603DgXy8htYX/lOrZyR6d1X6P6GbLKPC4YtYLGWABItzHdTzbOgAJKJYC503Cql8G17hH0GHt5JGoAzc3TUhcNJnPkvf8A6jMbHVSvk68+tHR/SM2SYMNhZOQsRtqdObppz+FYf6uPvyiq2PCyZGAV78UBcqQQQ4JUdOlOHDPbktxfGk5cp5OXq9F6Oj+hky3My5stxmtmtz26aejrXmwkvkXVzZFzCx1HGE5fVbSriXGOCcqEi4A0a5Fr33eio6VuCLmoeGz6Gl85hverXN9dD+GHEO2x5syFfLwpB11+VXprniujp1aBlLkiTco0VmXlGimCB+Dk+urKDbmKjULHPiFQclFlkVVG/QA2GtFFQ1cBZ4R437Tivby/qrPwkxv2nFe3k/VRRUWQB8JMb9qxft5P1UfCXG/asX7eX9VFFFkAfCXG/asX7eX9VY+EuN+1Yv28v6qKKLIAPCTG/acV7eT9VHwkxv2rFe3l/VRRRZAHwkxv2nFe3l/VQeEeN+04r28n6qKKLIA+EmN+04r28n6qPhHjftOK9vJ+qiiiyAPhJjftOK9vJ+qj4SY37VivbyfqooosgM/CXG/asX7eX9VHwjxv2rFe3l/VWKKLIA+EmN+04r28v6qz8JMb9pxXt5f1ViiiyAPhJjftOK9vJ+qj4SY37Vivby/qoooxQB8JMb9pxXt5f1UfCTG/acV7eX9VFFGKAwOEOMH/ALnFa7/lpNf9VZ+EeN+04r28n6qKKLIA+EmN+04r28n6qDwkxv2rFe3k/VRRRZAHwkxv2rFe3l/VR8JMb9pxXt5f1UUUWQGfhJjftOK9vL+qsfCTG/acV7eX9VFFFkA1idtYmVcss87obXR5XdSRqLhjaodYoqQIk3KNFFFSB//Z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ophthobook.com/wp-content/uploads/2007/12/video-anteriorchamb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Layer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90000"/>
              </a:lnSpc>
              <a:buFont typeface="Times" charset="0"/>
              <a:buNone/>
            </a:pPr>
            <a:r>
              <a:rPr lang="en-US" dirty="0">
                <a:solidFill>
                  <a:srgbClr val="003D77"/>
                </a:solidFill>
              </a:rPr>
              <a:t>3.</a:t>
            </a:r>
            <a:r>
              <a:rPr lang="en-US" dirty="0"/>
              <a:t> Iris</a:t>
            </a:r>
          </a:p>
          <a:p>
            <a:pPr marL="685800" lvl="1" indent="-339725">
              <a:lnSpc>
                <a:spcPct val="90000"/>
              </a:lnSpc>
            </a:pPr>
            <a:r>
              <a:rPr lang="en-US" sz="3200" dirty="0"/>
              <a:t>The colored part of the eye</a:t>
            </a:r>
          </a:p>
          <a:p>
            <a:pPr marL="1030288" lvl="2" indent="-342900">
              <a:lnSpc>
                <a:spcPct val="90000"/>
              </a:lnSpc>
            </a:pPr>
            <a:r>
              <a:rPr lang="en-US" sz="3200" dirty="0"/>
              <a:t>Pupil—central opening </a:t>
            </a:r>
            <a:endParaRPr lang="en-US" sz="3200" dirty="0" smtClean="0"/>
          </a:p>
          <a:p>
            <a:pPr marL="1487488" lvl="3" indent="-342900">
              <a:lnSpc>
                <a:spcPct val="90000"/>
              </a:lnSpc>
            </a:pPr>
            <a:r>
              <a:rPr lang="en-US" sz="2800" dirty="0" smtClean="0"/>
              <a:t>regulates </a:t>
            </a:r>
            <a:r>
              <a:rPr lang="en-US" sz="2800" dirty="0"/>
              <a:t>the </a:t>
            </a:r>
            <a:r>
              <a:rPr lang="en-US" sz="2800" dirty="0" smtClean="0"/>
              <a:t>amount </a:t>
            </a:r>
            <a:r>
              <a:rPr lang="en-US" sz="2800" dirty="0"/>
              <a:t>of light entering the </a:t>
            </a:r>
            <a:r>
              <a:rPr lang="en-US" sz="2800" dirty="0" smtClean="0"/>
              <a:t>eye</a:t>
            </a:r>
            <a:endParaRPr lang="en-US" sz="2800" dirty="0"/>
          </a:p>
        </p:txBody>
      </p:sp>
      <p:sp>
        <p:nvSpPr>
          <p:cNvPr id="19458" name="AutoShape 2" descr="data:image/jpg;base64,/9j/4AAQSkZJRgABAQAAAQABAAD/2wCEAAkGBhQSERUUEhQVFBUVFRUUFBUUFRUUFhQXFRQVFBQUFBUXHCYeFxkkGRQUHy8gJCcpLCwsFR4xNTAqNSYrLCkBCQoKDgwOFw8PFywfHBwpKSkpLCwsKSkpLCkpKSksKSwpLCksLCksKSwpKSwsLCwpKSkpLCwpKSkpLCksLCksKf/AABEIARMAtwMBIgACEQEDEQH/xAAcAAABBQEBAQAAAAAAAAAAAAAFAAIDBAYBBwj/xABBEAABAwIDBQUGAwcCBgMAAAABAAIRAwQFITEGEkFRYSJxgZGxEzKhwdHwQlLhBxQjYnKC8ZKiJTNTwtLiFRYk/8QAGQEAAwEBAQAAAAAAAAAAAAAAAQIDBAAF/8QAJBEAAgICAgICAwEBAAAAAAAAAAECESExA0ESUTJxBBNhIoH/2gAMAwEAAhEDEQA/APLLanUuIhol53KbfwsY2OyOQkiT06r1rZTYllIsqVG9pjQ2mI93LtPDdA5xkz1TNmtnaVqA4gb26GgngBPug6TJJJ5otVxZ7iWsBA4n9eCxT5rwi0eML17xlLXM8hmfEobc4i94yy6DTxjM9wQ6re06ebnS4zp2j3Dl3ofcY5vZN7I4me13GeHcs7k2WUQs1zZl7iTynTplp3Kc4vAgFoA4HVZhmIO/Id0TBbB5ZonQptdE7wnjIHpqkyNRNcYtkczpOT2geQQW5xNv4ifGHfJGali0jNoMa70ac5VCvb2+j90905eJQ+woqUr2mSMyPAg+vorNOu2mSW6HXd93P87PmE0fuzfdYNOcA+IVatiLhO5TaB/VPjmj9BDtrf035ObkNQB2m/zMP4h015clbrWj6YlsVGHPPiOjh81kmXTpkgs4hzIIHHMcFpsExORuO91xgfyO1juMoBohrUmkS2RnmHcOk8PHXmhd7SI568c+Q1CO3tDdkjLmOHX10Qqs4E8pz6H7zQGQHNMkzHHvUzWnNTvowcvmmVF1DCt7h34YE8TryIRuyuABDqpceUCO4LKGprnA+qp3GMumG5CYaO7iSmEZ6a2mHDskeOStW2IOZ2XiR1+RWKwfFN0DffJ4jIAfUrWWN82oIBaekj5IoRoLua14lp3TwBVNzi0w4eX0SZblvuHLi05+RU5cIgjz1HdzT7FFTqhwjIj74JKt+75y0+E/NJD/AIEzL6x4GTxJ+9FRub5zhDTkNTJA/wAK7d5wxnWTy0WY2nxYsb7Khm45SMyOqVZdBSB2MY+Qd1mnF2k905rlpcOeBugu/MXGXZ8xqR4eSyN7h729o9qdSc5POUXwSoyAIO9x7REdxC1OEVDGSdvyp4NjZVH0/wAQg8D95IsL86yR4ZeYQG1s6Th7zmnqZOfHLPgrDbEgfwqs8xPqJWdoqELm4me053f8jOaGP3TkQZ6uaf8AaSCpBcvbk4bw0IcM/Mp9Om134Y+XfqR5lDRxBSpCYhpHRxHmNERpYc3LI8eJ+HEJ1K2ngAeJ6cxCLW1AwBEpWxkilSsQfwDSOsKxaYYWEjMtc34gkj1KJ0aTuDQrLaL+S4agfUuCWCfeaM54jgT6IbVtwTIy48kduLE66FURbjTjy+Y5KbtDJFD2X3r5ofes6fNaI23FUrrD5GR8E6AzI13a+HqhlMQ+fytkd/D4o9fWhbMjJA67YM8wQnQrKVa+dMCSfh4rTbN45ukB7cuYDjHX+X4LIVid6JgHllMc0Tw29DYnL+/d+Co0qJ9ns1lcS0EHebwPEd/TqrxZP38Csjs9isgbpnm0+8OvULW2dUGOR+Hd0SRBJEHsgTAMHiDokr15Ybwnzj4JItfwVM81xK//AHekZPaMuce8zAXnguar3uqADM5kicuXctTdUH3TySewCZPM/lCIWGFMjdEBGD8V9mjwILbDm3FrvboDogiNCEMs7HcbGrgYOhy7itbs5YuY6swjLIz5/L0Qm/AZUeAPxT3aZjrmULrAJIio74zDWub1lrh1OXzCu0KzXcp6EZeYy9EMZVcDIkjvIPkDkitqA/MSfE7w+o8EGKkTFjtHDuJB9RkrFDDxyj74SAr1hZuyAHnCKsso1A+KWhipbWA5eOX3Cv0rboFLStR9yrtKmionENOirDaKlDE4NVEqBZVrW+WSHVaYBzCOkKvVohLKIyYDeZ5pj6f2UYNuFDVs0viHBlsWtd7hn9+ayV/ZcOBOXRei3VmgF9h8yPJBAaPOrujDgqNUwD4ffktPi9hEkaiDCAXVLUcOHyVosk0XMExerTe0sdpwjIxw/VexYPfe0ph7cp1GsHmOi8EYIO9xGfl+sL0j9nu0Dndl8F3MaO7xwPqu5I4sVHrmH3Ic3uSQy1fudpujs+7mEl0Z4yTcc4MacMFGi1g1jM8ydSgOJ2rwJBhbzFbbtNPBAsSDS7taJPs9JPCou7PjdtmyS4uzJPIZAeSyOJE+3ceBOR7ltbSmBTbuiAAI6rPPwol54ySfNI3kk0Draxccon4/qtDh2GnoPH6K3h+GRy9fgEfs7SOCZKxGU7LCz9yEQZZAK3upKyihG2RttgphTXQuo0hcjSFxOK4gxkcKan7q7CUYhLFw01PupBq6gWUatvPBDbyyHJaAsVWvRXeJ1mBxrCjBjyWExC3gkeS9gv7bIrz7aXD4MwhVB2YyoyNOY/x8UX2VvBTrtIGhkHSOBB5g/QqlUpZeKfhIioCNQZHGenii3gWj3jCqsncIycN5vf8AiHfoUlTw5m/RaWnMAFrh3R6FJTTroRr+hO/tAWrICwFxcbkwG51O4Hh3rZGpvMWYwC3c26uSRlFMA+J0TPZrg/8ALYVu2DQd2XLgq1G0ngrtQKe3ooVkTobbWqIMppU6anYxVjEnJkLgm7qnqiE0OCeidjYSTKkjMZrrLgc/NAJ2F2E9chKx0NXU7dXQEDjkJQukLiIDiiqqUlV6rlwAdeNWQ2ht5BWvuXZLOYw2QUjZVI80u2QSmYcz+IBz+oPyV3E6cOKpU3QQeRCWzqPZtj6m/QaR3dxGo85SVLYCvNN4/K/e7t8bx+JKSZIzy2XqWJ5wNMvEESFcD5z0WH2FuaxtGCod78pOob+Fs8YGS2tH3R3LnVuiyvxyPDc1cotVVqt0UUN0XaTVKxNpjJOCqiLILpDDewYRK5WO2lrOp9oIPIEaeldAqR9AOGS86tNtBvNE5ZytBh21bHAZ6gHz/wAIPGwrOg0WOYeKnpXo4pU70OHAqtfWTXCR8ErXoov6FWOlOhZ20xN1N26/MaA/VHaNcOEhcnYGiWE1ycuORAQvKrVnKxUVOu5K2MkUrgoHiWiM3BQTEjkpNlUYTGh2kMYM0Txf3ihwHqFwGb/9nF3FWqwnUA/6d4H5JIRsFcRcPni10eDv/ZJOpJGeccmuwLDxTpNbyARhoUdNkKaEVofs61XLZUgrlsUYjvQSaMlwrrUlUkQ1QgO0FgKlJwPIrRVGqldUpCUB844vbvp1CJIzOiq22K1WEQ85RAOemeS9Q2y2cbnUAA1J74jwWf2Yp0m061Kqxr95hc0kcfdIB4ZR5LVGpIzSuNlfB/2jOpOPtJgycsxqTp4r0HA9s2VWNlwkjP5j75LyPbXCW2tYMpFxa5u92jPGIVC1Y9sPpExIGUw49ySfAusD8f5F7ye54s+Rvs8QPUdU7AcfE7pMd68+2e20L+xUycMs/vRFazoO+3TiOvNZGnF5NaakrR6vSrAp5KxOBbRaBx4xn4D5hayncyuUjmiSoqVZWXvVSs5czkUa5QPEnZFGq5QDFHZFRZUxuJ+8h6v4ie0qDlzAHNkqobWM8Wv9WfRJQ7Oums3+gjzLiPRJElLZ6tTUhCbSClLVYCIpVq1OaqPU9u9Ktleguw5LkqOm9OlVslRIdFC9imCa4IiMB4rYhwkgGOkrzTErD92rF7mzSeTIGZbz+H0XsFelIWRx/Ct4ERkdUYy8RXHyALdnad4wSwVYHZIIDhI7Myrv/wBCaG5saGNB3aYzmeLuqzIZWtH71Jx3ZLiyYA7uSP0Nuqu6A9gcYGejvofgtL5LRk/T4s88xnA3Uq7mDI+8w9Jy+iM4Hie+wB2uh7+K7jN2atdjnDjEHUzpAVS2tTSqkcCSfMqE15LJrh/iVJmgpNhw5T9+i1WE4sdD3ffwWctKJcEXw+xIKxs1mrFWVDWeo6eQTKr0WwJEFdyz+KO1Rm4qLPYpV1SDGWvj2lReVcu3ZqjUQAFNnD/GE6ZT3bjz6kJKbZmjNVzuR3W8uy10n4jzXU5J7PWKIU+6oaCsKoqKlULtFyfVaoW6pOy60E6LlMHqlTqKVr06YGi6xycVWa9TMcnTJtCc1U7m3nVX011NEmzJ32z7XTkhDtm3NdvNInmR9Fvjapv7gOK5L0BtdmG/+LY4AV6LXxo4ZOBymDHRcfs817t4NI5Stu6xbyC4LIJ221QiSTtGbtcEDeCI07MNRcW6ZUoqLiXUgPXyVGvXhXcQdAKweP7WMpktmSOAz84UWm3SKppK2HLq9Cz2I3MyszcbXbx1hU34uXaOB8U365divkXQSr1M1XaJP3zhDKl65WMLrlzjOUD9CfAEnwXfqewPkRr9lmQXuMZQB3kkuPmY8ElFs0C6mTpvu3R/S0Enw3oSSSwxdnqdBytBDrd6vsKsjqOVGqu5qtkKF7UrKRY1jlM1yghSMcgULLCp2OVRrlOwpkxJFkOXZUIKeHJ7ItEkpSo99OBRsFDl3dXWtTwERRgYob87rVeoskoXiT5JTPCOWZGG2wv3Bu4ww52U8hzXl2IYJWDXb7HxwLTIjXMDPTivTMco773HXgPBZHEbmpT91xjTwQ4WkDmTlowd1h7gZaJB8Y6FQstHEwNYnuRi6rjf3ogQN4NJEniR1MErjsQpBvZyPGdVolLGDPGPsE07xzTBWhsbxopOcNXQ3wzkT1PwWaq1N5xP30RbDmF5p0x+aXHwE/AfBJOCaseE2nR6Ns9DadEECS0mOXHThkUlXw653q1LdGW44SMst0brR5knuCSwPZpNvhlxvNB46HvCMU3LH4Vd7tUt4OzHeP09FqqNTJNFlJKi4CmuCY1yklMAjLVxSQmkINDJnWlSseoQFMwLkFsmBTlxgUu6mJtkbDJVprEJtrwNqOB4FFKdwDojFoEoslaF1NBTgVQmTNMNJWbxa5gHmch4o/XqQ1ZfEhJCHI8UNxrNgS7oyFl8WtZByWxuG5IBiLNVnUqLeJ5tiljrGSBVaBlbTFmarNVwtPHyMzz40UGt3QTxyj4/ojeFn2dEv4hhAni55IaB4NdJQd7tRxIy6RmPE/Pqit4Sy2ot/O0v/wBu630cfEK01aS9kFSbro2uzjf4FN44sIk8YcRPlHmkpdnacWTAeET/AHAH1XV50/kzVHRDaX5LGuntNPxC3mF3wexrhxC8ro1t1xHA5rSbJ4zDjSJ17TfmPmmSots9Da9SteqFvWlWmo2LRNvrm+mQu7iJwjXAVmlUlC73DDUaQDB4FD8OxJ9B/s7jL8r/AMLx8j0XKw1ejWsKlBUFrXa4SCrbaaqkRbBGI4aHGfRZ19KtbP36dRz2fipvM+R1C3D6OSx21t8aLSYnopTjWSvHO8GiwvFRVaCOPmDxBROmVhdksfp3FMkdl7Y3m+jh0K1NO+AGqeMvYJR9Fy7qLPXbpcVdu71Bq1dJySsaEaIbpyAYg/VFLyvks5iV0M81JFqozmLO1WYr1BJ5AFx9APEkDxRPHcSAkcToFnTUO4Z1c4eQ/wAhbeGHbMPPyVhEe8SZ4/qtFtAIqsbH/KpMBHUAN9ZQCzbNRo/mb6hHcdBddvaP+o3TLQRHr4q8vkjNHTPQMCp//lZvaua095En0ISTqVXdaydA0DLTr8YSXlyyzatGSxBsGeSqtvS1wc0wQZCK4pRWbrOgkK0VYzdHrezmNitTa4eI5HiFqKD5XhuzWPGhVEnsOgHoeBXsOE34eBmucfFhTtBtsJEJU1JurqAMDlDc0GPG64AzzUz2KpcHJG6CgVc4RWpHet3f2E6dAfqqR2yr0HbtdjmRxc3L/UMvNHKOJAENd4FXjVY9u49rXDqBOmk6wmST1grdbVlLD9st/koccoC5bnExmEGxfY0tO/av3eJpn3esfl8OaCV8Qu6I7dMuA1LTvfQpXemN4Q3EaNlzSqSx5kcWk5LQ2gqH3nH0QCy2qbvdod/6jgjzcUbEhSaBLGi7WrboQu4v+qo4ji0SZWKxfbAAkNO8emnmujByeBHyKKyam/xcDisZjW0wzDcz8B3oDe4zUqamByHzKoLZx/j18jJyfk3iI+rVLjLjJKU9nuPrH0TU5nr9hajIWsHYDWpzoHtJ7gQVojZH96ql2vtHBvUyR+qD4PbQ4OdwIgc+PyWoxE/8QbGhDH8tWA+ris3JLOC8I0smlczsAcvQZBJT08t0OORnP4pLz3s1IvXWDsfk5vjofMLMYr+z0uzovg/leP8AuH0XovsE4UAipNaKtJ7PCMTwCvQMVKbhycAXNPc4LUbEbSFsUqkgj3SZzHLvC9QFuEv3Np4fBVfLapoVcdO0yXD7wOARNhlCm28aZKdlVwQUznEI+zlVbm0lOp4hHvA+qt07hrtCFRVIXKMTi9hVZJAkIZb7SvYd2oNPPzXotYAoDimAU38M0jjWiseQoWm1NN2RcB/Vku3WL0zqW59QUIutmQCht1u0QTkANToipNhlNIt4hQoOO9uiecaoNf45SoNzI6NGvks1jG1pJ3aWn5jp4BZuvULjLiSeqtHivMjJPm9BDGNoqlcnVreQ18ShBCcuELVFKOEZJNvLGpzWEpJzc0WKkdFHqp6NDiUxnLzUlWpCm29FUkslkXWbQOcd0/5Wzs7UVRQqj8D3UHeJFWnPg54/sXn9AGR0Id9/Bek7IVG+2fQJ7L3Mg8qgzpu83bv9ylyLxVIeLbyHnUsy38oaR3EQ74hq4n4nTdTq9jWZAPQFpHxPkksbRZM2XsUvZqxupbqFFkyEU05tNShicGo0GyIU0vZqfcS3V1AsrupqB9BXixMLEKCmUxXc3qF192CFM+mqta2lHyaDhgDaHGWUmFzj9SeQXkuN4pUuHknJoOTfmeZXpe0uxprS5jjMe47Nv9vIrAV8Ncx+5UYWHiD3nMKkJJEORPsA1LXT0UFS3IJkLUV8LgDn9Ah91YGc+P39VaPIRcQI+nx4KN4RE2ZPZjTM/IeKVXDSACQrea7J+ILT6eic6lBhcAyVLsRKh7NO9KsM806o6IA+/ouVWg/cpR+qJ8PEGeHL4LXYZJd7TmAPEDs+PDwKzNrRHZHMj6BaXDK0ENyIygcAQ4R8fvJZeWWS0Fg9Axwmpb07ke8d3fAGjy0hx8Zb5lJWNnqrTQex4lgIBE6AHs589ElFhTrBqt1LdTw1ODU1FLGBqdCfCW6uo6xsLsJ0LsLqOsjLU0tUsJFqFBsrlijdTVktTS1K0MmUn0kLxTBKdZsPaDyPEdQeCOuYoXU0rQyZ53iGzjqbvzM58R/V9Vm72nDtOZ8soXsFahOoWXxvZMOl1LJ2scD9FylWxJQ9GLw6wEHe1J3iTzPRV8atwBln1OnmfkreKXZtGy4ds6NI49Asdf4vUqklxz0jWOgV4RcskJNRwVbmJgZ8ZUUS5o6D45/NIs4DUqwGRUPT5Ba9IhtkNfVOZmEyqMlJbNkFB6GWwrZsyHOMumaNW5jtDw6HTy4oZYs7LT96wjNCll35ep9Vim8mlaNFguJ+zgEbwe0Bw/MQB5HJvkkgjDLY4h0xzyP34JJQUe2hOUIcngqwCQLsJoKfK44QC7CQTguo6xsLkJ8Lu6uo6yIhNLVKWrhahQ1kJao3MVghNLUjQ1lR1NQvpK8WpjmJXEZSMvtBsrSumRUbDs917YDm9x5dF5FtNsVWszJ7dOYD29dN4cCvoB9FU7mzDgQ4Ag5EHMHvTQm4fQJwUz5soM7Y71bpUSA5x4kgd2ZXoG037OIf7W201NPTnm0/JYu/pFrtzTdyM84zV/NS0ZnBx2B6zcj5hOoNO6Spq1uSQ0DM5AK7f2gpt3BwHa/qTuWEgJZsvYOyac8s/LMo0Gf+Q+H6eaHbOMimSdA/LlqB+q0X7r2QRpPygjy9FlntlYsG3Dd3POJ4cO74+aSKXNmC0jXQ5eCSQY9TCe1JJWFHtUi4kiAcE4LqSJw5JJJEUS45JJcMMK4UkkjGGlMckklGRxV6iSSVjIrVWrB7f4bT9n7TcG+D7wyOh81xJJH5Bl8WYnBmDfmM4+ir4ueP3qFxJaFtGboL0RFk0jUvIJ55Fae3P8Fx5AOHQw36lJJTl2FFxreyO8jyJCSSSmE//9k="/>
          <p:cNvSpPr>
            <a:spLocks noChangeAspect="1" noChangeArrowheads="1"/>
          </p:cNvSpPr>
          <p:nvPr/>
        </p:nvSpPr>
        <p:spPr bwMode="auto">
          <a:xfrm>
            <a:off x="80963" y="-1257300"/>
            <a:ext cx="17430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g;base64,/9j/4AAQSkZJRgABAQAAAQABAAD/2wCEAAkGBhQSERUUEhQVFBUVFRUUFBUUFRUUFhQXFRQVFBQUFBUXHCYeFxkkGRQUHy8gJCcpLCwsFR4xNTAqNSYrLCkBCQoKDgwOFw8PFywfHBwpKSkpLCwsKSkpLCkpKSksKSwpLCksLCksKSwpKSwsLCwpKSkpLCwpKSkpLCksLCksKf/AABEIARMAtwMBIgACEQEDEQH/xAAcAAABBQEBAQAAAAAAAAAAAAAFAAIDBAYBBwj/xABBEAABAwIDBQUGAwcCBgMAAAABAAIRAwQFITEGEkFRYSJxgZGxEzKhwdHwQlLhBxQjYnKC8ZKiJTNTwtLiFRYk/8QAGQEAAwEBAQAAAAAAAAAAAAAAAQIDBAAF/8QAJBEAAgICAgICAwEBAAAAAAAAAAECESExA0ESUTJxBBNhIoH/2gAMAwEAAhEDEQA/APLLanUuIhol53KbfwsY2OyOQkiT06r1rZTYllIsqVG9pjQ2mI93LtPDdA5xkz1TNmtnaVqA4gb26GgngBPug6TJJJ5otVxZ7iWsBA4n9eCxT5rwi0eML17xlLXM8hmfEobc4i94yy6DTxjM9wQ6re06ebnS4zp2j3Dl3ofcY5vZN7I4me13GeHcs7k2WUQs1zZl7iTynTplp3Kc4vAgFoA4HVZhmIO/Id0TBbB5ZonQptdE7wnjIHpqkyNRNcYtkczpOT2geQQW5xNv4ifGHfJGali0jNoMa70ac5VCvb2+j90905eJQ+woqUr2mSMyPAg+vorNOu2mSW6HXd93P87PmE0fuzfdYNOcA+IVatiLhO5TaB/VPjmj9BDtrf035ObkNQB2m/zMP4h015clbrWj6YlsVGHPPiOjh81kmXTpkgs4hzIIHHMcFpsExORuO91xgfyO1juMoBohrUmkS2RnmHcOk8PHXmhd7SI568c+Q1CO3tDdkjLmOHX10Qqs4E8pz6H7zQGQHNMkzHHvUzWnNTvowcvmmVF1DCt7h34YE8TryIRuyuABDqpceUCO4LKGprnA+qp3GMumG5CYaO7iSmEZ6a2mHDskeOStW2IOZ2XiR1+RWKwfFN0DffJ4jIAfUrWWN82oIBaekj5IoRoLua14lp3TwBVNzi0w4eX0SZblvuHLi05+RU5cIgjz1HdzT7FFTqhwjIj74JKt+75y0+E/NJD/AIEzL6x4GTxJ+9FRub5zhDTkNTJA/wAK7d5wxnWTy0WY2nxYsb7Khm45SMyOqVZdBSB2MY+Qd1mnF2k905rlpcOeBugu/MXGXZ8xqR4eSyN7h729o9qdSc5POUXwSoyAIO9x7REdxC1OEVDGSdvyp4NjZVH0/wAQg8D95IsL86yR4ZeYQG1s6Th7zmnqZOfHLPgrDbEgfwqs8xPqJWdoqELm4me053f8jOaGP3TkQZ6uaf8AaSCpBcvbk4bw0IcM/Mp9Om134Y+XfqR5lDRxBSpCYhpHRxHmNERpYc3LI8eJ+HEJ1K2ngAeJ6cxCLW1AwBEpWxkilSsQfwDSOsKxaYYWEjMtc34gkj1KJ0aTuDQrLaL+S4agfUuCWCfeaM54jgT6IbVtwTIy48kduLE66FURbjTjy+Y5KbtDJFD2X3r5ofes6fNaI23FUrrD5GR8E6AzI13a+HqhlMQ+fytkd/D4o9fWhbMjJA67YM8wQnQrKVa+dMCSfh4rTbN45ukB7cuYDjHX+X4LIVid6JgHllMc0Tw29DYnL+/d+Co0qJ9ns1lcS0EHebwPEd/TqrxZP38Csjs9isgbpnm0+8OvULW2dUGOR+Hd0SRBJEHsgTAMHiDokr15Ybwnzj4JItfwVM81xK//AHekZPaMuce8zAXnguar3uqADM5kicuXctTdUH3TySewCZPM/lCIWGFMjdEBGD8V9mjwILbDm3FrvboDogiNCEMs7HcbGrgYOhy7itbs5YuY6swjLIz5/L0Qm/AZUeAPxT3aZjrmULrAJIio74zDWub1lrh1OXzCu0KzXcp6EZeYy9EMZVcDIkjvIPkDkitqA/MSfE7w+o8EGKkTFjtHDuJB9RkrFDDxyj74SAr1hZuyAHnCKsso1A+KWhipbWA5eOX3Cv0rboFLStR9yrtKmionENOirDaKlDE4NVEqBZVrW+WSHVaYBzCOkKvVohLKIyYDeZ5pj6f2UYNuFDVs0viHBlsWtd7hn9+ayV/ZcOBOXRei3VmgF9h8yPJBAaPOrujDgqNUwD4ffktPi9hEkaiDCAXVLUcOHyVosk0XMExerTe0sdpwjIxw/VexYPfe0ph7cp1GsHmOi8EYIO9xGfl+sL0j9nu0Dndl8F3MaO7xwPqu5I4sVHrmH3Ic3uSQy1fudpujs+7mEl0Z4yTcc4MacMFGi1g1jM8ydSgOJ2rwJBhbzFbbtNPBAsSDS7taJPs9JPCou7PjdtmyS4uzJPIZAeSyOJE+3ceBOR7ltbSmBTbuiAAI6rPPwol54ySfNI3kk0Draxccon4/qtDh2GnoPH6K3h+GRy9fgEfs7SOCZKxGU7LCz9yEQZZAK3upKyihG2RttgphTXQuo0hcjSFxOK4gxkcKan7q7CUYhLFw01PupBq6gWUatvPBDbyyHJaAsVWvRXeJ1mBxrCjBjyWExC3gkeS9gv7bIrz7aXD4MwhVB2YyoyNOY/x8UX2VvBTrtIGhkHSOBB5g/QqlUpZeKfhIioCNQZHGenii3gWj3jCqsncIycN5vf8AiHfoUlTw5m/RaWnMAFrh3R6FJTTroRr+hO/tAWrICwFxcbkwG51O4Hh3rZGpvMWYwC3c26uSRlFMA+J0TPZrg/8ALYVu2DQd2XLgq1G0ngrtQKe3ooVkTobbWqIMppU6anYxVjEnJkLgm7qnqiE0OCeidjYSTKkjMZrrLgc/NAJ2F2E9chKx0NXU7dXQEDjkJQukLiIDiiqqUlV6rlwAdeNWQ2ht5BWvuXZLOYw2QUjZVI80u2QSmYcz+IBz+oPyV3E6cOKpU3QQeRCWzqPZtj6m/QaR3dxGo85SVLYCvNN4/K/e7t8bx+JKSZIzy2XqWJ5wNMvEESFcD5z0WH2FuaxtGCod78pOob+Fs8YGS2tH3R3LnVuiyvxyPDc1cotVVqt0UUN0XaTVKxNpjJOCqiLILpDDewYRK5WO2lrOp9oIPIEaeldAqR9AOGS86tNtBvNE5ZytBh21bHAZ6gHz/wAIPGwrOg0WOYeKnpXo4pU70OHAqtfWTXCR8ErXoov6FWOlOhZ20xN1N26/MaA/VHaNcOEhcnYGiWE1ycuORAQvKrVnKxUVOu5K2MkUrgoHiWiM3BQTEjkpNlUYTGh2kMYM0Txf3ihwHqFwGb/9nF3FWqwnUA/6d4H5JIRsFcRcPni10eDv/ZJOpJGeccmuwLDxTpNbyARhoUdNkKaEVofs61XLZUgrlsUYjvQSaMlwrrUlUkQ1QgO0FgKlJwPIrRVGqldUpCUB844vbvp1CJIzOiq22K1WEQ85RAOemeS9Q2y2cbnUAA1J74jwWf2Yp0m061Kqxr95hc0kcfdIB4ZR5LVGpIzSuNlfB/2jOpOPtJgycsxqTp4r0HA9s2VWNlwkjP5j75LyPbXCW2tYMpFxa5u92jPGIVC1Y9sPpExIGUw49ySfAusD8f5F7ye54s+Rvs8QPUdU7AcfE7pMd68+2e20L+xUycMs/vRFazoO+3TiOvNZGnF5NaakrR6vSrAp5KxOBbRaBx4xn4D5hayncyuUjmiSoqVZWXvVSs5czkUa5QPEnZFGq5QDFHZFRZUxuJ+8h6v4ie0qDlzAHNkqobWM8Wv9WfRJQ7Oums3+gjzLiPRJElLZ6tTUhCbSClLVYCIpVq1OaqPU9u9Ktleguw5LkqOm9OlVslRIdFC9imCa4IiMB4rYhwkgGOkrzTErD92rF7mzSeTIGZbz+H0XsFelIWRx/Ct4ERkdUYy8RXHyALdnad4wSwVYHZIIDhI7Myrv/wBCaG5saGNB3aYzmeLuqzIZWtH71Jx3ZLiyYA7uSP0Nuqu6A9gcYGejvofgtL5LRk/T4s88xnA3Uq7mDI+8w9Jy+iM4Hie+wB2uh7+K7jN2atdjnDjEHUzpAVS2tTSqkcCSfMqE15LJrh/iVJmgpNhw5T9+i1WE4sdD3ffwWctKJcEXw+xIKxs1mrFWVDWeo6eQTKr0WwJEFdyz+KO1Rm4qLPYpV1SDGWvj2lReVcu3ZqjUQAFNnD/GE6ZT3bjz6kJKbZmjNVzuR3W8uy10n4jzXU5J7PWKIU+6oaCsKoqKlULtFyfVaoW6pOy60E6LlMHqlTqKVr06YGi6xycVWa9TMcnTJtCc1U7m3nVX011NEmzJ32z7XTkhDtm3NdvNInmR9Fvjapv7gOK5L0BtdmG/+LY4AV6LXxo4ZOBymDHRcfs817t4NI5Stu6xbyC4LIJ221QiSTtGbtcEDeCI07MNRcW6ZUoqLiXUgPXyVGvXhXcQdAKweP7WMpktmSOAz84UWm3SKppK2HLq9Cz2I3MyszcbXbx1hU34uXaOB8U365divkXQSr1M1XaJP3zhDKl65WMLrlzjOUD9CfAEnwXfqewPkRr9lmQXuMZQB3kkuPmY8ElFs0C6mTpvu3R/S0Enw3oSSSwxdnqdBytBDrd6vsKsjqOVGqu5qtkKF7UrKRY1jlM1yghSMcgULLCp2OVRrlOwpkxJFkOXZUIKeHJ7ItEkpSo99OBRsFDl3dXWtTwERRgYob87rVeoskoXiT5JTPCOWZGG2wv3Bu4ww52U8hzXl2IYJWDXb7HxwLTIjXMDPTivTMco773HXgPBZHEbmpT91xjTwQ4WkDmTlowd1h7gZaJB8Y6FQstHEwNYnuRi6rjf3ogQN4NJEniR1MErjsQpBvZyPGdVolLGDPGPsE07xzTBWhsbxopOcNXQ3wzkT1PwWaq1N5xP30RbDmF5p0x+aXHwE/AfBJOCaseE2nR6Ns9DadEECS0mOXHThkUlXw653q1LdGW44SMst0brR5knuCSwPZpNvhlxvNB46HvCMU3LH4Vd7tUt4OzHeP09FqqNTJNFlJKi4CmuCY1yklMAjLVxSQmkINDJnWlSseoQFMwLkFsmBTlxgUu6mJtkbDJVprEJtrwNqOB4FFKdwDojFoEoslaF1NBTgVQmTNMNJWbxa5gHmch4o/XqQ1ZfEhJCHI8UNxrNgS7oyFl8WtZByWxuG5IBiLNVnUqLeJ5tiljrGSBVaBlbTFmarNVwtPHyMzz40UGt3QTxyj4/ojeFn2dEv4hhAni55IaB4NdJQd7tRxIy6RmPE/Pqit4Sy2ot/O0v/wBu630cfEK01aS9kFSbro2uzjf4FN44sIk8YcRPlHmkpdnacWTAeET/AHAH1XV50/kzVHRDaX5LGuntNPxC3mF3wexrhxC8ro1t1xHA5rSbJ4zDjSJ17TfmPmmSots9Da9SteqFvWlWmo2LRNvrm+mQu7iJwjXAVmlUlC73DDUaQDB4FD8OxJ9B/s7jL8r/AMLx8j0XKw1ejWsKlBUFrXa4SCrbaaqkRbBGI4aHGfRZ19KtbP36dRz2fipvM+R1C3D6OSx21t8aLSYnopTjWSvHO8GiwvFRVaCOPmDxBROmVhdksfp3FMkdl7Y3m+jh0K1NO+AGqeMvYJR9Fy7qLPXbpcVdu71Bq1dJySsaEaIbpyAYg/VFLyvks5iV0M81JFqozmLO1WYr1BJ5AFx9APEkDxRPHcSAkcToFnTUO4Z1c4eQ/wAhbeGHbMPPyVhEe8SZ4/qtFtAIqsbH/KpMBHUAN9ZQCzbNRo/mb6hHcdBddvaP+o3TLQRHr4q8vkjNHTPQMCp//lZvaua095En0ISTqVXdaydA0DLTr8YSXlyyzatGSxBsGeSqtvS1wc0wQZCK4pRWbrOgkK0VYzdHrezmNitTa4eI5HiFqKD5XhuzWPGhVEnsOgHoeBXsOE34eBmucfFhTtBtsJEJU1JurqAMDlDc0GPG64AzzUz2KpcHJG6CgVc4RWpHet3f2E6dAfqqR2yr0HbtdjmRxc3L/UMvNHKOJAENd4FXjVY9u49rXDqBOmk6wmST1grdbVlLD9st/koccoC5bnExmEGxfY0tO/av3eJpn3esfl8OaCV8Qu6I7dMuA1LTvfQpXemN4Q3EaNlzSqSx5kcWk5LQ2gqH3nH0QCy2qbvdod/6jgjzcUbEhSaBLGi7WrboQu4v+qo4ji0SZWKxfbAAkNO8emnmujByeBHyKKyam/xcDisZjW0wzDcz8B3oDe4zUqamByHzKoLZx/j18jJyfk3iI+rVLjLjJKU9nuPrH0TU5nr9hajIWsHYDWpzoHtJ7gQVojZH96ql2vtHBvUyR+qD4PbQ4OdwIgc+PyWoxE/8QbGhDH8tWA+ris3JLOC8I0smlczsAcvQZBJT08t0OORnP4pLz3s1IvXWDsfk5vjofMLMYr+z0uzovg/leP8AuH0XovsE4UAipNaKtJ7PCMTwCvQMVKbhycAXNPc4LUbEbSFsUqkgj3SZzHLvC9QFuEv3Np4fBVfLapoVcdO0yXD7wOARNhlCm28aZKdlVwQUznEI+zlVbm0lOp4hHvA+qt07hrtCFRVIXKMTi9hVZJAkIZb7SvYd2oNPPzXotYAoDimAU38M0jjWiseQoWm1NN2RcB/Vku3WL0zqW59QUIutmQCht1u0QTkANToipNhlNIt4hQoOO9uiecaoNf45SoNzI6NGvks1jG1pJ3aWn5jp4BZuvULjLiSeqtHivMjJPm9BDGNoqlcnVreQ18ShBCcuELVFKOEZJNvLGpzWEpJzc0WKkdFHqp6NDiUxnLzUlWpCm29FUkslkXWbQOcd0/5Wzs7UVRQqj8D3UHeJFWnPg54/sXn9AGR0Id9/Bek7IVG+2fQJ7L3Mg8qgzpu83bv9ylyLxVIeLbyHnUsy38oaR3EQ74hq4n4nTdTq9jWZAPQFpHxPkksbRZM2XsUvZqxupbqFFkyEU05tNShicGo0GyIU0vZqfcS3V1AsrupqB9BXixMLEKCmUxXc3qF192CFM+mqta2lHyaDhgDaHGWUmFzj9SeQXkuN4pUuHknJoOTfmeZXpe0uxprS5jjMe47Nv9vIrAV8Ncx+5UYWHiD3nMKkJJEORPsA1LXT0UFS3IJkLUV8LgDn9Ah91YGc+P39VaPIRcQI+nx4KN4RE2ZPZjTM/IeKVXDSACQrea7J+ILT6eic6lBhcAyVLsRKh7NO9KsM806o6IA+/ouVWg/cpR+qJ8PEGeHL4LXYZJd7TmAPEDs+PDwKzNrRHZHMj6BaXDK0ENyIygcAQ4R8fvJZeWWS0Fg9Axwmpb07ke8d3fAGjy0hx8Zb5lJWNnqrTQex4lgIBE6AHs589ElFhTrBqt1LdTw1ODU1FLGBqdCfCW6uo6xsLsJ0LsLqOsjLU0tUsJFqFBsrlijdTVktTS1K0MmUn0kLxTBKdZsPaDyPEdQeCOuYoXU0rQyZ53iGzjqbvzM58R/V9Vm72nDtOZ8soXsFahOoWXxvZMOl1LJ2scD9FylWxJQ9GLw6wEHe1J3iTzPRV8atwBln1OnmfkreKXZtGy4ds6NI49Asdf4vUqklxz0jWOgV4RcskJNRwVbmJgZ8ZUUS5o6D45/NIs4DUqwGRUPT5Ba9IhtkNfVOZmEyqMlJbNkFB6GWwrZsyHOMumaNW5jtDw6HTy4oZYs7LT96wjNCll35ep9Vim8mlaNFguJ+zgEbwe0Bw/MQB5HJvkkgjDLY4h0xzyP34JJQUe2hOUIcngqwCQLsJoKfK44QC7CQTguo6xsLkJ8Lu6uo6yIhNLVKWrhahQ1kJao3MVghNLUjQ1lR1NQvpK8WpjmJXEZSMvtBsrSumRUbDs917YDm9x5dF5FtNsVWszJ7dOYD29dN4cCvoB9FU7mzDgQ4Ag5EHMHvTQm4fQJwUz5soM7Y71bpUSA5x4kgd2ZXoG037OIf7W201NPTnm0/JYu/pFrtzTdyM84zV/NS0ZnBx2B6zcj5hOoNO6Spq1uSQ0DM5AK7f2gpt3BwHa/qTuWEgJZsvYOyac8s/LMo0Gf+Q+H6eaHbOMimSdA/LlqB+q0X7r2QRpPygjy9FlntlYsG3Dd3POJ4cO74+aSKXNmC0jXQ5eCSQY9TCe1JJWFHtUi4kiAcE4LqSJw5JJJEUS45JJcMMK4UkkjGGlMckklGRxV6iSSVjIrVWrB7f4bT9n7TcG+D7wyOh81xJJH5Bl8WYnBmDfmM4+ir4ueP3qFxJaFtGboL0RFk0jUvIJ55Fae3P8Fx5AOHQw36lJJTl2FFxreyO8jyJCSSSmE//9k="/>
          <p:cNvSpPr>
            <a:spLocks noChangeAspect="1" noChangeArrowheads="1"/>
          </p:cNvSpPr>
          <p:nvPr/>
        </p:nvSpPr>
        <p:spPr bwMode="auto">
          <a:xfrm>
            <a:off x="80963" y="-1257300"/>
            <a:ext cx="17430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upload.wikimedia.org/wikipedia/commons/6/65/Eye_i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43350"/>
            <a:ext cx="435292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15.5</a:t>
            </a:r>
          </a:p>
        </p:txBody>
      </p:sp>
      <p:pic>
        <p:nvPicPr>
          <p:cNvPr id="38921" name="Picture 9" descr="figure_15_05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9350"/>
            <a:ext cx="8229600" cy="4559300"/>
          </a:xfrm>
          <a:prstGeom prst="rect">
            <a:avLst/>
          </a:prstGeom>
          <a:noFill/>
        </p:spPr>
      </p:pic>
      <p:sp>
        <p:nvSpPr>
          <p:cNvPr id="38922" name="Freeform 10"/>
          <p:cNvSpPr>
            <a:spLocks/>
          </p:cNvSpPr>
          <p:nvPr/>
        </p:nvSpPr>
        <p:spPr bwMode="auto">
          <a:xfrm>
            <a:off x="4297363" y="3632200"/>
            <a:ext cx="152400" cy="673100"/>
          </a:xfrm>
          <a:custGeom>
            <a:avLst/>
            <a:gdLst/>
            <a:ahLst/>
            <a:cxnLst>
              <a:cxn ang="0">
                <a:pos x="96" y="424"/>
              </a:cxn>
              <a:cxn ang="0">
                <a:pos x="0" y="424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424">
                <a:moveTo>
                  <a:pt x="96" y="424"/>
                </a:moveTo>
                <a:lnTo>
                  <a:pt x="0" y="424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571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3783013" y="3956050"/>
            <a:ext cx="511175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322" y="0"/>
              </a:cxn>
            </a:cxnLst>
            <a:rect l="0" t="0" r="r" b="b"/>
            <a:pathLst>
              <a:path w="322" h="544">
                <a:moveTo>
                  <a:pt x="0" y="544"/>
                </a:moveTo>
                <a:lnTo>
                  <a:pt x="0" y="0"/>
                </a:lnTo>
                <a:lnTo>
                  <a:pt x="322" y="0"/>
                </a:lnTo>
              </a:path>
            </a:pathLst>
          </a:custGeom>
          <a:noFill/>
          <a:ln w="571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1703388" y="3794125"/>
            <a:ext cx="1587" cy="10509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7466013" y="4270375"/>
            <a:ext cx="1587" cy="5746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4281488" y="3616325"/>
            <a:ext cx="152400" cy="673100"/>
          </a:xfrm>
          <a:custGeom>
            <a:avLst/>
            <a:gdLst/>
            <a:ahLst/>
            <a:cxnLst>
              <a:cxn ang="0">
                <a:pos x="96" y="424"/>
              </a:cxn>
              <a:cxn ang="0">
                <a:pos x="0" y="424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424">
                <a:moveTo>
                  <a:pt x="96" y="424"/>
                </a:moveTo>
                <a:lnTo>
                  <a:pt x="0" y="424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3767138" y="3940175"/>
            <a:ext cx="511175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322" y="0"/>
              </a:cxn>
            </a:cxnLst>
            <a:rect l="0" t="0" r="r" b="b"/>
            <a:pathLst>
              <a:path w="322" h="544">
                <a:moveTo>
                  <a:pt x="0" y="544"/>
                </a:moveTo>
                <a:lnTo>
                  <a:pt x="0" y="0"/>
                </a:lnTo>
                <a:lnTo>
                  <a:pt x="322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1687513" y="3778250"/>
            <a:ext cx="1587" cy="105092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7450138" y="4254500"/>
            <a:ext cx="1587" cy="5746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398838" y="4806950"/>
            <a:ext cx="24987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Iris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(two muscles)</a:t>
            </a:r>
          </a:p>
          <a:p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•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 Sphincter pupillae</a:t>
            </a:r>
          </a:p>
          <a:p>
            <a:r>
              <a:rPr lang="en-US" sz="2000" b="1">
                <a:latin typeface="Arial" charset="0"/>
              </a:rPr>
              <a:t> •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 Dilator pupillae</a:t>
            </a:r>
            <a:endParaRPr lang="en-US" sz="1800" b="1">
              <a:latin typeface="Arial" charset="0"/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55613" y="4851400"/>
            <a:ext cx="2538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Sphincter pupillae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muscle contraction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decreases pupil size.</a:t>
            </a:r>
            <a:endParaRPr lang="en-US" sz="1800" b="1">
              <a:latin typeface="Arial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6211888" y="4845050"/>
            <a:ext cx="2466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Dilator pupillae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muscle contraction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increases pupil size.</a:t>
            </a:r>
            <a:endParaRPr lang="en-US" sz="1800" b="1">
              <a:latin typeface="Arial" charset="0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6383338" y="1295400"/>
            <a:ext cx="20050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Sympathetic +</a:t>
            </a:r>
            <a:endParaRPr lang="en-US" sz="1800">
              <a:latin typeface="Arial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25463" y="1295400"/>
            <a:ext cx="2613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Parasympathetic +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Accessory Structures of the Eye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the eye and aid eye function</a:t>
            </a:r>
          </a:p>
          <a:p>
            <a:pPr lvl="1"/>
            <a:r>
              <a:rPr lang="en-US" dirty="0"/>
              <a:t>Eyebrows</a:t>
            </a:r>
          </a:p>
          <a:p>
            <a:pPr lvl="1"/>
            <a:r>
              <a:rPr lang="en-US" dirty="0"/>
              <a:t>Eyelids (</a:t>
            </a:r>
            <a:r>
              <a:rPr lang="en-US" dirty="0" err="1"/>
              <a:t>palpebrae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Fissures and </a:t>
            </a:r>
            <a:r>
              <a:rPr lang="en-US" dirty="0" err="1" smtClean="0"/>
              <a:t>commisures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Conjunctiva</a:t>
            </a:r>
          </a:p>
          <a:p>
            <a:pPr lvl="1"/>
            <a:r>
              <a:rPr lang="en-US" dirty="0" err="1"/>
              <a:t>Lacrimal</a:t>
            </a:r>
            <a:r>
              <a:rPr lang="en-US" dirty="0"/>
              <a:t> apparatus</a:t>
            </a:r>
          </a:p>
          <a:p>
            <a:pPr lvl="1"/>
            <a:r>
              <a:rPr lang="en-US" dirty="0"/>
              <a:t>Extrinsic eye muscles</a:t>
            </a:r>
          </a:p>
        </p:txBody>
      </p:sp>
      <p:pic>
        <p:nvPicPr>
          <p:cNvPr id="47106" name="Picture 2" descr="http://t1.gstatic.com/images?q=tbn:ANd9GcQNQnzzsesXRkPYpKkfkKvWZ1YfTZQjCWZ4BGXtWa7rue-JAcyQPsE1Lp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588" y="2286000"/>
            <a:ext cx="389226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Layer: Retina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/>
            <a:r>
              <a:rPr lang="en-US"/>
              <a:t>Delicate two-layered membrane</a:t>
            </a:r>
          </a:p>
          <a:p>
            <a:pPr marL="685800" lvl="1" indent="-339725"/>
            <a:r>
              <a:rPr lang="en-US"/>
              <a:t>Pigmented layer</a:t>
            </a:r>
          </a:p>
          <a:p>
            <a:pPr marL="1030288" lvl="2" indent="-342900"/>
            <a:r>
              <a:rPr lang="en-US"/>
              <a:t>Outer layer</a:t>
            </a:r>
          </a:p>
          <a:p>
            <a:pPr marL="1030288" lvl="2" indent="-342900"/>
            <a:r>
              <a:rPr lang="en-US"/>
              <a:t>Absorbs light and prevents its scattering</a:t>
            </a:r>
          </a:p>
          <a:p>
            <a:pPr marL="1030288" lvl="2" indent="-342900"/>
            <a:r>
              <a:rPr lang="en-US"/>
              <a:t>Stores vitamin A</a:t>
            </a:r>
          </a:p>
        </p:txBody>
      </p:sp>
      <p:pic>
        <p:nvPicPr>
          <p:cNvPr id="17410" name="Picture 2" descr="http://t2.gstatic.com/images?q=tbn:ANd9GcTOfM-k74O8ju9I6ODyjcPuMXwX3YFODv8a6SjTkv0kj4XHoAnv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38600"/>
            <a:ext cx="5638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Layer: Retina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Neural layer</a:t>
            </a:r>
          </a:p>
          <a:p>
            <a:pPr lvl="2"/>
            <a:r>
              <a:rPr lang="en-US"/>
              <a:t>Photoreceptor: transduce light energy</a:t>
            </a:r>
          </a:p>
          <a:p>
            <a:pPr lvl="2"/>
            <a:r>
              <a:rPr lang="en-US"/>
              <a:t>Cells that transmit and process signals: bipolar cells, ganglion cells, amacrine cells, and horizontal cells</a:t>
            </a:r>
          </a:p>
        </p:txBody>
      </p:sp>
      <p:pic>
        <p:nvPicPr>
          <p:cNvPr id="16386" name="Picture 2" descr="http://t0.gstatic.com/images?q=tbn:ANd9GcS4xWTZ8vpOrUWOjbfOUYQJOJBUfSYKY4w31zjGBN7nHsHVw8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400688"/>
            <a:ext cx="4395475" cy="345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ebvision.med.utah.edu/imageswv/sche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632700" cy="669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15.6a</a:t>
            </a:r>
          </a:p>
        </p:txBody>
      </p:sp>
      <p:pic>
        <p:nvPicPr>
          <p:cNvPr id="42026" name="Picture 42" descr="figure_15_06a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506413"/>
            <a:ext cx="8231187" cy="5892800"/>
          </a:xfrm>
          <a:prstGeom prst="rect">
            <a:avLst/>
          </a:prstGeom>
          <a:noFill/>
        </p:spPr>
      </p:pic>
      <p:sp>
        <p:nvSpPr>
          <p:cNvPr id="42027" name="Freeform 43"/>
          <p:cNvSpPr>
            <a:spLocks/>
          </p:cNvSpPr>
          <p:nvPr/>
        </p:nvSpPr>
        <p:spPr bwMode="auto">
          <a:xfrm>
            <a:off x="4821238" y="2098675"/>
            <a:ext cx="596900" cy="101600"/>
          </a:xfrm>
          <a:custGeom>
            <a:avLst/>
            <a:gdLst/>
            <a:ahLst/>
            <a:cxnLst>
              <a:cxn ang="0">
                <a:pos x="376" y="62"/>
              </a:cxn>
              <a:cxn ang="0">
                <a:pos x="376" y="0"/>
              </a:cxn>
              <a:cxn ang="0">
                <a:pos x="0" y="0"/>
              </a:cxn>
              <a:cxn ang="0">
                <a:pos x="0" y="64"/>
              </a:cxn>
            </a:cxnLst>
            <a:rect l="0" t="0" r="r" b="b"/>
            <a:pathLst>
              <a:path w="376" h="64">
                <a:moveTo>
                  <a:pt x="376" y="62"/>
                </a:moveTo>
                <a:lnTo>
                  <a:pt x="376" y="0"/>
                </a:lnTo>
                <a:lnTo>
                  <a:pt x="0" y="0"/>
                </a:lnTo>
                <a:lnTo>
                  <a:pt x="0" y="64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8" name="Freeform 44"/>
          <p:cNvSpPr>
            <a:spLocks/>
          </p:cNvSpPr>
          <p:nvPr/>
        </p:nvSpPr>
        <p:spPr bwMode="auto">
          <a:xfrm>
            <a:off x="7253288" y="4148138"/>
            <a:ext cx="117475" cy="1260475"/>
          </a:xfrm>
          <a:custGeom>
            <a:avLst/>
            <a:gdLst/>
            <a:ahLst/>
            <a:cxnLst>
              <a:cxn ang="0">
                <a:pos x="2" y="794"/>
              </a:cxn>
              <a:cxn ang="0">
                <a:pos x="74" y="794"/>
              </a:cxn>
              <a:cxn ang="0">
                <a:pos x="74" y="378"/>
              </a:cxn>
              <a:cxn ang="0">
                <a:pos x="74" y="0"/>
              </a:cxn>
              <a:cxn ang="0">
                <a:pos x="0" y="0"/>
              </a:cxn>
            </a:cxnLst>
            <a:rect l="0" t="0" r="r" b="b"/>
            <a:pathLst>
              <a:path w="74" h="794">
                <a:moveTo>
                  <a:pt x="2" y="794"/>
                </a:moveTo>
                <a:lnTo>
                  <a:pt x="74" y="794"/>
                </a:lnTo>
                <a:lnTo>
                  <a:pt x="74" y="378"/>
                </a:ln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>
            <a:off x="7370763" y="4751388"/>
            <a:ext cx="168275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 flipV="1">
            <a:off x="5138738" y="2012950"/>
            <a:ext cx="1587" cy="8572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 flipH="1">
            <a:off x="5599113" y="2955925"/>
            <a:ext cx="18351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>
            <a:off x="5837238" y="3251200"/>
            <a:ext cx="1597025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3" name="Freeform 49"/>
          <p:cNvSpPr>
            <a:spLocks/>
          </p:cNvSpPr>
          <p:nvPr/>
        </p:nvSpPr>
        <p:spPr bwMode="auto">
          <a:xfrm>
            <a:off x="5475288" y="2047875"/>
            <a:ext cx="1962150" cy="295275"/>
          </a:xfrm>
          <a:custGeom>
            <a:avLst/>
            <a:gdLst/>
            <a:ahLst/>
            <a:cxnLst>
              <a:cxn ang="0">
                <a:pos x="1236" y="0"/>
              </a:cxn>
              <a:cxn ang="0">
                <a:pos x="1012" y="0"/>
              </a:cxn>
              <a:cxn ang="0">
                <a:pos x="0" y="186"/>
              </a:cxn>
            </a:cxnLst>
            <a:rect l="0" t="0" r="r" b="b"/>
            <a:pathLst>
              <a:path w="1236" h="186">
                <a:moveTo>
                  <a:pt x="1236" y="0"/>
                </a:moveTo>
                <a:lnTo>
                  <a:pt x="1012" y="0"/>
                </a:lnTo>
                <a:lnTo>
                  <a:pt x="0" y="186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4" name="Freeform 50"/>
          <p:cNvSpPr>
            <a:spLocks/>
          </p:cNvSpPr>
          <p:nvPr/>
        </p:nvSpPr>
        <p:spPr bwMode="auto">
          <a:xfrm>
            <a:off x="2736850" y="3576638"/>
            <a:ext cx="1979613" cy="51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0" y="0"/>
              </a:cxn>
              <a:cxn ang="0">
                <a:pos x="1247" y="322"/>
              </a:cxn>
            </a:cxnLst>
            <a:rect l="0" t="0" r="r" b="b"/>
            <a:pathLst>
              <a:path w="1247" h="322">
                <a:moveTo>
                  <a:pt x="0" y="0"/>
                </a:moveTo>
                <a:lnTo>
                  <a:pt x="940" y="0"/>
                </a:lnTo>
                <a:lnTo>
                  <a:pt x="1247" y="322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5" name="Freeform 51"/>
          <p:cNvSpPr>
            <a:spLocks/>
          </p:cNvSpPr>
          <p:nvPr/>
        </p:nvSpPr>
        <p:spPr bwMode="auto">
          <a:xfrm>
            <a:off x="2546350" y="4176713"/>
            <a:ext cx="2436813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489" y="168"/>
              </a:cxn>
              <a:cxn ang="0">
                <a:pos x="1535" y="0"/>
              </a:cxn>
            </a:cxnLst>
            <a:rect l="0" t="0" r="r" b="b"/>
            <a:pathLst>
              <a:path w="1535" h="168">
                <a:moveTo>
                  <a:pt x="0" y="168"/>
                </a:moveTo>
                <a:lnTo>
                  <a:pt x="1489" y="168"/>
                </a:lnTo>
                <a:lnTo>
                  <a:pt x="1535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6" name="Freeform 52"/>
          <p:cNvSpPr>
            <a:spLocks/>
          </p:cNvSpPr>
          <p:nvPr/>
        </p:nvSpPr>
        <p:spPr bwMode="auto">
          <a:xfrm>
            <a:off x="4694238" y="3954463"/>
            <a:ext cx="161925" cy="384175"/>
          </a:xfrm>
          <a:custGeom>
            <a:avLst/>
            <a:gdLst/>
            <a:ahLst/>
            <a:cxnLst>
              <a:cxn ang="0">
                <a:pos x="102" y="2"/>
              </a:cxn>
              <a:cxn ang="0">
                <a:pos x="96" y="0"/>
              </a:cxn>
              <a:cxn ang="0">
                <a:pos x="90" y="0"/>
              </a:cxn>
              <a:cxn ang="0">
                <a:pos x="78" y="4"/>
              </a:cxn>
              <a:cxn ang="0">
                <a:pos x="64" y="12"/>
              </a:cxn>
              <a:cxn ang="0">
                <a:pos x="52" y="24"/>
              </a:cxn>
              <a:cxn ang="0">
                <a:pos x="40" y="40"/>
              </a:cxn>
              <a:cxn ang="0">
                <a:pos x="28" y="60"/>
              </a:cxn>
              <a:cxn ang="0">
                <a:pos x="18" y="80"/>
              </a:cxn>
              <a:cxn ang="0">
                <a:pos x="10" y="104"/>
              </a:cxn>
              <a:cxn ang="0">
                <a:pos x="4" y="128"/>
              </a:cxn>
              <a:cxn ang="0">
                <a:pos x="0" y="152"/>
              </a:cxn>
              <a:cxn ang="0">
                <a:pos x="0" y="174"/>
              </a:cxn>
              <a:cxn ang="0">
                <a:pos x="0" y="194"/>
              </a:cxn>
              <a:cxn ang="0">
                <a:pos x="4" y="212"/>
              </a:cxn>
              <a:cxn ang="0">
                <a:pos x="12" y="226"/>
              </a:cxn>
              <a:cxn ang="0">
                <a:pos x="20" y="236"/>
              </a:cxn>
              <a:cxn ang="0">
                <a:pos x="24" y="238"/>
              </a:cxn>
              <a:cxn ang="0">
                <a:pos x="30" y="242"/>
              </a:cxn>
            </a:cxnLst>
            <a:rect l="0" t="0" r="r" b="b"/>
            <a:pathLst>
              <a:path w="102" h="242">
                <a:moveTo>
                  <a:pt x="102" y="2"/>
                </a:moveTo>
                <a:lnTo>
                  <a:pt x="96" y="0"/>
                </a:lnTo>
                <a:lnTo>
                  <a:pt x="90" y="0"/>
                </a:lnTo>
                <a:lnTo>
                  <a:pt x="78" y="4"/>
                </a:lnTo>
                <a:lnTo>
                  <a:pt x="64" y="12"/>
                </a:lnTo>
                <a:lnTo>
                  <a:pt x="52" y="24"/>
                </a:lnTo>
                <a:lnTo>
                  <a:pt x="40" y="40"/>
                </a:lnTo>
                <a:lnTo>
                  <a:pt x="28" y="60"/>
                </a:lnTo>
                <a:lnTo>
                  <a:pt x="18" y="80"/>
                </a:lnTo>
                <a:lnTo>
                  <a:pt x="10" y="104"/>
                </a:lnTo>
                <a:lnTo>
                  <a:pt x="4" y="128"/>
                </a:lnTo>
                <a:lnTo>
                  <a:pt x="0" y="152"/>
                </a:lnTo>
                <a:lnTo>
                  <a:pt x="0" y="174"/>
                </a:lnTo>
                <a:lnTo>
                  <a:pt x="0" y="194"/>
                </a:lnTo>
                <a:lnTo>
                  <a:pt x="4" y="212"/>
                </a:lnTo>
                <a:lnTo>
                  <a:pt x="12" y="226"/>
                </a:lnTo>
                <a:lnTo>
                  <a:pt x="20" y="236"/>
                </a:lnTo>
                <a:lnTo>
                  <a:pt x="24" y="238"/>
                </a:lnTo>
                <a:lnTo>
                  <a:pt x="30" y="242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7" name="Freeform 53"/>
          <p:cNvSpPr>
            <a:spLocks/>
          </p:cNvSpPr>
          <p:nvPr/>
        </p:nvSpPr>
        <p:spPr bwMode="auto">
          <a:xfrm>
            <a:off x="4821238" y="2098675"/>
            <a:ext cx="596900" cy="101600"/>
          </a:xfrm>
          <a:custGeom>
            <a:avLst/>
            <a:gdLst/>
            <a:ahLst/>
            <a:cxnLst>
              <a:cxn ang="0">
                <a:pos x="376" y="62"/>
              </a:cxn>
              <a:cxn ang="0">
                <a:pos x="376" y="0"/>
              </a:cxn>
              <a:cxn ang="0">
                <a:pos x="0" y="0"/>
              </a:cxn>
              <a:cxn ang="0">
                <a:pos x="0" y="64"/>
              </a:cxn>
            </a:cxnLst>
            <a:rect l="0" t="0" r="r" b="b"/>
            <a:pathLst>
              <a:path w="376" h="64">
                <a:moveTo>
                  <a:pt x="376" y="62"/>
                </a:moveTo>
                <a:lnTo>
                  <a:pt x="376" y="0"/>
                </a:lnTo>
                <a:lnTo>
                  <a:pt x="0" y="0"/>
                </a:lnTo>
                <a:lnTo>
                  <a:pt x="0" y="6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8" name="Freeform 54"/>
          <p:cNvSpPr>
            <a:spLocks/>
          </p:cNvSpPr>
          <p:nvPr/>
        </p:nvSpPr>
        <p:spPr bwMode="auto">
          <a:xfrm>
            <a:off x="7253288" y="4148138"/>
            <a:ext cx="117475" cy="1260475"/>
          </a:xfrm>
          <a:custGeom>
            <a:avLst/>
            <a:gdLst/>
            <a:ahLst/>
            <a:cxnLst>
              <a:cxn ang="0">
                <a:pos x="2" y="794"/>
              </a:cxn>
              <a:cxn ang="0">
                <a:pos x="74" y="794"/>
              </a:cxn>
              <a:cxn ang="0">
                <a:pos x="74" y="378"/>
              </a:cxn>
              <a:cxn ang="0">
                <a:pos x="74" y="0"/>
              </a:cxn>
              <a:cxn ang="0">
                <a:pos x="0" y="0"/>
              </a:cxn>
            </a:cxnLst>
            <a:rect l="0" t="0" r="r" b="b"/>
            <a:pathLst>
              <a:path w="74" h="794">
                <a:moveTo>
                  <a:pt x="2" y="794"/>
                </a:moveTo>
                <a:lnTo>
                  <a:pt x="74" y="794"/>
                </a:lnTo>
                <a:lnTo>
                  <a:pt x="74" y="378"/>
                </a:ln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 flipV="1">
            <a:off x="4910138" y="4271963"/>
            <a:ext cx="206375" cy="1714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>
            <a:off x="7370763" y="4751388"/>
            <a:ext cx="1682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 flipV="1">
            <a:off x="5138738" y="2012950"/>
            <a:ext cx="1587" cy="857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 flipH="1">
            <a:off x="5599113" y="2955925"/>
            <a:ext cx="18351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 flipH="1">
            <a:off x="5837238" y="3251200"/>
            <a:ext cx="15970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Freeform 60"/>
          <p:cNvSpPr>
            <a:spLocks/>
          </p:cNvSpPr>
          <p:nvPr/>
        </p:nvSpPr>
        <p:spPr bwMode="auto">
          <a:xfrm>
            <a:off x="5475288" y="2047875"/>
            <a:ext cx="1962150" cy="295275"/>
          </a:xfrm>
          <a:custGeom>
            <a:avLst/>
            <a:gdLst/>
            <a:ahLst/>
            <a:cxnLst>
              <a:cxn ang="0">
                <a:pos x="1236" y="0"/>
              </a:cxn>
              <a:cxn ang="0">
                <a:pos x="1012" y="0"/>
              </a:cxn>
              <a:cxn ang="0">
                <a:pos x="0" y="186"/>
              </a:cxn>
            </a:cxnLst>
            <a:rect l="0" t="0" r="r" b="b"/>
            <a:pathLst>
              <a:path w="1236" h="186">
                <a:moveTo>
                  <a:pt x="1236" y="0"/>
                </a:moveTo>
                <a:lnTo>
                  <a:pt x="1012" y="0"/>
                </a:lnTo>
                <a:lnTo>
                  <a:pt x="0" y="18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5" name="Freeform 61"/>
          <p:cNvSpPr>
            <a:spLocks/>
          </p:cNvSpPr>
          <p:nvPr/>
        </p:nvSpPr>
        <p:spPr bwMode="auto">
          <a:xfrm>
            <a:off x="2546350" y="4176713"/>
            <a:ext cx="2436813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489" y="168"/>
              </a:cxn>
              <a:cxn ang="0">
                <a:pos x="1535" y="0"/>
              </a:cxn>
            </a:cxnLst>
            <a:rect l="0" t="0" r="r" b="b"/>
            <a:pathLst>
              <a:path w="1535" h="168">
                <a:moveTo>
                  <a:pt x="0" y="168"/>
                </a:moveTo>
                <a:lnTo>
                  <a:pt x="1489" y="168"/>
                </a:lnTo>
                <a:lnTo>
                  <a:pt x="1535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6" name="Freeform 62"/>
          <p:cNvSpPr>
            <a:spLocks/>
          </p:cNvSpPr>
          <p:nvPr/>
        </p:nvSpPr>
        <p:spPr bwMode="auto">
          <a:xfrm>
            <a:off x="4694238" y="3954463"/>
            <a:ext cx="161925" cy="384175"/>
          </a:xfrm>
          <a:custGeom>
            <a:avLst/>
            <a:gdLst/>
            <a:ahLst/>
            <a:cxnLst>
              <a:cxn ang="0">
                <a:pos x="102" y="2"/>
              </a:cxn>
              <a:cxn ang="0">
                <a:pos x="96" y="0"/>
              </a:cxn>
              <a:cxn ang="0">
                <a:pos x="90" y="0"/>
              </a:cxn>
              <a:cxn ang="0">
                <a:pos x="78" y="4"/>
              </a:cxn>
              <a:cxn ang="0">
                <a:pos x="64" y="12"/>
              </a:cxn>
              <a:cxn ang="0">
                <a:pos x="52" y="24"/>
              </a:cxn>
              <a:cxn ang="0">
                <a:pos x="40" y="40"/>
              </a:cxn>
              <a:cxn ang="0">
                <a:pos x="28" y="60"/>
              </a:cxn>
              <a:cxn ang="0">
                <a:pos x="18" y="80"/>
              </a:cxn>
              <a:cxn ang="0">
                <a:pos x="10" y="104"/>
              </a:cxn>
              <a:cxn ang="0">
                <a:pos x="4" y="128"/>
              </a:cxn>
              <a:cxn ang="0">
                <a:pos x="0" y="152"/>
              </a:cxn>
              <a:cxn ang="0">
                <a:pos x="0" y="174"/>
              </a:cxn>
              <a:cxn ang="0">
                <a:pos x="0" y="194"/>
              </a:cxn>
              <a:cxn ang="0">
                <a:pos x="4" y="212"/>
              </a:cxn>
              <a:cxn ang="0">
                <a:pos x="12" y="226"/>
              </a:cxn>
              <a:cxn ang="0">
                <a:pos x="20" y="236"/>
              </a:cxn>
              <a:cxn ang="0">
                <a:pos x="24" y="238"/>
              </a:cxn>
              <a:cxn ang="0">
                <a:pos x="30" y="242"/>
              </a:cxn>
            </a:cxnLst>
            <a:rect l="0" t="0" r="r" b="b"/>
            <a:pathLst>
              <a:path w="102" h="242">
                <a:moveTo>
                  <a:pt x="102" y="2"/>
                </a:moveTo>
                <a:lnTo>
                  <a:pt x="96" y="0"/>
                </a:lnTo>
                <a:lnTo>
                  <a:pt x="90" y="0"/>
                </a:lnTo>
                <a:lnTo>
                  <a:pt x="78" y="4"/>
                </a:lnTo>
                <a:lnTo>
                  <a:pt x="64" y="12"/>
                </a:lnTo>
                <a:lnTo>
                  <a:pt x="52" y="24"/>
                </a:lnTo>
                <a:lnTo>
                  <a:pt x="40" y="40"/>
                </a:lnTo>
                <a:lnTo>
                  <a:pt x="28" y="60"/>
                </a:lnTo>
                <a:lnTo>
                  <a:pt x="18" y="80"/>
                </a:lnTo>
                <a:lnTo>
                  <a:pt x="10" y="104"/>
                </a:lnTo>
                <a:lnTo>
                  <a:pt x="4" y="128"/>
                </a:lnTo>
                <a:lnTo>
                  <a:pt x="0" y="152"/>
                </a:lnTo>
                <a:lnTo>
                  <a:pt x="0" y="174"/>
                </a:lnTo>
                <a:lnTo>
                  <a:pt x="0" y="194"/>
                </a:lnTo>
                <a:lnTo>
                  <a:pt x="4" y="212"/>
                </a:lnTo>
                <a:lnTo>
                  <a:pt x="12" y="226"/>
                </a:lnTo>
                <a:lnTo>
                  <a:pt x="20" y="236"/>
                </a:lnTo>
                <a:lnTo>
                  <a:pt x="24" y="238"/>
                </a:lnTo>
                <a:lnTo>
                  <a:pt x="30" y="242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7" name="Freeform 63"/>
          <p:cNvSpPr>
            <a:spLocks/>
          </p:cNvSpPr>
          <p:nvPr/>
        </p:nvSpPr>
        <p:spPr bwMode="auto">
          <a:xfrm>
            <a:off x="2736850" y="3576638"/>
            <a:ext cx="1979613" cy="51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0" y="0"/>
              </a:cxn>
              <a:cxn ang="0">
                <a:pos x="1247" y="322"/>
              </a:cxn>
            </a:cxnLst>
            <a:rect l="0" t="0" r="r" b="b"/>
            <a:pathLst>
              <a:path w="1247" h="322">
                <a:moveTo>
                  <a:pt x="0" y="0"/>
                </a:moveTo>
                <a:lnTo>
                  <a:pt x="940" y="0"/>
                </a:lnTo>
                <a:lnTo>
                  <a:pt x="1247" y="322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8" name="Line 64"/>
          <p:cNvSpPr>
            <a:spLocks noChangeShapeType="1"/>
          </p:cNvSpPr>
          <p:nvPr/>
        </p:nvSpPr>
        <p:spPr bwMode="auto">
          <a:xfrm flipV="1">
            <a:off x="4910138" y="4271963"/>
            <a:ext cx="206375" cy="171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9" name="Rectangle 65"/>
          <p:cNvSpPr>
            <a:spLocks noChangeArrowheads="1"/>
          </p:cNvSpPr>
          <p:nvPr/>
        </p:nvSpPr>
        <p:spPr bwMode="auto">
          <a:xfrm>
            <a:off x="3055938" y="6103938"/>
            <a:ext cx="42545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Posterior aspect of the eyeball</a:t>
            </a:r>
            <a:endParaRPr lang="en-US" sz="1800">
              <a:latin typeface="Arial" charset="0"/>
            </a:endParaRPr>
          </a:p>
        </p:txBody>
      </p:sp>
      <p:sp>
        <p:nvSpPr>
          <p:cNvPr id="42050" name="Rectangle 66"/>
          <p:cNvSpPr>
            <a:spLocks noChangeArrowheads="1"/>
          </p:cNvSpPr>
          <p:nvPr/>
        </p:nvSpPr>
        <p:spPr bwMode="auto">
          <a:xfrm>
            <a:off x="4418013" y="1757363"/>
            <a:ext cx="227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Neural layer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42051" name="Rectangle 67"/>
          <p:cNvSpPr>
            <a:spLocks noChangeArrowheads="1"/>
          </p:cNvSpPr>
          <p:nvPr/>
        </p:nvSpPr>
        <p:spPr bwMode="auto">
          <a:xfrm>
            <a:off x="7488238" y="1931988"/>
            <a:ext cx="1168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Pigmented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layer of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1020763" y="4319588"/>
            <a:ext cx="189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42053" name="Rectangle 69"/>
          <p:cNvSpPr>
            <a:spLocks noChangeArrowheads="1"/>
          </p:cNvSpPr>
          <p:nvPr/>
        </p:nvSpPr>
        <p:spPr bwMode="auto">
          <a:xfrm>
            <a:off x="7596188" y="4624388"/>
            <a:ext cx="60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42054" name="Rectangle 70"/>
          <p:cNvSpPr>
            <a:spLocks noChangeArrowheads="1"/>
          </p:cNvSpPr>
          <p:nvPr/>
        </p:nvSpPr>
        <p:spPr bwMode="auto">
          <a:xfrm>
            <a:off x="7485063" y="313213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42055" name="Rectangle 71"/>
          <p:cNvSpPr>
            <a:spLocks noChangeArrowheads="1"/>
          </p:cNvSpPr>
          <p:nvPr/>
        </p:nvSpPr>
        <p:spPr bwMode="auto">
          <a:xfrm>
            <a:off x="7485063" y="28336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42056" name="Rectangle 72"/>
          <p:cNvSpPr>
            <a:spLocks noChangeArrowheads="1"/>
          </p:cNvSpPr>
          <p:nvPr/>
        </p:nvSpPr>
        <p:spPr bwMode="auto">
          <a:xfrm>
            <a:off x="1617663" y="3436938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42057" name="Rectangle 73"/>
          <p:cNvSpPr>
            <a:spLocks noChangeArrowheads="1"/>
          </p:cNvSpPr>
          <p:nvPr/>
        </p:nvSpPr>
        <p:spPr bwMode="auto">
          <a:xfrm>
            <a:off x="423863" y="94138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light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3.gstatic.com/images?q=tbn:ANd9GcRp04d-PXBrZVZXdAZ4CP0BJBK8BCoiqceKX9w7PK70ofUDMB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75234"/>
            <a:ext cx="2743200" cy="2782766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Retina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Ganglion cell axons</a:t>
            </a:r>
          </a:p>
          <a:p>
            <a:pPr lvl="1"/>
            <a:r>
              <a:rPr lang="en-US" dirty="0"/>
              <a:t>Run along the inner surface of the retina</a:t>
            </a:r>
          </a:p>
          <a:p>
            <a:pPr lvl="1"/>
            <a:r>
              <a:rPr lang="en-US" dirty="0"/>
              <a:t>Leave the eye as the optic nerve</a:t>
            </a:r>
          </a:p>
          <a:p>
            <a:r>
              <a:rPr lang="en-US" dirty="0"/>
              <a:t>Optic disc (blind spot)</a:t>
            </a:r>
          </a:p>
          <a:p>
            <a:pPr lvl="1"/>
            <a:r>
              <a:rPr lang="en-US" dirty="0"/>
              <a:t>Site where the </a:t>
            </a:r>
            <a:r>
              <a:rPr lang="en-US" u="sng" dirty="0"/>
              <a:t>optic nerve leaves the eye</a:t>
            </a:r>
          </a:p>
          <a:p>
            <a:pPr lvl="1"/>
            <a:r>
              <a:rPr lang="en-US" dirty="0"/>
              <a:t>Lacks photoreceptors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15.6b</a:t>
            </a:r>
          </a:p>
        </p:txBody>
      </p:sp>
      <p:pic>
        <p:nvPicPr>
          <p:cNvPr id="45102" name="Picture 46" descr="figure_15_06b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34988"/>
            <a:ext cx="8231187" cy="5865812"/>
          </a:xfrm>
          <a:prstGeom prst="rect">
            <a:avLst/>
          </a:prstGeom>
          <a:noFill/>
        </p:spPr>
      </p:pic>
      <p:sp>
        <p:nvSpPr>
          <p:cNvPr id="45103" name="Freeform 47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/>
            <a:ahLst/>
            <a:cxnLst>
              <a:cxn ang="0">
                <a:pos x="170" y="26"/>
              </a:cxn>
              <a:cxn ang="0">
                <a:pos x="170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4" name="Freeform 48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/>
            <a:ahLst/>
            <a:cxnLst>
              <a:cxn ang="0">
                <a:pos x="170" y="26"/>
              </a:cxn>
              <a:cxn ang="0">
                <a:pos x="170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7" name="Freeform 51"/>
          <p:cNvSpPr>
            <a:spLocks/>
          </p:cNvSpPr>
          <p:nvPr/>
        </p:nvSpPr>
        <p:spPr bwMode="auto">
          <a:xfrm>
            <a:off x="4883150" y="908050"/>
            <a:ext cx="828675" cy="118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0"/>
              </a:cxn>
              <a:cxn ang="0">
                <a:pos x="522" y="746"/>
              </a:cxn>
            </a:cxnLst>
            <a:rect l="0" t="0" r="r" b="b"/>
            <a:pathLst>
              <a:path w="522" h="746">
                <a:moveTo>
                  <a:pt x="0" y="0"/>
                </a:moveTo>
                <a:lnTo>
                  <a:pt x="160" y="0"/>
                </a:lnTo>
                <a:lnTo>
                  <a:pt x="522" y="746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8" name="Freeform 52"/>
          <p:cNvSpPr>
            <a:spLocks/>
          </p:cNvSpPr>
          <p:nvPr/>
        </p:nvSpPr>
        <p:spPr bwMode="auto">
          <a:xfrm>
            <a:off x="4981575" y="1162050"/>
            <a:ext cx="619125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0"/>
              </a:cxn>
              <a:cxn ang="0">
                <a:pos x="390" y="768"/>
              </a:cxn>
            </a:cxnLst>
            <a:rect l="0" t="0" r="r" b="b"/>
            <a:pathLst>
              <a:path w="390" h="768">
                <a:moveTo>
                  <a:pt x="0" y="0"/>
                </a:moveTo>
                <a:lnTo>
                  <a:pt x="44" y="0"/>
                </a:lnTo>
                <a:lnTo>
                  <a:pt x="390" y="768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9" name="Freeform 53"/>
          <p:cNvSpPr>
            <a:spLocks/>
          </p:cNvSpPr>
          <p:nvPr/>
        </p:nvSpPr>
        <p:spPr bwMode="auto">
          <a:xfrm>
            <a:off x="3871913" y="803275"/>
            <a:ext cx="631825" cy="2098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2"/>
              </a:cxn>
              <a:cxn ang="0">
                <a:pos x="206" y="506"/>
              </a:cxn>
              <a:cxn ang="0">
                <a:pos x="398" y="1322"/>
              </a:cxn>
            </a:cxnLst>
            <a:rect l="0" t="0" r="r" b="b"/>
            <a:pathLst>
              <a:path w="398" h="1322">
                <a:moveTo>
                  <a:pt x="0" y="0"/>
                </a:moveTo>
                <a:lnTo>
                  <a:pt x="122" y="2"/>
                </a:lnTo>
                <a:lnTo>
                  <a:pt x="206" y="506"/>
                </a:lnTo>
                <a:lnTo>
                  <a:pt x="398" y="1322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0" name="Freeform 54"/>
          <p:cNvSpPr>
            <a:spLocks/>
          </p:cNvSpPr>
          <p:nvPr/>
        </p:nvSpPr>
        <p:spPr bwMode="auto">
          <a:xfrm>
            <a:off x="2824163" y="984250"/>
            <a:ext cx="409575" cy="196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2"/>
              </a:cxn>
              <a:cxn ang="0">
                <a:pos x="144" y="532"/>
              </a:cxn>
              <a:cxn ang="0">
                <a:pos x="258" y="1240"/>
              </a:cxn>
            </a:cxnLst>
            <a:rect l="0" t="0" r="r" b="b"/>
            <a:pathLst>
              <a:path w="258" h="1240">
                <a:moveTo>
                  <a:pt x="0" y="0"/>
                </a:moveTo>
                <a:lnTo>
                  <a:pt x="76" y="2"/>
                </a:lnTo>
                <a:lnTo>
                  <a:pt x="144" y="532"/>
                </a:lnTo>
                <a:lnTo>
                  <a:pt x="258" y="124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4205288" y="1625600"/>
            <a:ext cx="190500" cy="5524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>
            <a:off x="3052763" y="1847850"/>
            <a:ext cx="254000" cy="3365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 flipV="1">
            <a:off x="4816475" y="3986213"/>
            <a:ext cx="1588" cy="12827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4" name="Freeform 58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/>
            <a:ahLst/>
            <a:cxnLst>
              <a:cxn ang="0">
                <a:pos x="170" y="26"/>
              </a:cxn>
              <a:cxn ang="0">
                <a:pos x="170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5" name="Freeform 59"/>
          <p:cNvSpPr>
            <a:spLocks/>
          </p:cNvSpPr>
          <p:nvPr/>
        </p:nvSpPr>
        <p:spPr bwMode="auto">
          <a:xfrm>
            <a:off x="3859213" y="4265613"/>
            <a:ext cx="336550" cy="895350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110" y="564"/>
              </a:cxn>
              <a:cxn ang="0">
                <a:pos x="0" y="564"/>
              </a:cxn>
            </a:cxnLst>
            <a:rect l="0" t="0" r="r" b="b"/>
            <a:pathLst>
              <a:path w="212" h="564">
                <a:moveTo>
                  <a:pt x="212" y="0"/>
                </a:moveTo>
                <a:lnTo>
                  <a:pt x="110" y="564"/>
                </a:lnTo>
                <a:lnTo>
                  <a:pt x="0" y="564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>
            <a:off x="6289675" y="5459413"/>
            <a:ext cx="1588" cy="889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8" name="Freeform 62"/>
          <p:cNvSpPr>
            <a:spLocks/>
          </p:cNvSpPr>
          <p:nvPr/>
        </p:nvSpPr>
        <p:spPr bwMode="auto">
          <a:xfrm>
            <a:off x="4857750" y="908050"/>
            <a:ext cx="854075" cy="118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0"/>
              </a:cxn>
              <a:cxn ang="0">
                <a:pos x="538" y="746"/>
              </a:cxn>
            </a:cxnLst>
            <a:rect l="0" t="0" r="r" b="b"/>
            <a:pathLst>
              <a:path w="538" h="746">
                <a:moveTo>
                  <a:pt x="0" y="0"/>
                </a:moveTo>
                <a:lnTo>
                  <a:pt x="176" y="0"/>
                </a:lnTo>
                <a:lnTo>
                  <a:pt x="538" y="74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9" name="Freeform 63"/>
          <p:cNvSpPr>
            <a:spLocks/>
          </p:cNvSpPr>
          <p:nvPr/>
        </p:nvSpPr>
        <p:spPr bwMode="auto">
          <a:xfrm>
            <a:off x="4981575" y="1162050"/>
            <a:ext cx="619125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0"/>
              </a:cxn>
              <a:cxn ang="0">
                <a:pos x="390" y="768"/>
              </a:cxn>
            </a:cxnLst>
            <a:rect l="0" t="0" r="r" b="b"/>
            <a:pathLst>
              <a:path w="390" h="768">
                <a:moveTo>
                  <a:pt x="0" y="0"/>
                </a:moveTo>
                <a:lnTo>
                  <a:pt x="44" y="0"/>
                </a:lnTo>
                <a:lnTo>
                  <a:pt x="390" y="76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0" name="Freeform 64"/>
          <p:cNvSpPr>
            <a:spLocks/>
          </p:cNvSpPr>
          <p:nvPr/>
        </p:nvSpPr>
        <p:spPr bwMode="auto">
          <a:xfrm>
            <a:off x="3871913" y="806450"/>
            <a:ext cx="631825" cy="2095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0"/>
              </a:cxn>
              <a:cxn ang="0">
                <a:pos x="206" y="504"/>
              </a:cxn>
              <a:cxn ang="0">
                <a:pos x="398" y="1320"/>
              </a:cxn>
            </a:cxnLst>
            <a:rect l="0" t="0" r="r" b="b"/>
            <a:pathLst>
              <a:path w="398" h="1320">
                <a:moveTo>
                  <a:pt x="0" y="0"/>
                </a:moveTo>
                <a:lnTo>
                  <a:pt x="122" y="0"/>
                </a:lnTo>
                <a:lnTo>
                  <a:pt x="206" y="504"/>
                </a:lnTo>
                <a:lnTo>
                  <a:pt x="398" y="132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1" name="Freeform 65"/>
          <p:cNvSpPr>
            <a:spLocks/>
          </p:cNvSpPr>
          <p:nvPr/>
        </p:nvSpPr>
        <p:spPr bwMode="auto">
          <a:xfrm>
            <a:off x="2824163" y="984250"/>
            <a:ext cx="409575" cy="196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2"/>
              </a:cxn>
              <a:cxn ang="0">
                <a:pos x="144" y="532"/>
              </a:cxn>
              <a:cxn ang="0">
                <a:pos x="258" y="1240"/>
              </a:cxn>
            </a:cxnLst>
            <a:rect l="0" t="0" r="r" b="b"/>
            <a:pathLst>
              <a:path w="258" h="1240">
                <a:moveTo>
                  <a:pt x="0" y="0"/>
                </a:moveTo>
                <a:lnTo>
                  <a:pt x="76" y="2"/>
                </a:lnTo>
                <a:lnTo>
                  <a:pt x="144" y="532"/>
                </a:lnTo>
                <a:lnTo>
                  <a:pt x="258" y="124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>
            <a:off x="4205288" y="1625600"/>
            <a:ext cx="190500" cy="552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3" name="Line 67"/>
          <p:cNvSpPr>
            <a:spLocks noChangeShapeType="1"/>
          </p:cNvSpPr>
          <p:nvPr/>
        </p:nvSpPr>
        <p:spPr bwMode="auto">
          <a:xfrm>
            <a:off x="3052763" y="1847850"/>
            <a:ext cx="254000" cy="3365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4" name="Line 68"/>
          <p:cNvSpPr>
            <a:spLocks noChangeShapeType="1"/>
          </p:cNvSpPr>
          <p:nvPr/>
        </p:nvSpPr>
        <p:spPr bwMode="auto">
          <a:xfrm flipV="1">
            <a:off x="4816475" y="3986213"/>
            <a:ext cx="1588" cy="12827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5" name="Freeform 69"/>
          <p:cNvSpPr>
            <a:spLocks/>
          </p:cNvSpPr>
          <p:nvPr/>
        </p:nvSpPr>
        <p:spPr bwMode="auto">
          <a:xfrm>
            <a:off x="3859213" y="4265613"/>
            <a:ext cx="336550" cy="895350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110" y="564"/>
              </a:cxn>
              <a:cxn ang="0">
                <a:pos x="0" y="564"/>
              </a:cxn>
            </a:cxnLst>
            <a:rect l="0" t="0" r="r" b="b"/>
            <a:pathLst>
              <a:path w="212" h="564">
                <a:moveTo>
                  <a:pt x="212" y="0"/>
                </a:moveTo>
                <a:lnTo>
                  <a:pt x="110" y="564"/>
                </a:lnTo>
                <a:lnTo>
                  <a:pt x="0" y="56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5822950" y="5507038"/>
            <a:ext cx="149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Pigmented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layer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2257425" y="578643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light</a:t>
            </a:r>
            <a:endParaRPr lang="en-US" sz="1800" b="1">
              <a:latin typeface="Arial" charset="0"/>
            </a:endParaRPr>
          </a:p>
        </p:txBody>
      </p:sp>
      <p:sp>
        <p:nvSpPr>
          <p:cNvPr id="45128" name="Rectangle 72"/>
          <p:cNvSpPr>
            <a:spLocks noChangeArrowheads="1"/>
          </p:cNvSpPr>
          <p:nvPr/>
        </p:nvSpPr>
        <p:spPr bwMode="auto">
          <a:xfrm>
            <a:off x="2266950" y="5465763"/>
            <a:ext cx="270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signal output</a:t>
            </a:r>
            <a:endParaRPr lang="en-US" sz="1800" b="1">
              <a:latin typeface="Arial" charset="0"/>
            </a:endParaRPr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2022475" y="6103938"/>
            <a:ext cx="5003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 Cells of the neural layer of the retina</a:t>
            </a:r>
            <a:endParaRPr lang="en-US" sz="1800">
              <a:latin typeface="Arial" charset="0"/>
            </a:endParaRPr>
          </a:p>
        </p:txBody>
      </p:sp>
      <p:sp>
        <p:nvSpPr>
          <p:cNvPr id="45130" name="Rectangle 74"/>
          <p:cNvSpPr>
            <a:spLocks noChangeArrowheads="1"/>
          </p:cNvSpPr>
          <p:nvPr/>
        </p:nvSpPr>
        <p:spPr bwMode="auto">
          <a:xfrm>
            <a:off x="2343150" y="5040313"/>
            <a:ext cx="148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Amacrine cell</a:t>
            </a:r>
            <a:endParaRPr lang="en-US" sz="1800" b="1">
              <a:latin typeface="Arial" charset="0"/>
            </a:endParaRPr>
          </a:p>
        </p:txBody>
      </p:sp>
      <p:sp>
        <p:nvSpPr>
          <p:cNvPr id="45131" name="Rectangle 75"/>
          <p:cNvSpPr>
            <a:spLocks noChangeArrowheads="1"/>
          </p:cNvSpPr>
          <p:nvPr/>
        </p:nvSpPr>
        <p:spPr bwMode="auto">
          <a:xfrm>
            <a:off x="4289425" y="5246688"/>
            <a:ext cx="1562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Horizontal cell</a:t>
            </a:r>
            <a:endParaRPr lang="en-US" sz="1800" b="1">
              <a:latin typeface="Arial" charset="0"/>
            </a:endParaRPr>
          </a:p>
        </p:txBody>
      </p:sp>
      <p:sp>
        <p:nvSpPr>
          <p:cNvPr id="45132" name="Rectangle 76"/>
          <p:cNvSpPr>
            <a:spLocks noChangeArrowheads="1"/>
          </p:cNvSpPr>
          <p:nvPr/>
        </p:nvSpPr>
        <p:spPr bwMode="auto">
          <a:xfrm>
            <a:off x="4238625" y="785813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Rod</a:t>
            </a:r>
            <a:endParaRPr lang="en-US" sz="1800" b="1">
              <a:latin typeface="Arial" charset="0"/>
            </a:endParaRPr>
          </a:p>
        </p:txBody>
      </p:sp>
      <p:sp>
        <p:nvSpPr>
          <p:cNvPr id="45133" name="Rectangle 77"/>
          <p:cNvSpPr>
            <a:spLocks noChangeArrowheads="1"/>
          </p:cNvSpPr>
          <p:nvPr/>
        </p:nvSpPr>
        <p:spPr bwMode="auto">
          <a:xfrm>
            <a:off x="4171950" y="484188"/>
            <a:ext cx="1930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Photoreceptors</a:t>
            </a:r>
            <a:endParaRPr lang="en-US" sz="1800">
              <a:latin typeface="Arial" charset="0"/>
            </a:endParaRPr>
          </a:p>
        </p:txBody>
      </p:sp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4229100" y="1008063"/>
            <a:ext cx="714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Cone</a:t>
            </a:r>
            <a:endParaRPr lang="en-US" sz="1800" b="1">
              <a:latin typeface="Arial" charset="0"/>
            </a:endParaRPr>
          </a:p>
        </p:txBody>
      </p:sp>
      <p:sp>
        <p:nvSpPr>
          <p:cNvPr id="45135" name="Rectangle 79"/>
          <p:cNvSpPr>
            <a:spLocks noChangeArrowheads="1"/>
          </p:cNvSpPr>
          <p:nvPr/>
        </p:nvSpPr>
        <p:spPr bwMode="auto">
          <a:xfrm>
            <a:off x="3060700" y="658813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45136" name="Rectangle 80"/>
          <p:cNvSpPr>
            <a:spLocks noChangeArrowheads="1"/>
          </p:cNvSpPr>
          <p:nvPr/>
        </p:nvSpPr>
        <p:spPr bwMode="auto">
          <a:xfrm>
            <a:off x="1809750" y="842963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45137" name="Freeform 81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/>
            <a:ahLst/>
            <a:cxnLst>
              <a:cxn ang="0">
                <a:pos x="170" y="26"/>
              </a:cxn>
              <a:cxn ang="0">
                <a:pos x="170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Photoreceptors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Rods</a:t>
            </a:r>
          </a:p>
          <a:p>
            <a:pPr lvl="1"/>
            <a:r>
              <a:rPr lang="en-US"/>
              <a:t>More numerous at peripheral region of retina, away from the macula lutea</a:t>
            </a:r>
          </a:p>
          <a:p>
            <a:pPr lvl="1"/>
            <a:r>
              <a:rPr lang="en-US"/>
              <a:t>Operate in dim light</a:t>
            </a:r>
          </a:p>
          <a:p>
            <a:pPr lvl="1"/>
            <a:r>
              <a:rPr lang="en-US"/>
              <a:t>Provide indistinct, fuzzy, non color peripheral vision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Photoreceptors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Cones</a:t>
            </a:r>
          </a:p>
          <a:p>
            <a:pPr lvl="1"/>
            <a:r>
              <a:rPr lang="en-US"/>
              <a:t>Found in the macula lutea; concentrated in the fovea centralis</a:t>
            </a:r>
          </a:p>
          <a:p>
            <a:pPr lvl="1"/>
            <a:r>
              <a:rPr lang="en-US"/>
              <a:t>Operate in bright light</a:t>
            </a:r>
          </a:p>
          <a:p>
            <a:pPr lvl="1"/>
            <a:r>
              <a:rPr lang="en-US"/>
              <a:t>Provide high-acuity color vision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the Retina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sources of blood supply</a:t>
            </a:r>
          </a:p>
          <a:p>
            <a:pPr lvl="1"/>
            <a:r>
              <a:rPr lang="en-US"/>
              <a:t>Choroid supplies the outer third (photoreceptors)</a:t>
            </a:r>
          </a:p>
          <a:p>
            <a:pPr lvl="1"/>
            <a:r>
              <a:rPr lang="en-US"/>
              <a:t>Central artery and vein of the retina supply the inner two-thirds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15.7</a:t>
            </a:r>
          </a:p>
        </p:txBody>
      </p:sp>
      <p:pic>
        <p:nvPicPr>
          <p:cNvPr id="50185" name="Picture 9" descr="figure_15_07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6888"/>
            <a:ext cx="8229600" cy="5867400"/>
          </a:xfrm>
          <a:prstGeom prst="rect">
            <a:avLst/>
          </a:prstGeom>
          <a:noFill/>
        </p:spPr>
      </p:pic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4926013" y="3778250"/>
            <a:ext cx="2263775" cy="1588"/>
          </a:xfrm>
          <a:prstGeom prst="line">
            <a:avLst/>
          </a:pr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5376863" y="4638675"/>
            <a:ext cx="1812925" cy="1588"/>
          </a:xfrm>
          <a:prstGeom prst="line">
            <a:avLst/>
          </a:pr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4910138" y="3762375"/>
            <a:ext cx="22637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360988" y="4622800"/>
            <a:ext cx="181292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Freeform 14"/>
          <p:cNvSpPr>
            <a:spLocks/>
          </p:cNvSpPr>
          <p:nvPr/>
        </p:nvSpPr>
        <p:spPr bwMode="auto">
          <a:xfrm>
            <a:off x="3589338" y="3035300"/>
            <a:ext cx="3600450" cy="561975"/>
          </a:xfrm>
          <a:custGeom>
            <a:avLst/>
            <a:gdLst/>
            <a:ahLst/>
            <a:cxnLst>
              <a:cxn ang="0">
                <a:pos x="2268" y="0"/>
              </a:cxn>
              <a:cxn ang="0">
                <a:pos x="2068" y="0"/>
              </a:cxn>
              <a:cxn ang="0">
                <a:pos x="0" y="354"/>
              </a:cxn>
            </a:cxnLst>
            <a:rect l="0" t="0" r="r" b="b"/>
            <a:pathLst>
              <a:path w="2268" h="354">
                <a:moveTo>
                  <a:pt x="2268" y="0"/>
                </a:moveTo>
                <a:lnTo>
                  <a:pt x="2068" y="0"/>
                </a:lnTo>
                <a:lnTo>
                  <a:pt x="0" y="354"/>
                </a:lnTo>
              </a:path>
            </a:pathLst>
          </a:custGeom>
          <a:noFill/>
          <a:ln w="539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3573463" y="3019425"/>
            <a:ext cx="3600450" cy="561975"/>
          </a:xfrm>
          <a:custGeom>
            <a:avLst/>
            <a:gdLst/>
            <a:ahLst/>
            <a:cxnLst>
              <a:cxn ang="0">
                <a:pos x="2268" y="0"/>
              </a:cxn>
              <a:cxn ang="0">
                <a:pos x="2068" y="0"/>
              </a:cxn>
              <a:cxn ang="0">
                <a:pos x="0" y="354"/>
              </a:cxn>
            </a:cxnLst>
            <a:rect l="0" t="0" r="r" b="b"/>
            <a:pathLst>
              <a:path w="2268" h="354">
                <a:moveTo>
                  <a:pt x="2268" y="0"/>
                </a:moveTo>
                <a:lnTo>
                  <a:pt x="2068" y="0"/>
                </a:lnTo>
                <a:lnTo>
                  <a:pt x="0" y="35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Freeform 16"/>
          <p:cNvSpPr>
            <a:spLocks/>
          </p:cNvSpPr>
          <p:nvPr/>
        </p:nvSpPr>
        <p:spPr bwMode="auto">
          <a:xfrm>
            <a:off x="5211763" y="939800"/>
            <a:ext cx="1978025" cy="2139950"/>
          </a:xfrm>
          <a:custGeom>
            <a:avLst/>
            <a:gdLst/>
            <a:ahLst/>
            <a:cxnLst>
              <a:cxn ang="0">
                <a:pos x="1246" y="0"/>
              </a:cxn>
              <a:cxn ang="0">
                <a:pos x="1040" y="0"/>
              </a:cxn>
              <a:cxn ang="0">
                <a:pos x="0" y="1348"/>
              </a:cxn>
            </a:cxnLst>
            <a:rect l="0" t="0" r="r" b="b"/>
            <a:pathLst>
              <a:path w="1246" h="1348">
                <a:moveTo>
                  <a:pt x="1246" y="0"/>
                </a:moveTo>
                <a:lnTo>
                  <a:pt x="1040" y="0"/>
                </a:lnTo>
                <a:lnTo>
                  <a:pt x="0" y="1348"/>
                </a:lnTo>
              </a:path>
            </a:pathLst>
          </a:custGeom>
          <a:noFill/>
          <a:ln w="539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4833938" y="952500"/>
            <a:ext cx="2019300" cy="21939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4818063" y="923925"/>
            <a:ext cx="2028825" cy="2206625"/>
          </a:xfrm>
          <a:prstGeom prst="line">
            <a:avLst/>
          </a:pr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5195888" y="923925"/>
            <a:ext cx="1978025" cy="2139950"/>
          </a:xfrm>
          <a:custGeom>
            <a:avLst/>
            <a:gdLst/>
            <a:ahLst/>
            <a:cxnLst>
              <a:cxn ang="0">
                <a:pos x="1246" y="0"/>
              </a:cxn>
              <a:cxn ang="0">
                <a:pos x="1040" y="0"/>
              </a:cxn>
              <a:cxn ang="0">
                <a:pos x="0" y="1348"/>
              </a:cxn>
            </a:cxnLst>
            <a:rect l="0" t="0" r="r" b="b"/>
            <a:pathLst>
              <a:path w="1246" h="1348">
                <a:moveTo>
                  <a:pt x="1246" y="0"/>
                </a:moveTo>
                <a:lnTo>
                  <a:pt x="1040" y="0"/>
                </a:lnTo>
                <a:lnTo>
                  <a:pt x="0" y="1348"/>
                </a:lnTo>
              </a:path>
            </a:pathLst>
          </a:custGeom>
          <a:noFill/>
          <a:ln w="285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212013" y="2828925"/>
            <a:ext cx="10334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Macula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lutea</a:t>
            </a:r>
            <a:endParaRPr lang="en-US" sz="1800" b="1">
              <a:latin typeface="Arial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7215188" y="758825"/>
            <a:ext cx="14208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artery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and vein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emerging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from the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7215188" y="3568700"/>
            <a:ext cx="1471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7205663" y="4425950"/>
            <a:ext cx="931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15.1a</a:t>
            </a:r>
          </a:p>
        </p:txBody>
      </p:sp>
      <p:pic>
        <p:nvPicPr>
          <p:cNvPr id="8202" name="Picture 10" descr="figure_15_01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"/>
            <a:ext cx="8229600" cy="5867400"/>
          </a:xfrm>
          <a:prstGeom prst="rect">
            <a:avLst/>
          </a:prstGeom>
          <a:noFill/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762125" y="681038"/>
            <a:ext cx="8953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1479550" y="1157288"/>
            <a:ext cx="3127375" cy="1012825"/>
          </a:xfrm>
          <a:custGeom>
            <a:avLst/>
            <a:gdLst/>
            <a:ahLst/>
            <a:cxnLst>
              <a:cxn ang="0">
                <a:pos x="1970" y="638"/>
              </a:cxn>
              <a:cxn ang="0">
                <a:pos x="716" y="0"/>
              </a:cxn>
              <a:cxn ang="0">
                <a:pos x="0" y="0"/>
              </a:cxn>
            </a:cxnLst>
            <a:rect l="0" t="0" r="r" b="b"/>
            <a:pathLst>
              <a:path w="1970" h="638">
                <a:moveTo>
                  <a:pt x="1970" y="638"/>
                </a:moveTo>
                <a:lnTo>
                  <a:pt x="71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1981200" y="2151063"/>
            <a:ext cx="2663825" cy="727075"/>
          </a:xfrm>
          <a:custGeom>
            <a:avLst/>
            <a:gdLst/>
            <a:ahLst/>
            <a:cxnLst>
              <a:cxn ang="0">
                <a:pos x="1678" y="458"/>
              </a:cxn>
              <a:cxn ang="0">
                <a:pos x="400" y="0"/>
              </a:cxn>
              <a:cxn ang="0">
                <a:pos x="0" y="0"/>
              </a:cxn>
            </a:cxnLst>
            <a:rect l="0" t="0" r="r" b="b"/>
            <a:pathLst>
              <a:path w="1678" h="458">
                <a:moveTo>
                  <a:pt x="1678" y="458"/>
                </a:moveTo>
                <a:lnTo>
                  <a:pt x="4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1955800" y="1674813"/>
            <a:ext cx="2784475" cy="825500"/>
          </a:xfrm>
          <a:custGeom>
            <a:avLst/>
            <a:gdLst/>
            <a:ahLst/>
            <a:cxnLst>
              <a:cxn ang="0">
                <a:pos x="1754" y="520"/>
              </a:cxn>
              <a:cxn ang="0">
                <a:pos x="416" y="0"/>
              </a:cxn>
              <a:cxn ang="0">
                <a:pos x="0" y="0"/>
              </a:cxn>
            </a:cxnLst>
            <a:rect l="0" t="0" r="r" b="b"/>
            <a:pathLst>
              <a:path w="1754" h="520">
                <a:moveTo>
                  <a:pt x="1754" y="520"/>
                </a:moveTo>
                <a:lnTo>
                  <a:pt x="41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841500" y="3268663"/>
            <a:ext cx="2019300" cy="193675"/>
          </a:xfrm>
          <a:custGeom>
            <a:avLst/>
            <a:gdLst/>
            <a:ahLst/>
            <a:cxnLst>
              <a:cxn ang="0">
                <a:pos x="1272" y="122"/>
              </a:cxn>
              <a:cxn ang="0">
                <a:pos x="500" y="0"/>
              </a:cxn>
              <a:cxn ang="0">
                <a:pos x="0" y="0"/>
              </a:cxn>
            </a:cxnLst>
            <a:rect l="0" t="0" r="r" b="b"/>
            <a:pathLst>
              <a:path w="1272" h="122">
                <a:moveTo>
                  <a:pt x="1272" y="122"/>
                </a:moveTo>
                <a:lnTo>
                  <a:pt x="5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1123950" y="3605213"/>
            <a:ext cx="3714750" cy="1165225"/>
          </a:xfrm>
          <a:custGeom>
            <a:avLst/>
            <a:gdLst/>
            <a:ahLst/>
            <a:cxnLst>
              <a:cxn ang="0">
                <a:pos x="0" y="734"/>
              </a:cxn>
              <a:cxn ang="0">
                <a:pos x="1266" y="734"/>
              </a:cxn>
              <a:cxn ang="0">
                <a:pos x="2340" y="0"/>
              </a:cxn>
            </a:cxnLst>
            <a:rect l="0" t="0" r="r" b="b"/>
            <a:pathLst>
              <a:path w="2340" h="734">
                <a:moveTo>
                  <a:pt x="0" y="734"/>
                </a:moveTo>
                <a:lnTo>
                  <a:pt x="1266" y="734"/>
                </a:lnTo>
                <a:lnTo>
                  <a:pt x="234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555750" y="3582988"/>
            <a:ext cx="2044700" cy="371475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994" y="234"/>
              </a:cxn>
              <a:cxn ang="0">
                <a:pos x="1288" y="0"/>
              </a:cxn>
            </a:cxnLst>
            <a:rect l="0" t="0" r="r" b="b"/>
            <a:pathLst>
              <a:path w="1288" h="234">
                <a:moveTo>
                  <a:pt x="0" y="234"/>
                </a:moveTo>
                <a:lnTo>
                  <a:pt x="994" y="234"/>
                </a:lnTo>
                <a:lnTo>
                  <a:pt x="128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482725" y="4154488"/>
            <a:ext cx="2974975" cy="1104900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848" y="696"/>
              </a:cxn>
              <a:cxn ang="0">
                <a:pos x="1874" y="0"/>
              </a:cxn>
            </a:cxnLst>
            <a:rect l="0" t="0" r="r" b="b"/>
            <a:pathLst>
              <a:path w="1874" h="696">
                <a:moveTo>
                  <a:pt x="0" y="696"/>
                </a:moveTo>
                <a:lnTo>
                  <a:pt x="848" y="696"/>
                </a:lnTo>
                <a:lnTo>
                  <a:pt x="187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3654425" y="3382963"/>
            <a:ext cx="1600200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0" y="1086"/>
              </a:cxn>
              <a:cxn ang="0">
                <a:pos x="1008" y="0"/>
              </a:cxn>
            </a:cxnLst>
            <a:rect l="0" t="0" r="r" b="b"/>
            <a:pathLst>
              <a:path w="1008" h="1174">
                <a:moveTo>
                  <a:pt x="0" y="1174"/>
                </a:moveTo>
                <a:lnTo>
                  <a:pt x="0" y="1086"/>
                </a:lnTo>
                <a:lnTo>
                  <a:pt x="100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4721225" y="3795713"/>
            <a:ext cx="1539875" cy="1450975"/>
          </a:xfrm>
          <a:custGeom>
            <a:avLst/>
            <a:gdLst/>
            <a:ahLst/>
            <a:cxnLst>
              <a:cxn ang="0">
                <a:pos x="0" y="914"/>
              </a:cxn>
              <a:cxn ang="0">
                <a:pos x="0" y="702"/>
              </a:cxn>
              <a:cxn ang="0">
                <a:pos x="970" y="0"/>
              </a:cxn>
            </a:cxnLst>
            <a:rect l="0" t="0" r="r" b="b"/>
            <a:pathLst>
              <a:path w="970" h="914">
                <a:moveTo>
                  <a:pt x="0" y="914"/>
                </a:moveTo>
                <a:lnTo>
                  <a:pt x="0" y="702"/>
                </a:lnTo>
                <a:lnTo>
                  <a:pt x="97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6175375" y="3659188"/>
            <a:ext cx="939800" cy="15875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788"/>
              </a:cxn>
              <a:cxn ang="0">
                <a:pos x="592" y="0"/>
              </a:cxn>
            </a:cxnLst>
            <a:rect l="0" t="0" r="r" b="b"/>
            <a:pathLst>
              <a:path w="592" h="1000">
                <a:moveTo>
                  <a:pt x="0" y="1000"/>
                </a:moveTo>
                <a:lnTo>
                  <a:pt x="0" y="788"/>
                </a:lnTo>
                <a:lnTo>
                  <a:pt x="59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7270750" y="3643313"/>
            <a:ext cx="339725" cy="1565275"/>
          </a:xfrm>
          <a:custGeom>
            <a:avLst/>
            <a:gdLst/>
            <a:ahLst/>
            <a:cxnLst>
              <a:cxn ang="0">
                <a:pos x="214" y="986"/>
              </a:cxn>
              <a:cxn ang="0">
                <a:pos x="214" y="846"/>
              </a:cxn>
              <a:cxn ang="0">
                <a:pos x="0" y="0"/>
              </a:cxn>
            </a:cxnLst>
            <a:rect l="0" t="0" r="r" b="b"/>
            <a:pathLst>
              <a:path w="214" h="986">
                <a:moveTo>
                  <a:pt x="214" y="986"/>
                </a:moveTo>
                <a:lnTo>
                  <a:pt x="214" y="84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3860800" y="2925763"/>
            <a:ext cx="146050" cy="1000125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0" y="0"/>
              </a:cxn>
              <a:cxn ang="0">
                <a:pos x="0" y="630"/>
              </a:cxn>
              <a:cxn ang="0">
                <a:pos x="92" y="630"/>
              </a:cxn>
            </a:cxnLst>
            <a:rect l="0" t="0" r="r" b="b"/>
            <a:pathLst>
              <a:path w="92" h="630">
                <a:moveTo>
                  <a:pt x="90" y="0"/>
                </a:moveTo>
                <a:lnTo>
                  <a:pt x="0" y="0"/>
                </a:lnTo>
                <a:lnTo>
                  <a:pt x="0" y="630"/>
                </a:lnTo>
                <a:lnTo>
                  <a:pt x="92" y="63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708025" y="1522413"/>
            <a:ext cx="1184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Eyelashes</a:t>
            </a:r>
            <a:endParaRPr lang="en-US" sz="1800" b="1">
              <a:latin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127500" y="5218113"/>
            <a:ext cx="1425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Sclera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(covered by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conjunctiva)</a:t>
            </a:r>
            <a:endParaRPr lang="en-US" sz="1800" b="1">
              <a:latin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08025" y="2005013"/>
            <a:ext cx="1409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Site where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</a:t>
            </a:r>
            <a:endParaRPr lang="en-US" sz="19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merges with</a:t>
            </a:r>
            <a:endParaRPr lang="en-US" sz="19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08025" y="3824288"/>
            <a:ext cx="1423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commissure</a:t>
            </a:r>
            <a:endParaRPr lang="en-US" sz="1800" b="1">
              <a:latin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08025" y="4624388"/>
            <a:ext cx="361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7000875" y="5221288"/>
            <a:ext cx="1423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Medial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commissure</a:t>
            </a:r>
            <a:endParaRPr lang="en-US" sz="1800" b="1">
              <a:latin typeface="Arial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5762625" y="5218113"/>
            <a:ext cx="9953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Lacrimal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caruncle</a:t>
            </a:r>
            <a:endParaRPr lang="en-US" sz="1800" b="1">
              <a:latin typeface="Arial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08025" y="5126038"/>
            <a:ext cx="711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Eyelid</a:t>
            </a:r>
            <a:endParaRPr lang="en-US" sz="1800" b="1">
              <a:latin typeface="Arial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708025" y="1023938"/>
            <a:ext cx="711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Eyelid</a:t>
            </a:r>
            <a:endParaRPr lang="en-US" sz="1800" b="1">
              <a:latin typeface="Arial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708025" y="525463"/>
            <a:ext cx="1006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Eyebrow</a:t>
            </a:r>
            <a:endParaRPr lang="en-US" sz="1800" b="1">
              <a:latin typeface="Arial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3276600" y="5221288"/>
            <a:ext cx="5889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708025" y="3135313"/>
            <a:ext cx="10874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fissure</a:t>
            </a:r>
            <a:endParaRPr lang="en-US" sz="1800" b="1">
              <a:latin typeface="Arial" charset="0"/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711200" y="6049963"/>
            <a:ext cx="4749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(a) Surface anatomy of the right eye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Chambers and Fluids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lens and ciliary zonule separate the anterior and posterior segments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15.4a</a:t>
            </a:r>
          </a:p>
        </p:txBody>
      </p:sp>
      <p:pic>
        <p:nvPicPr>
          <p:cNvPr id="53257" name="Picture 9" descr="figure_15_04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2750"/>
            <a:ext cx="8229600" cy="5956300"/>
          </a:xfrm>
          <a:prstGeom prst="rect">
            <a:avLst/>
          </a:prstGeom>
          <a:noFill/>
        </p:spPr>
      </p:pic>
      <p:sp>
        <p:nvSpPr>
          <p:cNvPr id="53258" name="Freeform 10"/>
          <p:cNvSpPr>
            <a:spLocks/>
          </p:cNvSpPr>
          <p:nvPr/>
        </p:nvSpPr>
        <p:spPr bwMode="auto">
          <a:xfrm>
            <a:off x="2778125" y="2582863"/>
            <a:ext cx="57150" cy="4603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0" y="290"/>
              </a:cxn>
              <a:cxn ang="0">
                <a:pos x="28" y="290"/>
              </a:cxn>
            </a:cxnLst>
            <a:rect l="0" t="0" r="r" b="b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1730375" y="709613"/>
            <a:ext cx="189865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1196" y="504"/>
              </a:cxn>
            </a:cxnLst>
            <a:rect l="0" t="0" r="r" b="b"/>
            <a:pathLst>
              <a:path w="1196" h="504">
                <a:moveTo>
                  <a:pt x="0" y="0"/>
                </a:moveTo>
                <a:lnTo>
                  <a:pt x="210" y="0"/>
                </a:lnTo>
                <a:lnTo>
                  <a:pt x="1196" y="5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1828800" y="992188"/>
            <a:ext cx="138430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6" y="0"/>
              </a:cxn>
              <a:cxn ang="0">
                <a:pos x="872" y="504"/>
              </a:cxn>
            </a:cxnLst>
            <a:rect l="0" t="0" r="r" b="b"/>
            <a:pathLst>
              <a:path w="872" h="504">
                <a:moveTo>
                  <a:pt x="0" y="0"/>
                </a:moveTo>
                <a:lnTo>
                  <a:pt x="156" y="0"/>
                </a:lnTo>
                <a:lnTo>
                  <a:pt x="872" y="5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2003425" y="1290638"/>
            <a:ext cx="12001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756" y="510"/>
              </a:cxn>
            </a:cxnLst>
            <a:rect l="0" t="0" r="r" b="b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1311275" y="2074863"/>
            <a:ext cx="12382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0"/>
              </a:cxn>
              <a:cxn ang="0">
                <a:pos x="780" y="104"/>
              </a:cxn>
            </a:cxnLst>
            <a:rect l="0" t="0" r="r" b="b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879475" y="2379663"/>
            <a:ext cx="20224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  <a:cxn ang="0">
                <a:pos x="1274" y="64"/>
              </a:cxn>
            </a:cxnLst>
            <a:rect l="0" t="0" r="r" b="b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1060450" y="2655888"/>
            <a:ext cx="1720850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0"/>
              </a:cxn>
              <a:cxn ang="0">
                <a:pos x="1084" y="102"/>
              </a:cxn>
            </a:cxnLst>
            <a:rect l="0" t="0" r="r" b="b"/>
            <a:pathLst>
              <a:path w="1084" h="102">
                <a:moveTo>
                  <a:pt x="0" y="0"/>
                </a:moveTo>
                <a:lnTo>
                  <a:pt x="400" y="0"/>
                </a:lnTo>
                <a:lnTo>
                  <a:pt x="1084" y="10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1927225" y="2963863"/>
            <a:ext cx="3048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1412875" y="3259138"/>
            <a:ext cx="13335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840" y="80"/>
              </a:cxn>
            </a:cxnLst>
            <a:rect l="0" t="0" r="r" b="b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1054100" y="3290888"/>
            <a:ext cx="2060575" cy="74295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670" y="468"/>
              </a:cxn>
              <a:cxn ang="0">
                <a:pos x="1298" y="0"/>
              </a:cxn>
            </a:cxnLst>
            <a:rect l="0" t="0" r="r" b="b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2146300" y="3903663"/>
            <a:ext cx="854075" cy="447675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78" y="282"/>
              </a:cxn>
              <a:cxn ang="0">
                <a:pos x="538" y="0"/>
              </a:cxn>
            </a:cxnLst>
            <a:rect l="0" t="0" r="r" b="b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6816725" y="2884488"/>
            <a:ext cx="228600" cy="39052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8" y="0"/>
              </a:cxn>
              <a:cxn ang="0">
                <a:pos x="0" y="246"/>
              </a:cxn>
            </a:cxnLst>
            <a:rect l="0" t="0" r="r" b="b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6248400" y="3328988"/>
            <a:ext cx="790575" cy="1866900"/>
          </a:xfrm>
          <a:custGeom>
            <a:avLst/>
            <a:gdLst/>
            <a:ahLst/>
            <a:cxnLst>
              <a:cxn ang="0">
                <a:pos x="498" y="1176"/>
              </a:cxn>
              <a:cxn ang="0">
                <a:pos x="398" y="1176"/>
              </a:cxn>
              <a:cxn ang="0">
                <a:pos x="0" y="0"/>
              </a:cxn>
            </a:cxnLst>
            <a:rect l="0" t="0" r="r" b="b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>
            <a:off x="6851650" y="2646363"/>
            <a:ext cx="1936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6359525" y="2373313"/>
            <a:ext cx="685800" cy="2476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156"/>
              </a:cxn>
            </a:cxnLst>
            <a:rect l="0" t="0" r="r" b="b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Freeform 25"/>
          <p:cNvSpPr>
            <a:spLocks/>
          </p:cNvSpPr>
          <p:nvPr/>
        </p:nvSpPr>
        <p:spPr bwMode="auto">
          <a:xfrm>
            <a:off x="6359525" y="2100263"/>
            <a:ext cx="685800" cy="4508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284"/>
              </a:cxn>
            </a:cxnLst>
            <a:rect l="0" t="0" r="r" b="b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Freeform 26"/>
          <p:cNvSpPr>
            <a:spLocks/>
          </p:cNvSpPr>
          <p:nvPr/>
        </p:nvSpPr>
        <p:spPr bwMode="auto">
          <a:xfrm>
            <a:off x="5254625" y="1824038"/>
            <a:ext cx="1790700" cy="638175"/>
          </a:xfrm>
          <a:custGeom>
            <a:avLst/>
            <a:gdLst/>
            <a:ahLst/>
            <a:cxnLst>
              <a:cxn ang="0">
                <a:pos x="1128" y="0"/>
              </a:cxn>
              <a:cxn ang="0">
                <a:pos x="1068" y="0"/>
              </a:cxn>
              <a:cxn ang="0">
                <a:pos x="0" y="402"/>
              </a:cxn>
            </a:cxnLst>
            <a:rect l="0" t="0" r="r" b="b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Freeform 27"/>
          <p:cNvSpPr>
            <a:spLocks/>
          </p:cNvSpPr>
          <p:nvPr/>
        </p:nvSpPr>
        <p:spPr bwMode="auto">
          <a:xfrm>
            <a:off x="5476875" y="1550988"/>
            <a:ext cx="1568450" cy="454025"/>
          </a:xfrm>
          <a:custGeom>
            <a:avLst/>
            <a:gdLst/>
            <a:ahLst/>
            <a:cxnLst>
              <a:cxn ang="0">
                <a:pos x="988" y="0"/>
              </a:cxn>
              <a:cxn ang="0">
                <a:pos x="928" y="0"/>
              </a:cxn>
              <a:cxn ang="0">
                <a:pos x="0" y="286"/>
              </a:cxn>
            </a:cxnLst>
            <a:rect l="0" t="0" r="r" b="b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28"/>
          <p:cNvSpPr>
            <a:spLocks/>
          </p:cNvSpPr>
          <p:nvPr/>
        </p:nvSpPr>
        <p:spPr bwMode="auto">
          <a:xfrm>
            <a:off x="6394450" y="1277938"/>
            <a:ext cx="650875" cy="196850"/>
          </a:xfrm>
          <a:custGeom>
            <a:avLst/>
            <a:gdLst/>
            <a:ahLst/>
            <a:cxnLst>
              <a:cxn ang="0">
                <a:pos x="410" y="0"/>
              </a:cxn>
              <a:cxn ang="0">
                <a:pos x="350" y="0"/>
              </a:cxn>
              <a:cxn ang="0">
                <a:pos x="0" y="124"/>
              </a:cxn>
            </a:cxnLst>
            <a:rect l="0" t="0" r="r" b="b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Freeform 29"/>
          <p:cNvSpPr>
            <a:spLocks/>
          </p:cNvSpPr>
          <p:nvPr/>
        </p:nvSpPr>
        <p:spPr bwMode="auto">
          <a:xfrm>
            <a:off x="2546350" y="4103688"/>
            <a:ext cx="1812925" cy="771525"/>
          </a:xfrm>
          <a:custGeom>
            <a:avLst/>
            <a:gdLst/>
            <a:ahLst/>
            <a:cxnLst>
              <a:cxn ang="0">
                <a:pos x="0" y="486"/>
              </a:cxn>
              <a:cxn ang="0">
                <a:pos x="294" y="486"/>
              </a:cxn>
              <a:cxn ang="0">
                <a:pos x="1142" y="0"/>
              </a:cxn>
            </a:cxnLst>
            <a:rect l="0" t="0" r="r" b="b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2063750" y="709613"/>
            <a:ext cx="1625600" cy="9906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2063750" y="709613"/>
            <a:ext cx="1603375" cy="8921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H="1">
            <a:off x="6442075" y="1824038"/>
            <a:ext cx="514350" cy="4476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H="1">
            <a:off x="6442075" y="1554163"/>
            <a:ext cx="504825" cy="3683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>
            <a:off x="1733550" y="703263"/>
            <a:ext cx="1889125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" y="0"/>
              </a:cxn>
              <a:cxn ang="0">
                <a:pos x="1190" y="504"/>
              </a:cxn>
            </a:cxnLst>
            <a:rect l="0" t="0" r="r" b="b"/>
            <a:pathLst>
              <a:path w="1190" h="504">
                <a:moveTo>
                  <a:pt x="0" y="0"/>
                </a:moveTo>
                <a:lnTo>
                  <a:pt x="204" y="0"/>
                </a:lnTo>
                <a:lnTo>
                  <a:pt x="1190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3" name="Freeform 35"/>
          <p:cNvSpPr>
            <a:spLocks/>
          </p:cNvSpPr>
          <p:nvPr/>
        </p:nvSpPr>
        <p:spPr bwMode="auto">
          <a:xfrm>
            <a:off x="1816100" y="985838"/>
            <a:ext cx="139065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0"/>
              </a:cxn>
              <a:cxn ang="0">
                <a:pos x="876" y="504"/>
              </a:cxn>
            </a:cxnLst>
            <a:rect l="0" t="0" r="r" b="b"/>
            <a:pathLst>
              <a:path w="876" h="504">
                <a:moveTo>
                  <a:pt x="0" y="0"/>
                </a:moveTo>
                <a:lnTo>
                  <a:pt x="160" y="0"/>
                </a:lnTo>
                <a:lnTo>
                  <a:pt x="876" y="5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Freeform 36"/>
          <p:cNvSpPr>
            <a:spLocks/>
          </p:cNvSpPr>
          <p:nvPr/>
        </p:nvSpPr>
        <p:spPr bwMode="auto">
          <a:xfrm>
            <a:off x="1997075" y="1284288"/>
            <a:ext cx="12001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0"/>
              </a:cxn>
              <a:cxn ang="0">
                <a:pos x="756" y="510"/>
              </a:cxn>
            </a:cxnLst>
            <a:rect l="0" t="0" r="r" b="b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5" name="Freeform 37"/>
          <p:cNvSpPr>
            <a:spLocks/>
          </p:cNvSpPr>
          <p:nvPr/>
        </p:nvSpPr>
        <p:spPr bwMode="auto">
          <a:xfrm>
            <a:off x="1304925" y="2068513"/>
            <a:ext cx="12382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0"/>
              </a:cxn>
              <a:cxn ang="0">
                <a:pos x="780" y="104"/>
              </a:cxn>
            </a:cxnLst>
            <a:rect l="0" t="0" r="r" b="b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Freeform 38"/>
          <p:cNvSpPr>
            <a:spLocks/>
          </p:cNvSpPr>
          <p:nvPr/>
        </p:nvSpPr>
        <p:spPr bwMode="auto">
          <a:xfrm>
            <a:off x="873125" y="2373313"/>
            <a:ext cx="20224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  <a:cxn ang="0">
                <a:pos x="1274" y="64"/>
              </a:cxn>
            </a:cxnLst>
            <a:rect l="0" t="0" r="r" b="b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Freeform 39"/>
          <p:cNvSpPr>
            <a:spLocks/>
          </p:cNvSpPr>
          <p:nvPr/>
        </p:nvSpPr>
        <p:spPr bwMode="auto">
          <a:xfrm>
            <a:off x="1057275" y="2649538"/>
            <a:ext cx="1717675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8" y="0"/>
              </a:cxn>
              <a:cxn ang="0">
                <a:pos x="1082" y="102"/>
              </a:cxn>
            </a:cxnLst>
            <a:rect l="0" t="0" r="r" b="b"/>
            <a:pathLst>
              <a:path w="1082" h="102">
                <a:moveTo>
                  <a:pt x="0" y="0"/>
                </a:moveTo>
                <a:lnTo>
                  <a:pt x="398" y="0"/>
                </a:lnTo>
                <a:lnTo>
                  <a:pt x="1082" y="10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Freeform 40"/>
          <p:cNvSpPr>
            <a:spLocks/>
          </p:cNvSpPr>
          <p:nvPr/>
        </p:nvSpPr>
        <p:spPr bwMode="auto">
          <a:xfrm>
            <a:off x="2771775" y="2576513"/>
            <a:ext cx="57150" cy="4603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0" y="290"/>
              </a:cxn>
              <a:cxn ang="0">
                <a:pos x="28" y="290"/>
              </a:cxn>
            </a:cxnLst>
            <a:rect l="0" t="0" r="r" b="b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1914525" y="2957513"/>
            <a:ext cx="365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0" name="Freeform 42"/>
          <p:cNvSpPr>
            <a:spLocks/>
          </p:cNvSpPr>
          <p:nvPr/>
        </p:nvSpPr>
        <p:spPr bwMode="auto">
          <a:xfrm>
            <a:off x="1406525" y="3252788"/>
            <a:ext cx="13335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840" y="80"/>
              </a:cxn>
            </a:cxnLst>
            <a:rect l="0" t="0" r="r" b="b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1" name="Freeform 43"/>
          <p:cNvSpPr>
            <a:spLocks/>
          </p:cNvSpPr>
          <p:nvPr/>
        </p:nvSpPr>
        <p:spPr bwMode="auto">
          <a:xfrm>
            <a:off x="1047750" y="3284538"/>
            <a:ext cx="2060575" cy="74295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670" y="468"/>
              </a:cxn>
              <a:cxn ang="0">
                <a:pos x="1298" y="0"/>
              </a:cxn>
            </a:cxnLst>
            <a:rect l="0" t="0" r="r" b="b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2" name="Freeform 44"/>
          <p:cNvSpPr>
            <a:spLocks/>
          </p:cNvSpPr>
          <p:nvPr/>
        </p:nvSpPr>
        <p:spPr bwMode="auto">
          <a:xfrm>
            <a:off x="2139950" y="3897313"/>
            <a:ext cx="854075" cy="447675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78" y="282"/>
              </a:cxn>
              <a:cxn ang="0">
                <a:pos x="538" y="0"/>
              </a:cxn>
            </a:cxnLst>
            <a:rect l="0" t="0" r="r" b="b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Freeform 45"/>
          <p:cNvSpPr>
            <a:spLocks/>
          </p:cNvSpPr>
          <p:nvPr/>
        </p:nvSpPr>
        <p:spPr bwMode="auto">
          <a:xfrm>
            <a:off x="6711950" y="3430588"/>
            <a:ext cx="327025" cy="933450"/>
          </a:xfrm>
          <a:custGeom>
            <a:avLst/>
            <a:gdLst/>
            <a:ahLst/>
            <a:cxnLst>
              <a:cxn ang="0">
                <a:pos x="206" y="588"/>
              </a:cxn>
              <a:cxn ang="0">
                <a:pos x="200" y="588"/>
              </a:cxn>
              <a:cxn ang="0">
                <a:pos x="0" y="0"/>
              </a:cxn>
            </a:cxnLst>
            <a:rect l="0" t="0" r="r" b="b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>
            <a:off x="6581775" y="3436938"/>
            <a:ext cx="447675" cy="9271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5" name="Freeform 47"/>
          <p:cNvSpPr>
            <a:spLocks/>
          </p:cNvSpPr>
          <p:nvPr/>
        </p:nvSpPr>
        <p:spPr bwMode="auto">
          <a:xfrm>
            <a:off x="6705600" y="3424238"/>
            <a:ext cx="327025" cy="933450"/>
          </a:xfrm>
          <a:custGeom>
            <a:avLst/>
            <a:gdLst/>
            <a:ahLst/>
            <a:cxnLst>
              <a:cxn ang="0">
                <a:pos x="206" y="588"/>
              </a:cxn>
              <a:cxn ang="0">
                <a:pos x="200" y="588"/>
              </a:cxn>
              <a:cxn ang="0">
                <a:pos x="0" y="0"/>
              </a:cxn>
            </a:cxnLst>
            <a:rect l="0" t="0" r="r" b="b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>
            <a:off x="6575425" y="3430588"/>
            <a:ext cx="447675" cy="9271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7" name="Freeform 49"/>
          <p:cNvSpPr>
            <a:spLocks/>
          </p:cNvSpPr>
          <p:nvPr/>
        </p:nvSpPr>
        <p:spPr bwMode="auto">
          <a:xfrm>
            <a:off x="6810375" y="2878138"/>
            <a:ext cx="228600" cy="39052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8" y="0"/>
              </a:cxn>
              <a:cxn ang="0">
                <a:pos x="0" y="246"/>
              </a:cxn>
            </a:cxnLst>
            <a:rect l="0" t="0" r="r" b="b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8" name="Freeform 50"/>
          <p:cNvSpPr>
            <a:spLocks/>
          </p:cNvSpPr>
          <p:nvPr/>
        </p:nvSpPr>
        <p:spPr bwMode="auto">
          <a:xfrm>
            <a:off x="6242050" y="3322638"/>
            <a:ext cx="790575" cy="1866900"/>
          </a:xfrm>
          <a:custGeom>
            <a:avLst/>
            <a:gdLst/>
            <a:ahLst/>
            <a:cxnLst>
              <a:cxn ang="0">
                <a:pos x="498" y="1176"/>
              </a:cxn>
              <a:cxn ang="0">
                <a:pos x="398" y="1176"/>
              </a:cxn>
              <a:cxn ang="0">
                <a:pos x="0" y="0"/>
              </a:cxn>
            </a:cxnLst>
            <a:rect l="0" t="0" r="r" b="b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 flipH="1">
            <a:off x="6845300" y="2640013"/>
            <a:ext cx="1936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0" name="Freeform 52"/>
          <p:cNvSpPr>
            <a:spLocks/>
          </p:cNvSpPr>
          <p:nvPr/>
        </p:nvSpPr>
        <p:spPr bwMode="auto">
          <a:xfrm>
            <a:off x="6353175" y="2366963"/>
            <a:ext cx="685800" cy="2476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156"/>
              </a:cxn>
            </a:cxnLst>
            <a:rect l="0" t="0" r="r" b="b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1" name="Freeform 53"/>
          <p:cNvSpPr>
            <a:spLocks/>
          </p:cNvSpPr>
          <p:nvPr/>
        </p:nvSpPr>
        <p:spPr bwMode="auto">
          <a:xfrm>
            <a:off x="6353175" y="2093913"/>
            <a:ext cx="685800" cy="45085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72" y="0"/>
              </a:cxn>
              <a:cxn ang="0">
                <a:pos x="0" y="284"/>
              </a:cxn>
            </a:cxnLst>
            <a:rect l="0" t="0" r="r" b="b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2" name="Freeform 54"/>
          <p:cNvSpPr>
            <a:spLocks/>
          </p:cNvSpPr>
          <p:nvPr/>
        </p:nvSpPr>
        <p:spPr bwMode="auto">
          <a:xfrm>
            <a:off x="5248275" y="1817688"/>
            <a:ext cx="1790700" cy="638175"/>
          </a:xfrm>
          <a:custGeom>
            <a:avLst/>
            <a:gdLst/>
            <a:ahLst/>
            <a:cxnLst>
              <a:cxn ang="0">
                <a:pos x="1128" y="0"/>
              </a:cxn>
              <a:cxn ang="0">
                <a:pos x="1068" y="0"/>
              </a:cxn>
              <a:cxn ang="0">
                <a:pos x="0" y="402"/>
              </a:cxn>
            </a:cxnLst>
            <a:rect l="0" t="0" r="r" b="b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3" name="Freeform 55"/>
          <p:cNvSpPr>
            <a:spLocks/>
          </p:cNvSpPr>
          <p:nvPr/>
        </p:nvSpPr>
        <p:spPr bwMode="auto">
          <a:xfrm>
            <a:off x="5470525" y="1544638"/>
            <a:ext cx="1568450" cy="454025"/>
          </a:xfrm>
          <a:custGeom>
            <a:avLst/>
            <a:gdLst/>
            <a:ahLst/>
            <a:cxnLst>
              <a:cxn ang="0">
                <a:pos x="988" y="0"/>
              </a:cxn>
              <a:cxn ang="0">
                <a:pos x="928" y="0"/>
              </a:cxn>
              <a:cxn ang="0">
                <a:pos x="0" y="286"/>
              </a:cxn>
            </a:cxnLst>
            <a:rect l="0" t="0" r="r" b="b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4" name="Freeform 56"/>
          <p:cNvSpPr>
            <a:spLocks/>
          </p:cNvSpPr>
          <p:nvPr/>
        </p:nvSpPr>
        <p:spPr bwMode="auto">
          <a:xfrm>
            <a:off x="6388100" y="1271588"/>
            <a:ext cx="650875" cy="196850"/>
          </a:xfrm>
          <a:custGeom>
            <a:avLst/>
            <a:gdLst/>
            <a:ahLst/>
            <a:cxnLst>
              <a:cxn ang="0">
                <a:pos x="410" y="0"/>
              </a:cxn>
              <a:cxn ang="0">
                <a:pos x="350" y="0"/>
              </a:cxn>
              <a:cxn ang="0">
                <a:pos x="0" y="124"/>
              </a:cxn>
            </a:cxnLst>
            <a:rect l="0" t="0" r="r" b="b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5" name="Freeform 57"/>
          <p:cNvSpPr>
            <a:spLocks/>
          </p:cNvSpPr>
          <p:nvPr/>
        </p:nvSpPr>
        <p:spPr bwMode="auto">
          <a:xfrm>
            <a:off x="2540000" y="4097338"/>
            <a:ext cx="1812925" cy="771525"/>
          </a:xfrm>
          <a:custGeom>
            <a:avLst/>
            <a:gdLst/>
            <a:ahLst/>
            <a:cxnLst>
              <a:cxn ang="0">
                <a:pos x="0" y="486"/>
              </a:cxn>
              <a:cxn ang="0">
                <a:pos x="294" y="486"/>
              </a:cxn>
              <a:cxn ang="0">
                <a:pos x="1142" y="0"/>
              </a:cxn>
            </a:cxnLst>
            <a:rect l="0" t="0" r="r" b="b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>
            <a:off x="2057400" y="703263"/>
            <a:ext cx="1625600" cy="9906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>
            <a:off x="2057400" y="703263"/>
            <a:ext cx="1603375" cy="8921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8" name="Line 60"/>
          <p:cNvSpPr>
            <a:spLocks noChangeShapeType="1"/>
          </p:cNvSpPr>
          <p:nvPr/>
        </p:nvSpPr>
        <p:spPr bwMode="auto">
          <a:xfrm flipH="1">
            <a:off x="6435725" y="1817688"/>
            <a:ext cx="514350" cy="4476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 flipH="1">
            <a:off x="6435725" y="1547813"/>
            <a:ext cx="504825" cy="368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7058025" y="423068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the retina</a:t>
            </a:r>
            <a:endParaRPr lang="en-US" sz="1800" b="1">
              <a:latin typeface="Arial" charset="0"/>
            </a:endParaRPr>
          </a:p>
        </p:txBody>
      </p:sp>
      <p:sp>
        <p:nvSpPr>
          <p:cNvPr id="53311" name="Rectangle 63"/>
          <p:cNvSpPr>
            <a:spLocks noChangeArrowheads="1"/>
          </p:cNvSpPr>
          <p:nvPr/>
        </p:nvSpPr>
        <p:spPr bwMode="auto">
          <a:xfrm>
            <a:off x="7058025" y="5062538"/>
            <a:ext cx="124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(blind spot)</a:t>
            </a:r>
            <a:endParaRPr lang="en-US" sz="1800" b="1">
              <a:latin typeface="Arial" charset="0"/>
            </a:endParaRPr>
          </a:p>
        </p:txBody>
      </p: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7064375" y="2757488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nerve</a:t>
            </a:r>
            <a:endParaRPr lang="en-US" sz="1800" b="1">
              <a:latin typeface="Arial" charset="0"/>
            </a:endParaRPr>
          </a:p>
        </p:txBody>
      </p:sp>
      <p:sp>
        <p:nvSpPr>
          <p:cNvPr id="53313" name="Rectangle 65"/>
          <p:cNvSpPr>
            <a:spLocks noChangeArrowheads="1"/>
          </p:cNvSpPr>
          <p:nvPr/>
        </p:nvSpPr>
        <p:spPr bwMode="auto">
          <a:xfrm>
            <a:off x="7064375" y="2519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53314" name="Rectangle 66"/>
          <p:cNvSpPr>
            <a:spLocks noChangeArrowheads="1"/>
          </p:cNvSpPr>
          <p:nvPr/>
        </p:nvSpPr>
        <p:spPr bwMode="auto">
          <a:xfrm>
            <a:off x="7064375" y="2243138"/>
            <a:ext cx="166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Fovea centralis</a:t>
            </a:r>
            <a:endParaRPr lang="en-US" sz="1800" b="1">
              <a:latin typeface="Arial" charset="0"/>
            </a:endParaRPr>
          </a:p>
        </p:txBody>
      </p:sp>
      <p:sp>
        <p:nvSpPr>
          <p:cNvPr id="53315" name="Rectangle 67"/>
          <p:cNvSpPr>
            <a:spLocks noChangeArrowheads="1"/>
          </p:cNvSpPr>
          <p:nvPr/>
        </p:nvSpPr>
        <p:spPr bwMode="auto">
          <a:xfrm>
            <a:off x="7064375" y="19700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lutea</a:t>
            </a:r>
            <a:endParaRPr lang="en-US" sz="1800" b="1">
              <a:latin typeface="Arial" charset="0"/>
            </a:endParaRPr>
          </a:p>
        </p:txBody>
      </p:sp>
      <p:sp>
        <p:nvSpPr>
          <p:cNvPr id="53316" name="Rectangle 68"/>
          <p:cNvSpPr>
            <a:spLocks noChangeArrowheads="1"/>
          </p:cNvSpPr>
          <p:nvPr/>
        </p:nvSpPr>
        <p:spPr bwMode="auto">
          <a:xfrm>
            <a:off x="7064375" y="168116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  <p:sp>
        <p:nvSpPr>
          <p:cNvPr id="53317" name="Rectangle 69"/>
          <p:cNvSpPr>
            <a:spLocks noChangeArrowheads="1"/>
          </p:cNvSpPr>
          <p:nvPr/>
        </p:nvSpPr>
        <p:spPr bwMode="auto">
          <a:xfrm>
            <a:off x="7064375" y="14239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7064375" y="11477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53319" name="Rectangle 71"/>
          <p:cNvSpPr>
            <a:spLocks noChangeArrowheads="1"/>
          </p:cNvSpPr>
          <p:nvPr/>
        </p:nvSpPr>
        <p:spPr bwMode="auto">
          <a:xfrm>
            <a:off x="463550" y="5476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Ora serrata</a:t>
            </a:r>
            <a:endParaRPr lang="en-US" sz="1800" b="1">
              <a:latin typeface="Arial" charset="0"/>
            </a:endParaRPr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463550" y="5576888"/>
            <a:ext cx="43307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Diagrammatic view.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vitreous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 is illustrated only in the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bottom part of the eyeball.</a:t>
            </a:r>
            <a:endParaRPr lang="en-US" sz="1800" b="1">
              <a:latin typeface="Arial" charset="0"/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>
            <a:off x="463550" y="855663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body</a:t>
            </a:r>
            <a:endParaRPr lang="en-US" sz="1800" b="1">
              <a:latin typeface="Arial" charset="0"/>
            </a:endParaRPr>
          </a:p>
        </p:txBody>
      </p:sp>
      <p:sp>
        <p:nvSpPr>
          <p:cNvPr id="53322" name="Rectangle 74"/>
          <p:cNvSpPr>
            <a:spLocks noChangeArrowheads="1"/>
          </p:cNvSpPr>
          <p:nvPr/>
        </p:nvSpPr>
        <p:spPr bwMode="auto">
          <a:xfrm>
            <a:off x="463550" y="1147763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800" b="1">
              <a:latin typeface="Arial" charset="0"/>
            </a:endParaRPr>
          </a:p>
        </p:txBody>
      </p:sp>
      <p:sp>
        <p:nvSpPr>
          <p:cNvPr id="53323" name="Rectangle 75"/>
          <p:cNvSpPr>
            <a:spLocks noChangeArrowheads="1"/>
          </p:cNvSpPr>
          <p:nvPr/>
        </p:nvSpPr>
        <p:spPr bwMode="auto">
          <a:xfrm>
            <a:off x="463550" y="193833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53324" name="Rectangle 76"/>
          <p:cNvSpPr>
            <a:spLocks noChangeArrowheads="1"/>
          </p:cNvSpPr>
          <p:nvPr/>
        </p:nvSpPr>
        <p:spPr bwMode="auto">
          <a:xfrm>
            <a:off x="463550" y="22367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53325" name="Rectangle 77"/>
          <p:cNvSpPr>
            <a:spLocks noChangeArrowheads="1"/>
          </p:cNvSpPr>
          <p:nvPr/>
        </p:nvSpPr>
        <p:spPr bwMode="auto">
          <a:xfrm>
            <a:off x="463550" y="2817813"/>
            <a:ext cx="142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53326" name="Rectangle 78"/>
          <p:cNvSpPr>
            <a:spLocks noChangeArrowheads="1"/>
          </p:cNvSpPr>
          <p:nvPr/>
        </p:nvSpPr>
        <p:spPr bwMode="auto">
          <a:xfrm>
            <a:off x="463550" y="252571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53327" name="Rectangle 79"/>
          <p:cNvSpPr>
            <a:spLocks noChangeArrowheads="1"/>
          </p:cNvSpPr>
          <p:nvPr/>
        </p:nvSpPr>
        <p:spPr bwMode="auto">
          <a:xfrm>
            <a:off x="466725" y="3119438"/>
            <a:ext cx="2019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segment (contains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humor)</a:t>
            </a:r>
            <a:endParaRPr lang="en-US" sz="1800" b="1">
              <a:latin typeface="Arial" charset="0"/>
            </a:endParaRPr>
          </a:p>
        </p:txBody>
      </p:sp>
      <p:sp>
        <p:nvSpPr>
          <p:cNvPr id="53328" name="Rectangle 80"/>
          <p:cNvSpPr>
            <a:spLocks noChangeArrowheads="1"/>
          </p:cNvSpPr>
          <p:nvPr/>
        </p:nvSpPr>
        <p:spPr bwMode="auto">
          <a:xfrm>
            <a:off x="463550" y="38973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800" b="1">
              <a:latin typeface="Arial" charset="0"/>
            </a:endParaRPr>
          </a:p>
        </p:txBody>
      </p:sp>
      <p:sp>
        <p:nvSpPr>
          <p:cNvPr id="53329" name="Rectangle 81"/>
          <p:cNvSpPr>
            <a:spLocks noChangeArrowheads="1"/>
          </p:cNvSpPr>
          <p:nvPr/>
        </p:nvSpPr>
        <p:spPr bwMode="auto">
          <a:xfrm>
            <a:off x="463550" y="4195763"/>
            <a:ext cx="1612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sinus</a:t>
            </a:r>
            <a:endParaRPr lang="en-US" sz="1800" b="1">
              <a:latin typeface="Arial" charset="0"/>
            </a:endParaRPr>
          </a:p>
        </p:txBody>
      </p:sp>
      <p:sp>
        <p:nvSpPr>
          <p:cNvPr id="53330" name="Rectangle 82"/>
          <p:cNvSpPr>
            <a:spLocks noChangeArrowheads="1"/>
          </p:cNvSpPr>
          <p:nvPr/>
        </p:nvSpPr>
        <p:spPr bwMode="auto">
          <a:xfrm>
            <a:off x="463550" y="4738688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segment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vitreous humor)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Chambers and Fluids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Posterior segment contains vitreous humor that:</a:t>
            </a:r>
          </a:p>
          <a:p>
            <a:pPr lvl="1"/>
            <a:r>
              <a:rPr lang="en-US" sz="2400"/>
              <a:t>Transmits light</a:t>
            </a:r>
          </a:p>
          <a:p>
            <a:pPr lvl="1"/>
            <a:r>
              <a:rPr lang="en-US" sz="2400"/>
              <a:t>Supports the posterior surface of the lens </a:t>
            </a:r>
          </a:p>
          <a:p>
            <a:pPr lvl="1"/>
            <a:r>
              <a:rPr lang="en-US" sz="2400"/>
              <a:t>Holds the neural retina firmly against the pigmented layer</a:t>
            </a:r>
          </a:p>
          <a:p>
            <a:pPr lvl="1"/>
            <a:r>
              <a:rPr lang="en-US" sz="2400"/>
              <a:t>Contributes to intraocular pressure</a:t>
            </a:r>
          </a:p>
          <a:p>
            <a:r>
              <a:rPr lang="en-US" sz="2600"/>
              <a:t>Anterior segment is composed of two chambers</a:t>
            </a:r>
          </a:p>
          <a:p>
            <a:pPr lvl="1"/>
            <a:r>
              <a:rPr lang="en-US" sz="2400"/>
              <a:t>Anterior chamber—between the cornea and the iris</a:t>
            </a:r>
          </a:p>
          <a:p>
            <a:pPr lvl="1"/>
            <a:r>
              <a:rPr lang="en-US" sz="2400"/>
              <a:t>Posterior chamber—between the iris and the lens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Chambers and Fluids 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Anterior segment contains aqueous humor</a:t>
            </a:r>
          </a:p>
          <a:p>
            <a:pPr lvl="1"/>
            <a:r>
              <a:rPr lang="en-US" sz="2400"/>
              <a:t>Plasma like fluid continuously filtered from capillaries of the ciliary processes</a:t>
            </a:r>
          </a:p>
          <a:p>
            <a:pPr lvl="1"/>
            <a:r>
              <a:rPr lang="en-US" sz="2400"/>
              <a:t>Drains via the scleral venous sinus (canal of Schlemm) at the sclera-cornea junction</a:t>
            </a:r>
          </a:p>
          <a:p>
            <a:pPr lvl="1"/>
            <a:r>
              <a:rPr lang="en-US" sz="2400"/>
              <a:t>Supplies nutrients and oxygen mainly to the lens and cornea but also to the retina, and removes wastes </a:t>
            </a:r>
          </a:p>
          <a:p>
            <a:r>
              <a:rPr lang="en-US" sz="2600"/>
              <a:t>Glaucoma: compression of the retina and optic nerve if drainage of aqueous humor is blocked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15.8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 cstate="print"/>
          <a:srcRect l="36049" r="96"/>
          <a:stretch>
            <a:fillRect/>
          </a:stretch>
        </p:blipFill>
        <p:spPr bwMode="auto">
          <a:xfrm>
            <a:off x="3427413" y="508000"/>
            <a:ext cx="5264150" cy="5945188"/>
          </a:xfrm>
          <a:prstGeom prst="rect">
            <a:avLst/>
          </a:prstGeom>
          <a:noFill/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847013" y="3744913"/>
            <a:ext cx="101600" cy="11334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654300" y="1628775"/>
            <a:ext cx="2032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524375" y="4926013"/>
            <a:ext cx="490538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76600" y="3181350"/>
            <a:ext cx="212883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Freeform 14"/>
          <p:cNvSpPr>
            <a:spLocks/>
          </p:cNvSpPr>
          <p:nvPr/>
        </p:nvSpPr>
        <p:spPr bwMode="auto">
          <a:xfrm>
            <a:off x="3276600" y="3181350"/>
            <a:ext cx="21288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1341" y="0"/>
              </a:cxn>
            </a:cxnLst>
            <a:rect l="0" t="0" r="r" b="b"/>
            <a:pathLst>
              <a:path w="1341">
                <a:moveTo>
                  <a:pt x="0" y="0"/>
                </a:moveTo>
                <a:lnTo>
                  <a:pt x="226" y="0"/>
                </a:lnTo>
                <a:lnTo>
                  <a:pt x="1341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Freeform 15"/>
          <p:cNvSpPr>
            <a:spLocks/>
          </p:cNvSpPr>
          <p:nvPr/>
        </p:nvSpPr>
        <p:spPr bwMode="auto">
          <a:xfrm>
            <a:off x="3136900" y="1508125"/>
            <a:ext cx="48577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306" y="76"/>
              </a:cxn>
            </a:cxnLst>
            <a:rect l="0" t="0" r="r" b="b"/>
            <a:pathLst>
              <a:path w="306" h="76">
                <a:moveTo>
                  <a:pt x="0" y="0"/>
                </a:moveTo>
                <a:lnTo>
                  <a:pt x="112" y="0"/>
                </a:lnTo>
                <a:lnTo>
                  <a:pt x="306" y="7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3140075" y="1778000"/>
            <a:ext cx="35877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" y="0"/>
              </a:cxn>
              <a:cxn ang="0">
                <a:pos x="226" y="72"/>
              </a:cxn>
            </a:cxnLst>
            <a:rect l="0" t="0" r="r" b="b"/>
            <a:pathLst>
              <a:path w="226" h="72">
                <a:moveTo>
                  <a:pt x="0" y="0"/>
                </a:moveTo>
                <a:lnTo>
                  <a:pt x="118" y="0"/>
                </a:lnTo>
                <a:lnTo>
                  <a:pt x="226" y="7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Freeform 17"/>
          <p:cNvSpPr>
            <a:spLocks/>
          </p:cNvSpPr>
          <p:nvPr/>
        </p:nvSpPr>
        <p:spPr bwMode="auto">
          <a:xfrm>
            <a:off x="3152775" y="2073275"/>
            <a:ext cx="6889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434" y="64"/>
              </a:cxn>
            </a:cxnLst>
            <a:rect l="0" t="0" r="r" b="b"/>
            <a:pathLst>
              <a:path w="434" h="64">
                <a:moveTo>
                  <a:pt x="0" y="0"/>
                </a:moveTo>
                <a:lnTo>
                  <a:pt x="90" y="0"/>
                </a:lnTo>
                <a:lnTo>
                  <a:pt x="434" y="6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Freeform 18"/>
          <p:cNvSpPr>
            <a:spLocks/>
          </p:cNvSpPr>
          <p:nvPr/>
        </p:nvSpPr>
        <p:spPr bwMode="auto">
          <a:xfrm>
            <a:off x="3190875" y="2352675"/>
            <a:ext cx="10033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" y="0"/>
              </a:cxn>
              <a:cxn ang="0">
                <a:pos x="632" y="64"/>
              </a:cxn>
            </a:cxnLst>
            <a:rect l="0" t="0" r="r" b="b"/>
            <a:pathLst>
              <a:path w="632" h="64">
                <a:moveTo>
                  <a:pt x="0" y="0"/>
                </a:moveTo>
                <a:lnTo>
                  <a:pt x="154" y="0"/>
                </a:lnTo>
                <a:lnTo>
                  <a:pt x="632" y="6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Freeform 19"/>
          <p:cNvSpPr>
            <a:spLocks/>
          </p:cNvSpPr>
          <p:nvPr/>
        </p:nvSpPr>
        <p:spPr bwMode="auto">
          <a:xfrm>
            <a:off x="3136900" y="1508125"/>
            <a:ext cx="48577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306" y="76"/>
              </a:cxn>
            </a:cxnLst>
            <a:rect l="0" t="0" r="r" b="b"/>
            <a:pathLst>
              <a:path w="306" h="76">
                <a:moveTo>
                  <a:pt x="0" y="0"/>
                </a:moveTo>
                <a:lnTo>
                  <a:pt x="112" y="0"/>
                </a:lnTo>
                <a:lnTo>
                  <a:pt x="306" y="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3140075" y="1778000"/>
            <a:ext cx="35877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" y="0"/>
              </a:cxn>
              <a:cxn ang="0">
                <a:pos x="226" y="72"/>
              </a:cxn>
            </a:cxnLst>
            <a:rect l="0" t="0" r="r" b="b"/>
            <a:pathLst>
              <a:path w="226" h="72">
                <a:moveTo>
                  <a:pt x="0" y="0"/>
                </a:moveTo>
                <a:lnTo>
                  <a:pt x="118" y="0"/>
                </a:lnTo>
                <a:lnTo>
                  <a:pt x="226" y="7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3152775" y="2073275"/>
            <a:ext cx="6889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434" y="64"/>
              </a:cxn>
            </a:cxnLst>
            <a:rect l="0" t="0" r="r" b="b"/>
            <a:pathLst>
              <a:path w="434" h="64">
                <a:moveTo>
                  <a:pt x="0" y="0"/>
                </a:moveTo>
                <a:lnTo>
                  <a:pt x="90" y="0"/>
                </a:lnTo>
                <a:lnTo>
                  <a:pt x="434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3190875" y="2352675"/>
            <a:ext cx="10033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" y="0"/>
              </a:cxn>
              <a:cxn ang="0">
                <a:pos x="632" y="64"/>
              </a:cxn>
            </a:cxnLst>
            <a:rect l="0" t="0" r="r" b="b"/>
            <a:pathLst>
              <a:path w="632" h="64">
                <a:moveTo>
                  <a:pt x="0" y="0"/>
                </a:moveTo>
                <a:lnTo>
                  <a:pt x="154" y="0"/>
                </a:lnTo>
                <a:lnTo>
                  <a:pt x="632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4473575" y="5338763"/>
            <a:ext cx="1357313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67" y="108"/>
              </a:cxn>
              <a:cxn ang="0">
                <a:pos x="855" y="0"/>
              </a:cxn>
            </a:cxnLst>
            <a:rect l="0" t="0" r="r" b="b"/>
            <a:pathLst>
              <a:path w="855" h="108">
                <a:moveTo>
                  <a:pt x="0" y="108"/>
                </a:moveTo>
                <a:lnTo>
                  <a:pt x="167" y="108"/>
                </a:lnTo>
                <a:lnTo>
                  <a:pt x="855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549775" y="4926013"/>
            <a:ext cx="46513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4549775" y="4926013"/>
            <a:ext cx="465138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Freeform 26"/>
          <p:cNvSpPr>
            <a:spLocks/>
          </p:cNvSpPr>
          <p:nvPr/>
        </p:nvSpPr>
        <p:spPr bwMode="auto">
          <a:xfrm>
            <a:off x="4197350" y="3808413"/>
            <a:ext cx="6651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0"/>
              </a:cxn>
              <a:cxn ang="0">
                <a:pos x="419" y="0"/>
              </a:cxn>
            </a:cxnLst>
            <a:rect l="0" t="0" r="r" b="b"/>
            <a:pathLst>
              <a:path w="419">
                <a:moveTo>
                  <a:pt x="0" y="0"/>
                </a:moveTo>
                <a:lnTo>
                  <a:pt x="92" y="0"/>
                </a:lnTo>
                <a:lnTo>
                  <a:pt x="419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4473575" y="5338763"/>
            <a:ext cx="1357313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67" y="108"/>
              </a:cxn>
              <a:cxn ang="0">
                <a:pos x="855" y="0"/>
              </a:cxn>
            </a:cxnLst>
            <a:rect l="0" t="0" r="r" b="b"/>
            <a:pathLst>
              <a:path w="855" h="108">
                <a:moveTo>
                  <a:pt x="0" y="108"/>
                </a:moveTo>
                <a:lnTo>
                  <a:pt x="167" y="108"/>
                </a:lnTo>
                <a:lnTo>
                  <a:pt x="855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3114675" y="654050"/>
            <a:ext cx="1741488" cy="387350"/>
          </a:xfrm>
          <a:custGeom>
            <a:avLst/>
            <a:gdLst/>
            <a:ahLst/>
            <a:cxnLst>
              <a:cxn ang="0">
                <a:pos x="1097" y="244"/>
              </a:cxn>
              <a:cxn ang="0">
                <a:pos x="98" y="0"/>
              </a:cxn>
              <a:cxn ang="0">
                <a:pos x="0" y="0"/>
              </a:cxn>
            </a:cxnLst>
            <a:rect l="0" t="0" r="r" b="b"/>
            <a:pathLst>
              <a:path w="1097" h="244">
                <a:moveTo>
                  <a:pt x="1097" y="244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3114675" y="654050"/>
            <a:ext cx="1741488" cy="387350"/>
          </a:xfrm>
          <a:custGeom>
            <a:avLst/>
            <a:gdLst/>
            <a:ahLst/>
            <a:cxnLst>
              <a:cxn ang="0">
                <a:pos x="1097" y="244"/>
              </a:cxn>
              <a:cxn ang="0">
                <a:pos x="98" y="0"/>
              </a:cxn>
              <a:cxn ang="0">
                <a:pos x="0" y="0"/>
              </a:cxn>
            </a:cxnLst>
            <a:rect l="0" t="0" r="r" b="b"/>
            <a:pathLst>
              <a:path w="1097" h="244">
                <a:moveTo>
                  <a:pt x="1097" y="244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3121025" y="1225550"/>
            <a:ext cx="2236788" cy="241300"/>
          </a:xfrm>
          <a:custGeom>
            <a:avLst/>
            <a:gdLst/>
            <a:ahLst/>
            <a:cxnLst>
              <a:cxn ang="0">
                <a:pos x="1409" y="152"/>
              </a:cxn>
              <a:cxn ang="0">
                <a:pos x="98" y="0"/>
              </a:cxn>
              <a:cxn ang="0">
                <a:pos x="0" y="0"/>
              </a:cxn>
            </a:cxnLst>
            <a:rect l="0" t="0" r="r" b="b"/>
            <a:pathLst>
              <a:path w="1409" h="152">
                <a:moveTo>
                  <a:pt x="1409" y="15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Freeform 31"/>
          <p:cNvSpPr>
            <a:spLocks/>
          </p:cNvSpPr>
          <p:nvPr/>
        </p:nvSpPr>
        <p:spPr bwMode="auto">
          <a:xfrm>
            <a:off x="3143250" y="942975"/>
            <a:ext cx="2119313" cy="311150"/>
          </a:xfrm>
          <a:custGeom>
            <a:avLst/>
            <a:gdLst/>
            <a:ahLst/>
            <a:cxnLst>
              <a:cxn ang="0">
                <a:pos x="1335" y="196"/>
              </a:cxn>
              <a:cxn ang="0">
                <a:pos x="112" y="0"/>
              </a:cxn>
              <a:cxn ang="0">
                <a:pos x="0" y="0"/>
              </a:cxn>
            </a:cxnLst>
            <a:rect l="0" t="0" r="r" b="b"/>
            <a:pathLst>
              <a:path w="1335" h="196">
                <a:moveTo>
                  <a:pt x="1335" y="196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Freeform 32"/>
          <p:cNvSpPr>
            <a:spLocks/>
          </p:cNvSpPr>
          <p:nvPr/>
        </p:nvSpPr>
        <p:spPr bwMode="auto">
          <a:xfrm>
            <a:off x="3121025" y="1225550"/>
            <a:ext cx="2236788" cy="241300"/>
          </a:xfrm>
          <a:custGeom>
            <a:avLst/>
            <a:gdLst/>
            <a:ahLst/>
            <a:cxnLst>
              <a:cxn ang="0">
                <a:pos x="1409" y="152"/>
              </a:cxn>
              <a:cxn ang="0">
                <a:pos x="98" y="0"/>
              </a:cxn>
              <a:cxn ang="0">
                <a:pos x="0" y="0"/>
              </a:cxn>
            </a:cxnLst>
            <a:rect l="0" t="0" r="r" b="b"/>
            <a:pathLst>
              <a:path w="1409" h="152">
                <a:moveTo>
                  <a:pt x="1409" y="15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1" name="Freeform 33"/>
          <p:cNvSpPr>
            <a:spLocks/>
          </p:cNvSpPr>
          <p:nvPr/>
        </p:nvSpPr>
        <p:spPr bwMode="auto">
          <a:xfrm>
            <a:off x="3143250" y="942975"/>
            <a:ext cx="2119313" cy="311150"/>
          </a:xfrm>
          <a:custGeom>
            <a:avLst/>
            <a:gdLst/>
            <a:ahLst/>
            <a:cxnLst>
              <a:cxn ang="0">
                <a:pos x="1335" y="196"/>
              </a:cxn>
              <a:cxn ang="0">
                <a:pos x="112" y="0"/>
              </a:cxn>
              <a:cxn ang="0">
                <a:pos x="0" y="0"/>
              </a:cxn>
            </a:cxnLst>
            <a:rect l="0" t="0" r="r" b="b"/>
            <a:pathLst>
              <a:path w="1335" h="196">
                <a:moveTo>
                  <a:pt x="1335" y="196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4070350" y="4262438"/>
            <a:ext cx="519113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4343400" y="3808413"/>
            <a:ext cx="51911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4187825" y="3808413"/>
            <a:ext cx="6746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425" y="0"/>
              </a:cxn>
            </a:cxnLst>
            <a:rect l="0" t="0" r="r" b="b"/>
            <a:pathLst>
              <a:path w="425">
                <a:moveTo>
                  <a:pt x="0" y="0"/>
                </a:moveTo>
                <a:lnTo>
                  <a:pt x="98" y="0"/>
                </a:lnTo>
                <a:lnTo>
                  <a:pt x="425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7948613" y="4303713"/>
            <a:ext cx="698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7653338" y="5894388"/>
            <a:ext cx="257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7269163" y="5894388"/>
            <a:ext cx="146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8" name="Freeform 40"/>
          <p:cNvSpPr>
            <a:spLocks/>
          </p:cNvSpPr>
          <p:nvPr/>
        </p:nvSpPr>
        <p:spPr bwMode="auto">
          <a:xfrm>
            <a:off x="3213100" y="2670175"/>
            <a:ext cx="1417638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893" y="56"/>
              </a:cxn>
            </a:cxnLst>
            <a:rect l="0" t="0" r="r" b="b"/>
            <a:pathLst>
              <a:path w="893" h="56">
                <a:moveTo>
                  <a:pt x="0" y="0"/>
                </a:moveTo>
                <a:lnTo>
                  <a:pt x="112" y="0"/>
                </a:lnTo>
                <a:lnTo>
                  <a:pt x="893" y="5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9" name="Freeform 41"/>
          <p:cNvSpPr>
            <a:spLocks/>
          </p:cNvSpPr>
          <p:nvPr/>
        </p:nvSpPr>
        <p:spPr bwMode="auto">
          <a:xfrm>
            <a:off x="3213100" y="2670175"/>
            <a:ext cx="1417638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893" y="56"/>
              </a:cxn>
            </a:cxnLst>
            <a:rect l="0" t="0" r="r" b="b"/>
            <a:pathLst>
              <a:path w="893" h="56">
                <a:moveTo>
                  <a:pt x="0" y="0"/>
                </a:moveTo>
                <a:lnTo>
                  <a:pt x="112" y="0"/>
                </a:lnTo>
                <a:lnTo>
                  <a:pt x="893" y="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4435475" y="3944938"/>
            <a:ext cx="331788" cy="419100"/>
          </a:xfrm>
          <a:custGeom>
            <a:avLst/>
            <a:gdLst/>
            <a:ahLst/>
            <a:cxnLst>
              <a:cxn ang="0">
                <a:pos x="209" y="228"/>
              </a:cxn>
              <a:cxn ang="0">
                <a:pos x="141" y="264"/>
              </a:cxn>
              <a:cxn ang="0">
                <a:pos x="0" y="38"/>
              </a:cxn>
              <a:cxn ang="0">
                <a:pos x="66" y="0"/>
              </a:cxn>
            </a:cxnLst>
            <a:rect l="0" t="0" r="r" b="b"/>
            <a:pathLst>
              <a:path w="209" h="264">
                <a:moveTo>
                  <a:pt x="209" y="228"/>
                </a:moveTo>
                <a:lnTo>
                  <a:pt x="141" y="264"/>
                </a:lnTo>
                <a:lnTo>
                  <a:pt x="0" y="38"/>
                </a:lnTo>
                <a:lnTo>
                  <a:pt x="6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1" name="Freeform 43"/>
          <p:cNvSpPr>
            <a:spLocks/>
          </p:cNvSpPr>
          <p:nvPr/>
        </p:nvSpPr>
        <p:spPr bwMode="auto">
          <a:xfrm>
            <a:off x="2133600" y="2543175"/>
            <a:ext cx="82550" cy="99218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0"/>
              </a:cxn>
              <a:cxn ang="0">
                <a:pos x="0" y="236"/>
              </a:cxn>
              <a:cxn ang="0">
                <a:pos x="0" y="625"/>
              </a:cxn>
              <a:cxn ang="0">
                <a:pos x="52" y="625"/>
              </a:cxn>
            </a:cxnLst>
            <a:rect l="0" t="0" r="r" b="b"/>
            <a:pathLst>
              <a:path w="52" h="625">
                <a:moveTo>
                  <a:pt x="52" y="0"/>
                </a:moveTo>
                <a:lnTo>
                  <a:pt x="0" y="0"/>
                </a:lnTo>
                <a:lnTo>
                  <a:pt x="0" y="236"/>
                </a:lnTo>
                <a:lnTo>
                  <a:pt x="0" y="625"/>
                </a:lnTo>
                <a:lnTo>
                  <a:pt x="52" y="625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2" name="Freeform 44"/>
          <p:cNvSpPr>
            <a:spLocks/>
          </p:cNvSpPr>
          <p:nvPr/>
        </p:nvSpPr>
        <p:spPr bwMode="auto">
          <a:xfrm>
            <a:off x="8218488" y="3611563"/>
            <a:ext cx="206375" cy="692150"/>
          </a:xfrm>
          <a:custGeom>
            <a:avLst/>
            <a:gdLst/>
            <a:ahLst/>
            <a:cxnLst>
              <a:cxn ang="0">
                <a:pos x="0" y="436"/>
              </a:cxn>
              <a:cxn ang="0">
                <a:pos x="162" y="436"/>
              </a:cxn>
              <a:cxn ang="0">
                <a:pos x="162" y="0"/>
              </a:cxn>
            </a:cxnLst>
            <a:rect l="0" t="0" r="r" b="b"/>
            <a:pathLst>
              <a:path w="162" h="436">
                <a:moveTo>
                  <a:pt x="0" y="436"/>
                </a:moveTo>
                <a:lnTo>
                  <a:pt x="162" y="436"/>
                </a:lnTo>
                <a:lnTo>
                  <a:pt x="1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3" name="Line 45"/>
          <p:cNvSpPr>
            <a:spLocks noChangeShapeType="1"/>
          </p:cNvSpPr>
          <p:nvPr/>
        </p:nvSpPr>
        <p:spPr bwMode="auto">
          <a:xfrm>
            <a:off x="2035175" y="3032125"/>
            <a:ext cx="98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5" name="Freeform 47"/>
          <p:cNvSpPr>
            <a:spLocks/>
          </p:cNvSpPr>
          <p:nvPr/>
        </p:nvSpPr>
        <p:spPr bwMode="auto">
          <a:xfrm>
            <a:off x="5849938" y="2241550"/>
            <a:ext cx="1317625" cy="644525"/>
          </a:xfrm>
          <a:custGeom>
            <a:avLst/>
            <a:gdLst/>
            <a:ahLst/>
            <a:cxnLst>
              <a:cxn ang="0">
                <a:pos x="830" y="0"/>
              </a:cxn>
              <a:cxn ang="0">
                <a:pos x="728" y="0"/>
              </a:cxn>
              <a:cxn ang="0">
                <a:pos x="0" y="406"/>
              </a:cxn>
            </a:cxnLst>
            <a:rect l="0" t="0" r="r" b="b"/>
            <a:pathLst>
              <a:path w="830" h="406">
                <a:moveTo>
                  <a:pt x="830" y="0"/>
                </a:moveTo>
                <a:lnTo>
                  <a:pt x="728" y="0"/>
                </a:lnTo>
                <a:lnTo>
                  <a:pt x="0" y="40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6" name="Freeform 48"/>
          <p:cNvSpPr>
            <a:spLocks/>
          </p:cNvSpPr>
          <p:nvPr/>
        </p:nvSpPr>
        <p:spPr bwMode="auto">
          <a:xfrm>
            <a:off x="5849938" y="2241550"/>
            <a:ext cx="1323975" cy="644525"/>
          </a:xfrm>
          <a:custGeom>
            <a:avLst/>
            <a:gdLst/>
            <a:ahLst/>
            <a:cxnLst>
              <a:cxn ang="0">
                <a:pos x="834" y="0"/>
              </a:cxn>
              <a:cxn ang="0">
                <a:pos x="728" y="0"/>
              </a:cxn>
              <a:cxn ang="0">
                <a:pos x="0" y="406"/>
              </a:cxn>
            </a:cxnLst>
            <a:rect l="0" t="0" r="r" b="b"/>
            <a:pathLst>
              <a:path w="834" h="406">
                <a:moveTo>
                  <a:pt x="834" y="0"/>
                </a:moveTo>
                <a:lnTo>
                  <a:pt x="728" y="0"/>
                </a:lnTo>
                <a:lnTo>
                  <a:pt x="0" y="40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7" name="Freeform 49"/>
          <p:cNvSpPr>
            <a:spLocks/>
          </p:cNvSpPr>
          <p:nvPr/>
        </p:nvSpPr>
        <p:spPr bwMode="auto">
          <a:xfrm>
            <a:off x="6611938" y="869950"/>
            <a:ext cx="555625" cy="1588"/>
          </a:xfrm>
          <a:custGeom>
            <a:avLst/>
            <a:gdLst/>
            <a:ahLst/>
            <a:cxnLst>
              <a:cxn ang="0">
                <a:pos x="35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350">
                <a:moveTo>
                  <a:pt x="350" y="0"/>
                </a:moveTo>
                <a:lnTo>
                  <a:pt x="2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8" name="Freeform 50"/>
          <p:cNvSpPr>
            <a:spLocks/>
          </p:cNvSpPr>
          <p:nvPr/>
        </p:nvSpPr>
        <p:spPr bwMode="auto">
          <a:xfrm>
            <a:off x="6611938" y="869950"/>
            <a:ext cx="561975" cy="1588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354">
                <a:moveTo>
                  <a:pt x="354" y="0"/>
                </a:moveTo>
                <a:lnTo>
                  <a:pt x="27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9" name="Line 51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 flipH="1">
            <a:off x="5764213" y="4573588"/>
            <a:ext cx="12604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1" name="Line 53"/>
          <p:cNvSpPr>
            <a:spLocks noChangeShapeType="1"/>
          </p:cNvSpPr>
          <p:nvPr/>
        </p:nvSpPr>
        <p:spPr bwMode="auto">
          <a:xfrm flipH="1">
            <a:off x="5757863" y="3846513"/>
            <a:ext cx="12668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2" name="Line 54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 flipH="1">
            <a:off x="5764213" y="4573588"/>
            <a:ext cx="1250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4" name="Line 56"/>
          <p:cNvSpPr>
            <a:spLocks noChangeShapeType="1"/>
          </p:cNvSpPr>
          <p:nvPr/>
        </p:nvSpPr>
        <p:spPr bwMode="auto">
          <a:xfrm flipH="1">
            <a:off x="5757863" y="3846513"/>
            <a:ext cx="1266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5" name="Rectangle 57"/>
          <p:cNvSpPr>
            <a:spLocks noChangeArrowheads="1"/>
          </p:cNvSpPr>
          <p:nvPr/>
        </p:nvSpPr>
        <p:spPr bwMode="auto">
          <a:xfrm>
            <a:off x="3754438" y="536733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400" b="1">
              <a:latin typeface="Arial" charset="0"/>
            </a:endParaRPr>
          </a:p>
        </p:txBody>
      </p:sp>
      <p:sp>
        <p:nvSpPr>
          <p:cNvPr id="58426" name="Rectangle 58"/>
          <p:cNvSpPr>
            <a:spLocks noChangeArrowheads="1"/>
          </p:cNvSpPr>
          <p:nvPr/>
        </p:nvSpPr>
        <p:spPr bwMode="auto">
          <a:xfrm>
            <a:off x="3757613" y="4799013"/>
            <a:ext cx="127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Bulbar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conjunctiva</a:t>
            </a:r>
            <a:endParaRPr lang="en-US" sz="1400" b="1">
              <a:latin typeface="Arial" charset="0"/>
            </a:endParaRPr>
          </a:p>
        </p:txBody>
      </p:sp>
      <p:sp>
        <p:nvSpPr>
          <p:cNvPr id="58427" name="Rectangle 59"/>
          <p:cNvSpPr>
            <a:spLocks noChangeArrowheads="1"/>
          </p:cNvSpPr>
          <p:nvPr/>
        </p:nvSpPr>
        <p:spPr bwMode="auto">
          <a:xfrm>
            <a:off x="2557463" y="3678238"/>
            <a:ext cx="161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sinus </a:t>
            </a:r>
          </a:p>
        </p:txBody>
      </p:sp>
      <p:sp>
        <p:nvSpPr>
          <p:cNvPr id="58428" name="Rectangle 60"/>
          <p:cNvSpPr>
            <a:spLocks noChangeArrowheads="1"/>
          </p:cNvSpPr>
          <p:nvPr/>
        </p:nvSpPr>
        <p:spPr bwMode="auto">
          <a:xfrm>
            <a:off x="2259013" y="3040063"/>
            <a:ext cx="101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chamber </a:t>
            </a:r>
          </a:p>
        </p:txBody>
      </p:sp>
      <p:sp>
        <p:nvSpPr>
          <p:cNvPr id="58429" name="Rectangle 61"/>
          <p:cNvSpPr>
            <a:spLocks noChangeArrowheads="1"/>
          </p:cNvSpPr>
          <p:nvPr/>
        </p:nvSpPr>
        <p:spPr bwMode="auto">
          <a:xfrm>
            <a:off x="2259013" y="2532063"/>
            <a:ext cx="101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chamber </a:t>
            </a:r>
          </a:p>
        </p:txBody>
      </p:sp>
      <p:sp>
        <p:nvSpPr>
          <p:cNvPr id="58430" name="Rectangle 62"/>
          <p:cNvSpPr>
            <a:spLocks noChangeArrowheads="1"/>
          </p:cNvSpPr>
          <p:nvPr/>
        </p:nvSpPr>
        <p:spPr bwMode="auto">
          <a:xfrm>
            <a:off x="919163" y="2608263"/>
            <a:ext cx="107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segment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humor)</a:t>
            </a:r>
            <a:endParaRPr lang="en-US" sz="1400">
              <a:latin typeface="Arial" charset="0"/>
            </a:endParaRPr>
          </a:p>
        </p:txBody>
      </p:sp>
      <p:sp>
        <p:nvSpPr>
          <p:cNvPr id="58431" name="Rectangle 63"/>
          <p:cNvSpPr>
            <a:spLocks noChangeArrowheads="1"/>
          </p:cNvSpPr>
          <p:nvPr/>
        </p:nvSpPr>
        <p:spPr bwMode="auto">
          <a:xfrm>
            <a:off x="3071813" y="4116388"/>
            <a:ext cx="167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Corneal-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junction</a:t>
            </a:r>
            <a:endParaRPr lang="en-US" sz="1400" b="1">
              <a:latin typeface="Arial" charset="0"/>
            </a:endParaRPr>
          </a:p>
        </p:txBody>
      </p:sp>
      <p:sp>
        <p:nvSpPr>
          <p:cNvPr id="58432" name="Rectangle 64"/>
          <p:cNvSpPr>
            <a:spLocks noChangeArrowheads="1"/>
          </p:cNvSpPr>
          <p:nvPr/>
        </p:nvSpPr>
        <p:spPr bwMode="auto">
          <a:xfrm>
            <a:off x="2300288" y="1376363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400" b="1">
              <a:latin typeface="Arial" charset="0"/>
            </a:endParaRPr>
          </a:p>
        </p:txBody>
      </p:sp>
      <p:sp>
        <p:nvSpPr>
          <p:cNvPr id="58433" name="Rectangle 65"/>
          <p:cNvSpPr>
            <a:spLocks noChangeArrowheads="1"/>
          </p:cNvSpPr>
          <p:nvPr/>
        </p:nvSpPr>
        <p:spPr bwMode="auto">
          <a:xfrm>
            <a:off x="6627813" y="5792788"/>
            <a:ext cx="611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400" b="1">
              <a:latin typeface="Arial" charset="0"/>
            </a:endParaRPr>
          </a:p>
        </p:txBody>
      </p:sp>
      <p:sp>
        <p:nvSpPr>
          <p:cNvPr id="58434" name="Rectangle 66"/>
          <p:cNvSpPr>
            <a:spLocks noChangeArrowheads="1"/>
          </p:cNvSpPr>
          <p:nvPr/>
        </p:nvSpPr>
        <p:spPr bwMode="auto">
          <a:xfrm>
            <a:off x="1039813" y="1658938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 epithelium</a:t>
            </a:r>
            <a:endParaRPr lang="en-US" sz="1400" b="1">
              <a:latin typeface="Arial" charset="0"/>
            </a:endParaRPr>
          </a:p>
        </p:txBody>
      </p:sp>
      <p:sp>
        <p:nvSpPr>
          <p:cNvPr id="58435" name="Rectangle 67"/>
          <p:cNvSpPr>
            <a:spLocks noChangeArrowheads="1"/>
          </p:cNvSpPr>
          <p:nvPr/>
        </p:nvSpPr>
        <p:spPr bwMode="auto">
          <a:xfrm>
            <a:off x="842963" y="1947863"/>
            <a:ext cx="227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 endothelium</a:t>
            </a:r>
            <a:endParaRPr lang="en-US" sz="1400" b="1">
              <a:latin typeface="Arial" charset="0"/>
            </a:endParaRPr>
          </a:p>
        </p:txBody>
      </p:sp>
      <p:sp>
        <p:nvSpPr>
          <p:cNvPr id="58436" name="Rectangle 68"/>
          <p:cNvSpPr>
            <a:spLocks noChangeArrowheads="1"/>
          </p:cNvSpPr>
          <p:nvPr/>
        </p:nvSpPr>
        <p:spPr bwMode="auto">
          <a:xfrm>
            <a:off x="1376363" y="22272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</a:t>
            </a:r>
            <a:endParaRPr lang="en-US" sz="1400" b="1">
              <a:latin typeface="Arial" charset="0"/>
            </a:endParaRPr>
          </a:p>
        </p:txBody>
      </p:sp>
      <p:sp>
        <p:nvSpPr>
          <p:cNvPr id="58437" name="Rectangle 69"/>
          <p:cNvSpPr>
            <a:spLocks noChangeArrowheads="1"/>
          </p:cNvSpPr>
          <p:nvPr/>
        </p:nvSpPr>
        <p:spPr bwMode="auto">
          <a:xfrm>
            <a:off x="2744788" y="519113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400" b="1">
              <a:latin typeface="Arial" charset="0"/>
            </a:endParaRPr>
          </a:p>
        </p:txBody>
      </p:sp>
      <p:sp>
        <p:nvSpPr>
          <p:cNvPr id="58438" name="Rectangle 70"/>
          <p:cNvSpPr>
            <a:spLocks noChangeArrowheads="1"/>
          </p:cNvSpPr>
          <p:nvPr/>
        </p:nvSpPr>
        <p:spPr bwMode="auto">
          <a:xfrm>
            <a:off x="2551113" y="10906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400" b="1">
              <a:latin typeface="Arial" charset="0"/>
            </a:endParaRPr>
          </a:p>
        </p:txBody>
      </p:sp>
      <p:sp>
        <p:nvSpPr>
          <p:cNvPr id="58439" name="Rectangle 71"/>
          <p:cNvSpPr>
            <a:spLocks noChangeArrowheads="1"/>
          </p:cNvSpPr>
          <p:nvPr/>
        </p:nvSpPr>
        <p:spPr bwMode="auto">
          <a:xfrm>
            <a:off x="1357313" y="804863"/>
            <a:ext cx="173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 epithelium</a:t>
            </a:r>
            <a:endParaRPr lang="en-US" sz="1400" b="1">
              <a:latin typeface="Arial" charset="0"/>
            </a:endParaRPr>
          </a:p>
        </p:txBody>
      </p:sp>
      <p:sp>
        <p:nvSpPr>
          <p:cNvPr id="58440" name="Rectangle 72"/>
          <p:cNvSpPr>
            <a:spLocks noChangeArrowheads="1"/>
          </p:cNvSpPr>
          <p:nvPr/>
        </p:nvSpPr>
        <p:spPr bwMode="auto">
          <a:xfrm>
            <a:off x="7929563" y="5792788"/>
            <a:ext cx="412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400" b="1">
              <a:latin typeface="Arial" charset="0"/>
            </a:endParaRPr>
          </a:p>
        </p:txBody>
      </p:sp>
      <p:sp>
        <p:nvSpPr>
          <p:cNvPr id="58441" name="Rectangle 73"/>
          <p:cNvSpPr>
            <a:spLocks noChangeArrowheads="1"/>
          </p:cNvSpPr>
          <p:nvPr/>
        </p:nvSpPr>
        <p:spPr bwMode="auto">
          <a:xfrm>
            <a:off x="7196138" y="696913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segment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vitreous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humor)</a:t>
            </a:r>
            <a:endParaRPr lang="en-US" sz="1800">
              <a:solidFill>
                <a:srgbClr val="231F20"/>
              </a:solidFill>
              <a:latin typeface="Arial Black" pitchFamily="34" charset="0"/>
            </a:endParaRPr>
          </a:p>
        </p:txBody>
      </p:sp>
      <p:sp>
        <p:nvSpPr>
          <p:cNvPr id="58442" name="Rectangle 74"/>
          <p:cNvSpPr>
            <a:spLocks noChangeArrowheads="1"/>
          </p:cNvSpPr>
          <p:nvPr/>
        </p:nvSpPr>
        <p:spPr bwMode="auto">
          <a:xfrm>
            <a:off x="7208838" y="211613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400" b="1">
              <a:latin typeface="Arial" charset="0"/>
            </a:endParaRPr>
          </a:p>
        </p:txBody>
      </p:sp>
      <p:sp>
        <p:nvSpPr>
          <p:cNvPr id="58443" name="Rectangle 75"/>
          <p:cNvSpPr>
            <a:spLocks noChangeArrowheads="1"/>
          </p:cNvSpPr>
          <p:nvPr/>
        </p:nvSpPr>
        <p:spPr bwMode="auto">
          <a:xfrm>
            <a:off x="7056438" y="3729038"/>
            <a:ext cx="113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processes</a:t>
            </a:r>
            <a:endParaRPr lang="en-US" sz="1400" b="1">
              <a:latin typeface="Arial" charset="0"/>
            </a:endParaRPr>
          </a:p>
        </p:txBody>
      </p:sp>
      <p:sp>
        <p:nvSpPr>
          <p:cNvPr id="58444" name="Rectangle 76"/>
          <p:cNvSpPr>
            <a:spLocks noChangeArrowheads="1"/>
          </p:cNvSpPr>
          <p:nvPr/>
        </p:nvSpPr>
        <p:spPr bwMode="auto">
          <a:xfrm>
            <a:off x="7053263" y="4462463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400" b="1">
              <a:latin typeface="Arial" charset="0"/>
            </a:endParaRPr>
          </a:p>
        </p:txBody>
      </p:sp>
      <p:sp>
        <p:nvSpPr>
          <p:cNvPr id="58445" name="Rectangle 77"/>
          <p:cNvSpPr>
            <a:spLocks noChangeArrowheads="1"/>
          </p:cNvSpPr>
          <p:nvPr/>
        </p:nvSpPr>
        <p:spPr bwMode="auto">
          <a:xfrm>
            <a:off x="7186613" y="3322638"/>
            <a:ext cx="1473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Ciliary body</a:t>
            </a:r>
            <a:endParaRPr lang="en-US" sz="1400">
              <a:latin typeface="Arial" charset="0"/>
            </a:endParaRPr>
          </a:p>
        </p:txBody>
      </p:sp>
      <p:sp>
        <p:nvSpPr>
          <p:cNvPr id="58446" name="Freeform 78"/>
          <p:cNvSpPr>
            <a:spLocks/>
          </p:cNvSpPr>
          <p:nvPr/>
        </p:nvSpPr>
        <p:spPr bwMode="auto">
          <a:xfrm>
            <a:off x="476250" y="4840288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2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70" y="114"/>
              </a:cxn>
              <a:cxn ang="0">
                <a:pos x="58" y="116"/>
              </a:cxn>
              <a:cxn ang="0">
                <a:pos x="46" y="114"/>
              </a:cxn>
              <a:cxn ang="0">
                <a:pos x="36" y="110"/>
              </a:cxn>
              <a:cxn ang="0">
                <a:pos x="26" y="106"/>
              </a:cxn>
              <a:cxn ang="0">
                <a:pos x="18" y="98"/>
              </a:cxn>
              <a:cxn ang="0">
                <a:pos x="10" y="90"/>
              </a:cxn>
              <a:cxn ang="0">
                <a:pos x="4" y="80"/>
              </a:cxn>
              <a:cxn ang="0">
                <a:pos x="2" y="70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6"/>
              </a:cxn>
              <a:cxn ang="0">
                <a:pos x="112" y="36"/>
              </a:cxn>
              <a:cxn ang="0">
                <a:pos x="114" y="46"/>
              </a:cxn>
              <a:cxn ang="0">
                <a:pos x="114" y="58"/>
              </a:cxn>
              <a:cxn ang="0">
                <a:pos x="116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7" name="Freeform 79"/>
          <p:cNvSpPr>
            <a:spLocks/>
          </p:cNvSpPr>
          <p:nvPr/>
        </p:nvSpPr>
        <p:spPr bwMode="auto">
          <a:xfrm>
            <a:off x="476250" y="4840288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2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70" y="114"/>
              </a:cxn>
              <a:cxn ang="0">
                <a:pos x="58" y="116"/>
              </a:cxn>
              <a:cxn ang="0">
                <a:pos x="46" y="114"/>
              </a:cxn>
              <a:cxn ang="0">
                <a:pos x="36" y="110"/>
              </a:cxn>
              <a:cxn ang="0">
                <a:pos x="26" y="106"/>
              </a:cxn>
              <a:cxn ang="0">
                <a:pos x="18" y="98"/>
              </a:cxn>
              <a:cxn ang="0">
                <a:pos x="10" y="90"/>
              </a:cxn>
              <a:cxn ang="0">
                <a:pos x="4" y="80"/>
              </a:cxn>
              <a:cxn ang="0">
                <a:pos x="2" y="70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6"/>
              </a:cxn>
              <a:cxn ang="0">
                <a:pos x="112" y="36"/>
              </a:cxn>
              <a:cxn ang="0">
                <a:pos x="114" y="46"/>
              </a:cxn>
              <a:cxn ang="0">
                <a:pos x="114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8" name="Freeform 80"/>
          <p:cNvSpPr>
            <a:spLocks/>
          </p:cNvSpPr>
          <p:nvPr/>
        </p:nvSpPr>
        <p:spPr bwMode="auto">
          <a:xfrm>
            <a:off x="469900" y="3995738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2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70" y="114"/>
              </a:cxn>
              <a:cxn ang="0">
                <a:pos x="58" y="116"/>
              </a:cxn>
              <a:cxn ang="0">
                <a:pos x="46" y="114"/>
              </a:cxn>
              <a:cxn ang="0">
                <a:pos x="36" y="110"/>
              </a:cxn>
              <a:cxn ang="0">
                <a:pos x="26" y="106"/>
              </a:cxn>
              <a:cxn ang="0">
                <a:pos x="18" y="98"/>
              </a:cxn>
              <a:cxn ang="0">
                <a:pos x="10" y="90"/>
              </a:cxn>
              <a:cxn ang="0">
                <a:pos x="4" y="80"/>
              </a:cxn>
              <a:cxn ang="0">
                <a:pos x="2" y="70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6"/>
              </a:cxn>
              <a:cxn ang="0">
                <a:pos x="112" y="36"/>
              </a:cxn>
              <a:cxn ang="0">
                <a:pos x="114" y="46"/>
              </a:cxn>
              <a:cxn ang="0">
                <a:pos x="114" y="58"/>
              </a:cxn>
              <a:cxn ang="0">
                <a:pos x="116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9" name="Freeform 81"/>
          <p:cNvSpPr>
            <a:spLocks/>
          </p:cNvSpPr>
          <p:nvPr/>
        </p:nvSpPr>
        <p:spPr bwMode="auto">
          <a:xfrm>
            <a:off x="469900" y="3995738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2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70" y="114"/>
              </a:cxn>
              <a:cxn ang="0">
                <a:pos x="58" y="116"/>
              </a:cxn>
              <a:cxn ang="0">
                <a:pos x="46" y="114"/>
              </a:cxn>
              <a:cxn ang="0">
                <a:pos x="36" y="110"/>
              </a:cxn>
              <a:cxn ang="0">
                <a:pos x="26" y="106"/>
              </a:cxn>
              <a:cxn ang="0">
                <a:pos x="18" y="98"/>
              </a:cxn>
              <a:cxn ang="0">
                <a:pos x="10" y="90"/>
              </a:cxn>
              <a:cxn ang="0">
                <a:pos x="4" y="80"/>
              </a:cxn>
              <a:cxn ang="0">
                <a:pos x="2" y="70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6"/>
              </a:cxn>
              <a:cxn ang="0">
                <a:pos x="112" y="36"/>
              </a:cxn>
              <a:cxn ang="0">
                <a:pos x="114" y="46"/>
              </a:cxn>
              <a:cxn ang="0">
                <a:pos x="114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50" name="Freeform 82"/>
          <p:cNvSpPr>
            <a:spLocks/>
          </p:cNvSpPr>
          <p:nvPr/>
        </p:nvSpPr>
        <p:spPr bwMode="auto">
          <a:xfrm>
            <a:off x="463550" y="5884863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0" y="82"/>
              </a:cxn>
              <a:cxn ang="0">
                <a:pos x="106" y="90"/>
              </a:cxn>
              <a:cxn ang="0">
                <a:pos x="98" y="100"/>
              </a:cxn>
              <a:cxn ang="0">
                <a:pos x="90" y="106"/>
              </a:cxn>
              <a:cxn ang="0">
                <a:pos x="80" y="112"/>
              </a:cxn>
              <a:cxn ang="0">
                <a:pos x="70" y="116"/>
              </a:cxn>
              <a:cxn ang="0">
                <a:pos x="58" y="116"/>
              </a:cxn>
              <a:cxn ang="0">
                <a:pos x="46" y="116"/>
              </a:cxn>
              <a:cxn ang="0">
                <a:pos x="36" y="112"/>
              </a:cxn>
              <a:cxn ang="0">
                <a:pos x="26" y="106"/>
              </a:cxn>
              <a:cxn ang="0">
                <a:pos x="16" y="100"/>
              </a:cxn>
              <a:cxn ang="0">
                <a:pos x="10" y="90"/>
              </a:cxn>
              <a:cxn ang="0">
                <a:pos x="4" y="82"/>
              </a:cxn>
              <a:cxn ang="0">
                <a:pos x="2" y="70"/>
              </a:cxn>
              <a:cxn ang="0">
                <a:pos x="0" y="58"/>
              </a:cxn>
              <a:cxn ang="0">
                <a:pos x="2" y="48"/>
              </a:cxn>
              <a:cxn ang="0">
                <a:pos x="4" y="36"/>
              </a:cxn>
              <a:cxn ang="0">
                <a:pos x="10" y="26"/>
              </a:cxn>
              <a:cxn ang="0">
                <a:pos x="16" y="18"/>
              </a:cxn>
              <a:cxn ang="0">
                <a:pos x="26" y="10"/>
              </a:cxn>
              <a:cxn ang="0">
                <a:pos x="36" y="6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6"/>
              </a:cxn>
              <a:cxn ang="0">
                <a:pos x="90" y="10"/>
              </a:cxn>
              <a:cxn ang="0">
                <a:pos x="98" y="18"/>
              </a:cxn>
              <a:cxn ang="0">
                <a:pos x="106" y="26"/>
              </a:cxn>
              <a:cxn ang="0">
                <a:pos x="110" y="36"/>
              </a:cxn>
              <a:cxn ang="0">
                <a:pos x="114" y="48"/>
              </a:cxn>
              <a:cxn ang="0">
                <a:pos x="114" y="58"/>
              </a:cxn>
              <a:cxn ang="0">
                <a:pos x="116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0" y="82"/>
                </a:lnTo>
                <a:lnTo>
                  <a:pt x="106" y="90"/>
                </a:lnTo>
                <a:lnTo>
                  <a:pt x="98" y="100"/>
                </a:lnTo>
                <a:lnTo>
                  <a:pt x="90" y="106"/>
                </a:lnTo>
                <a:lnTo>
                  <a:pt x="80" y="112"/>
                </a:lnTo>
                <a:lnTo>
                  <a:pt x="70" y="116"/>
                </a:lnTo>
                <a:lnTo>
                  <a:pt x="58" y="116"/>
                </a:lnTo>
                <a:lnTo>
                  <a:pt x="46" y="116"/>
                </a:lnTo>
                <a:lnTo>
                  <a:pt x="36" y="112"/>
                </a:lnTo>
                <a:lnTo>
                  <a:pt x="26" y="106"/>
                </a:lnTo>
                <a:lnTo>
                  <a:pt x="16" y="100"/>
                </a:lnTo>
                <a:lnTo>
                  <a:pt x="10" y="9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6" y="18"/>
                </a:lnTo>
                <a:lnTo>
                  <a:pt x="26" y="10"/>
                </a:lnTo>
                <a:lnTo>
                  <a:pt x="36" y="6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6"/>
                </a:lnTo>
                <a:lnTo>
                  <a:pt x="90" y="10"/>
                </a:lnTo>
                <a:lnTo>
                  <a:pt x="98" y="18"/>
                </a:lnTo>
                <a:lnTo>
                  <a:pt x="106" y="26"/>
                </a:lnTo>
                <a:lnTo>
                  <a:pt x="110" y="36"/>
                </a:lnTo>
                <a:lnTo>
                  <a:pt x="114" y="48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51" name="Freeform 83"/>
          <p:cNvSpPr>
            <a:spLocks/>
          </p:cNvSpPr>
          <p:nvPr/>
        </p:nvSpPr>
        <p:spPr bwMode="auto">
          <a:xfrm>
            <a:off x="463550" y="5884863"/>
            <a:ext cx="184150" cy="184150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70"/>
              </a:cxn>
              <a:cxn ang="0">
                <a:pos x="110" y="82"/>
              </a:cxn>
              <a:cxn ang="0">
                <a:pos x="106" y="90"/>
              </a:cxn>
              <a:cxn ang="0">
                <a:pos x="98" y="100"/>
              </a:cxn>
              <a:cxn ang="0">
                <a:pos x="90" y="106"/>
              </a:cxn>
              <a:cxn ang="0">
                <a:pos x="80" y="112"/>
              </a:cxn>
              <a:cxn ang="0">
                <a:pos x="70" y="116"/>
              </a:cxn>
              <a:cxn ang="0">
                <a:pos x="58" y="116"/>
              </a:cxn>
              <a:cxn ang="0">
                <a:pos x="46" y="116"/>
              </a:cxn>
              <a:cxn ang="0">
                <a:pos x="36" y="112"/>
              </a:cxn>
              <a:cxn ang="0">
                <a:pos x="26" y="106"/>
              </a:cxn>
              <a:cxn ang="0">
                <a:pos x="16" y="100"/>
              </a:cxn>
              <a:cxn ang="0">
                <a:pos x="10" y="90"/>
              </a:cxn>
              <a:cxn ang="0">
                <a:pos x="4" y="82"/>
              </a:cxn>
              <a:cxn ang="0">
                <a:pos x="2" y="70"/>
              </a:cxn>
              <a:cxn ang="0">
                <a:pos x="0" y="58"/>
              </a:cxn>
              <a:cxn ang="0">
                <a:pos x="2" y="48"/>
              </a:cxn>
              <a:cxn ang="0">
                <a:pos x="4" y="36"/>
              </a:cxn>
              <a:cxn ang="0">
                <a:pos x="10" y="26"/>
              </a:cxn>
              <a:cxn ang="0">
                <a:pos x="16" y="18"/>
              </a:cxn>
              <a:cxn ang="0">
                <a:pos x="26" y="10"/>
              </a:cxn>
              <a:cxn ang="0">
                <a:pos x="36" y="6"/>
              </a:cxn>
              <a:cxn ang="0">
                <a:pos x="46" y="2"/>
              </a:cxn>
              <a:cxn ang="0">
                <a:pos x="58" y="0"/>
              </a:cxn>
              <a:cxn ang="0">
                <a:pos x="70" y="2"/>
              </a:cxn>
              <a:cxn ang="0">
                <a:pos x="80" y="6"/>
              </a:cxn>
              <a:cxn ang="0">
                <a:pos x="90" y="10"/>
              </a:cxn>
              <a:cxn ang="0">
                <a:pos x="98" y="18"/>
              </a:cxn>
              <a:cxn ang="0">
                <a:pos x="106" y="26"/>
              </a:cxn>
              <a:cxn ang="0">
                <a:pos x="110" y="36"/>
              </a:cxn>
              <a:cxn ang="0">
                <a:pos x="114" y="48"/>
              </a:cxn>
              <a:cxn ang="0">
                <a:pos x="114" y="58"/>
              </a:cxn>
            </a:cxnLst>
            <a:rect l="0" t="0" r="r" b="b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0" y="82"/>
                </a:lnTo>
                <a:lnTo>
                  <a:pt x="106" y="90"/>
                </a:lnTo>
                <a:lnTo>
                  <a:pt x="98" y="100"/>
                </a:lnTo>
                <a:lnTo>
                  <a:pt x="90" y="106"/>
                </a:lnTo>
                <a:lnTo>
                  <a:pt x="80" y="112"/>
                </a:lnTo>
                <a:lnTo>
                  <a:pt x="70" y="116"/>
                </a:lnTo>
                <a:lnTo>
                  <a:pt x="58" y="116"/>
                </a:lnTo>
                <a:lnTo>
                  <a:pt x="46" y="116"/>
                </a:lnTo>
                <a:lnTo>
                  <a:pt x="36" y="112"/>
                </a:lnTo>
                <a:lnTo>
                  <a:pt x="26" y="106"/>
                </a:lnTo>
                <a:lnTo>
                  <a:pt x="16" y="100"/>
                </a:lnTo>
                <a:lnTo>
                  <a:pt x="10" y="9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6" y="18"/>
                </a:lnTo>
                <a:lnTo>
                  <a:pt x="26" y="10"/>
                </a:lnTo>
                <a:lnTo>
                  <a:pt x="36" y="6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6"/>
                </a:lnTo>
                <a:lnTo>
                  <a:pt x="90" y="10"/>
                </a:lnTo>
                <a:lnTo>
                  <a:pt x="98" y="18"/>
                </a:lnTo>
                <a:lnTo>
                  <a:pt x="106" y="26"/>
                </a:lnTo>
                <a:lnTo>
                  <a:pt x="110" y="36"/>
                </a:lnTo>
                <a:lnTo>
                  <a:pt x="114" y="48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52" name="Rectangle 84"/>
          <p:cNvSpPr>
            <a:spLocks noChangeArrowheads="1"/>
          </p:cNvSpPr>
          <p:nvPr/>
        </p:nvSpPr>
        <p:spPr bwMode="auto">
          <a:xfrm>
            <a:off x="519113" y="398621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58453" name="Rectangle 85"/>
          <p:cNvSpPr>
            <a:spLocks noChangeArrowheads="1"/>
          </p:cNvSpPr>
          <p:nvPr/>
        </p:nvSpPr>
        <p:spPr bwMode="auto">
          <a:xfrm>
            <a:off x="481013" y="3963988"/>
            <a:ext cx="201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is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formed by filtration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from the capillaries in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the ciliary processes.</a:t>
            </a:r>
            <a:endParaRPr lang="en-US" sz="1400" b="1">
              <a:latin typeface="Arial" charset="0"/>
            </a:endParaRPr>
          </a:p>
        </p:txBody>
      </p:sp>
      <p:sp>
        <p:nvSpPr>
          <p:cNvPr id="58454" name="Rectangle 86"/>
          <p:cNvSpPr>
            <a:spLocks noChangeArrowheads="1"/>
          </p:cNvSpPr>
          <p:nvPr/>
        </p:nvSpPr>
        <p:spPr bwMode="auto">
          <a:xfrm>
            <a:off x="525463" y="4827588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58455" name="Rectangle 87"/>
          <p:cNvSpPr>
            <a:spLocks noChangeArrowheads="1"/>
          </p:cNvSpPr>
          <p:nvPr/>
        </p:nvSpPr>
        <p:spPr bwMode="auto">
          <a:xfrm>
            <a:off x="487363" y="4802188"/>
            <a:ext cx="31257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flows from the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posterior chamber through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pupil into the anterior chamber.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Some also flows through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vitreous humor (not shown).</a:t>
            </a:r>
            <a:endParaRPr lang="en-US" sz="1400" b="1">
              <a:latin typeface="Arial" charset="0"/>
            </a:endParaRPr>
          </a:p>
        </p:txBody>
      </p:sp>
      <p:sp>
        <p:nvSpPr>
          <p:cNvPr id="58456" name="Rectangle 88"/>
          <p:cNvSpPr>
            <a:spLocks noChangeArrowheads="1"/>
          </p:cNvSpPr>
          <p:nvPr/>
        </p:nvSpPr>
        <p:spPr bwMode="auto">
          <a:xfrm>
            <a:off x="509588" y="587216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58457" name="Rectangle 89"/>
          <p:cNvSpPr>
            <a:spLocks noChangeArrowheads="1"/>
          </p:cNvSpPr>
          <p:nvPr/>
        </p:nvSpPr>
        <p:spPr bwMode="auto">
          <a:xfrm>
            <a:off x="474663" y="5849938"/>
            <a:ext cx="30749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is reabsorbed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into the venous blood by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scleral venous sinus.</a:t>
            </a:r>
            <a:endParaRPr lang="en-US" sz="1400" b="1">
              <a:latin typeface="Arial" charset="0"/>
            </a:endParaRPr>
          </a:p>
        </p:txBody>
      </p:sp>
      <p:sp>
        <p:nvSpPr>
          <p:cNvPr id="58458" name="Freeform 90"/>
          <p:cNvSpPr>
            <a:spLocks/>
          </p:cNvSpPr>
          <p:nvPr/>
        </p:nvSpPr>
        <p:spPr bwMode="auto">
          <a:xfrm>
            <a:off x="5665788" y="3617913"/>
            <a:ext cx="184150" cy="180975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68"/>
              </a:cxn>
              <a:cxn ang="0">
                <a:pos x="110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68" y="114"/>
              </a:cxn>
              <a:cxn ang="0">
                <a:pos x="58" y="114"/>
              </a:cxn>
              <a:cxn ang="0">
                <a:pos x="46" y="114"/>
              </a:cxn>
              <a:cxn ang="0">
                <a:pos x="34" y="110"/>
              </a:cxn>
              <a:cxn ang="0">
                <a:pos x="26" y="106"/>
              </a:cxn>
              <a:cxn ang="0">
                <a:pos x="16" y="98"/>
              </a:cxn>
              <a:cxn ang="0">
                <a:pos x="10" y="90"/>
              </a:cxn>
              <a:cxn ang="0">
                <a:pos x="4" y="80"/>
              </a:cxn>
              <a:cxn ang="0">
                <a:pos x="0" y="68"/>
              </a:cxn>
              <a:cxn ang="0">
                <a:pos x="0" y="58"/>
              </a:cxn>
              <a:cxn ang="0">
                <a:pos x="0" y="46"/>
              </a:cxn>
              <a:cxn ang="0">
                <a:pos x="4" y="34"/>
              </a:cxn>
              <a:cxn ang="0">
                <a:pos x="10" y="24"/>
              </a:cxn>
              <a:cxn ang="0">
                <a:pos x="16" y="16"/>
              </a:cxn>
              <a:cxn ang="0">
                <a:pos x="26" y="10"/>
              </a:cxn>
              <a:cxn ang="0">
                <a:pos x="34" y="4"/>
              </a:cxn>
              <a:cxn ang="0">
                <a:pos x="46" y="0"/>
              </a:cxn>
              <a:cxn ang="0">
                <a:pos x="58" y="0"/>
              </a:cxn>
              <a:cxn ang="0">
                <a:pos x="68" y="0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4"/>
              </a:cxn>
              <a:cxn ang="0">
                <a:pos x="110" y="34"/>
              </a:cxn>
              <a:cxn ang="0">
                <a:pos x="114" y="46"/>
              </a:cxn>
              <a:cxn ang="0">
                <a:pos x="114" y="58"/>
              </a:cxn>
              <a:cxn ang="0">
                <a:pos x="116" y="58"/>
              </a:cxn>
            </a:cxnLst>
            <a:rect l="0" t="0" r="r" b="b"/>
            <a:pathLst>
              <a:path w="116" h="114">
                <a:moveTo>
                  <a:pt x="116" y="58"/>
                </a:moveTo>
                <a:lnTo>
                  <a:pt x="114" y="68"/>
                </a:lnTo>
                <a:lnTo>
                  <a:pt x="110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8" y="114"/>
                </a:lnTo>
                <a:lnTo>
                  <a:pt x="46" y="114"/>
                </a:lnTo>
                <a:lnTo>
                  <a:pt x="34" y="110"/>
                </a:lnTo>
                <a:lnTo>
                  <a:pt x="26" y="106"/>
                </a:lnTo>
                <a:lnTo>
                  <a:pt x="16" y="98"/>
                </a:lnTo>
                <a:lnTo>
                  <a:pt x="10" y="90"/>
                </a:lnTo>
                <a:lnTo>
                  <a:pt x="4" y="80"/>
                </a:lnTo>
                <a:lnTo>
                  <a:pt x="0" y="68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10" y="24"/>
                </a:lnTo>
                <a:lnTo>
                  <a:pt x="16" y="16"/>
                </a:lnTo>
                <a:lnTo>
                  <a:pt x="26" y="10"/>
                </a:lnTo>
                <a:lnTo>
                  <a:pt x="34" y="4"/>
                </a:lnTo>
                <a:lnTo>
                  <a:pt x="46" y="0"/>
                </a:lnTo>
                <a:lnTo>
                  <a:pt x="58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4"/>
                </a:lnTo>
                <a:lnTo>
                  <a:pt x="110" y="34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59" name="Freeform 91"/>
          <p:cNvSpPr>
            <a:spLocks/>
          </p:cNvSpPr>
          <p:nvPr/>
        </p:nvSpPr>
        <p:spPr bwMode="auto">
          <a:xfrm>
            <a:off x="5665788" y="3617913"/>
            <a:ext cx="184150" cy="180975"/>
          </a:xfrm>
          <a:custGeom>
            <a:avLst/>
            <a:gdLst/>
            <a:ahLst/>
            <a:cxnLst>
              <a:cxn ang="0">
                <a:pos x="116" y="58"/>
              </a:cxn>
              <a:cxn ang="0">
                <a:pos x="114" y="68"/>
              </a:cxn>
              <a:cxn ang="0">
                <a:pos x="110" y="80"/>
              </a:cxn>
              <a:cxn ang="0">
                <a:pos x="106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68" y="114"/>
              </a:cxn>
              <a:cxn ang="0">
                <a:pos x="58" y="114"/>
              </a:cxn>
              <a:cxn ang="0">
                <a:pos x="46" y="114"/>
              </a:cxn>
              <a:cxn ang="0">
                <a:pos x="34" y="110"/>
              </a:cxn>
              <a:cxn ang="0">
                <a:pos x="26" y="106"/>
              </a:cxn>
              <a:cxn ang="0">
                <a:pos x="16" y="98"/>
              </a:cxn>
              <a:cxn ang="0">
                <a:pos x="10" y="90"/>
              </a:cxn>
              <a:cxn ang="0">
                <a:pos x="4" y="80"/>
              </a:cxn>
              <a:cxn ang="0">
                <a:pos x="0" y="68"/>
              </a:cxn>
              <a:cxn ang="0">
                <a:pos x="0" y="58"/>
              </a:cxn>
              <a:cxn ang="0">
                <a:pos x="0" y="46"/>
              </a:cxn>
              <a:cxn ang="0">
                <a:pos x="4" y="34"/>
              </a:cxn>
              <a:cxn ang="0">
                <a:pos x="10" y="24"/>
              </a:cxn>
              <a:cxn ang="0">
                <a:pos x="16" y="16"/>
              </a:cxn>
              <a:cxn ang="0">
                <a:pos x="26" y="10"/>
              </a:cxn>
              <a:cxn ang="0">
                <a:pos x="34" y="4"/>
              </a:cxn>
              <a:cxn ang="0">
                <a:pos x="46" y="0"/>
              </a:cxn>
              <a:cxn ang="0">
                <a:pos x="58" y="0"/>
              </a:cxn>
              <a:cxn ang="0">
                <a:pos x="68" y="0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6" y="24"/>
              </a:cxn>
              <a:cxn ang="0">
                <a:pos x="110" y="34"/>
              </a:cxn>
              <a:cxn ang="0">
                <a:pos x="114" y="46"/>
              </a:cxn>
              <a:cxn ang="0">
                <a:pos x="114" y="58"/>
              </a:cxn>
            </a:cxnLst>
            <a:rect l="0" t="0" r="r" b="b"/>
            <a:pathLst>
              <a:path w="116" h="114">
                <a:moveTo>
                  <a:pt x="116" y="58"/>
                </a:moveTo>
                <a:lnTo>
                  <a:pt x="114" y="68"/>
                </a:lnTo>
                <a:lnTo>
                  <a:pt x="110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8" y="114"/>
                </a:lnTo>
                <a:lnTo>
                  <a:pt x="46" y="114"/>
                </a:lnTo>
                <a:lnTo>
                  <a:pt x="34" y="110"/>
                </a:lnTo>
                <a:lnTo>
                  <a:pt x="26" y="106"/>
                </a:lnTo>
                <a:lnTo>
                  <a:pt x="16" y="98"/>
                </a:lnTo>
                <a:lnTo>
                  <a:pt x="10" y="90"/>
                </a:lnTo>
                <a:lnTo>
                  <a:pt x="4" y="80"/>
                </a:lnTo>
                <a:lnTo>
                  <a:pt x="0" y="68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10" y="24"/>
                </a:lnTo>
                <a:lnTo>
                  <a:pt x="16" y="16"/>
                </a:lnTo>
                <a:lnTo>
                  <a:pt x="26" y="10"/>
                </a:lnTo>
                <a:lnTo>
                  <a:pt x="34" y="4"/>
                </a:lnTo>
                <a:lnTo>
                  <a:pt x="46" y="0"/>
                </a:lnTo>
                <a:lnTo>
                  <a:pt x="58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4"/>
                </a:lnTo>
                <a:lnTo>
                  <a:pt x="110" y="34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0" name="Freeform 92"/>
          <p:cNvSpPr>
            <a:spLocks/>
          </p:cNvSpPr>
          <p:nvPr/>
        </p:nvSpPr>
        <p:spPr bwMode="auto">
          <a:xfrm>
            <a:off x="4957763" y="1638300"/>
            <a:ext cx="184150" cy="180975"/>
          </a:xfrm>
          <a:custGeom>
            <a:avLst/>
            <a:gdLst/>
            <a:ahLst/>
            <a:cxnLst>
              <a:cxn ang="0">
                <a:pos x="116" y="56"/>
              </a:cxn>
              <a:cxn ang="0">
                <a:pos x="116" y="68"/>
              </a:cxn>
              <a:cxn ang="0">
                <a:pos x="112" y="80"/>
              </a:cxn>
              <a:cxn ang="0">
                <a:pos x="106" y="90"/>
              </a:cxn>
              <a:cxn ang="0">
                <a:pos x="100" y="98"/>
              </a:cxn>
              <a:cxn ang="0">
                <a:pos x="90" y="104"/>
              </a:cxn>
              <a:cxn ang="0">
                <a:pos x="80" y="110"/>
              </a:cxn>
              <a:cxn ang="0">
                <a:pos x="70" y="114"/>
              </a:cxn>
              <a:cxn ang="0">
                <a:pos x="58" y="114"/>
              </a:cxn>
              <a:cxn ang="0">
                <a:pos x="46" y="114"/>
              </a:cxn>
              <a:cxn ang="0">
                <a:pos x="36" y="110"/>
              </a:cxn>
              <a:cxn ang="0">
                <a:pos x="26" y="104"/>
              </a:cxn>
              <a:cxn ang="0">
                <a:pos x="18" y="98"/>
              </a:cxn>
              <a:cxn ang="0">
                <a:pos x="10" y="90"/>
              </a:cxn>
              <a:cxn ang="0">
                <a:pos x="6" y="80"/>
              </a:cxn>
              <a:cxn ang="0">
                <a:pos x="2" y="68"/>
              </a:cxn>
              <a:cxn ang="0">
                <a:pos x="0" y="56"/>
              </a:cxn>
              <a:cxn ang="0">
                <a:pos x="2" y="46"/>
              </a:cxn>
              <a:cxn ang="0">
                <a:pos x="6" y="34"/>
              </a:cxn>
              <a:cxn ang="0">
                <a:pos x="10" y="24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0"/>
              </a:cxn>
              <a:cxn ang="0">
                <a:pos x="58" y="0"/>
              </a:cxn>
              <a:cxn ang="0">
                <a:pos x="70" y="0"/>
              </a:cxn>
              <a:cxn ang="0">
                <a:pos x="80" y="4"/>
              </a:cxn>
              <a:cxn ang="0">
                <a:pos x="90" y="10"/>
              </a:cxn>
              <a:cxn ang="0">
                <a:pos x="100" y="16"/>
              </a:cxn>
              <a:cxn ang="0">
                <a:pos x="106" y="24"/>
              </a:cxn>
              <a:cxn ang="0">
                <a:pos x="112" y="34"/>
              </a:cxn>
              <a:cxn ang="0">
                <a:pos x="116" y="46"/>
              </a:cxn>
              <a:cxn ang="0">
                <a:pos x="116" y="54"/>
              </a:cxn>
              <a:cxn ang="0">
                <a:pos x="116" y="56"/>
              </a:cxn>
            </a:cxnLst>
            <a:rect l="0" t="0" r="r" b="b"/>
            <a:pathLst>
              <a:path w="116" h="114">
                <a:moveTo>
                  <a:pt x="116" y="56"/>
                </a:moveTo>
                <a:lnTo>
                  <a:pt x="116" y="68"/>
                </a:lnTo>
                <a:lnTo>
                  <a:pt x="112" y="80"/>
                </a:lnTo>
                <a:lnTo>
                  <a:pt x="106" y="90"/>
                </a:lnTo>
                <a:lnTo>
                  <a:pt x="100" y="98"/>
                </a:lnTo>
                <a:lnTo>
                  <a:pt x="90" y="104"/>
                </a:lnTo>
                <a:lnTo>
                  <a:pt x="80" y="110"/>
                </a:lnTo>
                <a:lnTo>
                  <a:pt x="70" y="114"/>
                </a:lnTo>
                <a:lnTo>
                  <a:pt x="58" y="114"/>
                </a:lnTo>
                <a:lnTo>
                  <a:pt x="46" y="114"/>
                </a:lnTo>
                <a:lnTo>
                  <a:pt x="36" y="110"/>
                </a:lnTo>
                <a:lnTo>
                  <a:pt x="26" y="104"/>
                </a:lnTo>
                <a:lnTo>
                  <a:pt x="18" y="98"/>
                </a:lnTo>
                <a:lnTo>
                  <a:pt x="10" y="90"/>
                </a:lnTo>
                <a:lnTo>
                  <a:pt x="6" y="80"/>
                </a:lnTo>
                <a:lnTo>
                  <a:pt x="2" y="68"/>
                </a:lnTo>
                <a:lnTo>
                  <a:pt x="0" y="56"/>
                </a:lnTo>
                <a:lnTo>
                  <a:pt x="2" y="46"/>
                </a:lnTo>
                <a:lnTo>
                  <a:pt x="6" y="34"/>
                </a:lnTo>
                <a:lnTo>
                  <a:pt x="10" y="24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70" y="0"/>
                </a:lnTo>
                <a:lnTo>
                  <a:pt x="80" y="4"/>
                </a:lnTo>
                <a:lnTo>
                  <a:pt x="90" y="10"/>
                </a:lnTo>
                <a:lnTo>
                  <a:pt x="100" y="16"/>
                </a:lnTo>
                <a:lnTo>
                  <a:pt x="106" y="24"/>
                </a:lnTo>
                <a:lnTo>
                  <a:pt x="112" y="34"/>
                </a:lnTo>
                <a:lnTo>
                  <a:pt x="116" y="46"/>
                </a:lnTo>
                <a:lnTo>
                  <a:pt x="116" y="54"/>
                </a:lnTo>
                <a:lnTo>
                  <a:pt x="116" y="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1" name="Freeform 93"/>
          <p:cNvSpPr>
            <a:spLocks/>
          </p:cNvSpPr>
          <p:nvPr/>
        </p:nvSpPr>
        <p:spPr bwMode="auto">
          <a:xfrm>
            <a:off x="4957763" y="1638300"/>
            <a:ext cx="184150" cy="180975"/>
          </a:xfrm>
          <a:custGeom>
            <a:avLst/>
            <a:gdLst/>
            <a:ahLst/>
            <a:cxnLst>
              <a:cxn ang="0">
                <a:pos x="116" y="56"/>
              </a:cxn>
              <a:cxn ang="0">
                <a:pos x="116" y="68"/>
              </a:cxn>
              <a:cxn ang="0">
                <a:pos x="112" y="80"/>
              </a:cxn>
              <a:cxn ang="0">
                <a:pos x="106" y="90"/>
              </a:cxn>
              <a:cxn ang="0">
                <a:pos x="100" y="98"/>
              </a:cxn>
              <a:cxn ang="0">
                <a:pos x="90" y="104"/>
              </a:cxn>
              <a:cxn ang="0">
                <a:pos x="80" y="110"/>
              </a:cxn>
              <a:cxn ang="0">
                <a:pos x="70" y="114"/>
              </a:cxn>
              <a:cxn ang="0">
                <a:pos x="58" y="114"/>
              </a:cxn>
              <a:cxn ang="0">
                <a:pos x="46" y="114"/>
              </a:cxn>
              <a:cxn ang="0">
                <a:pos x="36" y="110"/>
              </a:cxn>
              <a:cxn ang="0">
                <a:pos x="26" y="104"/>
              </a:cxn>
              <a:cxn ang="0">
                <a:pos x="18" y="98"/>
              </a:cxn>
              <a:cxn ang="0">
                <a:pos x="10" y="90"/>
              </a:cxn>
              <a:cxn ang="0">
                <a:pos x="6" y="80"/>
              </a:cxn>
              <a:cxn ang="0">
                <a:pos x="2" y="68"/>
              </a:cxn>
              <a:cxn ang="0">
                <a:pos x="0" y="56"/>
              </a:cxn>
              <a:cxn ang="0">
                <a:pos x="2" y="46"/>
              </a:cxn>
              <a:cxn ang="0">
                <a:pos x="6" y="34"/>
              </a:cxn>
              <a:cxn ang="0">
                <a:pos x="10" y="24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0"/>
              </a:cxn>
              <a:cxn ang="0">
                <a:pos x="58" y="0"/>
              </a:cxn>
              <a:cxn ang="0">
                <a:pos x="70" y="0"/>
              </a:cxn>
              <a:cxn ang="0">
                <a:pos x="80" y="4"/>
              </a:cxn>
              <a:cxn ang="0">
                <a:pos x="90" y="10"/>
              </a:cxn>
              <a:cxn ang="0">
                <a:pos x="100" y="16"/>
              </a:cxn>
              <a:cxn ang="0">
                <a:pos x="106" y="24"/>
              </a:cxn>
              <a:cxn ang="0">
                <a:pos x="112" y="34"/>
              </a:cxn>
              <a:cxn ang="0">
                <a:pos x="116" y="46"/>
              </a:cxn>
              <a:cxn ang="0">
                <a:pos x="116" y="54"/>
              </a:cxn>
            </a:cxnLst>
            <a:rect l="0" t="0" r="r" b="b"/>
            <a:pathLst>
              <a:path w="116" h="114">
                <a:moveTo>
                  <a:pt x="116" y="56"/>
                </a:moveTo>
                <a:lnTo>
                  <a:pt x="116" y="68"/>
                </a:lnTo>
                <a:lnTo>
                  <a:pt x="112" y="80"/>
                </a:lnTo>
                <a:lnTo>
                  <a:pt x="106" y="90"/>
                </a:lnTo>
                <a:lnTo>
                  <a:pt x="100" y="98"/>
                </a:lnTo>
                <a:lnTo>
                  <a:pt x="90" y="104"/>
                </a:lnTo>
                <a:lnTo>
                  <a:pt x="80" y="110"/>
                </a:lnTo>
                <a:lnTo>
                  <a:pt x="70" y="114"/>
                </a:lnTo>
                <a:lnTo>
                  <a:pt x="58" y="114"/>
                </a:lnTo>
                <a:lnTo>
                  <a:pt x="46" y="114"/>
                </a:lnTo>
                <a:lnTo>
                  <a:pt x="36" y="110"/>
                </a:lnTo>
                <a:lnTo>
                  <a:pt x="26" y="104"/>
                </a:lnTo>
                <a:lnTo>
                  <a:pt x="18" y="98"/>
                </a:lnTo>
                <a:lnTo>
                  <a:pt x="10" y="90"/>
                </a:lnTo>
                <a:lnTo>
                  <a:pt x="6" y="80"/>
                </a:lnTo>
                <a:lnTo>
                  <a:pt x="2" y="68"/>
                </a:lnTo>
                <a:lnTo>
                  <a:pt x="0" y="56"/>
                </a:lnTo>
                <a:lnTo>
                  <a:pt x="2" y="46"/>
                </a:lnTo>
                <a:lnTo>
                  <a:pt x="6" y="34"/>
                </a:lnTo>
                <a:lnTo>
                  <a:pt x="10" y="24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70" y="0"/>
                </a:lnTo>
                <a:lnTo>
                  <a:pt x="80" y="4"/>
                </a:lnTo>
                <a:lnTo>
                  <a:pt x="90" y="10"/>
                </a:lnTo>
                <a:lnTo>
                  <a:pt x="100" y="16"/>
                </a:lnTo>
                <a:lnTo>
                  <a:pt x="106" y="24"/>
                </a:lnTo>
                <a:lnTo>
                  <a:pt x="112" y="34"/>
                </a:lnTo>
                <a:lnTo>
                  <a:pt x="116" y="46"/>
                </a:lnTo>
                <a:lnTo>
                  <a:pt x="116" y="54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2" name="Freeform 94"/>
          <p:cNvSpPr>
            <a:spLocks/>
          </p:cNvSpPr>
          <p:nvPr/>
        </p:nvSpPr>
        <p:spPr bwMode="auto">
          <a:xfrm>
            <a:off x="4611688" y="3586163"/>
            <a:ext cx="180975" cy="184150"/>
          </a:xfrm>
          <a:custGeom>
            <a:avLst/>
            <a:gdLst/>
            <a:ahLst/>
            <a:cxnLst>
              <a:cxn ang="0">
                <a:pos x="114" y="58"/>
              </a:cxn>
              <a:cxn ang="0">
                <a:pos x="114" y="70"/>
              </a:cxn>
              <a:cxn ang="0">
                <a:pos x="110" y="80"/>
              </a:cxn>
              <a:cxn ang="0">
                <a:pos x="104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68" y="114"/>
              </a:cxn>
              <a:cxn ang="0">
                <a:pos x="56" y="116"/>
              </a:cxn>
              <a:cxn ang="0">
                <a:pos x="46" y="114"/>
              </a:cxn>
              <a:cxn ang="0">
                <a:pos x="34" y="110"/>
              </a:cxn>
              <a:cxn ang="0">
                <a:pos x="24" y="106"/>
              </a:cxn>
              <a:cxn ang="0">
                <a:pos x="16" y="98"/>
              </a:cxn>
              <a:cxn ang="0">
                <a:pos x="8" y="90"/>
              </a:cxn>
              <a:cxn ang="0">
                <a:pos x="4" y="80"/>
              </a:cxn>
              <a:cxn ang="0">
                <a:pos x="0" y="70"/>
              </a:cxn>
              <a:cxn ang="0">
                <a:pos x="0" y="58"/>
              </a:cxn>
              <a:cxn ang="0">
                <a:pos x="0" y="46"/>
              </a:cxn>
              <a:cxn ang="0">
                <a:pos x="4" y="34"/>
              </a:cxn>
              <a:cxn ang="0">
                <a:pos x="8" y="26"/>
              </a:cxn>
              <a:cxn ang="0">
                <a:pos x="16" y="16"/>
              </a:cxn>
              <a:cxn ang="0">
                <a:pos x="24" y="10"/>
              </a:cxn>
              <a:cxn ang="0">
                <a:pos x="34" y="4"/>
              </a:cxn>
              <a:cxn ang="0">
                <a:pos x="46" y="0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4" y="26"/>
              </a:cxn>
              <a:cxn ang="0">
                <a:pos x="110" y="34"/>
              </a:cxn>
              <a:cxn ang="0">
                <a:pos x="114" y="46"/>
              </a:cxn>
              <a:cxn ang="0">
                <a:pos x="114" y="56"/>
              </a:cxn>
              <a:cxn ang="0">
                <a:pos x="114" y="58"/>
              </a:cxn>
            </a:cxnLst>
            <a:rect l="0" t="0" r="r" b="b"/>
            <a:pathLst>
              <a:path w="114" h="116">
                <a:moveTo>
                  <a:pt x="114" y="58"/>
                </a:moveTo>
                <a:lnTo>
                  <a:pt x="114" y="70"/>
                </a:lnTo>
                <a:lnTo>
                  <a:pt x="110" y="80"/>
                </a:lnTo>
                <a:lnTo>
                  <a:pt x="104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6" y="116"/>
                </a:lnTo>
                <a:lnTo>
                  <a:pt x="46" y="114"/>
                </a:lnTo>
                <a:lnTo>
                  <a:pt x="34" y="110"/>
                </a:lnTo>
                <a:lnTo>
                  <a:pt x="24" y="106"/>
                </a:lnTo>
                <a:lnTo>
                  <a:pt x="16" y="98"/>
                </a:lnTo>
                <a:lnTo>
                  <a:pt x="8" y="90"/>
                </a:lnTo>
                <a:lnTo>
                  <a:pt x="4" y="80"/>
                </a:lnTo>
                <a:lnTo>
                  <a:pt x="0" y="70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8" y="26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6" y="0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4" y="26"/>
                </a:lnTo>
                <a:lnTo>
                  <a:pt x="110" y="34"/>
                </a:lnTo>
                <a:lnTo>
                  <a:pt x="114" y="46"/>
                </a:lnTo>
                <a:lnTo>
                  <a:pt x="114" y="56"/>
                </a:lnTo>
                <a:lnTo>
                  <a:pt x="114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3" name="Freeform 95"/>
          <p:cNvSpPr>
            <a:spLocks/>
          </p:cNvSpPr>
          <p:nvPr/>
        </p:nvSpPr>
        <p:spPr bwMode="auto">
          <a:xfrm>
            <a:off x="4611688" y="3586163"/>
            <a:ext cx="180975" cy="184150"/>
          </a:xfrm>
          <a:custGeom>
            <a:avLst/>
            <a:gdLst/>
            <a:ahLst/>
            <a:cxnLst>
              <a:cxn ang="0">
                <a:pos x="114" y="58"/>
              </a:cxn>
              <a:cxn ang="0">
                <a:pos x="114" y="70"/>
              </a:cxn>
              <a:cxn ang="0">
                <a:pos x="110" y="80"/>
              </a:cxn>
              <a:cxn ang="0">
                <a:pos x="104" y="90"/>
              </a:cxn>
              <a:cxn ang="0">
                <a:pos x="98" y="98"/>
              </a:cxn>
              <a:cxn ang="0">
                <a:pos x="90" y="106"/>
              </a:cxn>
              <a:cxn ang="0">
                <a:pos x="80" y="110"/>
              </a:cxn>
              <a:cxn ang="0">
                <a:pos x="68" y="114"/>
              </a:cxn>
              <a:cxn ang="0">
                <a:pos x="56" y="116"/>
              </a:cxn>
              <a:cxn ang="0">
                <a:pos x="46" y="114"/>
              </a:cxn>
              <a:cxn ang="0">
                <a:pos x="34" y="110"/>
              </a:cxn>
              <a:cxn ang="0">
                <a:pos x="24" y="106"/>
              </a:cxn>
              <a:cxn ang="0">
                <a:pos x="16" y="98"/>
              </a:cxn>
              <a:cxn ang="0">
                <a:pos x="8" y="90"/>
              </a:cxn>
              <a:cxn ang="0">
                <a:pos x="4" y="80"/>
              </a:cxn>
              <a:cxn ang="0">
                <a:pos x="0" y="70"/>
              </a:cxn>
              <a:cxn ang="0">
                <a:pos x="0" y="58"/>
              </a:cxn>
              <a:cxn ang="0">
                <a:pos x="0" y="46"/>
              </a:cxn>
              <a:cxn ang="0">
                <a:pos x="4" y="34"/>
              </a:cxn>
              <a:cxn ang="0">
                <a:pos x="8" y="26"/>
              </a:cxn>
              <a:cxn ang="0">
                <a:pos x="16" y="16"/>
              </a:cxn>
              <a:cxn ang="0">
                <a:pos x="24" y="10"/>
              </a:cxn>
              <a:cxn ang="0">
                <a:pos x="34" y="4"/>
              </a:cxn>
              <a:cxn ang="0">
                <a:pos x="46" y="0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90" y="10"/>
              </a:cxn>
              <a:cxn ang="0">
                <a:pos x="98" y="16"/>
              </a:cxn>
              <a:cxn ang="0">
                <a:pos x="104" y="26"/>
              </a:cxn>
              <a:cxn ang="0">
                <a:pos x="110" y="34"/>
              </a:cxn>
              <a:cxn ang="0">
                <a:pos x="114" y="46"/>
              </a:cxn>
              <a:cxn ang="0">
                <a:pos x="114" y="56"/>
              </a:cxn>
            </a:cxnLst>
            <a:rect l="0" t="0" r="r" b="b"/>
            <a:pathLst>
              <a:path w="114" h="116">
                <a:moveTo>
                  <a:pt x="114" y="58"/>
                </a:moveTo>
                <a:lnTo>
                  <a:pt x="114" y="70"/>
                </a:lnTo>
                <a:lnTo>
                  <a:pt x="110" y="80"/>
                </a:lnTo>
                <a:lnTo>
                  <a:pt x="104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6" y="116"/>
                </a:lnTo>
                <a:lnTo>
                  <a:pt x="46" y="114"/>
                </a:lnTo>
                <a:lnTo>
                  <a:pt x="34" y="110"/>
                </a:lnTo>
                <a:lnTo>
                  <a:pt x="24" y="106"/>
                </a:lnTo>
                <a:lnTo>
                  <a:pt x="16" y="98"/>
                </a:lnTo>
                <a:lnTo>
                  <a:pt x="8" y="90"/>
                </a:lnTo>
                <a:lnTo>
                  <a:pt x="4" y="80"/>
                </a:lnTo>
                <a:lnTo>
                  <a:pt x="0" y="70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8" y="26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6" y="0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4" y="26"/>
                </a:lnTo>
                <a:lnTo>
                  <a:pt x="110" y="34"/>
                </a:lnTo>
                <a:lnTo>
                  <a:pt x="114" y="46"/>
                </a:lnTo>
                <a:lnTo>
                  <a:pt x="114" y="56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4" name="Rectangle 96"/>
          <p:cNvSpPr>
            <a:spLocks noChangeArrowheads="1"/>
          </p:cNvSpPr>
          <p:nvPr/>
        </p:nvSpPr>
        <p:spPr bwMode="auto">
          <a:xfrm>
            <a:off x="5713413" y="360521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58465" name="Rectangle 97"/>
          <p:cNvSpPr>
            <a:spLocks noChangeArrowheads="1"/>
          </p:cNvSpPr>
          <p:nvPr/>
        </p:nvSpPr>
        <p:spPr bwMode="auto">
          <a:xfrm>
            <a:off x="5005388" y="1627188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58466" name="Rectangle 98"/>
          <p:cNvSpPr>
            <a:spLocks noChangeArrowheads="1"/>
          </p:cNvSpPr>
          <p:nvPr/>
        </p:nvSpPr>
        <p:spPr bwMode="auto">
          <a:xfrm>
            <a:off x="4656138" y="357346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58467" name="AutoShape 99"/>
          <p:cNvSpPr>
            <a:spLocks/>
          </p:cNvSpPr>
          <p:nvPr/>
        </p:nvSpPr>
        <p:spPr bwMode="auto">
          <a:xfrm>
            <a:off x="8121650" y="3741738"/>
            <a:ext cx="101600" cy="1231900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Lens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Biconvex, transparent, flexible, elastic, and avascular</a:t>
            </a:r>
          </a:p>
          <a:p>
            <a:pPr>
              <a:lnSpc>
                <a:spcPct val="90000"/>
              </a:lnSpc>
            </a:pPr>
            <a:r>
              <a:rPr lang="en-US" sz="2600"/>
              <a:t>Allows precise focusing of light on the retina</a:t>
            </a:r>
          </a:p>
          <a:p>
            <a:pPr>
              <a:lnSpc>
                <a:spcPct val="90000"/>
              </a:lnSpc>
            </a:pPr>
            <a:r>
              <a:rPr lang="en-US" sz="2600"/>
              <a:t>Cells of lens epithelium differentiate into lens fibers that form the bulk of the lens</a:t>
            </a:r>
          </a:p>
          <a:p>
            <a:pPr>
              <a:lnSpc>
                <a:spcPct val="90000"/>
              </a:lnSpc>
            </a:pPr>
            <a:r>
              <a:rPr lang="en-US" sz="2600"/>
              <a:t>Lens fibers—cells filled with the transparent protein crystallin</a:t>
            </a:r>
          </a:p>
          <a:p>
            <a:pPr>
              <a:lnSpc>
                <a:spcPct val="90000"/>
              </a:lnSpc>
            </a:pPr>
            <a:r>
              <a:rPr lang="en-US" sz="2600"/>
              <a:t>Lens becomes denser, more convex, and less elastic with age</a:t>
            </a:r>
          </a:p>
          <a:p>
            <a:pPr>
              <a:lnSpc>
                <a:spcPct val="90000"/>
              </a:lnSpc>
            </a:pPr>
            <a:r>
              <a:rPr lang="en-US" sz="2600"/>
              <a:t>Cataracts (clouding of lens) occur as a consequence of aging, diabetes mellitus, heavy smoking, and frequent exposure to intense sunlight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15.9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print"/>
          <a:srcRect b="6262"/>
          <a:stretch>
            <a:fillRect/>
          </a:stretch>
        </p:blipFill>
        <p:spPr bwMode="auto">
          <a:xfrm>
            <a:off x="303213" y="762000"/>
            <a:ext cx="8535987" cy="522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1225" lvl="2" indent="-336550">
              <a:lnSpc>
                <a:spcPct val="90000"/>
              </a:lnSpc>
            </a:pPr>
            <a:r>
              <a:rPr lang="en-US" sz="2800" dirty="0" smtClean="0"/>
              <a:t>Close vision and bright light—sphincter papillae (circular muscles) contract; pupils constrict</a:t>
            </a:r>
          </a:p>
          <a:p>
            <a:pPr marL="911225" lvl="2" indent="-336550">
              <a:lnSpc>
                <a:spcPct val="90000"/>
              </a:lnSpc>
            </a:pPr>
            <a:r>
              <a:rPr lang="en-US" sz="2800" dirty="0" smtClean="0"/>
              <a:t>Distant vision and dim light—dilator papillae (radial muscles) contract; pupils dilate</a:t>
            </a:r>
          </a:p>
          <a:p>
            <a:pPr marL="911225" lvl="2" indent="-336550">
              <a:lnSpc>
                <a:spcPct val="90000"/>
              </a:lnSpc>
            </a:pPr>
            <a:r>
              <a:rPr lang="en-US" sz="2800" dirty="0" smtClean="0"/>
              <a:t>Changes in emotional state—pupils dilate when the subject matter is appealing or requires problem-solving skills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grades.mayfieldschools.org/pinnacle/common/picture.ashx?studentId=133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11598"/>
            <a:ext cx="2209800" cy="2946402"/>
          </a:xfrm>
          <a:prstGeom prst="rect">
            <a:avLst/>
          </a:prstGeom>
          <a:noFill/>
        </p:spPr>
      </p:pic>
      <p:pic>
        <p:nvPicPr>
          <p:cNvPr id="38914" name="Picture 2" descr="https://grades.mayfieldschools.org/pinnacle/common/picture.ashx?studentId=133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97299"/>
            <a:ext cx="2295525" cy="3060701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Eyebrows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Overlie the </a:t>
            </a:r>
            <a:r>
              <a:rPr lang="en-US" dirty="0" err="1"/>
              <a:t>supraorbital</a:t>
            </a:r>
            <a:r>
              <a:rPr lang="en-US" dirty="0"/>
              <a:t> margins</a:t>
            </a:r>
          </a:p>
          <a:p>
            <a:r>
              <a:rPr lang="en-US" dirty="0" smtClean="0"/>
              <a:t>Two Functions we will agree on</a:t>
            </a:r>
            <a:endParaRPr lang="en-US" dirty="0"/>
          </a:p>
          <a:p>
            <a:pPr lvl="1"/>
            <a:r>
              <a:rPr lang="en-US" dirty="0"/>
              <a:t>Shading the eye</a:t>
            </a:r>
          </a:p>
          <a:p>
            <a:pPr lvl="1"/>
            <a:r>
              <a:rPr lang="en-US" dirty="0"/>
              <a:t>Preventing perspiration from reaching the eye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4038600"/>
            <a:ext cx="2133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88620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752600" y="3886200"/>
            <a:ext cx="2590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209800" y="40386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grades.mayfieldschools.org/pinnacle/common/picture.ashx?studentId=131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09999"/>
            <a:ext cx="2286000" cy="3048002"/>
          </a:xfrm>
          <a:prstGeom prst="rect">
            <a:avLst/>
          </a:prstGeom>
          <a:noFill/>
        </p:spPr>
      </p:pic>
      <p:pic>
        <p:nvPicPr>
          <p:cNvPr id="37890" name="Picture 2" descr="https://grades.mayfieldschools.org/pinnacle/common/picture.ashx?studentId=139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2286000" cy="3048000"/>
          </a:xfrm>
          <a:prstGeom prst="rect">
            <a:avLst/>
          </a:prstGeom>
          <a:noFill/>
        </p:spPr>
      </p:pic>
      <p:pic>
        <p:nvPicPr>
          <p:cNvPr id="55300" name="Picture 4" descr="https://grades.mayfieldschools.org/pinnacle/common/picture.ashx?studentId=133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09998"/>
            <a:ext cx="2286000" cy="3048002"/>
          </a:xfrm>
          <a:prstGeom prst="rect">
            <a:avLst/>
          </a:prstGeom>
          <a:noFill/>
        </p:spPr>
      </p:pic>
      <p:pic>
        <p:nvPicPr>
          <p:cNvPr id="2" name="Picture 2" descr="https://grades.mayfieldschools.org/pinnacle/common/picture.ashx?studentId=1404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377440" cy="297180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Eyebrows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Overlie the </a:t>
            </a:r>
            <a:r>
              <a:rPr lang="en-US" dirty="0" err="1"/>
              <a:t>supraorbital</a:t>
            </a:r>
            <a:r>
              <a:rPr lang="en-US" dirty="0"/>
              <a:t> margins</a:t>
            </a:r>
          </a:p>
          <a:p>
            <a:r>
              <a:rPr lang="en-US" dirty="0" smtClean="0"/>
              <a:t>Two Functions we will agree on</a:t>
            </a:r>
            <a:endParaRPr lang="en-US" dirty="0"/>
          </a:p>
          <a:p>
            <a:pPr lvl="1"/>
            <a:r>
              <a:rPr lang="en-US" dirty="0"/>
              <a:t>Shading the eye</a:t>
            </a:r>
          </a:p>
          <a:p>
            <a:pPr lvl="1"/>
            <a:r>
              <a:rPr lang="en-US" dirty="0"/>
              <a:t>Preventing perspiration from reaching the eye</a:t>
            </a:r>
          </a:p>
        </p:txBody>
      </p:sp>
      <p:pic>
        <p:nvPicPr>
          <p:cNvPr id="35842" name="Picture 2" descr="https://grades.mayfieldschools.org/pinnacle/common/picture.ashx?studentId=1392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98898"/>
            <a:ext cx="2219325" cy="2959102"/>
          </a:xfrm>
          <a:prstGeom prst="rect">
            <a:avLst/>
          </a:prstGeom>
          <a:noFill/>
        </p:spPr>
      </p:pic>
      <p:pic>
        <p:nvPicPr>
          <p:cNvPr id="55298" name="Picture 2" descr="https://grades.mayfieldschools.org/pinnacle/common/picture.ashx?studentId=1444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911600"/>
            <a:ext cx="2209800" cy="2946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2209800" y="40386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676400" y="388620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https://grades.mayfieldschools.org/pinnacle/common/picture.ashx?studentId=1354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962400"/>
            <a:ext cx="2157222" cy="2895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419600" y="388620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4038600"/>
            <a:ext cx="2133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Eyelids or </a:t>
            </a:r>
            <a:r>
              <a:rPr lang="en-US" dirty="0" err="1" smtClean="0"/>
              <a:t>palbebrae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/>
              <a:t>Protect the eye </a:t>
            </a:r>
            <a:r>
              <a:rPr lang="en-US" dirty="0" err="1" smtClean="0"/>
              <a:t>anteriorly</a:t>
            </a:r>
            <a:r>
              <a:rPr lang="en-US" dirty="0" smtClean="0"/>
              <a:t>… </a:t>
            </a:r>
            <a:r>
              <a:rPr lang="en-US" i="1" dirty="0" smtClean="0"/>
              <a:t>do we have to write this?</a:t>
            </a:r>
            <a:endParaRPr lang="en-US" i="1" dirty="0"/>
          </a:p>
          <a:p>
            <a:r>
              <a:rPr lang="en-US" dirty="0" err="1"/>
              <a:t>Palpebral</a:t>
            </a:r>
            <a:r>
              <a:rPr lang="en-US" dirty="0"/>
              <a:t> fissure—separates eyelids </a:t>
            </a:r>
          </a:p>
          <a:p>
            <a:r>
              <a:rPr lang="en-US" dirty="0" err="1"/>
              <a:t>Lacrimal</a:t>
            </a:r>
            <a:r>
              <a:rPr lang="en-US" dirty="0"/>
              <a:t> </a:t>
            </a:r>
            <a:r>
              <a:rPr lang="en-US" dirty="0" err="1"/>
              <a:t>caruncle</a:t>
            </a:r>
            <a:r>
              <a:rPr lang="en-US" dirty="0"/>
              <a:t>—elevation at medial </a:t>
            </a:r>
            <a:r>
              <a:rPr lang="en-US" dirty="0" err="1"/>
              <a:t>commissure</a:t>
            </a:r>
            <a:r>
              <a:rPr lang="en-US" dirty="0"/>
              <a:t>; contains oil and sweat glands </a:t>
            </a:r>
          </a:p>
        </p:txBody>
      </p:sp>
      <p:pic>
        <p:nvPicPr>
          <p:cNvPr id="44034" name="Picture 2" descr="http://t1.gstatic.com/images?q=tbn:ANd9GcRuXvA1A6Jp-ZMR4H-0o5ibAunEh1lGN6wl_10AvRII9NXgWlND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4495800"/>
            <a:ext cx="2220903" cy="2209800"/>
          </a:xfrm>
          <a:prstGeom prst="rect">
            <a:avLst/>
          </a:prstGeom>
          <a:noFill/>
        </p:spPr>
      </p:pic>
      <p:sp>
        <p:nvSpPr>
          <p:cNvPr id="44036" name="AutoShape 4" descr="data:image/jpg;base64,/9j/4AAQSkZJRgABAQAAAQABAAD/2wCEAAkGBhQQEBQUEBAUFBUUEBQPDxAUFBAQFBAPFBAVFBQQFBUXHCYeFxkjGRQUHy8gIycpLSwsFR4xNTAqNSYrLCkBCQoKDgwOFw8PFywcHBwsKSwsLCkqLCwpLCkpKSwpKSksKSkpLCkpLCkpKSwpKSkpLCksKSksKSkpLCwpKSwsKf/AABEIALcBFAMBIgACEQEDEQH/xAAbAAACAwEBAQAAAAAAAAAAAAACAwABBAUGB//EAD8QAAEDAgQCBwUGBAYDAQAAAAEAAhEDIQQFEjFBURMiMmFxgZEGQlKhsRQjcsHR8BVDYuFzgpKys/FTY6IH/8QAGQEAAwEBAQAAAAAAAAAAAAAAAAECAwQF/8QAJxEBAQACAQQCAQMFAAAAAAAAAAECESEDEjFBBFFhE3GxFCJCkaH/2gAMAwEAAhEDEQA/APUtRhCEYXC9kQVyhlTUghygfXASK+Igb/r5LK2g5/MDkOX9R38gmTTUx4G35BJOYk7Aep/IJtPLQP8AoLQ3CNG90E5zse7hHo4oDj3cx6ELrtpgbCEL6QPBAcg5i7iPMQVYzMjj6iPmuk7CApD8sHAkfQ+SFFMzaO0PPcLVTxoOxXPqZURsCPw7em30WSphXt4fUfIpG9AKyIVF5kY1zefjyTBmrhv6goPh6PWpqXCp51z/AEWujmjXcQO7+yBp05VLMzFA8U0PQNDVqpVhBIqV6lRQSlJUKpAEohlWmFqKKIJIVQrUTJRCFGqISAYUVwqQFBWqCsJKWppVgJgCZE/ZQbkSnhqsBWglQpCsqigKKikKICKoVyogBIQuajVOSOMVbCg7hc6vlbeFvBdlyS9qTSPOVsvIWN9IjmPp4r1D2LNUoA8EbV2xw6WNe3ifqP7LXRztw3E+afUwAPBZKmWxt/2lsarp0M8ad7LbTzJp975rytbDkcEoVyOf7+qpF/Me3biAeI8kYevGszNw7/kVqoZ0Rz+qZcPUalWpcrD5y1261txIOyRyNQcrlZhUTG1EDR0q0sPVhyE2GKIQVcppWoqlWEBUKK1EAsIwEATGpKogEQCoIk0rCiitAUqRIS5AUVRKjnJbnpGOVJSi9AaiR6PlCXJJqoTVQchjnJRKA1Ut1ZG1yDcUBCDpVXSpK0ItSy1F0iHpEgW6msdfAA7WXRlVCD8vP18C4cFnAINwvTOpLPVwgPBVtFwjisebWXVwNayAYABObSjZFp4Y6am1k5lVYQUbainbTtdFtRMa9YWVE9j1SLi1ByIOWdrkxrkIsOBVhACiCbMSipRMgNTWpQTWpKpgVoQudjMO/U/S2znUagfI6vQkOcC3ck6REA73iE4i3TqKFy4VF2IJYJfdgf1jSMO+41GpAuJNWGi9+HuuwTK8t6V5gSXj7u7tLBwnqzrI28Bsnopl+HULktz1xXuxAN39qpoEBsBri+XtiY0t0G8dk2vdXQ1zpLyCQ8G+iBfrEXMtjaYNtglo5fw7bqiW6ouVh3VGai5jnlxZ71GZFMBzrkDTqmBvf0upmLhd1CoANyDRfA56WvJPkCUmkdE1Es1Vk+2AgEEEESCIII5grNVxqi1tMXQfXSX4pcitmQHFZnY5x7LT9ElajtPxiS7GrkhtV2wj5oxldU7uSVw3nHIft/esZyJ/F59UDsgM9o8BueO3rBT0XdG77eOaIY8c1zK2QloJJMASTfbmkvylw2cUaHd+HdZjQnsxS8ucLUbs5UMZUZuE08PXNqhMBXmMPnY2Nl1cPmAPFGxr6dIsS3U0LK8pspltmc1CtD2pLmpKlW1yex6yhNY5I2xrk1rllpuT2uVIsaGlMBSGlNBTZWGKlJVJp0pqY1KamAoMwFWXIJQlyEiL0p71T3pLnJKkW+olOcqcUp7klyI+ostfERxVYnE6RJMBcttN1c8dPLmk0jPWxJDiaImSS9mzSfibyd8j43TsLhHVhOq0wRcQRu0jge4rt4HJwOC0/Y2MfraIe5mmZIDoOxGxItfeJT8pt7fDlUcqY0wd9Jf5CJ+vyWxmGYASIkRI5AiWk/0m19rrFjMZpcXSRMPpP4teJsbcQYcOMk72XIxGaxBpvIIkN2BZO7fDzg8lpMNsMutp6J9doaCOcg/EA4amdzoLrd3oLsza2TIMTPeATceX17l5Cpmr77AntACA7vLdp8EgYpx4/PiOS0nSYX5OnsMVmrNW/E+hbA+V/IhJxea03Cpe56NzTygA2PiD6rzFTD1NIMEjh3XSSx593v3VTo1nflR6XEZ8HMibusTHZZtPiRfz7lWEx7Gt0k7BsDjOm49fqvNdDUt1TfZX0bxu0/qnehSny+dvUjFtNzEchefDu71BTa4fXkDO3ivKiodUEEH5Fa24x7d9uXBZXo2OjH5Urp4rKQ7b1XNqYepSMtmOS6OFzMHc34CwC22cOCyssdWOUy5jn5fnM2dYru0MRPFcDH5SDdu6zYTMXUnaX7cCp/Zf7vYakLljw2KDgCCtQcmnwBwVNKDG1C2m9w3DHOHG4aSFgqYx7O0CRcgdTUQDTF9Nt3O+SJNjv07LHLQxy4tLM+u1sNOoxLX6h70EWE9n5rq03I8KlmXhraU1pSGlNaU0ZQ4FRCComhAjBS5VykBlyBzlRcluegaRzkpzlTnpT6iS5FvqfvmlVDFyrmL8VixjiYaNz8klM5aa7/6QfUru4TBhjZja6XgMGGN2UxuY9HyLTtfSR57T6KpE5ZajU7Ftg6TcbgAahb4TxHJeezPOIFoN7kGW6haebT+zK5eYZpNgZA7MiHN7g5p27tknBYN9ZwMnx3+ZW2ODiz63qBdi6lUkDjv39/it+D9m3uEmeZK9TkXswBFvNenrZSGUX29w/RbSOTLKvjVDLC97zcgGAL84/Vet9mfZtj6wLm2b3Lm5S0QZE/eXF+Dp4LuZdmIpixgmRH3jjN+dl19vHDj3zyT7XY6kHPa0BrWDrEgASCJcfKV5bJc2p4nEtpta+CY1dVoPeGm/qs/ttXc9hdBGqs3WL9mCR8wFzslovaTVptcRT0ue4AkMBdpaXHhJspvHBznl95b7IYboY0idPaO6+dY3Atp1HNAFiYPMcvPZacH/APoNZzC2BZo63eTH0lc6tWLndbcjrdxkRxTwl9jKz0Ri8ACwx7pBBj3TtfxXqMD7MU8Vh2P0iS2/ivPVAdBn4GztzIGy+hewNOcIJ+J0eqnqzhXSvL57m3se+kZYLclzKdZ1M6Xgju2n0X2jHYUOmQvIZz7MtfMALkym/Lu6eVnh5ijjA630B/f5IMZgQ8bLPjMA+g7YwtODxMi5XPljp6HTz7vLm4eu6g6HdngeS7LcyYIl24mAHOMc4AMBYcazWS1gkiz3cGd3e7u9e/NhJomOBMk8Se9S036jt/b2ua4tkkNLoLajZjxCynMn/B7rnDcaoDjIgm0tA4777S+niJG6Z0qNwdt+2WtjKgkR8YBaHe6HQb87FaBmTr6WCwJMh+4DyWjv6oH+ZG1600nI3Po+2/ZbMyeXOaGCxIBh2wFUnz+7by7YttOzLsY55cHNjTEGDxncnjadhvxEEnTK0NKe09t+zgohBUQnSSqLlRKAlBo56Q6qjcEo0+aVXIE1JQF4CJ4S+hlSsD639kvCiCSbu5SJ8gfyWynhUdTByE4jK/Tk5lnmmwPlABHo4H97LzmIxrnm7jfvN138bkjjcTa8Q0D8lidl4tIII4Hj+q6JlI4ssM82TLstNQ32XucmyoNAsuZlrGjuXapZjDtFOm6o8RqAhjGEiQH1DYWIMDUYItdVLtllh2x6zL6QAC31qWppHMEfJedy+jVc9r6tfSGu1CjRGmmbEaaj3AuqC/8ASJAtZeip1VpHNk+PVqBpVqtI/ESJtxkLT0xLTDdrk8/D6c16D28yMkivTFx2/DmvLUq4d1hbn48R4Lrwy3HHnNVjx+FFQEEag6GFsWju5RAvwWHDZeKDKtMOJFXTTDiAdBpVG1TMHrSGwNl2C4eHMEWSXs+8p2F3PJ7yaZVWFKDC4IMYYLt5nnG7jwI4R3LQ9xbcML7wQIBaACQ8Am/gLplJ4j1EDw2jwS3EXvYe8bx/QEAFXFNe2GGZIBHEAbAt3HnzX1X2YwnQ4VjTvpk+JXzfJcj+1udUe2G02uc1wJDgQ0kBrhBF+S+k5ZiCcPRJMk0KTnHm40mkn1Kw6mXpv08fZuJcubWC14iqIkmBzNguVXzFg2dPhdc+VdfTlvhz80wjXtMhePr5O/pHNpgtaAHF0iXT7reRtueduY9hiMe08VzWVxqJ8gsbXodPDbg0HBsNjTFoVYrDBwkLpZhl5qHskHnxXNZqY7Q7yPNY10SaY6NUtsVtZWlTE4SbwsmgtSONDceNLC62oNPhMfqtNLMBAs641CQQC3q9aeXWC5NJzOqCw3iLzAJbHGwu308Ftw9emGz0ZuNoEkFgeBvya23cFemfdft1qWas5OiJktgXaXDjxDXel4tOzB4wVJ07ANg851AjyLVyzXZpP3XZIaZiGuBc0CxmQNUEc/TfltVjgTTYWixuI1Bw1B3/ANH1T1wmZW3y6AUVBWkaiqhHCkJplBpQlidCsNSVtn6FTok+FRCBstrU4JBMKCqgmgtt9PFYcTlwdw8TxlbWPlFKCeexDHURLRqlwY1pJ6zzs0fnyAPJastrOotAk8XOdvreTLnbcT6WHBPw7eleanus1U6Pe7apW8z1R3NJ95aXUxyVb0nXd5acH7RgWMHwsfRdaj7RU+JI8l5irhmwJE3k96p+FEWkHuMAeSqdSxnehjXr/wCK0niC9t9wf7ryec+zQ1GphXt5mnqG/d+iQ7DkEQ438Dw5KhTd8Xy/cK8etcWWXw8cvbkPqFpiowtPG0g+Rss9bEMD6cO2c4nqx/LdHFd5wfzG/GVmxFB3SUrNnVU5H+U662/qvwwvwNf5f8c77UNmgu5gCxjwXRy7IjVOqs8U2C+mZcfAC60MpPPvNHOJF/3dGcISYNS0arA7ybH0U35N9RePwZ7y27tXOaNCg5lJpjQ5u0Dsnz+S5mF9p6ho0msGmKNNk6Z2ptFpvwWN+Ga0O3I0EwbDY8FeAMUaYH/iZ/sCwvUtdOPx8JfDRUxVR13unlJmPAIWgniqlUXrPbqkk4hFBgFesYuRSk84a5PfSB2sVhxT9DukbJEAVWi+pgmHgfE2TbiCeICZ08wQZBEgjYg7EJ0Yz0VXyprnFxpsc4mXOIBJMASSe4BZX5I0/wApg/yt/RdAVii6ZLdPU+nP/hNPjSZ/pakDL2NMtY0HgQACuw50rM9qOSmM+mJmEb8DbXFhY/sLXRwrfhbtGw25eCEC610mqV6hjMO2Z0NnnAm5k38ZK0UaIb2WgSZMACTzMIGBOamngwKKBWmgcKK4UTQpWoogKQEoihKSi3rnfxFpc4baSRu0mQ4NA0A6hJIi110SsdXL2kydUgkt6zuoS4OJbyuAgXfoNHNWTGqLwN7y0EHumYvuQmPxoqtLKdSC4DrQ4Ho5GpzJHa0utykFZ3ZYyZgzaTJJMCBJO6ungmtdqAMxp3O2lrY9Gt9PFPgtZXy6tLS0BrQAAA1oGwaBAA8ArJlYxVRiskrRr2oHBTpVWtB6Lr3afA7Wi3BJy956KmSSZpU5JJJJ0CSSd0+q+x8D9Fmy933NL/Bp/wDG1Hoa5adV1mxJ+9o/iqf8Lk4uWTEv+8o/if8A8TkoeU4/1/Lbqj1nzVa0s1Ut1ZCtGVz1XfhP0KTg3/dU/wDCZ/sCCs7qu/Cfol4Qnomf4bP9gT9J9tRqIS+UICNlNAUAsjWdE6P5bzDf/XUPufhcduRtxC6LWIuiBsQDtY7bqpE2sxpoSxZ25iejpmNTi1vS2Mh0N1DhBuTx2NtyIcW8jsjslxgPBaRo6lx2pef9OyfaX6kOMoDKS7GvAksEQDYPkamvPy0CfxcIvTMW7S5xERoABBgTULCefIqe051I1U2LSwLlPzNzfcGxvDo96Hc4OkWjjvNk12LeXCAYltwDDh0pbIkSAQJ80dtH6kddic1YMsxRqNJc2IIGxEgsa6bk8SR5cNl0GKVb3NjAUVgKJo2aqIVq4VMwFUiIQlI9qQlEUJQoBQkJkIXBJRTgg0ppCFI2QYlukOmATA1QJMkR8iqOKZ8bfUcdlX8MGnTrfHWAHUs18hzbNmCDxvYXS3ZQySbySXcCAdYeDBEWIi/CU+E/3GjEtvD22AcbizSJBPdCr7Y2O23luN4mPRD/AA9uhzLw6J290NAItHugpJylsmdtIA2nV0nSayI0zMcNkcK3l9GnGtMjUBbtSIgxEGb9oKsG4dGzSZHRtDTtIDQAfkhblrQQQXAiII02ILTMRG7Rwi5T6NAMaGiYaA0TcwBxS4Od2+VSVmxVnUzckOdDWiS4mm70tJW3SlV8G1+nUJDSXQYIJLS28+KIeXMJGKaWh2tsEAgkgWIB4/ib6hWyoCYBkxPMR1bz/mClXK5cHNcRDmuAhsNg0yYtypN+aZhsvFMy0nbTeOTBO39A9SnqJ3kjqVj3gj5JOGrMDGjWLU23JaIGgQSJtIj1W7QswypukCTaI7JuGMaNxypt+fcnIWVvo9gBAIgg3BFwRzTA1VSpaWgSTAAk3JgcSmAKpBtQCIBXCKFWk7AUDk0pbkqNklC5s7/uDIRuCkKKuK0TY3HIpoQgJjQpUNoTWpYCa0IKmAKkQCtNmJWFQRBUzCQqITIVFqAUQhITCEOlJUpZCohMIVEIPZRCotTYQkJK2VpQFqeQhLUaPZBaq0pxah0o0eyoU0phaqhGj7g6VYCKFIT0XcFSEUKQnothhXCtRVInaQiCFXKolqSqlCSglkoCrUU2qkDCkIlFnVxQCYAqARtSUJoTmhLaE9jU2dogFEQCiEbCEQVKKkiVqKIJRagIUUQcVCGFaiDgYVQookaiEJCiiDCQqIUUTASFUKKICKlFEwhVSoomFSooomlFaiiDQqlFEqoMqK1FNUigCtRSobQmNaoogqaxqc0KKIZ0aiiibN//2Q=="/>
          <p:cNvSpPr>
            <a:spLocks noChangeAspect="1" noChangeArrowheads="1"/>
          </p:cNvSpPr>
          <p:nvPr/>
        </p:nvSpPr>
        <p:spPr bwMode="auto">
          <a:xfrm>
            <a:off x="80963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Eyelids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Eyelashes </a:t>
            </a:r>
          </a:p>
          <a:p>
            <a:pPr lvl="1"/>
            <a:r>
              <a:rPr lang="en-US" dirty="0"/>
              <a:t>Nerve endings of follicles initiate reflex blinking</a:t>
            </a:r>
          </a:p>
          <a:p>
            <a:r>
              <a:rPr lang="en-US" dirty="0"/>
              <a:t>Lubricating glands associated with the </a:t>
            </a:r>
            <a:r>
              <a:rPr lang="en-US" dirty="0" smtClean="0"/>
              <a:t>eyelids</a:t>
            </a:r>
            <a:endParaRPr lang="en-US" dirty="0"/>
          </a:p>
        </p:txBody>
      </p:sp>
      <p:sp>
        <p:nvSpPr>
          <p:cNvPr id="43010" name="AutoShape 2" descr="data:image/jpg;base64,/9j/4AAQSkZJRgABAQAAAQABAAD/2wCEAAkGBhQQEBQUEBAUFBUUEBQPDxAUFBAQFBAPFBAVFBQQFBUXHCYeFxkjGRQUHy8gIycpLSwsFR4xNTAqNSYrLCkBCQoKDgwOFw8PFywcHBwsKSwsLCkqLCwpLCkpKSwpKSksKSkpLCkpLCkpKSwpKSkpLCksKSksKSkpLCwpKSwsKf/AABEIALcBFAMBIgACEQEDEQH/xAAbAAACAwEBAQAAAAAAAAAAAAACAwABBAUGB//EAD8QAAEDAgQCBwUGBAYDAQAAAAEAAhEDIQQFEjFBURMiMmFxgZEGQlKhsRQjcsHR8BVDYuFzgpKys/FTY6IH/8QAGQEAAwEBAQAAAAAAAAAAAAAAAAECAwQF/8QAJxEBAQACAQQCAQMFAAAAAAAAAAECESEDEjFBBFFhE3GxFCJCkaH/2gAMAwEAAhEDEQA/APUtRhCEYXC9kQVyhlTUghygfXASK+Igb/r5LK2g5/MDkOX9R38gmTTUx4G35BJOYk7Aep/IJtPLQP8AoLQ3CNG90E5zse7hHo4oDj3cx6ELrtpgbCEL6QPBAcg5i7iPMQVYzMjj6iPmuk7CApD8sHAkfQ+SFFMzaO0PPcLVTxoOxXPqZURsCPw7em30WSphXt4fUfIpG9AKyIVF5kY1zefjyTBmrhv6goPh6PWpqXCp51z/AEWujmjXcQO7+yBp05VLMzFA8U0PQNDVqpVhBIqV6lRQSlJUKpAEohlWmFqKKIJIVQrUTJRCFGqISAYUVwqQFBWqCsJKWppVgJgCZE/ZQbkSnhqsBWglQpCsqigKKikKICKoVyogBIQuajVOSOMVbCg7hc6vlbeFvBdlyS9qTSPOVsvIWN9IjmPp4r1D2LNUoA8EbV2xw6WNe3ifqP7LXRztw3E+afUwAPBZKmWxt/2lsarp0M8ad7LbTzJp975rytbDkcEoVyOf7+qpF/Me3biAeI8kYevGszNw7/kVqoZ0Rz+qZcPUalWpcrD5y1261txIOyRyNQcrlZhUTG1EDR0q0sPVhyE2GKIQVcppWoqlWEBUKK1EAsIwEATGpKogEQCoIk0rCiitAUqRIS5AUVRKjnJbnpGOVJSi9AaiR6PlCXJJqoTVQchjnJRKA1Ut1ZG1yDcUBCDpVXSpK0ItSy1F0iHpEgW6msdfAA7WXRlVCD8vP18C4cFnAINwvTOpLPVwgPBVtFwjisebWXVwNayAYABObSjZFp4Y6am1k5lVYQUbainbTtdFtRMa9YWVE9j1SLi1ByIOWdrkxrkIsOBVhACiCbMSipRMgNTWpQTWpKpgVoQudjMO/U/S2znUagfI6vQkOcC3ck6REA73iE4i3TqKFy4VF2IJYJfdgf1jSMO+41GpAuJNWGi9+HuuwTK8t6V5gSXj7u7tLBwnqzrI28Bsnopl+HULktz1xXuxAN39qpoEBsBri+XtiY0t0G8dk2vdXQ1zpLyCQ8G+iBfrEXMtjaYNtglo5fw7bqiW6ouVh3VGai5jnlxZ71GZFMBzrkDTqmBvf0upmLhd1CoANyDRfA56WvJPkCUmkdE1Es1Vk+2AgEEEESCIII5grNVxqi1tMXQfXSX4pcitmQHFZnY5x7LT9ElajtPxiS7GrkhtV2wj5oxldU7uSVw3nHIft/esZyJ/F59UDsgM9o8BueO3rBT0XdG77eOaIY8c1zK2QloJJMASTfbmkvylw2cUaHd+HdZjQnsxS8ucLUbs5UMZUZuE08PXNqhMBXmMPnY2Nl1cPmAPFGxr6dIsS3U0LK8pspltmc1CtD2pLmpKlW1yex6yhNY5I2xrk1rllpuT2uVIsaGlMBSGlNBTZWGKlJVJp0pqY1KamAoMwFWXIJQlyEiL0p71T3pLnJKkW+olOcqcUp7klyI+ostfERxVYnE6RJMBcttN1c8dPLmk0jPWxJDiaImSS9mzSfibyd8j43TsLhHVhOq0wRcQRu0jge4rt4HJwOC0/Y2MfraIe5mmZIDoOxGxItfeJT8pt7fDlUcqY0wd9Jf5CJ+vyWxmGYASIkRI5AiWk/0m19rrFjMZpcXSRMPpP4teJsbcQYcOMk72XIxGaxBpvIIkN2BZO7fDzg8lpMNsMutp6J9doaCOcg/EA4amdzoLrd3oLsza2TIMTPeATceX17l5Cpmr77AntACA7vLdp8EgYpx4/PiOS0nSYX5OnsMVmrNW/E+hbA+V/IhJxea03Cpe56NzTygA2PiD6rzFTD1NIMEjh3XSSx593v3VTo1nflR6XEZ8HMibusTHZZtPiRfz7lWEx7Gt0k7BsDjOm49fqvNdDUt1TfZX0bxu0/qnehSny+dvUjFtNzEchefDu71BTa4fXkDO3ivKiodUEEH5Fa24x7d9uXBZXo2OjH5Urp4rKQ7b1XNqYepSMtmOS6OFzMHc34CwC22cOCyssdWOUy5jn5fnM2dYru0MRPFcDH5SDdu6zYTMXUnaX7cCp/Zf7vYakLljw2KDgCCtQcmnwBwVNKDG1C2m9w3DHOHG4aSFgqYx7O0CRcgdTUQDTF9Nt3O+SJNjv07LHLQxy4tLM+u1sNOoxLX6h70EWE9n5rq03I8KlmXhraU1pSGlNaU0ZQ4FRCComhAjBS5VykBlyBzlRcluegaRzkpzlTnpT6iS5FvqfvmlVDFyrmL8VixjiYaNz8klM5aa7/6QfUru4TBhjZja6XgMGGN2UxuY9HyLTtfSR57T6KpE5ZajU7Ftg6TcbgAahb4TxHJeezPOIFoN7kGW6haebT+zK5eYZpNgZA7MiHN7g5p27tknBYN9ZwMnx3+ZW2ODiz63qBdi6lUkDjv39/it+D9m3uEmeZK9TkXswBFvNenrZSGUX29w/RbSOTLKvjVDLC97zcgGAL84/Vet9mfZtj6wLm2b3Lm5S0QZE/eXF+Dp4LuZdmIpixgmRH3jjN+dl19vHDj3zyT7XY6kHPa0BrWDrEgASCJcfKV5bJc2p4nEtpta+CY1dVoPeGm/qs/ttXc9hdBGqs3WL9mCR8wFzslovaTVptcRT0ue4AkMBdpaXHhJspvHBznl95b7IYboY0idPaO6+dY3Atp1HNAFiYPMcvPZacH/APoNZzC2BZo63eTH0lc6tWLndbcjrdxkRxTwl9jKz0Ri8ACwx7pBBj3TtfxXqMD7MU8Vh2P0iS2/ivPVAdBn4GztzIGy+hewNOcIJ+J0eqnqzhXSvL57m3se+kZYLclzKdZ1M6Xgju2n0X2jHYUOmQvIZz7MtfMALkym/Lu6eVnh5ijjA630B/f5IMZgQ8bLPjMA+g7YwtODxMi5XPljp6HTz7vLm4eu6g6HdngeS7LcyYIl24mAHOMc4AMBYcazWS1gkiz3cGd3e7u9e/NhJomOBMk8Se9S036jt/b2ua4tkkNLoLajZjxCynMn/B7rnDcaoDjIgm0tA4777S+niJG6Z0qNwdt+2WtjKgkR8YBaHe6HQb87FaBmTr6WCwJMh+4DyWjv6oH+ZG1600nI3Po+2/ZbMyeXOaGCxIBh2wFUnz+7by7YttOzLsY55cHNjTEGDxncnjadhvxEEnTK0NKe09t+zgohBUQnSSqLlRKAlBo56Q6qjcEo0+aVXIE1JQF4CJ4S+hlSsD639kvCiCSbu5SJ8gfyWynhUdTByE4jK/Tk5lnmmwPlABHo4H97LzmIxrnm7jfvN138bkjjcTa8Q0D8lidl4tIII4Hj+q6JlI4ssM82TLstNQ32XucmyoNAsuZlrGjuXapZjDtFOm6o8RqAhjGEiQH1DYWIMDUYItdVLtllh2x6zL6QAC31qWppHMEfJedy+jVc9r6tfSGu1CjRGmmbEaaj3AuqC/8ASJAtZeip1VpHNk+PVqBpVqtI/ESJtxkLT0xLTDdrk8/D6c16D28yMkivTFx2/DmvLUq4d1hbn48R4Lrwy3HHnNVjx+FFQEEag6GFsWju5RAvwWHDZeKDKtMOJFXTTDiAdBpVG1TMHrSGwNl2C4eHMEWSXs+8p2F3PJ7yaZVWFKDC4IMYYLt5nnG7jwI4R3LQ9xbcML7wQIBaACQ8Am/gLplJ4j1EDw2jwS3EXvYe8bx/QEAFXFNe2GGZIBHEAbAt3HnzX1X2YwnQ4VjTvpk+JXzfJcj+1udUe2G02uc1wJDgQ0kBrhBF+S+k5ZiCcPRJMk0KTnHm40mkn1Kw6mXpv08fZuJcubWC14iqIkmBzNguVXzFg2dPhdc+VdfTlvhz80wjXtMhePr5O/pHNpgtaAHF0iXT7reRtueduY9hiMe08VzWVxqJ8gsbXodPDbg0HBsNjTFoVYrDBwkLpZhl5qHskHnxXNZqY7Q7yPNY10SaY6NUtsVtZWlTE4SbwsmgtSONDceNLC62oNPhMfqtNLMBAs641CQQC3q9aeXWC5NJzOqCw3iLzAJbHGwu308Ftw9emGz0ZuNoEkFgeBvya23cFemfdft1qWas5OiJktgXaXDjxDXel4tOzB4wVJ07ANg851AjyLVyzXZpP3XZIaZiGuBc0CxmQNUEc/TfltVjgTTYWixuI1Bw1B3/ANH1T1wmZW3y6AUVBWkaiqhHCkJplBpQlidCsNSVtn6FTok+FRCBstrU4JBMKCqgmgtt9PFYcTlwdw8TxlbWPlFKCeexDHURLRqlwY1pJ6zzs0fnyAPJastrOotAk8XOdvreTLnbcT6WHBPw7eleanus1U6Pe7apW8z1R3NJ95aXUxyVb0nXd5acH7RgWMHwsfRdaj7RU+JI8l5irhmwJE3k96p+FEWkHuMAeSqdSxnehjXr/wCK0niC9t9wf7ryec+zQ1GphXt5mnqG/d+iQ7DkEQ438Dw5KhTd8Xy/cK8etcWWXw8cvbkPqFpiowtPG0g+Rss9bEMD6cO2c4nqx/LdHFd5wfzG/GVmxFB3SUrNnVU5H+U662/qvwwvwNf5f8c77UNmgu5gCxjwXRy7IjVOqs8U2C+mZcfAC60MpPPvNHOJF/3dGcISYNS0arA7ybH0U35N9RePwZ7y27tXOaNCg5lJpjQ5u0Dsnz+S5mF9p6ho0msGmKNNk6Z2ptFpvwWN+Ga0O3I0EwbDY8FeAMUaYH/iZ/sCwvUtdOPx8JfDRUxVR13unlJmPAIWgniqlUXrPbqkk4hFBgFesYuRSk84a5PfSB2sVhxT9DukbJEAVWi+pgmHgfE2TbiCeICZ08wQZBEgjYg7EJ0Yz0VXyprnFxpsc4mXOIBJMASSe4BZX5I0/wApg/yt/RdAVii6ZLdPU+nP/hNPjSZ/pakDL2NMtY0HgQACuw50rM9qOSmM+mJmEb8DbXFhY/sLXRwrfhbtGw25eCEC610mqV6hjMO2Z0NnnAm5k38ZK0UaIb2WgSZMACTzMIGBOamngwKKBWmgcKK4UTQpWoogKQEoihKSi3rnfxFpc4baSRu0mQ4NA0A6hJIi110SsdXL2kydUgkt6zuoS4OJbyuAgXfoNHNWTGqLwN7y0EHumYvuQmPxoqtLKdSC4DrQ4Ho5GpzJHa0utykFZ3ZYyZgzaTJJMCBJO6ungmtdqAMxp3O2lrY9Gt9PFPgtZXy6tLS0BrQAAA1oGwaBAA8ArJlYxVRiskrRr2oHBTpVWtB6Lr3afA7Wi3BJy956KmSSZpU5JJJJ0CSSd0+q+x8D9Fmy933NL/Bp/wDG1Hoa5adV1mxJ+9o/iqf8Lk4uWTEv+8o/if8A8TkoeU4/1/Lbqj1nzVa0s1Ut1ZCtGVz1XfhP0KTg3/dU/wDCZ/sCCs7qu/Cfol4Qnomf4bP9gT9J9tRqIS+UICNlNAUAsjWdE6P5bzDf/XUPufhcduRtxC6LWIuiBsQDtY7bqpE2sxpoSxZ25iejpmNTi1vS2Mh0N1DhBuTx2NtyIcW8jsjslxgPBaRo6lx2pef9OyfaX6kOMoDKS7GvAksEQDYPkamvPy0CfxcIvTMW7S5xERoABBgTULCefIqe051I1U2LSwLlPzNzfcGxvDo96Hc4OkWjjvNk12LeXCAYltwDDh0pbIkSAQJ80dtH6kddic1YMsxRqNJc2IIGxEgsa6bk8SR5cNl0GKVb3NjAUVgKJo2aqIVq4VMwFUiIQlI9qQlEUJQoBQkJkIXBJRTgg0ppCFI2QYlukOmATA1QJMkR8iqOKZ8bfUcdlX8MGnTrfHWAHUs18hzbNmCDxvYXS3ZQySbySXcCAdYeDBEWIi/CU+E/3GjEtvD22AcbizSJBPdCr7Y2O23luN4mPRD/AA9uhzLw6J290NAItHugpJylsmdtIA2nV0nSayI0zMcNkcK3l9GnGtMjUBbtSIgxEGb9oKsG4dGzSZHRtDTtIDQAfkhblrQQQXAiII02ILTMRG7Rwi5T6NAMaGiYaA0TcwBxS4Od2+VSVmxVnUzckOdDWiS4mm70tJW3SlV8G1+nUJDSXQYIJLS28+KIeXMJGKaWh2tsEAgkgWIB4/ib6hWyoCYBkxPMR1bz/mClXK5cHNcRDmuAhsNg0yYtypN+aZhsvFMy0nbTeOTBO39A9SnqJ3kjqVj3gj5JOGrMDGjWLU23JaIGgQSJtIj1W7QswypukCTaI7JuGMaNxypt+fcnIWVvo9gBAIgg3BFwRzTA1VSpaWgSTAAk3JgcSmAKpBtQCIBXCKFWk7AUDk0pbkqNklC5s7/uDIRuCkKKuK0TY3HIpoQgJjQpUNoTWpYCa0IKmAKkQCtNmJWFQRBUzCQqITIVFqAUQhITCEOlJUpZCohMIVEIPZRCotTYQkJK2VpQFqeQhLUaPZBaq0pxah0o0eyoU0phaqhGj7g6VYCKFIT0XcFSEUKQnothhXCtRVInaQiCFXKolqSqlCSglkoCrUU2qkDCkIlFnVxQCYAqARtSUJoTmhLaE9jU2dogFEQCiEbCEQVKKkiVqKIJRagIUUQcVCGFaiDgYVQookaiEJCiiDCQqIUUTASFUKKICKlFEwhVSoomFSooomlFaiiDQqlFEqoMqK1FNUigCtRSobQmNaoogqaxqc0KKIZ0aiiibN//2Q=="/>
          <p:cNvSpPr>
            <a:spLocks noChangeAspect="1" noChangeArrowheads="1"/>
          </p:cNvSpPr>
          <p:nvPr/>
        </p:nvSpPr>
        <p:spPr bwMode="auto">
          <a:xfrm>
            <a:off x="80963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t2.gstatic.com/images?q=tbn:ANd9GcQSVq67MmZbcwXt9YcQ1gWOoamnxOnd-JpqyPmJL2tXVdErPOAH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0"/>
            <a:ext cx="3051926" cy="2286000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SSSFcxanUdlsdHgCAIRAkJwFB2nFlMMMdyB9YnA4x-NndtTtZ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64732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15.1b</a:t>
            </a:r>
          </a:p>
        </p:txBody>
      </p:sp>
      <p:pic>
        <p:nvPicPr>
          <p:cNvPr id="15369" name="Picture 9" descr="figure_15_01_b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5775"/>
            <a:ext cx="8229600" cy="5886450"/>
          </a:xfrm>
          <a:prstGeom prst="rect">
            <a:avLst/>
          </a:prstGeom>
          <a:noFill/>
        </p:spPr>
      </p:pic>
      <p:sp>
        <p:nvSpPr>
          <p:cNvPr id="15370" name="Freeform 10"/>
          <p:cNvSpPr>
            <a:spLocks/>
          </p:cNvSpPr>
          <p:nvPr/>
        </p:nvSpPr>
        <p:spPr bwMode="auto">
          <a:xfrm>
            <a:off x="2479675" y="641350"/>
            <a:ext cx="2317750" cy="822325"/>
          </a:xfrm>
          <a:custGeom>
            <a:avLst/>
            <a:gdLst/>
            <a:ahLst/>
            <a:cxnLst>
              <a:cxn ang="0">
                <a:pos x="1460" y="0"/>
              </a:cxn>
              <a:cxn ang="0">
                <a:pos x="1350" y="0"/>
              </a:cxn>
              <a:cxn ang="0">
                <a:pos x="0" y="518"/>
              </a:cxn>
            </a:cxnLst>
            <a:rect l="0" t="0" r="r" b="b"/>
            <a:pathLst>
              <a:path w="1460" h="518">
                <a:moveTo>
                  <a:pt x="1460" y="0"/>
                </a:moveTo>
                <a:lnTo>
                  <a:pt x="1350" y="0"/>
                </a:lnTo>
                <a:lnTo>
                  <a:pt x="0" y="51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044950" y="1139825"/>
            <a:ext cx="7270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4156075" y="1387475"/>
            <a:ext cx="615950" cy="107950"/>
          </a:xfrm>
          <a:custGeom>
            <a:avLst/>
            <a:gdLst/>
            <a:ahLst/>
            <a:cxnLst>
              <a:cxn ang="0">
                <a:pos x="388" y="68"/>
              </a:cxn>
              <a:cxn ang="0">
                <a:pos x="250" y="68"/>
              </a:cxn>
              <a:cxn ang="0">
                <a:pos x="0" y="0"/>
              </a:cxn>
            </a:cxnLst>
            <a:rect l="0" t="0" r="r" b="b"/>
            <a:pathLst>
              <a:path w="388" h="68">
                <a:moveTo>
                  <a:pt x="388" y="68"/>
                </a:moveTo>
                <a:lnTo>
                  <a:pt x="250" y="6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3321050" y="1835150"/>
            <a:ext cx="1450975" cy="346075"/>
          </a:xfrm>
          <a:custGeom>
            <a:avLst/>
            <a:gdLst/>
            <a:ahLst/>
            <a:cxnLst>
              <a:cxn ang="0">
                <a:pos x="914" y="0"/>
              </a:cxn>
              <a:cxn ang="0">
                <a:pos x="776" y="0"/>
              </a:cxn>
              <a:cxn ang="0">
                <a:pos x="0" y="218"/>
              </a:cxn>
            </a:cxnLst>
            <a:rect l="0" t="0" r="r" b="b"/>
            <a:pathLst>
              <a:path w="914" h="218">
                <a:moveTo>
                  <a:pt x="914" y="0"/>
                </a:moveTo>
                <a:lnTo>
                  <a:pt x="776" y="0"/>
                </a:lnTo>
                <a:lnTo>
                  <a:pt x="0" y="21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3308350" y="2212975"/>
            <a:ext cx="1463675" cy="123825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784" y="0"/>
              </a:cxn>
              <a:cxn ang="0">
                <a:pos x="0" y="78"/>
              </a:cxn>
            </a:cxnLst>
            <a:rect l="0" t="0" r="r" b="b"/>
            <a:pathLst>
              <a:path w="922" h="78">
                <a:moveTo>
                  <a:pt x="922" y="0"/>
                </a:moveTo>
                <a:lnTo>
                  <a:pt x="784" y="0"/>
                </a:lnTo>
                <a:lnTo>
                  <a:pt x="0" y="7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3552825" y="2517775"/>
            <a:ext cx="1184275" cy="50800"/>
          </a:xfrm>
          <a:custGeom>
            <a:avLst/>
            <a:gdLst/>
            <a:ahLst/>
            <a:cxnLst>
              <a:cxn ang="0">
                <a:pos x="746" y="32"/>
              </a:cxn>
              <a:cxn ang="0">
                <a:pos x="630" y="32"/>
              </a:cxn>
              <a:cxn ang="0">
                <a:pos x="0" y="0"/>
              </a:cxn>
            </a:cxnLst>
            <a:rect l="0" t="0" r="r" b="b"/>
            <a:pathLst>
              <a:path w="746" h="32">
                <a:moveTo>
                  <a:pt x="746" y="32"/>
                </a:moveTo>
                <a:lnTo>
                  <a:pt x="630" y="3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3340100" y="2860675"/>
            <a:ext cx="1431925" cy="155575"/>
          </a:xfrm>
          <a:custGeom>
            <a:avLst/>
            <a:gdLst/>
            <a:ahLst/>
            <a:cxnLst>
              <a:cxn ang="0">
                <a:pos x="902" y="0"/>
              </a:cxn>
              <a:cxn ang="0">
                <a:pos x="764" y="0"/>
              </a:cxn>
              <a:cxn ang="0">
                <a:pos x="0" y="98"/>
              </a:cxn>
            </a:cxnLst>
            <a:rect l="0" t="0" r="r" b="b"/>
            <a:pathLst>
              <a:path w="902" h="98">
                <a:moveTo>
                  <a:pt x="902" y="0"/>
                </a:moveTo>
                <a:lnTo>
                  <a:pt x="764" y="0"/>
                </a:lnTo>
                <a:lnTo>
                  <a:pt x="0" y="9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3708400" y="3749675"/>
            <a:ext cx="1187450" cy="688975"/>
          </a:xfrm>
          <a:custGeom>
            <a:avLst/>
            <a:gdLst/>
            <a:ahLst/>
            <a:cxnLst>
              <a:cxn ang="0">
                <a:pos x="748" y="434"/>
              </a:cxn>
              <a:cxn ang="0">
                <a:pos x="610" y="434"/>
              </a:cxn>
              <a:cxn ang="0">
                <a:pos x="0" y="0"/>
              </a:cxn>
            </a:cxnLst>
            <a:rect l="0" t="0" r="r" b="b"/>
            <a:pathLst>
              <a:path w="748" h="434">
                <a:moveTo>
                  <a:pt x="748" y="434"/>
                </a:moveTo>
                <a:lnTo>
                  <a:pt x="610" y="43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3006725" y="3994150"/>
            <a:ext cx="1889125" cy="777875"/>
          </a:xfrm>
          <a:custGeom>
            <a:avLst/>
            <a:gdLst/>
            <a:ahLst/>
            <a:cxnLst>
              <a:cxn ang="0">
                <a:pos x="1190" y="490"/>
              </a:cxn>
              <a:cxn ang="0">
                <a:pos x="1052" y="490"/>
              </a:cxn>
              <a:cxn ang="0">
                <a:pos x="0" y="0"/>
              </a:cxn>
            </a:cxnLst>
            <a:rect l="0" t="0" r="r" b="b"/>
            <a:pathLst>
              <a:path w="1190" h="490">
                <a:moveTo>
                  <a:pt x="1190" y="490"/>
                </a:moveTo>
                <a:lnTo>
                  <a:pt x="1052" y="49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3019425" y="4222750"/>
            <a:ext cx="1876425" cy="1035050"/>
          </a:xfrm>
          <a:custGeom>
            <a:avLst/>
            <a:gdLst/>
            <a:ahLst/>
            <a:cxnLst>
              <a:cxn ang="0">
                <a:pos x="1182" y="652"/>
              </a:cxn>
              <a:cxn ang="0">
                <a:pos x="1044" y="652"/>
              </a:cxn>
              <a:cxn ang="0">
                <a:pos x="0" y="0"/>
              </a:cxn>
            </a:cxnLst>
            <a:rect l="0" t="0" r="r" b="b"/>
            <a:pathLst>
              <a:path w="1182" h="652">
                <a:moveTo>
                  <a:pt x="1182" y="652"/>
                </a:moveTo>
                <a:lnTo>
                  <a:pt x="1044" y="65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3302000" y="4775200"/>
            <a:ext cx="1593850" cy="987425"/>
          </a:xfrm>
          <a:custGeom>
            <a:avLst/>
            <a:gdLst/>
            <a:ahLst/>
            <a:cxnLst>
              <a:cxn ang="0">
                <a:pos x="1004" y="622"/>
              </a:cxn>
              <a:cxn ang="0">
                <a:pos x="866" y="622"/>
              </a:cxn>
              <a:cxn ang="0">
                <a:pos x="0" y="0"/>
              </a:cxn>
            </a:cxnLst>
            <a:rect l="0" t="0" r="r" b="b"/>
            <a:pathLst>
              <a:path w="1004" h="622">
                <a:moveTo>
                  <a:pt x="1004" y="622"/>
                </a:moveTo>
                <a:lnTo>
                  <a:pt x="866" y="62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 flipV="1">
            <a:off x="4222750" y="1276350"/>
            <a:ext cx="330200" cy="2190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965575" y="3009900"/>
            <a:ext cx="111125" cy="6985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70" y="0"/>
              </a:cxn>
              <a:cxn ang="0">
                <a:pos x="70" y="440"/>
              </a:cxn>
              <a:cxn ang="0">
                <a:pos x="0" y="440"/>
              </a:cxn>
            </a:cxnLst>
            <a:rect l="0" t="0" r="r" b="b"/>
            <a:pathLst>
              <a:path w="70" h="440">
                <a:moveTo>
                  <a:pt x="2" y="0"/>
                </a:moveTo>
                <a:lnTo>
                  <a:pt x="70" y="0"/>
                </a:lnTo>
                <a:lnTo>
                  <a:pt x="70" y="440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4070350" y="3355975"/>
            <a:ext cx="701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120775" y="6061075"/>
            <a:ext cx="7046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(b) Lateral view; </a:t>
            </a:r>
            <a:r>
              <a:rPr lang="en-US" sz="1900" b="1">
                <a:solidFill>
                  <a:srgbClr val="231F20"/>
                </a:solidFill>
                <a:latin typeface="Arial" charset="0"/>
              </a:rPr>
              <a:t>some structures shown in sagittal section</a:t>
            </a:r>
            <a:endParaRPr lang="en-US" sz="1800" b="1">
              <a:latin typeface="Arial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4810125" y="469900"/>
            <a:ext cx="2084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231F20"/>
                </a:solidFill>
                <a:latin typeface="Arial" charset="0"/>
              </a:rPr>
              <a:t>Levator palpebrae</a:t>
            </a:r>
          </a:p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231F20"/>
                </a:solidFill>
                <a:latin typeface="Arial" charset="0"/>
              </a:rPr>
              <a:t>superioris muscle</a:t>
            </a:r>
            <a:endParaRPr lang="en-US" sz="1800" b="1">
              <a:latin typeface="Arial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791075" y="977900"/>
            <a:ext cx="2805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Orbicularis oculi muscle</a:t>
            </a:r>
            <a:endParaRPr lang="en-US" sz="1800" b="1">
              <a:latin typeface="Arial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791075" y="1330325"/>
            <a:ext cx="1006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Eyebrow</a:t>
            </a:r>
            <a:endParaRPr lang="en-US" sz="1800" b="1">
              <a:latin typeface="Arial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791075" y="1670050"/>
            <a:ext cx="13446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Tarsal plate</a:t>
            </a:r>
            <a:endParaRPr lang="en-US" sz="1800" b="1">
              <a:latin typeface="Arial" charset="0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4791075" y="2047875"/>
            <a:ext cx="2498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 conjunctiva</a:t>
            </a:r>
            <a:endParaRPr lang="en-US" sz="1800" b="1">
              <a:latin typeface="Arial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4752975" y="2403475"/>
            <a:ext cx="155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Tarsal glands</a:t>
            </a:r>
            <a:endParaRPr lang="en-US" sz="1800" b="1">
              <a:latin typeface="Arial" charset="0"/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791075" y="2711450"/>
            <a:ext cx="833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791075" y="3190875"/>
            <a:ext cx="1947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 fissure</a:t>
            </a:r>
            <a:endParaRPr lang="en-US" sz="1800" b="1">
              <a:latin typeface="Arial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4914900" y="4270375"/>
            <a:ext cx="1184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Eyelashes</a:t>
            </a:r>
            <a:endParaRPr lang="en-US" sz="1800" b="1">
              <a:latin typeface="Arial" charset="0"/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914900" y="4606925"/>
            <a:ext cx="2176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Bulbar conjunctiva</a:t>
            </a:r>
            <a:endParaRPr lang="en-US" sz="1800" b="1">
              <a:latin typeface="Arial" charset="0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914900" y="5092700"/>
            <a:ext cx="1922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Conjunctival sac</a:t>
            </a:r>
            <a:endParaRPr lang="en-US" sz="1800" b="1">
              <a:latin typeface="Arial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4914900" y="5594350"/>
            <a:ext cx="2805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Orbicularis oculi muscle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1503</Words>
  <Application>Microsoft Office PowerPoint</Application>
  <PresentationFormat>On-screen Show (4:3)</PresentationFormat>
  <Paragraphs>434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The Eye  A Brief overview: Accessories &amp; the main outfit </vt:lpstr>
      <vt:lpstr>The Eye and Vision Fun facts</vt:lpstr>
      <vt:lpstr>Accessory Structures of the Eye</vt:lpstr>
      <vt:lpstr>Slide 4</vt:lpstr>
      <vt:lpstr>Eyebrows</vt:lpstr>
      <vt:lpstr>Eyebrows</vt:lpstr>
      <vt:lpstr>Eyelids or palbebrae </vt:lpstr>
      <vt:lpstr>Eyelids</vt:lpstr>
      <vt:lpstr>Slide 9</vt:lpstr>
      <vt:lpstr>Conjunctiva</vt:lpstr>
      <vt:lpstr>Conjunctiva </vt:lpstr>
      <vt:lpstr>Conjunctivitis </vt:lpstr>
      <vt:lpstr>Lacrimal Apparatus</vt:lpstr>
      <vt:lpstr>Slide 14</vt:lpstr>
      <vt:lpstr>There are 6 Extrinsic Eye Muscles</vt:lpstr>
      <vt:lpstr>Slide 16</vt:lpstr>
      <vt:lpstr>Slide 17</vt:lpstr>
      <vt:lpstr>Slide 18</vt:lpstr>
      <vt:lpstr>Slide 19</vt:lpstr>
      <vt:lpstr>And Now your feature presentation</vt:lpstr>
      <vt:lpstr>THE GENERAL Structure of the Eyeball</vt:lpstr>
      <vt:lpstr>Slide 22</vt:lpstr>
      <vt:lpstr>Fibrous Layer</vt:lpstr>
      <vt:lpstr>Sclera</vt:lpstr>
      <vt:lpstr>2. Cornea </vt:lpstr>
      <vt:lpstr>Vascular Layer (Uvea)</vt:lpstr>
      <vt:lpstr>Vascular Layer</vt:lpstr>
      <vt:lpstr>Vascular Layer</vt:lpstr>
      <vt:lpstr>Slide 29</vt:lpstr>
      <vt:lpstr>Sensory Layer: Retina</vt:lpstr>
      <vt:lpstr>Sensory Layer: Retina</vt:lpstr>
      <vt:lpstr>Slide 32</vt:lpstr>
      <vt:lpstr>Slide 33</vt:lpstr>
      <vt:lpstr>The Retina</vt:lpstr>
      <vt:lpstr>Slide 35</vt:lpstr>
      <vt:lpstr>Photoreceptors</vt:lpstr>
      <vt:lpstr>Photoreceptors</vt:lpstr>
      <vt:lpstr>Blood Supply to the Retina</vt:lpstr>
      <vt:lpstr>Slide 39</vt:lpstr>
      <vt:lpstr>Internal Chambers and Fluids</vt:lpstr>
      <vt:lpstr>Slide 41</vt:lpstr>
      <vt:lpstr>Internal Chambers and Fluids</vt:lpstr>
      <vt:lpstr>Internal Chambers and Fluids </vt:lpstr>
      <vt:lpstr>Slide 44</vt:lpstr>
      <vt:lpstr>Lens</vt:lpstr>
      <vt:lpstr>Slide 46</vt:lpstr>
      <vt:lpstr>Slide 47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Eye  A Brief overview</dc:title>
  <dc:creator>MVerdi</dc:creator>
  <cp:lastModifiedBy>mfcsd</cp:lastModifiedBy>
  <cp:revision>108</cp:revision>
  <dcterms:created xsi:type="dcterms:W3CDTF">2011-04-27T09:52:32Z</dcterms:created>
  <dcterms:modified xsi:type="dcterms:W3CDTF">2013-05-06T12:39:35Z</dcterms:modified>
</cp:coreProperties>
</file>