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5" r:id="rId4"/>
    <p:sldId id="263" r:id="rId5"/>
    <p:sldId id="257" r:id="rId6"/>
    <p:sldId id="264" r:id="rId7"/>
    <p:sldId id="270" r:id="rId8"/>
    <p:sldId id="268" r:id="rId9"/>
    <p:sldId id="269" r:id="rId10"/>
    <p:sldId id="258" r:id="rId11"/>
    <p:sldId id="259" r:id="rId12"/>
    <p:sldId id="260" r:id="rId13"/>
    <p:sldId id="271" r:id="rId14"/>
    <p:sldId id="261" r:id="rId15"/>
    <p:sldId id="273" r:id="rId16"/>
    <p:sldId id="272" r:id="rId17"/>
    <p:sldId id="262" r:id="rId18"/>
    <p:sldId id="274" r:id="rId19"/>
    <p:sldId id="275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2" d="100"/>
          <a:sy n="62" d="100"/>
        </p:scale>
        <p:origin x="-2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C8246-A8E2-4BF8-B135-CAB8DC2B31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69B24-F417-43BE-BD44-A475FB8E2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CA166-0ED9-4031-A055-9ACCBA7B00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E0C41-775F-4D89-8B00-E61551C3B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4A349-BF11-4A03-86D2-1C1B86F47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52B7E-13B1-4BAF-BA43-08A4C7847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9E052-C8D7-4624-8A84-22D7736A7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944C7-6897-4CB0-91AA-ED7A3338A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00E7D-6457-4FFA-B604-459B9EF12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C32E-9F3C-4B5F-A52C-7AA2C2AF7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FD27D-C01B-4C8F-9C74-33E6E8E36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E068FA-58E2-4891-9A4A-780FF341CF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Vocabulary for the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534400" cy="3429000"/>
          </a:xfrm>
        </p:spPr>
        <p:txBody>
          <a:bodyPr/>
          <a:lstStyle/>
          <a:p>
            <a:r>
              <a:rPr lang="en-US" dirty="0" smtClean="0"/>
              <a:t>Viable – capable of living </a:t>
            </a:r>
          </a:p>
          <a:p>
            <a:r>
              <a:rPr lang="en-US" dirty="0" smtClean="0"/>
              <a:t>Labile – </a:t>
            </a:r>
            <a:r>
              <a:rPr lang="en-US" smtClean="0"/>
              <a:t>apt or </a:t>
            </a:r>
            <a:r>
              <a:rPr lang="en-US" dirty="0" smtClean="0"/>
              <a:t>likely to change</a:t>
            </a:r>
          </a:p>
          <a:p>
            <a:r>
              <a:rPr lang="en-US" dirty="0" smtClean="0"/>
              <a:t>Dilate – to make wider; to cause to expand</a:t>
            </a:r>
          </a:p>
          <a:p>
            <a:r>
              <a:rPr lang="en-US" dirty="0" smtClean="0"/>
              <a:t>Permeable – capable of letting things pass through   </a:t>
            </a:r>
            <a:endParaRPr lang="en-US" dirty="0"/>
          </a:p>
        </p:txBody>
      </p:sp>
      <p:pic>
        <p:nvPicPr>
          <p:cNvPr id="26626" name="Picture 2" descr="http://bruinstalkradio.com/wp-content/uploads/2011/08/troll-t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562730"/>
            <a:ext cx="2362200" cy="3295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odingnews.inhealthcare.com/files/2012/07/band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7800"/>
            <a:ext cx="2971800" cy="2971801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Repair occurs by two ways: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Regeneration </a:t>
            </a:r>
          </a:p>
          <a:p>
            <a:r>
              <a:rPr lang="en-US"/>
              <a:t>2. Fibrosis </a:t>
            </a:r>
          </a:p>
          <a:p>
            <a:endParaRPr lang="en-US"/>
          </a:p>
          <a:p>
            <a:r>
              <a:rPr lang="en-US"/>
              <a:t>Regeneration/replaced/ same cells </a:t>
            </a:r>
          </a:p>
          <a:p>
            <a:r>
              <a:rPr lang="en-US"/>
              <a:t>Fibrosis involves proliferation of fibrous CT called scar tissue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Process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1. Inflammation </a:t>
            </a:r>
          </a:p>
          <a:p>
            <a:pPr>
              <a:lnSpc>
                <a:spcPct val="90000"/>
              </a:lnSpc>
            </a:pPr>
            <a:r>
              <a:rPr lang="en-US" dirty="0"/>
              <a:t>cells release inflammatory chemicals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Capillaries dilate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And become very </a:t>
            </a:r>
            <a:r>
              <a:rPr lang="en-US" dirty="0"/>
              <a:t>permeable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This  allows white  blood cells and clotting proteins as well as antibodies to seep into injured area </a:t>
            </a:r>
          </a:p>
        </p:txBody>
      </p:sp>
      <p:pic>
        <p:nvPicPr>
          <p:cNvPr id="5125" name="Picture 5" descr="http://t0.gstatic.com/images?q=tbn:ANd9GcTMDyHVkzxq8iPiorzuT5wnxRSStCqELmn2gXp7m1Q_4ba93iM8Zf-Gvaa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7085" y="0"/>
            <a:ext cx="275691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0"/>
            <a:ext cx="7772400" cy="4114800"/>
          </a:xfrm>
        </p:spPr>
        <p:txBody>
          <a:bodyPr/>
          <a:lstStyle/>
          <a:p>
            <a:r>
              <a:rPr lang="en-US" dirty="0"/>
              <a:t>2. Organization restores the blood supply</a:t>
            </a:r>
          </a:p>
          <a:p>
            <a:r>
              <a:rPr lang="en-US" dirty="0"/>
              <a:t>Blood </a:t>
            </a:r>
            <a:r>
              <a:rPr lang="en-US" dirty="0" err="1"/>
              <a:t>clot</a:t>
            </a:r>
            <a:r>
              <a:rPr lang="en-US" dirty="0" err="1">
                <a:sym typeface="Wingdings" pitchFamily="2" charset="2"/>
              </a:rPr>
              <a:t>replaced</a:t>
            </a:r>
            <a:r>
              <a:rPr lang="en-US" dirty="0">
                <a:sym typeface="Wingdings" pitchFamily="2" charset="2"/>
              </a:rPr>
              <a:t> by granulation tissue.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Granulation tissue: delicate pink tissue composed of several elements </a:t>
            </a:r>
            <a:endParaRPr lang="en-US" dirty="0"/>
          </a:p>
        </p:txBody>
      </p:sp>
      <p:pic>
        <p:nvPicPr>
          <p:cNvPr id="8197" name="Picture 5" descr="http://blog.chron.com/beltwayconfidential/files/legacy/snipshot_sopra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1"/>
            <a:ext cx="4857748" cy="3886200"/>
          </a:xfrm>
          <a:prstGeom prst="rect">
            <a:avLst/>
          </a:prstGeom>
          <a:noFill/>
        </p:spPr>
      </p:pic>
      <p:pic>
        <p:nvPicPr>
          <p:cNvPr id="8199" name="Picture 7" descr="http://upload.wikimedia.org/wikipedia/commons/thumb/d/d4/Finger_with_granulation_tissue.jpg/220px-Finger_with_granulation_tiss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103073"/>
            <a:ext cx="2819400" cy="3754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152400"/>
            <a:ext cx="8686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 smtClean="0">
                <a:solidFill>
                  <a:srgbClr val="0070C0"/>
                </a:solidFill>
                <a:latin typeface="Georgia" pitchFamily="18" charset="0"/>
              </a:rPr>
              <a:t>Repair By Connective Tissue (Fibrosis)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295400"/>
            <a:ext cx="8077200" cy="5562600"/>
          </a:xfrm>
        </p:spPr>
        <p:txBody>
          <a:bodyPr/>
          <a:lstStyle/>
          <a:p>
            <a:pPr marL="609600" indent="-609600" eaLnBrk="1" hangingPunct="1">
              <a:buClr>
                <a:srgbClr val="990000"/>
              </a:buClr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When repair cannot be accomplished by regeneration of cells alone, it involves replacement with connective tissue or by combination of both</a:t>
            </a:r>
          </a:p>
          <a:p>
            <a:pPr marL="609600" indent="-609600" eaLnBrk="1" hangingPunct="1">
              <a:buClr>
                <a:srgbClr val="990000"/>
              </a:buClr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Begins in 24 hours by fibroblasts</a:t>
            </a:r>
          </a:p>
          <a:p>
            <a:pPr marL="609600" indent="-609600" eaLnBrk="1" hangingPunct="1">
              <a:buClr>
                <a:srgbClr val="990000"/>
              </a:buClr>
              <a:defRPr/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Georgia" pitchFamily="18" charset="0"/>
              </a:rPr>
              <a:t>Granulation tissue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forms by                               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proliferation of fibroblasts with                                     new vessels, in a loose ECM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;                                  eventually scar tissue is formed</a:t>
            </a:r>
            <a:endParaRPr lang="en-US" sz="2800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Georgia" pitchFamily="18" charset="0"/>
              </a:rPr>
              <a:t>Steps in the process</a:t>
            </a:r>
            <a:r>
              <a:rPr lang="en-US" sz="2800" b="1" dirty="0" smtClean="0">
                <a:solidFill>
                  <a:srgbClr val="000000"/>
                </a:solidFill>
                <a:effectLst/>
              </a:rPr>
              <a:t>:</a:t>
            </a:r>
          </a:p>
          <a:p>
            <a:pPr marL="609600" indent="-609600" eaLnBrk="1" hangingPunct="1">
              <a:buClr>
                <a:srgbClr val="990000"/>
              </a:buClr>
              <a:buFont typeface="Wingdings" pitchFamily="2" charset="2"/>
              <a:buAutoNum type="arabicParenR"/>
              <a:defRPr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Angiogenesis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or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Georgia" pitchFamily="18" charset="0"/>
              </a:rPr>
              <a:t>Neovascularisation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</a:t>
            </a:r>
          </a:p>
          <a:p>
            <a:pPr marL="609600" indent="-609600" eaLnBrk="1" hangingPunct="1">
              <a:buClr>
                <a:srgbClr val="990000"/>
              </a:buClr>
              <a:buFont typeface="Wingdings" pitchFamily="2" charset="2"/>
              <a:buAutoNum type="arabicParenR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Migration and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proliferation of fibroblasts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</a:t>
            </a:r>
          </a:p>
          <a:p>
            <a:pPr marL="609600" indent="-609600" eaLnBrk="1" hangingPunct="1">
              <a:buClr>
                <a:srgbClr val="990000"/>
              </a:buClr>
              <a:buFont typeface="Wingdings" pitchFamily="2" charset="2"/>
              <a:buAutoNum type="arabicParenR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Formation of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ECM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(leading to scarring) </a:t>
            </a:r>
          </a:p>
          <a:p>
            <a:pPr marL="609600" indent="-609600" eaLnBrk="1" hangingPunct="1">
              <a:buClr>
                <a:srgbClr val="990000"/>
              </a:buClr>
              <a:buFont typeface="Wingdings" pitchFamily="2" charset="2"/>
              <a:buAutoNum type="arabicParenR"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Maturation and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remodeling of scar tissue</a:t>
            </a:r>
            <a:r>
              <a:rPr lang="en-US" sz="2400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B80BE-0518-48E5-B921-1B51BA9020B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14600"/>
            <a:ext cx="23590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static.ddmcdn.com/gif/labor-scab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543425"/>
            <a:ext cx="2857500" cy="2314575"/>
          </a:xfrm>
          <a:prstGeom prst="rect">
            <a:avLst/>
          </a:prstGeom>
          <a:noFill/>
        </p:spPr>
      </p:pic>
      <p:pic>
        <p:nvPicPr>
          <p:cNvPr id="3076" name="Picture 4" descr="http://www.sciencephoto.com/image/315597/350wm/P7100120-Skin_surface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7435" y="0"/>
            <a:ext cx="3826565" cy="25146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3. Regeneration and fibrous effect permanent repair </a:t>
            </a:r>
          </a:p>
          <a:p>
            <a:r>
              <a:rPr lang="en-US"/>
              <a:t>Surface epithelium repairs underneath the scab</a:t>
            </a:r>
          </a:p>
          <a:p>
            <a:r>
              <a:rPr lang="en-US"/>
              <a:t>End result: fully regenerated epithelium and scar tissue (may be seen or not) </a:t>
            </a:r>
          </a:p>
          <a:p>
            <a:endParaRPr lang="en-US"/>
          </a:p>
        </p:txBody>
      </p:sp>
      <p:sp>
        <p:nvSpPr>
          <p:cNvPr id="3074" name="AutoShape 2" descr="data:image/jpeg;base64,/9j/4AAQSkZJRgABAQAAAQABAAD/2wCEAAkGBhQSEBQUExQUFRUVFBUVFBYXFRQUFxQXFRYVFBcVFBQYHCYeFxkjHBcUHy8gIycpLCwsGB4xNTAqNSYrLCkBCQoKDgwOGg8PGTUkHyQvLCwpKi4sLywsLCwsLCwsNCwtLCksLCwsLCwsLCwsLCwsLCwsLCksLCwsKSwpLCksLP/AABEIAOEA4QMBIgACEQEDEQH/xAAbAAEAAQUBAAAAAAAAAAAAAAAABQEDBAYHAv/EAEQQAAEDAQUEBggCCAUFAQAAAAEAAhEDBAUSITEGQVFxEyJhgZGhByMyQrHB0fAUUhUWM0NygpLhYmOywtIkU5Oi8YP/xAAaAQEAAwEBAQAAAAAAAAAAAAAAAgMEBQEG/8QAMhEAAgIBAwEECgEEAwAAAAAAAAECAxEEEjEhBRNBoRQiMkJRYXGBkdGxIzPh8FLB8f/aAAwDAQACEQMRAD8A7iiIgCIiAIiIAiIgCIiAIiIAiIgCIiAIiIAiIgCIiAIiIAiIgCIiAIiIAiIgCKkogKorVW0taJc5rRxJA+Kw37Q2cfvmdxn4LzJJRb4RIoor9aLN/wB5g5yPiFeZf1nOleif/wBGfVMo9dc1yjPRWqVqY72XNdyIPwVyV6QKoqSkoCqKiSgKoqJKAqipKICqKkogKoipKAqipKSgKoqSkoCqKkqqAIiIAqKqogIG8Ic9wLnDOMnub5ArFfc9J2oce3G4nzKyLyu9hrOJAkwcyRuAy8FHVrsOKWvLBvGZHcszxk6tcYuKw8Ho7M0Ynrg/xD/iqHZ2lTBdJeQ0wHERMb4GaqLNWAOGq12uojkDCo621Rk9gPLQzw/uvMZLFGWekjjtmoh9oDXgH1kOxAOkB28Hiupu9H9IAGgGMkThLd54OH0XNTTFK8HNOja58D1o7gV1ShtMzTh1TpqAMgRzCopTefqd/tiUpKrun4EW7ZOs0+yD/C5vzhXGbOVYzBHN4+RUsdo6YBLpAEkxJgKn6dpnQOPyV+1nDxd4oizs1U3Ob/UforNrs9egwvNRwa2Jw1XbyAMp4kKZbfNPP7/+KF2rvNrrM4Ax1mTJG5wKYZLZPxXkRT9raw9mpV73u+E/NTewd8161sLalV7mik92EmROJgHxK56bU52TAe08FvfooscVq7pJIptEndicT/tV0Vgo1EUoN4OjWqtgYXcFC2m9LT+6FFw7cU/GPNTF4UQ6m4ESDqO9QNS7mR1OodxBI8RvC8m8Pkx0Rg16xh2i8rdExH8LWE+GZKxHVLY/V9bzb5CFn+vbo5pzjOR9levxNdpzY1zf8Jz8CPmq8N+JvUEuEjnm0201Wz1AyHOOcuc50COA3+KXLeVvtABp1IGZIaHzE6iXkFYvpLp+uY7SXacJBn4LP9HtvgTwGnIxos6lLftO96NV6P3kYrOP0TFK8LU3I1K083DyV79OWputWoOf9wp0bStga9yo3aFjyWua6B+YZHKcuI+h4LRiRxHCT6uCIhu09pH7094Yfkrrdr7T+dp/las2bM4+yB2Dq+QVw2Wzuywt8T9V56xF1w8YeRhN21tA/wC2ebT8nBWqnpLe3VtNx7A4eeJaZflv9dUaPZa9zWgaQCQFHGm4ziyjcFYs+LPHRW/dO9XLbjWs9KqQAajGvgZgYhMSs5YNy0MFmosHu0mDwaFnK44z5eAiIh4ElFQoCGvdvXHL67+5YfSQIPitd2tF6NtRNEMND3A57ceQEtGYymTnOvYov9dbRQwC1WdwxODXOaOo0nKccxE5HM8lmksyeDsVVZrTTyT+0NlqPsjm03kPyggwXDOROWefkFCbIfiKVd4tFVzmFjYxkmHCBOek/eam7t2gs9pHq3icpg8dA4bj2EK41xdVqEmWMMQIJccIJERk0Tu3jxb/AFdpHuMWOx9Hg0q/7pwXn0xBNIxVJGeQbBAG/cVu1322haQ7owDgdhdLC3PCDvGeR17llENIBIGkAERruhYYaym7pGNAa4tacJGEy4NmOIVcUkng2XXzucU+IrBKts7QIAA5D7headna3RoHcFQVO9esY+8l7lmXqYr7qpkk4YngSFrm2V2U22dsA51RvMHJx38ltmLs++5azty8dHSH+MnwaR3ar1SeS2M5cZNPaOGg4ZeS6F6LLPDbQ7i6m3+kOP8AuXPid333rpvoyp/9K93GsfJrFfHkzal/0zarR7LuRUE52R+4WftFTrmzv/Dftvclwa2d+IkERE7lzez229qZ9bZ21AJL+i6xEbmNxEk79IjdKjZ1aK9JXuT6o3Jr4znI948dVEbS2+0U6dN1ma13rWiqCCT0RnFgA97TxUZd/pAovLmVgaD2uLS2pDMxBnPQEEawdeCnLVbopyyHEua1o06znACd414KMX3c8tZNTrbRzfbGpWrUG1azAx7XwQJjDJaDB01CnvR1YvVlwjNrRBzBkSclmbc0C6yGTLs5MRmc8o3AxHdqsX0f2JrLPjGIlwALcWR94wDvBJ0VGIubZ2O8l6H5eZuNKi0e4PAJWgnNs8siF4sdsD8Q0LHYTM/la7fnoVfcfD73qeWcnqn1LTqdN4h2fke4rwLCycgfEgr2/PcDz+oRjI35cNY703Mkm1wzmNoaBVqRve88T7TivDW4jG8mB35JWcC4nWSTuz71kXSybRRb+atSb4vaFceSfTJ3Wm2ABwAXtUVVccIIiIAiIgIy+Rk3mVFPaDkRI5DzU9brJ0gAmIMqLq3Y8bp5fRfN6+Gqhe7Ks46cfo30WRUcNmnXnsJSdVbWs56Co2QABNNwJJLXM92ZPs7zMKHpX/bLDItVIPZOVSnm3PMndEZ64Vv9RpGohWiwE6fVVUdptPbcjoxtysS6o0et6SqL4AY/E3rh3UgQDMnFpBIPPisO0+kxppPAoAAuwQagGIP1cOqdJlb6+7qZM9FTJ4lrZ8YVxtnaPZAbyyXUWpqlxJFysq/4+Zo1m9KIIcTT0e1gAfLngkjE0ECQIEyd6lbJ6Q7O+ZluEhruAJ0z01y1Wzuoh3tNa4dsEKFt2xNlqQW0gwhwcDTJpw4aOhsAlXKSkspninS+Y4+5n2e9qLzk9sgwROh0OvgoLbSsCKIBn2yO32VGXp6McZe6laIe92MuqMl8ycxUYRrvyKi7bc9ooVGis5pBa4yKj3ycm5BwGEZTGeuqlHkOuvbmMvsG+X3qur+jtkWBh/M+of8A2I+S5bYrC+vVZRpiXOMdg4k9gGZXa7ou1tnospNzDGxJ1J1JPMyVOqxzm8cL+Tk6qfTaZZWuVhmewn5rYyou03WSSQRmZjRZO0o3uMXRyuSjTzUW8kJel10rUzDXptqCCAfZe0EEHC8ZjKR3rU7Rsta7I1v4F7a9NhJFKqAKoBywtcIDtX5yDnEFbzVsr26tPyVhzZXNr7SnB7dRHHz4OnXZj2X08v8Afoc7vbbZtSk+jXp1KVQagtGvIlrv/VYdzbaMstBjGse+YOrWROU6uJBMnRdRqAPEPayo3g9rXd2as0LvoMPUs9Bn8NJg+S60bK7PWizXHVJV9249M55Oen0oAVXHoQZc2nIq5Fok4/Y3TClqfpKoScQcAH4A4EOa7ta4dYj+XcVuzbRA9lkdjW/CFgW27bPVzq2ei87ndG0OHJwg8FZ0Ku8g31h+H/gjrNtPRqey8a4TJAOIiYjjGeizzbBhJxDSdRwUBePo5s9RpZTfUpNL+kwE9KwvIgOcHdYnvUMdgLXZ+kdSr0nU/wBpgFSrRiJJAZmI7J3LwsSpl44+pFDMyVLbK0cVus4/zWn+nrf7VC2dpDWhxlwaJPEwt+9G+zZc/wDFPya2RSH5j7Ln8hmB2zwUpTe5Qjz/ANGK+ajFnSURFsOOEREAREQHio+ASdAJKhGbUNNV1PCZa1rnayGvLw0zEH2HZA5RyUzXp4mlvEQta/VV/TOqB7hibTaYwYcNNznjItnPG4HPQ5RkVdUoPO4y3u1NbDZoDhuIPesWrdTHbo5fRZdKnAA4ABe1jsort9uKZrjKUeGQ1W5Xe6QeeSwqtje3Vp56/BbMqQuZb2PRL2co0x1U1z1NTnNMZWz1bGx2rR8D4hYNa42n2SRzzXPn2Vqav7Us+RojqoPlENj++S0rbep69g4U/wDc5dBrXPUGgDuX0KhaOzRq27pqrYZSazC0j26gJIy3tbIPOO1R00NX3uyefuWSuhtymZuwOzH4el0tQetqAZHVjNQ3sJ1PcNy20FWWWYRnmeZXr8M3h5lfT1wVcdqOXKTk8suEqEvTadlFwBBguazFnGJzgxoJAylzg0dpUsbM3h5la3euzjnVmlr3NaHYwBggng7G09umefGFpqUW/WM17ml6hsVktIqNxDv7Cq1rGx2rRz0PirV2WPoqYaSXHeTGZ0nLksxU2QhNtNZXzLa3JRTfJGVLlHukjnmsOrdVRugB5FT8KkLm29l6efCx9DTHUTXzNWeC3WRzlW3LbHUwdQCsOtdNM7o5ZLDLszUVdabPyaYateKIBYV81Is9Uz+7d2biFsFa43e64Hnl5qEv+6axoVGNYS5wDRGclzgNRoO1Zt+uqklNeWf4NEboS4Zo+y2zzrZXDMxTb1qruDeAP5jp4ncu0WeztY1rWgBrQA0DQAZABRuzNwNslBtMZuPWqO/M46nkNB2KXX0OnqcFmXL5ObdZvYREWkpCIiAIiIBCQiIAiIgCIiAKkKqICisUKYPWOZlZCs2T2e8oD1WfAlYLnE6rOtFOWkDXcoxz41QGbZapmD3LIfTB1WHYmEmd27tWcgLFn3jgclfViznN38SvoAiIgCpCqiAKkKqICkKqIgCIiAIiIAiIgCIqSgKokqhcgKovAqjiPFegUBVESUAWLY6gggnMErJlYL6jHScDiQYMDPyKAuV7dBgeKsm3HgPBVb0ZnqOkatznPslGdGSAWOaTpMj5oCovA9iy6dcETIUeKtLXA6OOcfFe6nRCOqTInKTke9AZFjM4juxGFkrFp2poGTXATERCykAREQBERAEREAREQBERAEREAVFVEBB3je72vLWuptjXE1xOnYQsGva7S4dSuzkGtHmQVm3nY6ZqkloJMHPPdCiq90guxNJZxiY7huVDl1xk6lUKnFfotPslscOtWI/nj/SsO0XJVgufUBABM4nOJ3xBUiLsfurFYtq6ZrHNf1hhIxAHxgaKOM+JqhFN4TX4wc4s1/1alTBibT6xbLW4sPA5nNbAbkttJwc+0VHs1BYwBpHaQMuRWj3a+a8ajpHGQZ9kHMEa7jK7CL6NPCCCBDRzy8lTXmWTs6+pVqPdJdV1IOnaq+6pU/rd8ir7b0tDf3tT+o/NTJvmmZLmAxqQ2fkn6Zpn3MuWnkrcSOPsb9wiW7Q2kfvn+R+IVlm1VpZiirq/e1h7/ZUz/wBO7PCB5eQURtNXpU7O402tDsTc9+Zzid6LcRdSfueR7bthWpy51VhJGZIbPcAsnZva+pabZTpuLXNhztM8oEiDlmQubmo58wOf91u/opu8C11H6ltEgH+Jzf8AirllcsovqhGDeDemY+iJBGGYIjPxV8MJqNDHR6sQYnJXryPR0XFo0jIAZyQNFrNa1YhL+lZuljiIHLgpN4MNWnlYso26k0tHXdOepACtVb0pN9qrTHN7fhK0w2Kg7Ws4ntMnvWFW2erT6t1Fzd0uc0/AjzUHY/gaI6Ne9LyN1qbUWYa1W+BI8QF7ZtHZz++Z3mPitG/VGq8hxqsaR7hBc1vY1wInw8V7qbMVxvYe1v8AchR7x/Am9JVxuN8bfVA/vqX/AJGfVXmW+mdKjDyc0/Nc9GzNbeW95A+q8P2fqgTDXcnD5wve8fwI+iQ8JHSW1QdCD3he1yt121Bqx/8AST8F4LXt/O3xCd78jz0L4SOrouUPvN7BJqvb/O7yErCtO21Vns1anMuPwUlPPgReil8TsiKPuCq51loOeSXOpMLidSS0ElSCsMTWHgIiIeBEVCgIi9zD5/w/VYBdIy8ty1/a27Lz/FF9F9LoPdaXlz8gJnE0YRM5SdeSiv1gt1lDPxNmcWlwD304cxoOeIkF2XMjloFmlFuTwdiqC7tNM3anIAEzGWas3gJpPBMS0jLkoq6trqFcdRw3GNDBymDuyInjlmpGo4CXQTI0nX5KvBPa4vJyG5bCDa+jiHNf45wV19lAGHPBBiIOeS0Snd+G/AY6rmmoSN3V8jLVvjXNc7E07iOHioV+rk6faNveOGPhn8lWUOtIIwxorLGOB0aZdnlEN3LJxQvNTNWZZzVksOuumSconcMu9QG2F2sZZxE51G7+xxWzNPbPPVa7t0fUsHGp8Gn6r2Mnknvlxk0oZ8F0D0V0+taHdlIeJqE/ALQmt3LpXotp+orO41APBoPzKvjyZtS/6bNvtg9W7koBxGanrdWa1hxENBBEkwMxxWtU7U0mJB4qFvJn0qeGG2OmREDy+C8m7GxllGkZK6DnERlyVMQA1gcFXuZty14mL+jnfnd2Z/DNPwLwP2jhHJZmfd97oVATxM9mc9y93M9dksZIo2SpvdPAl0k8o+i9CjUZ7Lp0mZ+cKTLz3HSf7LzUdpl4SPipbyatk/BGG61vbEhruU/AhV/SJ3Bw7iruLCIOLfqRxXppEaHPs+ajuXwPcrHWJzjaO0ufaqsAgyAZ/hao/oIB3lSF7Om01j/mOB7svkrVip4qjG/me1vi4BWZ+B42d1sdLDTY38rGjwACvryAvSuOAEREAREQEZfLcm8z9fkowPI0P32qetll6QRMQZUZVup40z5L5ztCrVRudlWcfL9G2iyKjhmq3rsZQq1G1mDoK7ZipTAwmZnHSPVPtHMQe1QTbVeFh/bUzaKc5VKQJyOYDmhvUjP2gNQJOq3urTLdQRzCoyoQciqqO02ntvX3/aOhG14xyjl1r23putTazaZDmsIOJzQIicyJPlrGqH0l1i0llOkCHNAbm6QTm4EQcuS6dVY1xkspk8TTYT4kKra7hAAaB2AD4BdSN9MusZGp6mLSWzhY5/wc3pekqqMWNjQcbWsbFRpe0mC4DOIyMb9ykbJ6SabpxMd1S1pLTiEugCI1zMZLe3WgnUNPGWg/KFDXhs1Za2b7MwOkOxU/VODvzdSAY7VcsPqmRjdW/ah+H/4WrNtRZ3uLRUaHAw5rjhc0zBaQ7eOCjNtLSHNo4XAiXHIg7gFhXp6L2VA/BaXNdUdiJqsFQyM8qjcMa8CoW9NmqtkqMD3UnBwJlhcSTDRmCIaN8Sc17HOT2Uamsxl1+B5aup+jJkWIn81V58A1vyK5lYLA+vVZSpiXvMDgOJPYBmV2u5LqbZqDKTMw0Zk6uJzc48ySVOublNpcL+Tk6qaxtK33dYtNB9FznsbUGEuZhDgOwuBHkuX0PRuyh+wtNZmGYxGQScpcGxJgrrpWuWhvWcDxKo12qjptrkuRo7ZRzFGii2XhYsRqD8VSxOIc0ZsZkQ3C1s5dbODukjUTdybVUbVTa5pguMQ7IyNRHEd40U01kb1rd+bFUa7sUdHUxYm1KcCSNC5ujyPHNQr1dd/WL+3DOhHu5dH0+ZsYb9xPmvLmkcfhHatIN23nQltKqyqwCGyRiyjN2KCT/Mo912XvUaAajwZOKalNoicgA0cPPctBNUZ99HRiTrv++Cp0k9vNc6qbJXkXOc2sAC5pA/EPJaAIIAOWZk67+9e7ZRvSkXua15BcMLQ9tZrW9UGZ67veOU+SiTVEW8KSN+JPZ8FbYADl/qkeG5aLR2/qUhU6ZjTgcxobnTqOxAyWtIggEcFLWb0iWckteyqxzYxAsLonISW8UyS9HsXCz9DX7eZrVDxqVD4ucVk7PUcVrs4/z6RPc9rj5AqPNQPLnZwSTwIzMgzpvU3sY2bfZwB7xPIBjirXJRxkxWPbFnZVVEWk4gREQBERAUhISV46dsxInhInwQ8yj2WysWrdjHbo5ZLLlFVZTCxYmsk1JrhkRWuU+67x+qwqlhe3VpPaM1saQuZb2RRP2ehfHUzXPU1QleZW01bM13tAHuWFWuNp0JB8Vgl2XqKv7Us+Rojqov2kQk5Ru+i0vbiqOmYBupzylx+i6DXuZ40h3LI+aiLNsoa1vFWq2KdJrcIPvvkkdwyJ4mO1eadazvdk8/78y13Q25TMj0f7L/h6XTVB62qNN9NmobzOp7huW3AIFVfSVwUIqKOXKTk8soQsatdrHZxB4jL+yylbqVmjUgcyAk6oWLElk8UnHqmRlW5j7rgew5eaw61heNWnuz+C2FVhc2zsmlvMMxfyL46ma56mqGmFQ0+Xatoq2ZrvaaD98Vh1blafZJb5hVy0+srXqSUvr0Zpjq14kGKI7fiqPZ5dyz610VBpDuRg+BWI+mW+0COYhZZ6y+pf1KzTGxS4Zg2uxtqCHta4HUOaHT4qEtWxlk6zxT6NwaetTc5kQNYmPJbNKxL0Hqam7qOz7ilfalcniSaL42SjwzmFmphjANwG/PmSV1f0f7MdBT6aoPW1BkDqxmobzOp7huWr7AbMfiKorVB6qkRAOj3jMDtaMie4cV1cBdelOyXePjw/Zy9Tdue1FURFtMQREQBERAWbUTgdh1gxzhaMS8WqQKhYWw7MxjLm4S0ExoXThAIgzMtjfiFaFlbM4RPGArq7NngZrqXY00z1QnCJ1gTzVxUCqqTQugREQ9CIiApCQqogKBVREBQrSdohXNUYIgVWl4JIcW9I0QMiC3BiMZbs9VuxVqpZmu9poPMK2uexlF1TsSwYlxvJogmRnkDqBwPfKkV5DV6UJPLyWQjtiohERRJlIVC2V6RMAw611U3e7HLLy0UZeOzBfTcxr4xAtkiYBEEiFPoslmioseZRX8Fsbpx4Zi3bdzKFJlKmIawQPmTxJMkntWUiLUkksIqCIi9AREQBERAEREAREQBERAEREAREQBERAEREAREQBERAEREA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us.123rf.com/400wm/400/400/pixologic/pixologic1207/pixologic120700126/14669608-front-view-of-all-steps-of-tissue-repair-of-human-s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-228600"/>
            <a:ext cx="70866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3250" y="381000"/>
            <a:ext cx="8540750" cy="4244975"/>
          </a:xfrm>
        </p:spPr>
      </p:pic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8126413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dirty="0" smtClean="0">
                <a:solidFill>
                  <a:srgbClr val="990000"/>
                </a:solidFill>
              </a:rPr>
              <a:t>  </a:t>
            </a:r>
            <a:r>
              <a:rPr lang="en-US" sz="2400" i="1" dirty="0" smtClean="0">
                <a:solidFill>
                  <a:srgbClr val="0070C0"/>
                </a:solidFill>
              </a:rPr>
              <a:t>Healing granulation tissue                 Mature Scar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4495800"/>
            <a:ext cx="800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A,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Granulation tissue</a:t>
            </a:r>
            <a:r>
              <a:rPr lang="en-US" dirty="0">
                <a:solidFill>
                  <a:srgbClr val="000000"/>
                </a:solidFill>
              </a:rPr>
              <a:t> showing </a:t>
            </a:r>
            <a:r>
              <a:rPr lang="en-US" u="sng" dirty="0">
                <a:solidFill>
                  <a:srgbClr val="000000"/>
                </a:solidFill>
              </a:rPr>
              <a:t>numerous blood vessels, edema, and a loose ECM</a:t>
            </a:r>
            <a:r>
              <a:rPr lang="en-US" dirty="0">
                <a:solidFill>
                  <a:srgbClr val="000000"/>
                </a:solidFill>
              </a:rPr>
              <a:t> containing occasional inflammatory cells. Collagen is stained </a:t>
            </a:r>
            <a:r>
              <a:rPr lang="en-US" i="1" dirty="0">
                <a:solidFill>
                  <a:srgbClr val="000000"/>
                </a:solidFill>
              </a:rPr>
              <a:t>blue</a:t>
            </a:r>
            <a:r>
              <a:rPr lang="en-US" dirty="0">
                <a:solidFill>
                  <a:srgbClr val="000000"/>
                </a:solidFill>
              </a:rPr>
              <a:t> by the </a:t>
            </a:r>
            <a:r>
              <a:rPr lang="en-US" dirty="0" err="1">
                <a:solidFill>
                  <a:srgbClr val="000000"/>
                </a:solidFill>
              </a:rPr>
              <a:t>trichrome</a:t>
            </a:r>
            <a:r>
              <a:rPr lang="en-US" dirty="0">
                <a:solidFill>
                  <a:srgbClr val="000000"/>
                </a:solidFill>
              </a:rPr>
              <a:t> stain; </a:t>
            </a:r>
            <a:r>
              <a:rPr lang="en-US" u="sng" dirty="0">
                <a:solidFill>
                  <a:srgbClr val="000000"/>
                </a:solidFill>
              </a:rPr>
              <a:t>minimal mature collagen</a:t>
            </a:r>
            <a:r>
              <a:rPr lang="en-US" dirty="0">
                <a:solidFill>
                  <a:srgbClr val="000000"/>
                </a:solidFill>
              </a:rPr>
              <a:t> can be seen at this point. </a:t>
            </a:r>
          </a:p>
          <a:p>
            <a:r>
              <a:rPr lang="en-US" b="1" dirty="0">
                <a:solidFill>
                  <a:srgbClr val="000000"/>
                </a:solidFill>
              </a:rPr>
              <a:t>B,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Trichrome</a:t>
            </a:r>
            <a:r>
              <a:rPr lang="en-US" dirty="0">
                <a:solidFill>
                  <a:srgbClr val="000000"/>
                </a:solidFill>
              </a:rPr>
              <a:t> stain of </a:t>
            </a:r>
            <a:r>
              <a:rPr lang="en-US" b="1" dirty="0">
                <a:solidFill>
                  <a:srgbClr val="000000"/>
                </a:solidFill>
              </a:rPr>
              <a:t>mature scar</a:t>
            </a:r>
            <a:r>
              <a:rPr lang="en-US" dirty="0">
                <a:solidFill>
                  <a:srgbClr val="000000"/>
                </a:solidFill>
              </a:rPr>
              <a:t>, showing </a:t>
            </a:r>
            <a:r>
              <a:rPr lang="en-US" u="sng" dirty="0">
                <a:solidFill>
                  <a:srgbClr val="000000"/>
                </a:solidFill>
              </a:rPr>
              <a:t>dense collagen</a:t>
            </a:r>
            <a:r>
              <a:rPr lang="en-US" dirty="0">
                <a:solidFill>
                  <a:srgbClr val="000000"/>
                </a:solidFill>
              </a:rPr>
              <a:t> with only </a:t>
            </a:r>
            <a:r>
              <a:rPr lang="en-US" u="sng" dirty="0">
                <a:solidFill>
                  <a:srgbClr val="000000"/>
                </a:solidFill>
              </a:rPr>
              <a:t>scattered vascular channels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D1AE-62B7-4F9B-9DBB-5E3FF947D74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Scar Tissue….issues…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Tissue that forms in the bladder, heart or other muscular organ can greatly hamper the function of that organ. </a:t>
            </a:r>
          </a:p>
          <a:p>
            <a:endParaRPr lang="en-US"/>
          </a:p>
          <a:p>
            <a:r>
              <a:rPr lang="en-US"/>
              <a:t>Normal shrinking reduces the over all volume and may hinder or even block the movement of substances.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t2.gstatic.com/images?q=tbn:ANd9GcQT46VnMCt9mplQJc6PXtFIoha1pOKGFEYXBqVuK15eriIdbNY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5669277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news.sciencemag.org/sciencenow/assets/2004/11/24/2004112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198" y="133696"/>
            <a:ext cx="7978802" cy="6038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List the 3 membranes</a:t>
            </a:r>
            <a:br>
              <a:rPr lang="en-US" dirty="0" smtClean="0"/>
            </a:br>
            <a:r>
              <a:rPr lang="en-US" dirty="0" smtClean="0"/>
              <a:t>their functions</a:t>
            </a:r>
            <a:br>
              <a:rPr lang="en-US" dirty="0" smtClean="0"/>
            </a:br>
            <a:r>
              <a:rPr lang="en-US" dirty="0" smtClean="0"/>
              <a:t>Locations</a:t>
            </a:r>
            <a:br>
              <a:rPr lang="en-US" dirty="0" smtClean="0"/>
            </a:br>
            <a:r>
              <a:rPr lang="en-US" dirty="0" smtClean="0"/>
              <a:t>tissues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Tissue Repair </a:t>
            </a:r>
          </a:p>
        </p:txBody>
      </p:sp>
      <p:pic>
        <p:nvPicPr>
          <p:cNvPr id="11269" name="Picture 5" descr="http://www.brynmawrtv.com/home_photo-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1"/>
            <a:ext cx="4526278" cy="3352800"/>
          </a:xfrm>
          <a:prstGeom prst="rect">
            <a:avLst/>
          </a:prstGeom>
          <a:noFill/>
        </p:spPr>
      </p:pic>
      <p:pic>
        <p:nvPicPr>
          <p:cNvPr id="11273" name="Picture 9" descr="http://t1.gstatic.com/images?q=tbn:ANd9GcRxwuPw4yX7LczG5VkFuvsDnlApCodTtuqxwjN91ot0nax2h2NlHl5Q0W_B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00193"/>
            <a:ext cx="4495800" cy="3057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Tissue Repair: substitution of viable cells for dead cells </a:t>
            </a:r>
          </a:p>
        </p:txBody>
      </p:sp>
      <p:pic>
        <p:nvPicPr>
          <p:cNvPr id="9221" name="Picture 1029" descr="http://pad3.whstatic.com/images/thumb/c/ca/So-Boring...!.jpg/251px-So-Boring...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4572000" cy="3041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4114800"/>
          </a:xfrm>
        </p:spPr>
        <p:txBody>
          <a:bodyPr/>
          <a:lstStyle/>
          <a:p>
            <a:r>
              <a:rPr lang="en-US" dirty="0"/>
              <a:t>Tissue repair requires that cells DIVIDE and MIGRATE </a:t>
            </a:r>
          </a:p>
          <a:p>
            <a:endParaRPr lang="en-US" dirty="0"/>
          </a:p>
          <a:p>
            <a:r>
              <a:rPr lang="en-US" dirty="0"/>
              <a:t>Activities initiated by growth factors </a:t>
            </a:r>
          </a:p>
          <a:p>
            <a:pPr>
              <a:buFontTx/>
              <a:buNone/>
            </a:pPr>
            <a:r>
              <a:rPr lang="en-US" dirty="0"/>
              <a:t>	released by injured cells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7173" name="Picture 5" descr="http://duncraft.atom5.com/files/migratingatsun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812" y="3124200"/>
            <a:ext cx="5621488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Classification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Labile</a:t>
            </a:r>
            <a:r>
              <a:rPr lang="en-US"/>
              <a:t>: divide throughout life </a:t>
            </a:r>
          </a:p>
          <a:p>
            <a:r>
              <a:rPr lang="en-US" b="1"/>
              <a:t>Stable</a:t>
            </a:r>
            <a:r>
              <a:rPr lang="en-US"/>
              <a:t>: stop dividing after growth ceases (still can divide if injured) CT, pancreas, glands, liver </a:t>
            </a:r>
          </a:p>
          <a:p>
            <a:endParaRPr lang="en-US"/>
          </a:p>
          <a:p>
            <a:r>
              <a:rPr lang="en-US" b="1"/>
              <a:t>Permanent</a:t>
            </a:r>
            <a:r>
              <a:rPr lang="en-US"/>
              <a:t>: limited to no ability to replicate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pathology!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609600"/>
            <a:ext cx="843121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rgbClr val="0070C0"/>
                </a:solidFill>
                <a:latin typeface="Georgia" pitchFamily="18" charset="0"/>
              </a:rPr>
              <a:t>Labile Cells</a:t>
            </a:r>
            <a:r>
              <a:rPr lang="en-US" sz="4000" i="1" dirty="0" smtClean="0">
                <a:solidFill>
                  <a:srgbClr val="0070C0"/>
                </a:solidFill>
              </a:rPr>
              <a:t/>
            </a:r>
            <a:br>
              <a:rPr lang="en-US" sz="4000" i="1" dirty="0" smtClean="0">
                <a:solidFill>
                  <a:srgbClr val="0070C0"/>
                </a:solidFill>
              </a:rPr>
            </a:br>
            <a:endParaRPr lang="en-US" sz="4000" i="1" dirty="0" smtClean="0">
              <a:solidFill>
                <a:srgbClr val="0070C0"/>
              </a:solidFill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447800"/>
            <a:ext cx="8305800" cy="5029200"/>
          </a:xfrm>
        </p:spPr>
        <p:txBody>
          <a:bodyPr/>
          <a:lstStyle/>
          <a:p>
            <a:pPr marL="609600" indent="-609600"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Develop from a population of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Georgia" pitchFamily="18" charset="0"/>
              </a:rPr>
              <a:t>Stem cells</a:t>
            </a:r>
          </a:p>
          <a:p>
            <a:pPr marL="609600" indent="-609600" eaLnBrk="1" hangingPunct="1"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Capable of </a:t>
            </a:r>
            <a:r>
              <a:rPr lang="en-US" sz="28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continuously dividing and dying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(hence labile). </a:t>
            </a:r>
          </a:p>
          <a:p>
            <a:pPr marL="1409700" lvl="2" indent="-609600" eaLnBrk="1" hangingPunct="1"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effectLst/>
                <a:latin typeface="Georgia" pitchFamily="18" charset="0"/>
              </a:rPr>
              <a:t>Examples: </a:t>
            </a:r>
          </a:p>
          <a:p>
            <a:pPr marL="1409700" lvl="2" indent="-609600" eaLnBrk="1" hangingPunct="1"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0000"/>
                </a:solidFill>
                <a:effectLst/>
                <a:latin typeface="Georgia" pitchFamily="18" charset="0"/>
              </a:rPr>
              <a:t>hematopoietic cells of </a:t>
            </a:r>
            <a:r>
              <a:rPr lang="en-US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bone marrow </a:t>
            </a:r>
          </a:p>
          <a:p>
            <a:pPr marL="1409700" lvl="2" indent="-609600" eaLnBrk="1" hangingPunct="1"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rgbClr val="000000"/>
                </a:solidFill>
                <a:effectLst/>
                <a:latin typeface="Georgia" pitchFamily="18" charset="0"/>
              </a:rPr>
              <a:t>squamous</a:t>
            </a:r>
            <a:r>
              <a:rPr lang="en-US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</a:t>
            </a:r>
            <a:r>
              <a:rPr lang="en-US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epithelia of skin, oral cavity, vagina, cervix </a:t>
            </a:r>
          </a:p>
          <a:p>
            <a:pPr marL="1409700" lvl="2" indent="-609600" eaLnBrk="1" hangingPunct="1"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rgbClr val="000000"/>
                </a:solidFill>
                <a:effectLst/>
                <a:latin typeface="Georgia" pitchFamily="18" charset="0"/>
              </a:rPr>
              <a:t>cuboidal</a:t>
            </a:r>
            <a:r>
              <a:rPr lang="en-US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epithelia lining ducts of </a:t>
            </a:r>
            <a:r>
              <a:rPr lang="en-US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exocrine glands</a:t>
            </a:r>
            <a:r>
              <a:rPr lang="en-US" dirty="0" smtClean="0">
                <a:solidFill>
                  <a:srgbClr val="000000"/>
                </a:solidFill>
                <a:effectLst/>
                <a:latin typeface="Georgia" pitchFamily="18" charset="0"/>
              </a:rPr>
              <a:t>;</a:t>
            </a:r>
          </a:p>
          <a:p>
            <a:pPr marL="1409700" lvl="2" indent="-609600" eaLnBrk="1" hangingPunct="1"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0000"/>
                </a:solidFill>
                <a:effectLst/>
                <a:latin typeface="Georgia" pitchFamily="18" charset="0"/>
              </a:rPr>
              <a:t>columnar epithelium of </a:t>
            </a:r>
            <a:r>
              <a:rPr lang="en-US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GI tract, uterus, fallopian tubes, </a:t>
            </a:r>
          </a:p>
          <a:p>
            <a:pPr marL="1409700" lvl="2" indent="-609600" eaLnBrk="1" hangingPunct="1"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0000"/>
                </a:solidFill>
                <a:effectLst/>
                <a:latin typeface="Georgia" pitchFamily="18" charset="0"/>
              </a:rPr>
              <a:t>transitional epithelia of </a:t>
            </a:r>
            <a:r>
              <a:rPr lang="en-US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urinary tract</a:t>
            </a:r>
            <a:r>
              <a:rPr lang="en-US" u="sng" dirty="0" smtClean="0">
                <a:solidFill>
                  <a:srgbClr val="660066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ED643-CE96-41CE-A1D0-6DD216AF5E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81000"/>
            <a:ext cx="8126413" cy="9144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n-US" sz="3600" b="1" i="1" dirty="0" smtClean="0">
                <a:solidFill>
                  <a:srgbClr val="0070C0"/>
                </a:solidFill>
                <a:latin typeface="Georgia" pitchFamily="18" charset="0"/>
              </a:rPr>
              <a:t>Stable Cells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371600"/>
            <a:ext cx="8610600" cy="5486400"/>
          </a:xfrm>
        </p:spPr>
        <p:txBody>
          <a:bodyPr/>
          <a:lstStyle/>
          <a:p>
            <a:pPr marL="609600" indent="-609600" eaLnBrk="1" hangingPunct="1">
              <a:buClr>
                <a:srgbClr val="990000"/>
              </a:buClr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They are q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uiescent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(in G0 stage) with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minimal replication       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in their normal state  </a:t>
            </a:r>
          </a:p>
          <a:p>
            <a:pPr marL="609600" indent="-609600" eaLnBrk="1" hangingPunct="1">
              <a:buClr>
                <a:srgbClr val="990000"/>
              </a:buClr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They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divide rapidly in response to injury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               </a:t>
            </a:r>
          </a:p>
          <a:p>
            <a:pPr marL="1009650" lvl="1" indent="-609600" eaLnBrk="1" hangingPunct="1">
              <a:buClr>
                <a:srgbClr val="990000"/>
              </a:buClr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e.g. </a:t>
            </a:r>
            <a:r>
              <a:rPr lang="en-US" sz="2400" u="sng" dirty="0" err="1" smtClean="0">
                <a:solidFill>
                  <a:srgbClr val="000000"/>
                </a:solidFill>
                <a:effectLst/>
                <a:latin typeface="Georgia" pitchFamily="18" charset="0"/>
              </a:rPr>
              <a:t>parenchymal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cells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of liver, kidney, pancreas;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endothelial cells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lining blood vessels;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fibroblasts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, and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smooth muscle cells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; have limitations to regenerate (except lever). 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000000"/>
              </a:solidFill>
              <a:effectLst/>
            </a:endParaRPr>
          </a:p>
          <a:p>
            <a:pPr marL="609600" indent="-609600" algn="ctr"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0070C0"/>
                </a:solidFill>
                <a:latin typeface="Georgia" pitchFamily="18" charset="0"/>
              </a:rPr>
              <a:t>Permanent Cells</a:t>
            </a:r>
          </a:p>
          <a:p>
            <a:pPr marL="609600" indent="-609600" eaLnBrk="1" hangingPunct="1">
              <a:buClr>
                <a:srgbClr val="990000"/>
              </a:buClr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These cells are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terminally differentiated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and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       </a:t>
            </a:r>
            <a:r>
              <a:rPr lang="en-US" sz="2400" u="sng" dirty="0" err="1" smtClean="0">
                <a:solidFill>
                  <a:srgbClr val="000000"/>
                </a:solidFill>
                <a:effectLst/>
                <a:latin typeface="Georgia" pitchFamily="18" charset="0"/>
              </a:rPr>
              <a:t>nonproliferative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after birth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. </a:t>
            </a:r>
          </a:p>
          <a:p>
            <a:pPr marL="1009650" lvl="1" indent="-609600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 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e.g. most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neurons and cardiac cells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. </a:t>
            </a:r>
          </a:p>
          <a:p>
            <a:pPr marL="609600" indent="-609600" eaLnBrk="1" hangingPunct="1">
              <a:buClr>
                <a:srgbClr val="990000"/>
              </a:buClr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Thus injury is irreversible and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results only in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Georgia" pitchFamily="18" charset="0"/>
              </a:rPr>
              <a:t>scar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.</a:t>
            </a:r>
          </a:p>
          <a:p>
            <a:pPr marL="609600" indent="-609600" algn="ctr" eaLnBrk="1" hangingPunct="1">
              <a:buClr>
                <a:srgbClr val="990000"/>
              </a:buClr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B6F10-5FB4-403A-A158-B2528E84833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0.2212"/>
  <p:tag name="PPTVERSION" val="12"/>
  <p:tag name="TPOS" val="2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556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Vocabulary for the day</vt:lpstr>
      <vt:lpstr>List the 3 membranes their functions Locations tissues </vt:lpstr>
      <vt:lpstr>Tissue Repair </vt:lpstr>
      <vt:lpstr>Slide 4</vt:lpstr>
      <vt:lpstr>Slide 5</vt:lpstr>
      <vt:lpstr>Cell Classification </vt:lpstr>
      <vt:lpstr>From pathology! </vt:lpstr>
      <vt:lpstr>Labile Cells </vt:lpstr>
      <vt:lpstr>Stable Cells</vt:lpstr>
      <vt:lpstr>Repair occurs by two ways:</vt:lpstr>
      <vt:lpstr>The Process</vt:lpstr>
      <vt:lpstr>Slide 12</vt:lpstr>
      <vt:lpstr>Repair By Connective Tissue (Fibrosis)</vt:lpstr>
      <vt:lpstr>Slide 14</vt:lpstr>
      <vt:lpstr>Slide 15</vt:lpstr>
      <vt:lpstr>  Healing granulation tissue                 Mature Scar</vt:lpstr>
      <vt:lpstr>Scar Tissue….issues…</vt:lpstr>
      <vt:lpstr>Slide 18</vt:lpstr>
      <vt:lpstr>Slide 19</vt:lpstr>
    </vt:vector>
  </TitlesOfParts>
  <Company>mfcsd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 Repair </dc:title>
  <dc:creator>mfcsd</dc:creator>
  <cp:lastModifiedBy>mfcsd</cp:lastModifiedBy>
  <cp:revision>20</cp:revision>
  <dcterms:created xsi:type="dcterms:W3CDTF">2003-09-23T18:50:43Z</dcterms:created>
  <dcterms:modified xsi:type="dcterms:W3CDTF">2012-10-02T10:55:08Z</dcterms:modified>
</cp:coreProperties>
</file>