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3396F-D5C1-4D2F-9016-E8F0B2370F3F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BBA4-7D91-4584-946E-7E010E3B4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GUSTAR= to be pleasing, to like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</a:t>
            </a:r>
            <a:r>
              <a:rPr lang="en-US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pleases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</a:t>
            </a:r>
            <a:endParaRPr lang="en-US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685800"/>
            <a:ext cx="4040188" cy="533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Singular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457200" y="1143000"/>
          <a:ext cx="404018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188"/>
              </a:tblGrid>
              <a:tr h="643755">
                <a:tc>
                  <a:txBody>
                    <a:bodyPr/>
                    <a:lstStyle/>
                    <a:p>
                      <a:r>
                        <a:rPr lang="en-US" sz="2000" b="1" u="none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endParaRPr lang="en-US" sz="2000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/>
                        <a:t>   it pleases me</a:t>
                      </a:r>
                    </a:p>
                  </a:txBody>
                  <a:tcPr/>
                </a:tc>
              </a:tr>
              <a:tr h="636404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te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endParaRPr lang="en-US" sz="20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/>
                        <a:t>   it pleases you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(familiar)</a:t>
                      </a:r>
                      <a:endParaRPr lang="en-US" sz="2000" dirty="0"/>
                    </a:p>
                  </a:txBody>
                  <a:tcPr/>
                </a:tc>
              </a:tr>
              <a:tr h="118504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endParaRPr lang="en-US" sz="20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/>
                        <a:t>   it pleases you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(formal)</a:t>
                      </a:r>
                    </a:p>
                    <a:p>
                      <a:r>
                        <a:rPr lang="en-US" sz="2000" dirty="0" smtClean="0"/>
                        <a:t>   it pleases him</a:t>
                      </a:r>
                    </a:p>
                    <a:p>
                      <a:r>
                        <a:rPr lang="en-US" sz="2000" dirty="0" smtClean="0"/>
                        <a:t>   it pleases her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02225" y="533400"/>
            <a:ext cx="4041775" cy="6858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FFFF00"/>
                </a:solidFill>
              </a:rPr>
              <a:t>Plural</a:t>
            </a:r>
            <a:endParaRPr lang="en-US" sz="3600" dirty="0">
              <a:solidFill>
                <a:srgbClr val="FFFF00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645025" y="1143000"/>
          <a:ext cx="4041775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775"/>
              </a:tblGrid>
              <a:tr h="697777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FF0000"/>
                          </a:solidFill>
                        </a:rPr>
                        <a:t>nos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endParaRPr lang="en-US" sz="2000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/>
                        <a:t>   it pleases us</a:t>
                      </a:r>
                      <a:endParaRPr lang="en-US" sz="2000" dirty="0"/>
                    </a:p>
                  </a:txBody>
                  <a:tcPr/>
                </a:tc>
              </a:tr>
              <a:tr h="697778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os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endParaRPr lang="en-US" sz="20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000" dirty="0" smtClean="0"/>
                        <a:t>   it pleases you guys (familiar)</a:t>
                      </a:r>
                      <a:endParaRPr lang="en-US" sz="2000" dirty="0"/>
                    </a:p>
                  </a:txBody>
                  <a:tcPr/>
                </a:tc>
              </a:tr>
              <a:tr h="127144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les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gusta</a:t>
                      </a:r>
                      <a:r>
                        <a:rPr lang="en-US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en-US" sz="2000" dirty="0" smtClean="0"/>
                        <a:t>   it pleases you people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(formal)</a:t>
                      </a:r>
                    </a:p>
                    <a:p>
                      <a:r>
                        <a:rPr lang="en-US" sz="2000" dirty="0" smtClean="0"/>
                        <a:t>   it pleases them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(boys</a:t>
                      </a:r>
                      <a:r>
                        <a:rPr lang="en-US" sz="2000" baseline="0" dirty="0" smtClean="0"/>
                        <a:t> or a mixed  group)</a:t>
                      </a:r>
                    </a:p>
                    <a:p>
                      <a:r>
                        <a:rPr lang="en-US" sz="2000" baseline="0" dirty="0" smtClean="0"/>
                        <a:t>   it pleases them (all girls)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4114800"/>
            <a:ext cx="4038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mí</a:t>
            </a:r>
            <a:r>
              <a:rPr lang="en-US" sz="1200" dirty="0" smtClean="0"/>
              <a:t> me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I like to study.</a:t>
            </a:r>
          </a:p>
          <a:p>
            <a:r>
              <a:rPr lang="en-US" sz="1200" dirty="0" smtClean="0"/>
              <a:t>Te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ti</a:t>
            </a:r>
            <a:r>
              <a:rPr lang="en-US" sz="1200" dirty="0" smtClean="0"/>
              <a:t> </a:t>
            </a:r>
            <a:r>
              <a:rPr lang="en-US" sz="1200" dirty="0" err="1" smtClean="0"/>
              <a:t>te</a:t>
            </a:r>
            <a:r>
              <a:rPr lang="en-US" sz="1200" dirty="0" smtClean="0"/>
              <a:t>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You like to study.</a:t>
            </a:r>
          </a:p>
          <a:p>
            <a:r>
              <a:rPr lang="en-US" sz="1200" dirty="0" smtClean="0"/>
              <a:t>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Ud</a:t>
            </a:r>
            <a:r>
              <a:rPr lang="en-US" sz="1200" dirty="0" smtClean="0"/>
              <a:t>. 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You (formal) like to study.</a:t>
            </a:r>
          </a:p>
          <a:p>
            <a:r>
              <a:rPr lang="en-US" sz="1200" dirty="0" smtClean="0"/>
              <a:t>   A </a:t>
            </a:r>
            <a:r>
              <a:rPr lang="en-US" sz="1200" dirty="0" err="1" smtClean="0"/>
              <a:t>él</a:t>
            </a:r>
            <a:r>
              <a:rPr lang="en-US" sz="1200" dirty="0" smtClean="0"/>
              <a:t> 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  (A Felipe 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He/Felipe likes to study.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A </a:t>
            </a:r>
            <a:r>
              <a:rPr lang="en-US" sz="1200" dirty="0" err="1" smtClean="0"/>
              <a:t>ella</a:t>
            </a:r>
            <a:r>
              <a:rPr lang="en-US" sz="1200" dirty="0" smtClean="0"/>
              <a:t> 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   (A </a:t>
            </a:r>
            <a:r>
              <a:rPr lang="en-US" sz="1200" dirty="0" err="1" smtClean="0"/>
              <a:t>María</a:t>
            </a:r>
            <a:r>
              <a:rPr lang="en-US" sz="1200" dirty="0" smtClean="0"/>
              <a:t> le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She/</a:t>
            </a:r>
            <a:r>
              <a:rPr lang="en-US" sz="1200" b="1" i="1" dirty="0" err="1" smtClean="0"/>
              <a:t>María</a:t>
            </a:r>
            <a:r>
              <a:rPr lang="en-US" sz="1200" b="1" i="1" dirty="0" smtClean="0"/>
              <a:t> likes to study.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4114800"/>
            <a:ext cx="4343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Nos</a:t>
            </a:r>
            <a:r>
              <a:rPr lang="en-US" sz="1200" dirty="0" smtClean="0"/>
              <a:t>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nosotros</a:t>
            </a:r>
            <a:r>
              <a:rPr lang="en-US" sz="1200" dirty="0" smtClean="0"/>
              <a:t> </a:t>
            </a:r>
            <a:r>
              <a:rPr lang="en-US" sz="1200" dirty="0" err="1" smtClean="0"/>
              <a:t>nos</a:t>
            </a:r>
            <a:r>
              <a:rPr lang="en-US" sz="1200" dirty="0" smtClean="0"/>
              <a:t>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We like to study.</a:t>
            </a:r>
          </a:p>
          <a:p>
            <a:r>
              <a:rPr lang="en-US" sz="1200" dirty="0" smtClean="0"/>
              <a:t>Os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vosotros</a:t>
            </a:r>
            <a:r>
              <a:rPr lang="en-US" sz="1200" dirty="0" smtClean="0"/>
              <a:t> </a:t>
            </a:r>
            <a:r>
              <a:rPr lang="en-US" sz="1200" dirty="0" err="1" smtClean="0"/>
              <a:t>os</a:t>
            </a:r>
            <a:r>
              <a:rPr lang="en-US" sz="1200" dirty="0" smtClean="0"/>
              <a:t>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You guys (familiar) like to study.</a:t>
            </a:r>
          </a:p>
          <a:p>
            <a:r>
              <a:rPr lang="en-US" sz="1200" dirty="0" smtClean="0"/>
              <a:t>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Uds</a:t>
            </a:r>
            <a:r>
              <a:rPr lang="en-US" sz="1200" dirty="0" smtClean="0"/>
              <a:t>. 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You people (formal) like to study.</a:t>
            </a:r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ellos</a:t>
            </a:r>
            <a:r>
              <a:rPr lang="en-US" sz="1200" dirty="0" smtClean="0"/>
              <a:t> 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  (A </a:t>
            </a:r>
            <a:r>
              <a:rPr lang="en-US" sz="1200" dirty="0" err="1" smtClean="0"/>
              <a:t>Martín</a:t>
            </a:r>
            <a:r>
              <a:rPr lang="en-US" sz="1200" dirty="0" smtClean="0"/>
              <a:t> y a Sara 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 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They/</a:t>
            </a:r>
            <a:r>
              <a:rPr lang="en-US" sz="1200" b="1" i="1" dirty="0" err="1" smtClean="0"/>
              <a:t>Martín</a:t>
            </a:r>
            <a:r>
              <a:rPr lang="en-US" sz="1200" b="1" i="1" dirty="0" smtClean="0"/>
              <a:t> and Sara like to study.</a:t>
            </a:r>
            <a:endParaRPr lang="en-US" sz="1200" dirty="0"/>
          </a:p>
          <a:p>
            <a:r>
              <a:rPr lang="en-US" sz="1200" dirty="0" smtClean="0"/>
              <a:t>A </a:t>
            </a:r>
            <a:r>
              <a:rPr lang="en-US" sz="1200" dirty="0" err="1" smtClean="0"/>
              <a:t>ellas</a:t>
            </a:r>
            <a:r>
              <a:rPr lang="en-US" sz="1200" dirty="0" smtClean="0"/>
              <a:t> 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  (A Marta y a </a:t>
            </a:r>
            <a:r>
              <a:rPr lang="en-US" sz="1200" dirty="0" err="1" smtClean="0"/>
              <a:t>Lupita</a:t>
            </a:r>
            <a:r>
              <a:rPr lang="en-US" sz="1200" dirty="0" smtClean="0"/>
              <a:t> les </a:t>
            </a:r>
            <a:r>
              <a:rPr lang="en-US" sz="1200" dirty="0" err="1" smtClean="0"/>
              <a:t>gusta</a:t>
            </a:r>
            <a:r>
              <a:rPr lang="en-US" sz="1200" dirty="0" smtClean="0"/>
              <a:t> </a:t>
            </a:r>
            <a:r>
              <a:rPr lang="en-US" sz="1200" dirty="0" err="1" smtClean="0"/>
              <a:t>estudiar</a:t>
            </a:r>
            <a:r>
              <a:rPr lang="en-US" sz="1200" dirty="0" smtClean="0"/>
              <a:t>.)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b="1" i="1" dirty="0" smtClean="0"/>
              <a:t>They/Marta and </a:t>
            </a:r>
            <a:r>
              <a:rPr lang="en-US" sz="1200" b="1" i="1" dirty="0" err="1" smtClean="0"/>
              <a:t>Lupita</a:t>
            </a:r>
            <a:r>
              <a:rPr lang="en-US" sz="1200" b="1" i="1" dirty="0" smtClean="0"/>
              <a:t>) like to study.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285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GUSTAR= to be pleasing, to like me gusta = it pleases me</vt:lpstr>
    </vt:vector>
  </TitlesOfParts>
  <Company>ISD719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gusta = It pleases me</dc:title>
  <dc:creator>sdavis</dc:creator>
  <cp:lastModifiedBy>mfcsd</cp:lastModifiedBy>
  <cp:revision>30</cp:revision>
  <dcterms:created xsi:type="dcterms:W3CDTF">2009-10-01T14:02:48Z</dcterms:created>
  <dcterms:modified xsi:type="dcterms:W3CDTF">2013-09-26T11:38:08Z</dcterms:modified>
</cp:coreProperties>
</file>