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handoutMasterIdLst>
    <p:handoutMasterId r:id="rId45"/>
  </p:handoutMasterIdLst>
  <p:sldIdLst>
    <p:sldId id="256" r:id="rId2"/>
    <p:sldId id="261" r:id="rId3"/>
    <p:sldId id="302" r:id="rId4"/>
    <p:sldId id="300" r:id="rId5"/>
    <p:sldId id="299" r:id="rId6"/>
    <p:sldId id="289" r:id="rId7"/>
    <p:sldId id="290" r:id="rId8"/>
    <p:sldId id="291" r:id="rId9"/>
    <p:sldId id="292" r:id="rId10"/>
    <p:sldId id="293" r:id="rId11"/>
    <p:sldId id="294" r:id="rId12"/>
    <p:sldId id="295" r:id="rId13"/>
    <p:sldId id="296" r:id="rId14"/>
    <p:sldId id="297" r:id="rId15"/>
    <p:sldId id="298" r:id="rId16"/>
    <p:sldId id="303" r:id="rId17"/>
    <p:sldId id="304" r:id="rId18"/>
    <p:sldId id="257" r:id="rId19"/>
    <p:sldId id="258" r:id="rId20"/>
    <p:sldId id="263" r:id="rId21"/>
    <p:sldId id="306" r:id="rId22"/>
    <p:sldId id="307" r:id="rId23"/>
    <p:sldId id="264" r:id="rId24"/>
    <p:sldId id="265" r:id="rId25"/>
    <p:sldId id="259" r:id="rId26"/>
    <p:sldId id="260" r:id="rId27"/>
    <p:sldId id="308" r:id="rId28"/>
    <p:sldId id="309" r:id="rId29"/>
    <p:sldId id="310" r:id="rId30"/>
    <p:sldId id="270" r:id="rId31"/>
    <p:sldId id="311" r:id="rId32"/>
    <p:sldId id="312" r:id="rId33"/>
    <p:sldId id="313" r:id="rId34"/>
    <p:sldId id="314" r:id="rId35"/>
    <p:sldId id="266" r:id="rId36"/>
    <p:sldId id="268" r:id="rId37"/>
    <p:sldId id="269" r:id="rId38"/>
    <p:sldId id="271" r:id="rId39"/>
    <p:sldId id="315" r:id="rId40"/>
    <p:sldId id="316" r:id="rId41"/>
    <p:sldId id="267" r:id="rId42"/>
    <p:sldId id="273" r:id="rId43"/>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7" autoAdjust="0"/>
  </p:normalViewPr>
  <p:slideViewPr>
    <p:cSldViewPr>
      <p:cViewPr varScale="1">
        <p:scale>
          <a:sx n="102" d="100"/>
          <a:sy n="102" d="100"/>
        </p:scale>
        <p:origin x="-23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042"/>
          </a:xfrm>
          <a:prstGeom prst="rect">
            <a:avLst/>
          </a:prstGeom>
        </p:spPr>
        <p:txBody>
          <a:bodyPr vert="horz" lIns="91440" tIns="45720" rIns="91440" bIns="45720" rtlCol="0"/>
          <a:lstStyle>
            <a:lvl1pPr algn="r">
              <a:defRPr sz="1200"/>
            </a:lvl1pPr>
          </a:lstStyle>
          <a:p>
            <a:fld id="{57C5ED18-55E2-4398-A0B8-18CA29EF44C0}" type="datetimeFigureOut">
              <a:rPr lang="en-US" smtClean="0"/>
              <a:pPr/>
              <a:t>11/21/2014</a:t>
            </a:fld>
            <a:endParaRPr lang="en-US"/>
          </a:p>
        </p:txBody>
      </p:sp>
      <p:sp>
        <p:nvSpPr>
          <p:cNvPr id="4" name="Footer Placeholder 3"/>
          <p:cNvSpPr>
            <a:spLocks noGrp="1"/>
          </p:cNvSpPr>
          <p:nvPr>
            <p:ph type="ftr" sz="quarter" idx="2"/>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1440" tIns="45720" rIns="91440" bIns="45720" rtlCol="0" anchor="b"/>
          <a:lstStyle>
            <a:lvl1pPr algn="r">
              <a:defRPr sz="1200"/>
            </a:lvl1pPr>
          </a:lstStyle>
          <a:p>
            <a:fld id="{52E495D3-C2E8-44E8-9FE2-9037D03BE38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vl1pPr>
          </a:lstStyle>
          <a:p>
            <a:fld id="{68DE68DB-50CD-4ECB-9F35-51666FB5B6BF}" type="datetimeFigureOut">
              <a:rPr lang="en-US" smtClean="0"/>
              <a:pPr/>
              <a:t>11/21/2014</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1440" tIns="45720" rIns="91440" bIns="45720" rtlCol="0" anchor="b"/>
          <a:lstStyle>
            <a:lvl1pPr algn="r">
              <a:defRPr sz="1200"/>
            </a:lvl1pPr>
          </a:lstStyle>
          <a:p>
            <a:fld id="{18F33350-1978-435D-80BB-44007980CF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781165-D68F-4E47-9822-BD78D5128B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8" name="Slide Number Placeholder 7"/>
          <p:cNvSpPr>
            <a:spLocks noGrp="1"/>
          </p:cNvSpPr>
          <p:nvPr>
            <p:ph type="sldNum" sz="quarter" idx="11"/>
          </p:nvPr>
        </p:nvSpPr>
        <p:spPr/>
        <p:txBody>
          <a:bodyPr/>
          <a:lstStyle/>
          <a:p>
            <a:fld id="{BE781165-D68F-4E47-9822-BD78D5128B3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75CDEC-2F14-431E-85D4-9D3FD12608C5}"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E781165-D68F-4E47-9822-BD78D5128B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675CDEC-2F14-431E-85D4-9D3FD12608C5}"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675CDEC-2F14-431E-85D4-9D3FD12608C5}" type="datetimeFigureOut">
              <a:rPr lang="en-US" smtClean="0"/>
              <a:pPr/>
              <a:t>11/21/2014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E781165-D68F-4E47-9822-BD78D5128B3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billofrightsinstitute.org/resources/educator-resources/americapedia/americapedia-bill-of-rights/fifth-amendment/double-jeopardy/" TargetMode="External"/><Relationship Id="rId7" Type="http://schemas.openxmlformats.org/officeDocument/2006/relationships/hyperlink" Target="http://www.google.com/url?sa=i&amp;rct=j&amp;q=&amp;esrc=s&amp;frm=1&amp;source=images&amp;cd=&amp;cad=rja&amp;docid=YaOi6SmbEML7EM&amp;tbnid=eYmSRRk6GWTqkM:&amp;ved=0CAUQjRw&amp;url=http://www.cnsnews.com/cartoons/tim-kelly/modified-5th-amendment&amp;ei=m9SAUuugKcLbyQHvpIAw&amp;bvm=bv.56146854,d.aWc&amp;psig=AFQjCNFjz5MCmkNGvQS9yPSMGcfUdosjkA&amp;ust=1384261132702948" TargetMode="External"/><Relationship Id="rId2" Type="http://schemas.openxmlformats.org/officeDocument/2006/relationships/hyperlink" Target="http://billofrightsinstitute.org/resources/educator-resources/americapedia/americapedia-bill-of-rights/fifth-amendment/grand-juries/" TargetMode="External"/><Relationship Id="rId1" Type="http://schemas.openxmlformats.org/officeDocument/2006/relationships/slideLayout" Target="../slideLayouts/slideLayout2.xml"/><Relationship Id="rId6" Type="http://schemas.openxmlformats.org/officeDocument/2006/relationships/hyperlink" Target="http://billofrightsinstitute.org/resources/educator-resources/americapedia/americapedia-bill-of-rights/fifth-amendment/just-compensation/" TargetMode="External"/><Relationship Id="rId5" Type="http://schemas.openxmlformats.org/officeDocument/2006/relationships/hyperlink" Target="http://billofrightsinstitute.org/resources/educator-resources/americapedia/americapedia-bill-of-rights/fifth-amendment/due-process/" TargetMode="External"/><Relationship Id="rId10" Type="http://schemas.openxmlformats.org/officeDocument/2006/relationships/image" Target="../media/image10.jpeg"/><Relationship Id="rId4" Type="http://schemas.openxmlformats.org/officeDocument/2006/relationships/hyperlink" Target="http://billofrightsinstitute.org/resources/educator-resources/americapedia/americapedia-bill-of-rights/fifth-amendment/self-incrimination/" TargetMode="External"/><Relationship Id="rId9" Type="http://schemas.openxmlformats.org/officeDocument/2006/relationships/hyperlink" Target="http://www.google.com/url?sa=i&amp;rct=j&amp;q=&amp;esrc=s&amp;frm=1&amp;source=images&amp;cd=&amp;cad=rja&amp;docid=WDUH4g2tRucVnM&amp;tbnid=s-Vukv0f0X_wFM:&amp;ved=0CAUQjRw&amp;url=http://blog.civiliansguidetolawyers.com/2013/05/23/take-the-5th-please-judge-suspended-for-jailing-lawyer-invoking-5th-amendment/&amp;ei=OtWAUvL6F9K4yAG_o4HoCw&amp;bvm=bv.56146854,d.aWc&amp;psig=AFQjCNFjz5MCmkNGvQS9yPSMGcfUdosjkA&amp;ust=138426113270294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dVcZnl_ZYq4RM&amp;tbnid=8FADKBzgNXzb5M:&amp;ved=0CAUQjRw&amp;url=http://ourconstitutionalrights.com/in-the-news/?category_name=6th-amendment&amp;ei=E9aAUu7rOMWTyQGU64GIBA&amp;psig=AFQjCNElJ3_GYZ41CDolwXW9oXKWHg2MZA&amp;ust=1384261440414443"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google.com/url?sa=i&amp;rct=j&amp;q=&amp;esrc=s&amp;frm=1&amp;source=images&amp;cd=&amp;cad=rja&amp;docid=aZ3938I6VsIBuM&amp;tbnid=4vthO44A0YfdRM:&amp;ved=0CAUQjRw&amp;url=http://www.glogster.com/snazzyboy/6th-amendment/g-6mik9kmmn0adn1vblnfaca0&amp;ei=f9aAUuCcCISwyQHCuoCICw&amp;psig=AFQjCNElJ3_GYZ41CDolwXW9oXKWHg2MZA&amp;ust=138426144041444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docid=gzWGNzHgQdt0OM&amp;tbnid=maYk_QTQ6DBQuM:&amp;ved=0CAUQjRw&amp;url=http://www.glogster.com/samm14/the-seventh-amendment-mrs-crank-fourth-block/g-6l3r0d33c50a0bpci1j2va0&amp;ei=OdeAUo_uJ-eBygGL3oCQCg&amp;psig=AFQjCNFXxyPmyd3gjpSUvcN3bUgQoGCh3Q&amp;ust=138426168069549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ZLnHJUmsxzEsAM&amp;tbnid=j12k0vBmW4SBbM:&amp;ved=0CAUQjRw&amp;url=http://www.encyclopedia.com/topic/Cruel_and_Unusual_Punishment.aspx&amp;ei=49mAUqDNF6bbyQGFjoDgDA&amp;psig=AFQjCNG71irBtQ9XcU_Uc1lJ1iriQPlSag&amp;ust=138426192405303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url?sa=i&amp;rct=j&amp;q=&amp;esrc=s&amp;frm=1&amp;source=images&amp;cd=&amp;cad=rja&amp;docid=21JRdywF7ZhKuM&amp;tbnid=xg4anVlrXcfZPM:&amp;ved=0CAUQjRw&amp;url=http://www.proprofs.com/flashcards/story.php?title=27-amendments_3&amp;ei=IdqAUtzdDa_YyQHfr4GQBQ&amp;psig=AFQjCNEVcH7U8VjGwm2jjY9rGhE-pdR_5Q&amp;ust=138426254239932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Yc_2BviD5y-JZM&amp;tbnid=otEqOPnrtrHGsM:&amp;ved=0CAUQjRw&amp;url=http://www.thelibertyvoice.com/the-nullification-generation&amp;ei=YNuAUr_SJ6jgyQHVgoHAAg&amp;psig=AFQjCNEwOABaBXH0rUC_u1miGC01AeLALA&amp;ust=1384262753401615"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url?sa=i&amp;rct=j&amp;q=&amp;esrc=s&amp;frm=1&amp;source=images&amp;cd=&amp;cad=rja&amp;docid=QoO00Kawer0rXM&amp;tbnid=g1zZ6UXxVytJbM:&amp;ved=0CAUQjRw&amp;url=http://billofrightsam.blogspot.com/&amp;ei=rduAUs6nEqPmyQGI6YDgCQ&amp;psig=AFQjCNEwOABaBXH0rUC_u1miGC01AeLALA&amp;ust=138426275340161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OY01t9E1dpuqlM&amp;tbnid=7x3l6pTTH0KAZM:&amp;ved=0CAUQjRw&amp;url=http://www.elanco.org/webpages/bborremans/progressiveera.cfm&amp;ei=6s6EUsjlG8iIyAHuvIHoDw&amp;psig=AFQjCNERN_04MowfUp6o-sytmBzE3xvljQ&amp;ust=138452154625080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frm=1&amp;source=images&amp;cd=&amp;cad=rja&amp;docid=w9Q6dUZYOHOGiM&amp;tbnid=K-iN-MOPdPUQaM:&amp;ved=0CAUQjRw&amp;url=http://minutemennews.com/2012/12/proposed-cuts-from-ss-medicare-and-the-military-but-not-the-executive-branch/&amp;ei=BBuGUuDYKeOYyAG064CgBw&amp;bvm=bv.56643336,d.aWc&amp;psig=AFQjCNH41rEQIhh2kdIfiEpioSb9ckCfMg&amp;ust=138460683123970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JS40gySSm6_uM&amp;tbnid=irhUeGCweyLEUM:&amp;ved=0CAUQjRw&amp;url=http://www.thehermitage.org/history/history_people_prevost_theodosia.html&amp;ei=oh6GUumYFIbuyAHk3IDIBA&amp;bvm=bv.56643336,d.aWc&amp;psig=AFQjCNHx5YCdLr6rli56KBy8s0amPPjrmw&amp;ust=1384607711466956"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rct=j&amp;q=&amp;esrc=s&amp;frm=1&amp;source=images&amp;cd=&amp;cad=rja&amp;docid=wlnfEu_mjdN-fM&amp;tbnid=2A-ranC-eJt6QM:&amp;ved=0CAUQjRw&amp;url=http://cybersmokeblog.blogspot.com/2012/12/the-canadian-justice-review-board.html&amp;ei=RyCGUvitD5LiyAH4j4D4CA&amp;bvm=bv.56643336,d.aWc&amp;psig=AFQjCNGCD577T9RPVor3_vNmULt_Op70yA&amp;ust=138460801193542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google.com/url?sa=i&amp;rct=j&amp;q=&amp;esrc=s&amp;frm=1&amp;source=images&amp;cd=&amp;cad=rja&amp;docid=DzkuhUQG-82fdM&amp;tbnid=5X94W6BC9cfJoM:&amp;ved=0CAUQjRw&amp;url=http://history1900s.about.com/od/photographs/tp/Pictures-Of-Roosevelt.htm&amp;ei=_iCGUpPAFsHCywGC8YHQDg&amp;bvm=bv.56643336,d.aWc&amp;psig=AFQjCNFNwMJDGOkv0Y64HLHVqxj3ACCRXQ&amp;ust=138460831671672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frm=1&amp;source=images&amp;cd=&amp;cad=rja&amp;docid=8DSSye5Gyg9HtM&amp;tbnid=7Tw6MqOfGwBukM:&amp;ved=0CAUQjRw&amp;url=http://sprudge.com/sprudgesclusive-scoop-sources-indicate-location-of-madcap-2-0.html&amp;ei=CyKGUubtCKKkyQGv_4FQ&amp;bvm=bv.56643336,d.aWc&amp;psig=AFQjCNFMCPkKG-iPbpYsYneMivtgCUnY4w&amp;ust=138460861109213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HtqTQUZ_U9GZNM&amp;tbnid=D-WHa8Ni_Xa3mM:&amp;ved=0CAUQjRw&amp;url=http://www.forwardprogressives.com/the-worst-scandal-of-our-time-is-the-disappearance-of-our-fourth-amendment-rights-as-citizens/&amp;ei=K9SAUoOJCeeayAHVpYCoCw&amp;bvm=bv.56146854,d.aWc&amp;psig=AFQjCNEwQ8JyLPhArVKW4AWXFywhtIx_Vg&amp;ust=1384260925974723" TargetMode="Externa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http://www.google.com/url?sa=i&amp;rct=j&amp;q=&amp;esrc=s&amp;frm=1&amp;source=images&amp;cd=&amp;cad=rja&amp;docid=uI3cMtq5aWvWbM&amp;tbnid=-f2TDL4aEUbErM:&amp;ved=0CAUQjRw&amp;url=http://www.awdsgn.com/classes/fall10/th/womeldorf/pages/wk8/pages/fourth_amend.html&amp;ei=RtSAUrvWJ4LWyQHNyYCYBA&amp;bvm=bv.56146854,d.aWc&amp;psig=AFQjCNEwQ8JyLPhArVKW4AWXFywhtIx_Vg&amp;ust=13842609259747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Constitutional Government</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#7: Constitutional government in the United States has changed over time as a result of amendments to the U.S. Constitution, Supreme Court decisions, legislation and informal practices.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5</a:t>
            </a:r>
            <a:r>
              <a:rPr lang="en-US" baseline="30000"/>
              <a:t>th</a:t>
            </a:r>
            <a:r>
              <a:rPr lang="en-US"/>
              <a:t> Amendment</a:t>
            </a:r>
          </a:p>
        </p:txBody>
      </p:sp>
      <p:sp>
        <p:nvSpPr>
          <p:cNvPr id="10243" name="Rectangle 3"/>
          <p:cNvSpPr>
            <a:spLocks noGrp="1" noChangeArrowheads="1"/>
          </p:cNvSpPr>
          <p:nvPr>
            <p:ph type="body" idx="1"/>
          </p:nvPr>
        </p:nvSpPr>
        <p:spPr>
          <a:xfrm>
            <a:off x="228600" y="1219200"/>
            <a:ext cx="5715000" cy="5486400"/>
          </a:xfrm>
        </p:spPr>
        <p:txBody>
          <a:bodyPr>
            <a:noAutofit/>
          </a:bodyPr>
          <a:lstStyle/>
          <a:p>
            <a:pPr>
              <a:lnSpc>
                <a:spcPct val="90000"/>
              </a:lnSpc>
            </a:pPr>
            <a:r>
              <a:rPr lang="en-US" sz="2200" dirty="0"/>
              <a:t>No person shall be held to answer for a capital, or otherwise infamous crime, unless on a presentment or indictment of a </a:t>
            </a:r>
            <a:r>
              <a:rPr lang="en-US" sz="2200" b="1" dirty="0" smtClean="0">
                <a:hlinkClick r:id="rId2"/>
              </a:rPr>
              <a:t>GRAND JURY</a:t>
            </a:r>
            <a:r>
              <a:rPr lang="en-US" sz="2200" b="1" dirty="0" smtClean="0"/>
              <a:t> </a:t>
            </a:r>
          </a:p>
          <a:p>
            <a:pPr>
              <a:lnSpc>
                <a:spcPct val="90000"/>
              </a:lnSpc>
            </a:pPr>
            <a:r>
              <a:rPr lang="en-US" sz="2200" dirty="0" smtClean="0"/>
              <a:t>Nor shall any person be subject for the same offence to be twice put in jeopardy (</a:t>
            </a:r>
            <a:r>
              <a:rPr lang="en-US" sz="2200" b="1" dirty="0" smtClean="0">
                <a:hlinkClick r:id="rId3"/>
              </a:rPr>
              <a:t>DOUBLE JEOPARDY</a:t>
            </a:r>
            <a:r>
              <a:rPr lang="en-US" sz="2200" dirty="0" smtClean="0"/>
              <a:t>)of life or limb</a:t>
            </a:r>
            <a:endParaRPr lang="en-US" sz="2200" b="1" dirty="0" smtClean="0"/>
          </a:p>
          <a:p>
            <a:pPr>
              <a:lnSpc>
                <a:spcPct val="90000"/>
              </a:lnSpc>
            </a:pPr>
            <a:r>
              <a:rPr lang="en-US" sz="2200" dirty="0" smtClean="0"/>
              <a:t>Nor shall be compelled in any criminal case to be a witness against himself  (</a:t>
            </a:r>
            <a:r>
              <a:rPr lang="en-US" sz="2200" b="1" dirty="0" smtClean="0">
                <a:hlinkClick r:id="rId4"/>
              </a:rPr>
              <a:t>SELF INCRIMINATION</a:t>
            </a:r>
            <a:r>
              <a:rPr lang="en-US" sz="2200" dirty="0" smtClean="0"/>
              <a:t>)</a:t>
            </a:r>
            <a:endParaRPr lang="en-US" sz="2200" dirty="0"/>
          </a:p>
          <a:p>
            <a:pPr>
              <a:lnSpc>
                <a:spcPct val="90000"/>
              </a:lnSpc>
            </a:pPr>
            <a:r>
              <a:rPr lang="en-US" sz="2200" dirty="0" smtClean="0"/>
              <a:t>Nor </a:t>
            </a:r>
            <a:r>
              <a:rPr lang="en-US" sz="2200" dirty="0"/>
              <a:t>be deprived of life, liberty, or property, without </a:t>
            </a:r>
            <a:r>
              <a:rPr lang="en-US" sz="2200" b="1" dirty="0" smtClean="0">
                <a:hlinkClick r:id="rId5"/>
              </a:rPr>
              <a:t>DUE PROCESS</a:t>
            </a:r>
            <a:r>
              <a:rPr lang="en-US" sz="2200" dirty="0" smtClean="0">
                <a:hlinkClick r:id="rId5"/>
              </a:rPr>
              <a:t> </a:t>
            </a:r>
            <a:r>
              <a:rPr lang="en-US" sz="2200" dirty="0"/>
              <a:t>of </a:t>
            </a:r>
            <a:r>
              <a:rPr lang="en-US" sz="2200" dirty="0" smtClean="0"/>
              <a:t>law</a:t>
            </a:r>
          </a:p>
          <a:p>
            <a:pPr>
              <a:lnSpc>
                <a:spcPct val="90000"/>
              </a:lnSpc>
            </a:pPr>
            <a:r>
              <a:rPr lang="en-US" sz="2200" dirty="0" smtClean="0"/>
              <a:t>Nor shall private property be taken for public use, without </a:t>
            </a:r>
            <a:r>
              <a:rPr lang="en-US" sz="2200" b="1" dirty="0" smtClean="0">
                <a:hlinkClick r:id="rId6"/>
              </a:rPr>
              <a:t>JUST COMPENSATION</a:t>
            </a:r>
            <a:endParaRPr lang="en-US" sz="2200" b="1" dirty="0" smtClean="0"/>
          </a:p>
          <a:p>
            <a:pPr lvl="1">
              <a:lnSpc>
                <a:spcPct val="90000"/>
              </a:lnSpc>
            </a:pPr>
            <a:r>
              <a:rPr lang="en-US" sz="1800" b="1" dirty="0" smtClean="0"/>
              <a:t>Eminent Domain</a:t>
            </a:r>
            <a:endParaRPr lang="en-US" sz="1800" b="1" dirty="0"/>
          </a:p>
        </p:txBody>
      </p:sp>
      <p:pic>
        <p:nvPicPr>
          <p:cNvPr id="23554" name="Picture 2" descr="http://www.cnsnews.com/sites/default/files/imagecache/cartoon_550/images/Modified%205th%20Amendment.jpg">
            <a:hlinkClick r:id="rId7"/>
          </p:cNvPr>
          <p:cNvPicPr>
            <a:picLocks noChangeAspect="1" noChangeArrowheads="1"/>
          </p:cNvPicPr>
          <p:nvPr/>
        </p:nvPicPr>
        <p:blipFill>
          <a:blip r:embed="rId8" cstate="print"/>
          <a:srcRect/>
          <a:stretch>
            <a:fillRect/>
          </a:stretch>
        </p:blipFill>
        <p:spPr bwMode="auto">
          <a:xfrm>
            <a:off x="6088722" y="1143000"/>
            <a:ext cx="2966663" cy="2133600"/>
          </a:xfrm>
          <a:prstGeom prst="rect">
            <a:avLst/>
          </a:prstGeom>
          <a:noFill/>
        </p:spPr>
      </p:pic>
      <p:pic>
        <p:nvPicPr>
          <p:cNvPr id="23556" name="Picture 4" descr="http://blog.civiliansguidetolawyers.com/wp-content/uploads/2013/05/miranda-card.jpg">
            <a:hlinkClick r:id="rId9"/>
          </p:cNvPr>
          <p:cNvPicPr>
            <a:picLocks noChangeAspect="1" noChangeArrowheads="1"/>
          </p:cNvPicPr>
          <p:nvPr/>
        </p:nvPicPr>
        <p:blipFill>
          <a:blip r:embed="rId10" cstate="print"/>
          <a:srcRect/>
          <a:stretch>
            <a:fillRect/>
          </a:stretch>
        </p:blipFill>
        <p:spPr bwMode="auto">
          <a:xfrm>
            <a:off x="6096000" y="3810000"/>
            <a:ext cx="3048000" cy="17907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6</a:t>
            </a:r>
            <a:r>
              <a:rPr lang="en-US" baseline="30000" dirty="0"/>
              <a:t>th</a:t>
            </a:r>
            <a:r>
              <a:rPr lang="en-US" dirty="0"/>
              <a:t> Amendment</a:t>
            </a:r>
          </a:p>
        </p:txBody>
      </p:sp>
      <p:sp>
        <p:nvSpPr>
          <p:cNvPr id="11267" name="Rectangle 3"/>
          <p:cNvSpPr>
            <a:spLocks noGrp="1" noChangeArrowheads="1"/>
          </p:cNvSpPr>
          <p:nvPr>
            <p:ph type="body" idx="1"/>
          </p:nvPr>
        </p:nvSpPr>
        <p:spPr>
          <a:xfrm>
            <a:off x="457200" y="1600200"/>
            <a:ext cx="4648200" cy="5029200"/>
          </a:xfrm>
        </p:spPr>
        <p:txBody>
          <a:bodyPr>
            <a:normAutofit lnSpcReduction="10000"/>
          </a:bodyPr>
          <a:lstStyle/>
          <a:p>
            <a:r>
              <a:rPr lang="en-US" dirty="0"/>
              <a:t>Criminal Cases</a:t>
            </a:r>
          </a:p>
          <a:p>
            <a:r>
              <a:rPr lang="en-US" dirty="0"/>
              <a:t>The accused shall enjoy the right to a speedy and public trial</a:t>
            </a:r>
          </a:p>
          <a:p>
            <a:pPr lvl="1"/>
            <a:r>
              <a:rPr lang="en-US" dirty="0"/>
              <a:t>By an impartial jury </a:t>
            </a:r>
          </a:p>
          <a:p>
            <a:r>
              <a:rPr lang="en-US" dirty="0"/>
              <a:t>Accusation to be confronted with the witnesses against him</a:t>
            </a:r>
          </a:p>
          <a:p>
            <a:r>
              <a:rPr lang="en-US" dirty="0"/>
              <a:t>To have the Assistance of Counsel for his defense</a:t>
            </a:r>
          </a:p>
        </p:txBody>
      </p:sp>
      <p:pic>
        <p:nvPicPr>
          <p:cNvPr id="22530" name="Picture 2" descr="http://ourconstitutionalrights.com/in-the-news/wp-content/uploads/2011/12/Detainee-waiting.jpg">
            <a:hlinkClick r:id="rId2"/>
          </p:cNvPr>
          <p:cNvPicPr>
            <a:picLocks noChangeAspect="1" noChangeArrowheads="1"/>
          </p:cNvPicPr>
          <p:nvPr/>
        </p:nvPicPr>
        <p:blipFill>
          <a:blip r:embed="rId3" cstate="print"/>
          <a:srcRect l="3030" t="8815" r="3232" b="3030"/>
          <a:stretch>
            <a:fillRect/>
          </a:stretch>
        </p:blipFill>
        <p:spPr bwMode="auto">
          <a:xfrm>
            <a:off x="4953000" y="3944007"/>
            <a:ext cx="4114800" cy="2837793"/>
          </a:xfrm>
          <a:prstGeom prst="rect">
            <a:avLst/>
          </a:prstGeom>
          <a:noFill/>
        </p:spPr>
      </p:pic>
      <p:pic>
        <p:nvPicPr>
          <p:cNvPr id="22532" name="Picture 4" descr="http://c85c7a.medialib.glogster.com/media/c0/c00017360fa7ca121e3c081081b3abffadc45d9c80fbaed2bbcd0b4d38bd6843/vicks-jury.png">
            <a:hlinkClick r:id="rId4"/>
          </p:cNvPr>
          <p:cNvPicPr>
            <a:picLocks noChangeAspect="1" noChangeArrowheads="1"/>
          </p:cNvPicPr>
          <p:nvPr/>
        </p:nvPicPr>
        <p:blipFill>
          <a:blip r:embed="rId5" cstate="print"/>
          <a:srcRect/>
          <a:stretch>
            <a:fillRect/>
          </a:stretch>
        </p:blipFill>
        <p:spPr bwMode="auto">
          <a:xfrm>
            <a:off x="4876800" y="1109133"/>
            <a:ext cx="4191000" cy="27770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7</a:t>
            </a:r>
            <a:r>
              <a:rPr lang="en-US" baseline="30000"/>
              <a:t>th</a:t>
            </a:r>
            <a:r>
              <a:rPr lang="en-US"/>
              <a:t> Amendment</a:t>
            </a:r>
          </a:p>
        </p:txBody>
      </p:sp>
      <p:sp>
        <p:nvSpPr>
          <p:cNvPr id="12291" name="Rectangle 3"/>
          <p:cNvSpPr>
            <a:spLocks noGrp="1" noChangeArrowheads="1"/>
          </p:cNvSpPr>
          <p:nvPr>
            <p:ph type="body" idx="1"/>
          </p:nvPr>
        </p:nvSpPr>
        <p:spPr>
          <a:xfrm>
            <a:off x="457200" y="2438400"/>
            <a:ext cx="2590800" cy="3505200"/>
          </a:xfrm>
        </p:spPr>
        <p:txBody>
          <a:bodyPr/>
          <a:lstStyle/>
          <a:p>
            <a:r>
              <a:rPr lang="en-US" dirty="0"/>
              <a:t>Civil Cases</a:t>
            </a:r>
          </a:p>
          <a:p>
            <a:r>
              <a:rPr lang="en-US" dirty="0"/>
              <a:t>The right of trial by jury shall be preserved </a:t>
            </a:r>
          </a:p>
        </p:txBody>
      </p:sp>
      <p:pic>
        <p:nvPicPr>
          <p:cNvPr id="21508" name="Picture 4" descr="http://50750d.medialib.glogster.com/thumbnails/28/28e54ac62f201e2caade698d07897dfd6290b73399c0d725990fccf64fce3152/the-seventh-amendment-mrs-crank-fourth-block-source.jpg">
            <a:hlinkClick r:id="rId2"/>
          </p:cNvPr>
          <p:cNvPicPr>
            <a:picLocks noChangeAspect="1" noChangeArrowheads="1"/>
          </p:cNvPicPr>
          <p:nvPr/>
        </p:nvPicPr>
        <p:blipFill>
          <a:blip r:embed="rId3" cstate="print"/>
          <a:srcRect/>
          <a:stretch>
            <a:fillRect/>
          </a:stretch>
        </p:blipFill>
        <p:spPr bwMode="auto">
          <a:xfrm>
            <a:off x="3013181" y="1676400"/>
            <a:ext cx="6054620" cy="44767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8</a:t>
            </a:r>
            <a:r>
              <a:rPr lang="en-US" baseline="30000"/>
              <a:t>th</a:t>
            </a:r>
            <a:r>
              <a:rPr lang="en-US"/>
              <a:t> Amendment</a:t>
            </a:r>
          </a:p>
        </p:txBody>
      </p:sp>
      <p:sp>
        <p:nvSpPr>
          <p:cNvPr id="13315" name="Rectangle 3"/>
          <p:cNvSpPr>
            <a:spLocks noGrp="1" noChangeArrowheads="1"/>
          </p:cNvSpPr>
          <p:nvPr>
            <p:ph type="body" idx="1"/>
          </p:nvPr>
        </p:nvSpPr>
        <p:spPr/>
        <p:txBody>
          <a:bodyPr/>
          <a:lstStyle/>
          <a:p>
            <a:r>
              <a:rPr lang="en-US"/>
              <a:t>Excessive bail shall not be required, nor excessive fines imposed, nor cruel and unusual punishments inflicted</a:t>
            </a:r>
          </a:p>
          <a:p>
            <a:endParaRPr lang="en-US"/>
          </a:p>
        </p:txBody>
      </p:sp>
      <p:pic>
        <p:nvPicPr>
          <p:cNvPr id="20482" name="Picture 2" descr="http://i.ytimg.com/vi/0Wsinn07bVM/0.jpg">
            <a:hlinkClick r:id="rId2"/>
          </p:cNvPr>
          <p:cNvPicPr>
            <a:picLocks noChangeAspect="1" noChangeArrowheads="1"/>
          </p:cNvPicPr>
          <p:nvPr/>
        </p:nvPicPr>
        <p:blipFill>
          <a:blip r:embed="rId3" cstate="print"/>
          <a:srcRect/>
          <a:stretch>
            <a:fillRect/>
          </a:stretch>
        </p:blipFill>
        <p:spPr bwMode="auto">
          <a:xfrm>
            <a:off x="2286000" y="3124200"/>
            <a:ext cx="4572000" cy="3429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9</a:t>
            </a:r>
            <a:r>
              <a:rPr lang="en-US" baseline="30000"/>
              <a:t>th</a:t>
            </a:r>
            <a:r>
              <a:rPr lang="en-US"/>
              <a:t> Amendment</a:t>
            </a:r>
          </a:p>
        </p:txBody>
      </p:sp>
      <p:sp>
        <p:nvSpPr>
          <p:cNvPr id="14339" name="Rectangle 3"/>
          <p:cNvSpPr>
            <a:spLocks noGrp="1" noChangeArrowheads="1"/>
          </p:cNvSpPr>
          <p:nvPr>
            <p:ph type="body" idx="1"/>
          </p:nvPr>
        </p:nvSpPr>
        <p:spPr/>
        <p:txBody>
          <a:bodyPr/>
          <a:lstStyle/>
          <a:p>
            <a:r>
              <a:rPr lang="en-US"/>
              <a:t>The enumeration in the Constitution, of certain rights, shall not be construed to deny or disparage others retained by the people</a:t>
            </a:r>
          </a:p>
        </p:txBody>
      </p:sp>
      <p:pic>
        <p:nvPicPr>
          <p:cNvPr id="19458" name="Picture 2" descr="http://www.proprofs.com/flashcards/upload/q4687208.bmp">
            <a:hlinkClick r:id="rId2"/>
          </p:cNvPr>
          <p:cNvPicPr>
            <a:picLocks noChangeAspect="1" noChangeArrowheads="1"/>
          </p:cNvPicPr>
          <p:nvPr/>
        </p:nvPicPr>
        <p:blipFill>
          <a:blip r:embed="rId3" cstate="print"/>
          <a:srcRect l="1022" t="9104" r="894" b="2831"/>
          <a:stretch>
            <a:fillRect/>
          </a:stretch>
        </p:blipFill>
        <p:spPr bwMode="auto">
          <a:xfrm>
            <a:off x="990600" y="3810000"/>
            <a:ext cx="7315200" cy="2667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10</a:t>
            </a:r>
            <a:r>
              <a:rPr lang="en-US" baseline="30000"/>
              <a:t>th</a:t>
            </a:r>
            <a:r>
              <a:rPr lang="en-US"/>
              <a:t> Amendment</a:t>
            </a:r>
          </a:p>
        </p:txBody>
      </p:sp>
      <p:sp>
        <p:nvSpPr>
          <p:cNvPr id="15363" name="Rectangle 3"/>
          <p:cNvSpPr>
            <a:spLocks noGrp="1" noChangeArrowheads="1"/>
          </p:cNvSpPr>
          <p:nvPr>
            <p:ph type="body" idx="1"/>
          </p:nvPr>
        </p:nvSpPr>
        <p:spPr>
          <a:xfrm>
            <a:off x="457200" y="1600200"/>
            <a:ext cx="3962400" cy="4525963"/>
          </a:xfrm>
        </p:spPr>
        <p:txBody>
          <a:bodyPr/>
          <a:lstStyle/>
          <a:p>
            <a:r>
              <a:rPr lang="en-US" dirty="0"/>
              <a:t>Reserved Powers to the States</a:t>
            </a:r>
          </a:p>
        </p:txBody>
      </p:sp>
      <p:pic>
        <p:nvPicPr>
          <p:cNvPr id="18434" name="Picture 2" descr="http://www.thelibertyvoice.com/wp-content/uploads/2012/01/stateflagmap-1.jpg">
            <a:hlinkClick r:id="rId2"/>
          </p:cNvPr>
          <p:cNvPicPr>
            <a:picLocks noChangeAspect="1" noChangeArrowheads="1"/>
          </p:cNvPicPr>
          <p:nvPr/>
        </p:nvPicPr>
        <p:blipFill>
          <a:blip r:embed="rId3" cstate="print"/>
          <a:srcRect/>
          <a:stretch>
            <a:fillRect/>
          </a:stretch>
        </p:blipFill>
        <p:spPr bwMode="auto">
          <a:xfrm>
            <a:off x="381000" y="3733800"/>
            <a:ext cx="4714875" cy="2952751"/>
          </a:xfrm>
          <a:prstGeom prst="rect">
            <a:avLst/>
          </a:prstGeom>
          <a:noFill/>
        </p:spPr>
      </p:pic>
      <p:pic>
        <p:nvPicPr>
          <p:cNvPr id="18438" name="Picture 6" descr="http://1.bp.blogspot.com/-2XvlxkQCcHs/UFq5A41LfOI/AAAAAAAAANY/VNUcEASxww4/s1600/10th-amendment-card%5B1%5D.jpg">
            <a:hlinkClick r:id="rId4"/>
          </p:cNvPr>
          <p:cNvPicPr>
            <a:picLocks noChangeAspect="1" noChangeArrowheads="1"/>
          </p:cNvPicPr>
          <p:nvPr/>
        </p:nvPicPr>
        <p:blipFill>
          <a:blip r:embed="rId5" cstate="print"/>
          <a:srcRect b="44086"/>
          <a:stretch>
            <a:fillRect/>
          </a:stretch>
        </p:blipFill>
        <p:spPr bwMode="auto">
          <a:xfrm>
            <a:off x="4200525" y="1447800"/>
            <a:ext cx="4714875" cy="1981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Reconstruction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#9: The Reconstruction Era prompted Amendments 13 through 15 to address the aftermath of slavery and the Civil War.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the Reconstruction Amendments</a:t>
            </a:r>
            <a:endParaRPr lang="en-US" dirty="0"/>
          </a:p>
        </p:txBody>
      </p:sp>
      <p:sp>
        <p:nvSpPr>
          <p:cNvPr id="3" name="Content Placeholder 2"/>
          <p:cNvSpPr>
            <a:spLocks noGrp="1"/>
          </p:cNvSpPr>
          <p:nvPr>
            <p:ph idx="1"/>
          </p:nvPr>
        </p:nvSpPr>
        <p:spPr>
          <a:xfrm>
            <a:off x="457200" y="1752600"/>
            <a:ext cx="5791200" cy="5029200"/>
          </a:xfrm>
        </p:spPr>
        <p:txBody>
          <a:bodyPr>
            <a:normAutofit fontScale="77500" lnSpcReduction="20000"/>
          </a:bodyPr>
          <a:lstStyle/>
          <a:p>
            <a:r>
              <a:rPr lang="en-US" sz="3100" dirty="0" smtClean="0"/>
              <a:t>The conflict over slavery was a primary cause of the American Civil War</a:t>
            </a:r>
          </a:p>
          <a:p>
            <a:r>
              <a:rPr lang="en-US" sz="3100" dirty="0" smtClean="0"/>
              <a:t>As the war came to a close, plans to “reconstruct” the rebellious states were instituted</a:t>
            </a:r>
          </a:p>
          <a:p>
            <a:r>
              <a:rPr lang="en-US" sz="3100" dirty="0" smtClean="0"/>
              <a:t>The 13th Amendment, which abolished slavery, was not part of President Lincoln’s original plan to readmit former Confederate states to Congress</a:t>
            </a:r>
          </a:p>
          <a:p>
            <a:r>
              <a:rPr lang="en-US" sz="3100" dirty="0" smtClean="0"/>
              <a:t>Ratification of the 13th Amendment became a requirement under President Johnson’s Reconstruction plan 	</a:t>
            </a:r>
          </a:p>
          <a:p>
            <a:endParaRPr lang="en-US" dirty="0"/>
          </a:p>
        </p:txBody>
      </p:sp>
      <p:pic>
        <p:nvPicPr>
          <p:cNvPr id="1026" name="Picture 2" descr="http://www.truthdig.com/images/eartothegrounduploads/daylewislincoln300.jpg"/>
          <p:cNvPicPr>
            <a:picLocks noChangeAspect="1" noChangeArrowheads="1"/>
          </p:cNvPicPr>
          <p:nvPr/>
        </p:nvPicPr>
        <p:blipFill>
          <a:blip r:embed="rId2" cstate="print"/>
          <a:srcRect/>
          <a:stretch>
            <a:fillRect/>
          </a:stretch>
        </p:blipFill>
        <p:spPr bwMode="auto">
          <a:xfrm>
            <a:off x="6286500" y="2590800"/>
            <a:ext cx="2857500" cy="30099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13 (1865)</a:t>
            </a:r>
            <a:endParaRPr lang="en-US" dirty="0"/>
          </a:p>
        </p:txBody>
      </p:sp>
      <p:sp>
        <p:nvSpPr>
          <p:cNvPr id="3" name="Content Placeholder 2"/>
          <p:cNvSpPr>
            <a:spLocks noGrp="1"/>
          </p:cNvSpPr>
          <p:nvPr>
            <p:ph idx="1"/>
          </p:nvPr>
        </p:nvSpPr>
        <p:spPr/>
        <p:txBody>
          <a:bodyPr/>
          <a:lstStyle/>
          <a:p>
            <a:r>
              <a:rPr lang="en-US" dirty="0" smtClean="0"/>
              <a:t>Slavery is abolished in the United States </a:t>
            </a:r>
          </a:p>
          <a:p>
            <a:endParaRPr lang="en-US" dirty="0"/>
          </a:p>
        </p:txBody>
      </p:sp>
      <p:pic>
        <p:nvPicPr>
          <p:cNvPr id="18434" name="Picture 2" descr="http://whitmer.wikis.birmingham.k12.mi.us/file/view/13thammendmentpic2.jpg/144859183/13thammendmentpic2.jpg"/>
          <p:cNvPicPr>
            <a:picLocks noChangeAspect="1" noChangeArrowheads="1"/>
          </p:cNvPicPr>
          <p:nvPr/>
        </p:nvPicPr>
        <p:blipFill>
          <a:blip r:embed="rId2" cstate="print"/>
          <a:srcRect/>
          <a:stretch>
            <a:fillRect/>
          </a:stretch>
        </p:blipFill>
        <p:spPr bwMode="auto">
          <a:xfrm>
            <a:off x="952500" y="2297793"/>
            <a:ext cx="7277100" cy="433160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14 (1868)</a:t>
            </a:r>
            <a:endParaRPr lang="en-US" dirty="0"/>
          </a:p>
        </p:txBody>
      </p:sp>
      <p:sp>
        <p:nvSpPr>
          <p:cNvPr id="3" name="Content Placeholder 2"/>
          <p:cNvSpPr>
            <a:spLocks noGrp="1"/>
          </p:cNvSpPr>
          <p:nvPr>
            <p:ph idx="1"/>
          </p:nvPr>
        </p:nvSpPr>
        <p:spPr>
          <a:xfrm>
            <a:off x="457200" y="1600200"/>
            <a:ext cx="7467600" cy="5105400"/>
          </a:xfrm>
        </p:spPr>
        <p:txBody>
          <a:bodyPr>
            <a:normAutofit fontScale="85000" lnSpcReduction="20000"/>
          </a:bodyPr>
          <a:lstStyle/>
          <a:p>
            <a:r>
              <a:rPr lang="en-US" dirty="0" smtClean="0"/>
              <a:t>Everyone born or naturalized in U.S. are entitled to rights-</a:t>
            </a:r>
            <a:r>
              <a:rPr lang="en-US" b="1" dirty="0" smtClean="0"/>
              <a:t>EQUAL PROTECTION UNDER THE LAW</a:t>
            </a:r>
          </a:p>
          <a:p>
            <a:r>
              <a:rPr lang="en-US" dirty="0" smtClean="0"/>
              <a:t>Defined what persons were citizens of the United States &amp; offered protection from state infringements on citizens’ rights</a:t>
            </a:r>
          </a:p>
          <a:p>
            <a:r>
              <a:rPr lang="en-US" dirty="0" smtClean="0"/>
              <a:t>Revised the means for determining representation in the House of Representatives &amp; included punishments for former Confederates and their states 	</a:t>
            </a:r>
          </a:p>
          <a:p>
            <a:pPr lvl="1"/>
            <a:r>
              <a:rPr lang="en-US" dirty="0" smtClean="0"/>
              <a:t>No one shall run for office if they are convicted of treason or uprising</a:t>
            </a:r>
          </a:p>
          <a:p>
            <a:pPr lvl="1"/>
            <a:r>
              <a:rPr lang="en-US" dirty="0" smtClean="0"/>
              <a:t>All debts are valid EXCEPT those incurred to fund insurrection or losses related to slavery</a:t>
            </a:r>
            <a:endParaRPr lang="en-US" dirty="0"/>
          </a:p>
        </p:txBody>
      </p:sp>
      <p:pic>
        <p:nvPicPr>
          <p:cNvPr id="17410" name="Picture 2" descr="http://2.bp.blogspot.com/-xxHrkqtyUbM/UHl0Sfn5rhI/AAAAAAAACqM/okrxrLchfDo/s400/CRBill.jpg"/>
          <p:cNvPicPr>
            <a:picLocks noChangeAspect="1" noChangeArrowheads="1"/>
          </p:cNvPicPr>
          <p:nvPr/>
        </p:nvPicPr>
        <p:blipFill>
          <a:blip r:embed="rId2" cstate="print"/>
          <a:srcRect/>
          <a:stretch>
            <a:fillRect/>
          </a:stretch>
        </p:blipFill>
        <p:spPr bwMode="auto">
          <a:xfrm>
            <a:off x="6715314" y="0"/>
            <a:ext cx="2428685" cy="152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70037"/>
            <a:ext cx="4648200" cy="4449763"/>
          </a:xfrm>
        </p:spPr>
        <p:txBody>
          <a:bodyPr>
            <a:normAutofit/>
          </a:bodyPr>
          <a:lstStyle/>
          <a:p>
            <a:r>
              <a:rPr lang="en-US" sz="2600" dirty="0" smtClean="0"/>
              <a:t>The operations of the government in the U.S. take place within a framework provided by the U.S. Constitution</a:t>
            </a:r>
          </a:p>
          <a:p>
            <a:r>
              <a:rPr lang="en-US" sz="2600" dirty="0" smtClean="0"/>
              <a:t>The U.S. Constitution has been amended, interpreted, supplemented and implemented in a variety of ways</a:t>
            </a:r>
          </a:p>
          <a:p>
            <a:pPr>
              <a:buNone/>
            </a:pPr>
            <a:endParaRPr lang="en-US" dirty="0"/>
          </a:p>
        </p:txBody>
      </p:sp>
      <p:pic>
        <p:nvPicPr>
          <p:cNvPr id="6" name="Picture 5" descr="us_constitution_01_small.gif"/>
          <p:cNvPicPr>
            <a:picLocks noChangeAspect="1"/>
          </p:cNvPicPr>
          <p:nvPr/>
        </p:nvPicPr>
        <p:blipFill>
          <a:blip r:embed="rId2" cstate="print"/>
          <a:stretch>
            <a:fillRect/>
          </a:stretch>
        </p:blipFill>
        <p:spPr>
          <a:xfrm>
            <a:off x="4902809" y="1295400"/>
            <a:ext cx="3975609" cy="4953000"/>
          </a:xfrm>
          <a:prstGeom prst="rect">
            <a:avLst/>
          </a:prstGeom>
        </p:spPr>
      </p:pic>
      <p:sp>
        <p:nvSpPr>
          <p:cNvPr id="7" name="Title 1"/>
          <p:cNvSpPr txBox="1">
            <a:spLocks/>
          </p:cNvSpPr>
          <p:nvPr/>
        </p:nvSpPr>
        <p:spPr>
          <a:xfrm>
            <a:off x="457200" y="274638"/>
            <a:ext cx="8458200" cy="1143000"/>
          </a:xfrm>
          <a:prstGeom prst="rect">
            <a:avLst/>
          </a:prstGeom>
        </p:spPr>
        <p:txBody>
          <a:bodyPr vert="horz" lIns="45720" rIns="4572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When Changes</a:t>
            </a:r>
            <a:r>
              <a:rPr kumimoji="0" lang="en-US" sz="4600" b="0" i="0" u="none" strike="noStrike" kern="1200" cap="none" spc="0" normalizeH="0" noProof="0" dirty="0" smtClean="0">
                <a:ln>
                  <a:noFill/>
                </a:ln>
                <a:solidFill>
                  <a:schemeClr val="tx1"/>
                </a:solidFill>
                <a:effectLst/>
                <a:uLnTx/>
                <a:uFillTx/>
                <a:latin typeface="+mj-lt"/>
                <a:ea typeface="+mj-ea"/>
                <a:cs typeface="+mj-cs"/>
              </a:rPr>
              <a:t> Need to be Made </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15 (1870)</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Extended the right to vote to citizens regardless of race, color or previous condition of servitude 	</a:t>
            </a:r>
          </a:p>
          <a:p>
            <a:endParaRPr lang="en-US" dirty="0"/>
          </a:p>
        </p:txBody>
      </p:sp>
      <p:pic>
        <p:nvPicPr>
          <p:cNvPr id="15362" name="Picture 2" descr="&quot;The first vote&quot;"/>
          <p:cNvPicPr>
            <a:picLocks noChangeAspect="1" noChangeArrowheads="1"/>
          </p:cNvPicPr>
          <p:nvPr/>
        </p:nvPicPr>
        <p:blipFill>
          <a:blip r:embed="rId2" cstate="print"/>
          <a:srcRect/>
          <a:stretch>
            <a:fillRect/>
          </a:stretch>
        </p:blipFill>
        <p:spPr bwMode="auto">
          <a:xfrm>
            <a:off x="4572000" y="1371600"/>
            <a:ext cx="4471868" cy="5410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Progressive Era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#10: Amendments 16 through 19 responded to calls for reform during the Progressive Era.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 History</a:t>
            </a:r>
            <a:endParaRPr lang="en-US" dirty="0"/>
          </a:p>
        </p:txBody>
      </p:sp>
      <p:sp>
        <p:nvSpPr>
          <p:cNvPr id="3" name="Content Placeholder 2"/>
          <p:cNvSpPr>
            <a:spLocks noGrp="1"/>
          </p:cNvSpPr>
          <p:nvPr>
            <p:ph idx="1"/>
          </p:nvPr>
        </p:nvSpPr>
        <p:spPr>
          <a:xfrm>
            <a:off x="457200" y="1600200"/>
            <a:ext cx="5943600" cy="4525963"/>
          </a:xfrm>
        </p:spPr>
        <p:txBody>
          <a:bodyPr>
            <a:normAutofit fontScale="92500" lnSpcReduction="10000"/>
          </a:bodyPr>
          <a:lstStyle/>
          <a:p>
            <a:r>
              <a:rPr lang="en-US" sz="2800" dirty="0" smtClean="0"/>
              <a:t>Time of political, economic, and social reform in response to problems which emerged throughout the United States in the late 1800s </a:t>
            </a:r>
          </a:p>
          <a:p>
            <a:r>
              <a:rPr lang="en-US" sz="2800" dirty="0" smtClean="0"/>
              <a:t>Progressive reforms began at the local level and gradually spread to the national level, including four constitutional amendments </a:t>
            </a:r>
          </a:p>
          <a:p>
            <a:pPr lvl="1"/>
            <a:r>
              <a:rPr lang="en-US" dirty="0" smtClean="0"/>
              <a:t>addressed issues related to taxation, representation in Congress, alcohol use and suffrage 	</a:t>
            </a:r>
          </a:p>
          <a:p>
            <a:pPr>
              <a:buNone/>
            </a:pPr>
            <a:endParaRPr lang="en-US" dirty="0"/>
          </a:p>
        </p:txBody>
      </p:sp>
      <p:pic>
        <p:nvPicPr>
          <p:cNvPr id="63494" name="Picture 6" descr="http://www.elanco.org/webpages/bborremans/imageGallery/progressive1.jpg">
            <a:hlinkClick r:id="rId2"/>
          </p:cNvPr>
          <p:cNvPicPr>
            <a:picLocks noChangeAspect="1" noChangeArrowheads="1"/>
          </p:cNvPicPr>
          <p:nvPr/>
        </p:nvPicPr>
        <p:blipFill>
          <a:blip r:embed="rId3" cstate="print"/>
          <a:srcRect/>
          <a:stretch>
            <a:fillRect/>
          </a:stretch>
        </p:blipFill>
        <p:spPr bwMode="auto">
          <a:xfrm>
            <a:off x="6324601" y="2194559"/>
            <a:ext cx="2743200" cy="329184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16 (1913)</a:t>
            </a:r>
            <a:endParaRPr lang="en-US" dirty="0"/>
          </a:p>
        </p:txBody>
      </p:sp>
      <p:sp>
        <p:nvSpPr>
          <p:cNvPr id="3" name="Content Placeholder 2"/>
          <p:cNvSpPr>
            <a:spLocks noGrp="1"/>
          </p:cNvSpPr>
          <p:nvPr>
            <p:ph idx="1"/>
          </p:nvPr>
        </p:nvSpPr>
        <p:spPr>
          <a:xfrm>
            <a:off x="457200" y="1600200"/>
            <a:ext cx="5410200" cy="4525963"/>
          </a:xfrm>
        </p:spPr>
        <p:txBody>
          <a:bodyPr>
            <a:normAutofit fontScale="92500" lnSpcReduction="10000"/>
          </a:bodyPr>
          <a:lstStyle/>
          <a:p>
            <a:r>
              <a:rPr lang="en-US" dirty="0" smtClean="0"/>
              <a:t>Congress has the power to tax income</a:t>
            </a:r>
          </a:p>
          <a:p>
            <a:r>
              <a:rPr lang="en-US" dirty="0" smtClean="0"/>
              <a:t>Background:</a:t>
            </a:r>
          </a:p>
          <a:p>
            <a:pPr lvl="1"/>
            <a:r>
              <a:rPr lang="en-US" dirty="0" smtClean="0"/>
              <a:t>Concerns over the usage of tariffs by the federal government and distribution of wealth in the country had been raised by the Populist Party</a:t>
            </a:r>
          </a:p>
          <a:p>
            <a:pPr lvl="1"/>
            <a:r>
              <a:rPr lang="en-US" dirty="0" smtClean="0"/>
              <a:t>Progressives took up the call for reform and the 16th Amendment was passed to allow for a federal income tax 	</a:t>
            </a:r>
          </a:p>
        </p:txBody>
      </p:sp>
      <p:pic>
        <p:nvPicPr>
          <p:cNvPr id="14338" name="Picture 2" descr="http://expateverydaysupportcenter.com/wp-content/uploads/2012/05/Expat-Tax1.jpg"/>
          <p:cNvPicPr>
            <a:picLocks noChangeAspect="1" noChangeArrowheads="1"/>
          </p:cNvPicPr>
          <p:nvPr/>
        </p:nvPicPr>
        <p:blipFill>
          <a:blip r:embed="rId2" cstate="print"/>
          <a:srcRect/>
          <a:stretch>
            <a:fillRect/>
          </a:stretch>
        </p:blipFill>
        <p:spPr bwMode="auto">
          <a:xfrm>
            <a:off x="5886450" y="2057400"/>
            <a:ext cx="3028950" cy="37719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17 (1913)</a:t>
            </a:r>
            <a:endParaRPr lang="en-US" dirty="0"/>
          </a:p>
        </p:txBody>
      </p:sp>
      <p:sp>
        <p:nvSpPr>
          <p:cNvPr id="3" name="Content Placeholder 2"/>
          <p:cNvSpPr>
            <a:spLocks noGrp="1"/>
          </p:cNvSpPr>
          <p:nvPr>
            <p:ph idx="1"/>
          </p:nvPr>
        </p:nvSpPr>
        <p:spPr>
          <a:xfrm>
            <a:off x="457200" y="1524000"/>
            <a:ext cx="7467600" cy="2057400"/>
          </a:xfrm>
        </p:spPr>
        <p:txBody>
          <a:bodyPr>
            <a:normAutofit/>
          </a:bodyPr>
          <a:lstStyle/>
          <a:p>
            <a:r>
              <a:rPr lang="en-US" sz="2800" dirty="0" smtClean="0"/>
              <a:t>Senators elected by popular vote</a:t>
            </a:r>
          </a:p>
          <a:p>
            <a:r>
              <a:rPr lang="en-US" sz="2800" dirty="0" smtClean="0"/>
              <a:t>If Senate seat is vacated, a replacement Senator is appointed until an election is held</a:t>
            </a:r>
          </a:p>
        </p:txBody>
      </p:sp>
      <p:pic>
        <p:nvPicPr>
          <p:cNvPr id="13314" name="Picture 2" descr="Cartoon portraying the time it took to pass the Seventeenth Amendment allowing the direct election of U.S. senators"/>
          <p:cNvPicPr>
            <a:picLocks noChangeAspect="1" noChangeArrowheads="1"/>
          </p:cNvPicPr>
          <p:nvPr/>
        </p:nvPicPr>
        <p:blipFill>
          <a:blip r:embed="rId2" cstate="print"/>
          <a:srcRect/>
          <a:stretch>
            <a:fillRect/>
          </a:stretch>
        </p:blipFill>
        <p:spPr bwMode="auto">
          <a:xfrm>
            <a:off x="5334000" y="3962400"/>
            <a:ext cx="3810000" cy="2324101"/>
          </a:xfrm>
          <a:prstGeom prst="rect">
            <a:avLst/>
          </a:prstGeom>
          <a:noFill/>
        </p:spPr>
      </p:pic>
      <p:sp>
        <p:nvSpPr>
          <p:cNvPr id="6" name="Content Placeholder 2"/>
          <p:cNvSpPr txBox="1">
            <a:spLocks/>
          </p:cNvSpPr>
          <p:nvPr/>
        </p:nvSpPr>
        <p:spPr>
          <a:xfrm>
            <a:off x="457200" y="3352800"/>
            <a:ext cx="4876800" cy="3581400"/>
          </a:xfrm>
          <a:prstGeom prst="rect">
            <a:avLst/>
          </a:prstGeom>
        </p:spPr>
        <p:txBody>
          <a:bodyPr vert="horz">
            <a:normAutofit fontScale="62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Background:</a:t>
            </a:r>
          </a:p>
          <a:p>
            <a:pPr marL="877824" lvl="1" indent="-384048">
              <a:spcBef>
                <a:spcPct val="20000"/>
              </a:spcBef>
              <a:buClr>
                <a:schemeClr val="accent1"/>
              </a:buClr>
              <a:buSzPct val="80000"/>
              <a:buFont typeface="Wingdings 2"/>
              <a:buChar char=""/>
            </a:pPr>
            <a:r>
              <a:rPr lang="en-US" sz="3800" dirty="0" smtClean="0"/>
              <a:t>Critics of state politics viewed political party bosses and business leaders as having too much influence on state legislatures and their selection of senators</a:t>
            </a:r>
          </a:p>
          <a:p>
            <a:pPr marL="877824" lvl="1" indent="-384048">
              <a:spcBef>
                <a:spcPct val="20000"/>
              </a:spcBef>
              <a:buClr>
                <a:schemeClr val="accent1"/>
              </a:buClr>
              <a:buSzPct val="80000"/>
              <a:buFont typeface="Wingdings 2"/>
              <a:buChar char=""/>
            </a:pPr>
            <a:r>
              <a:rPr lang="en-US" sz="3800" dirty="0" smtClean="0"/>
              <a:t>Amendment 17 provides for the </a:t>
            </a:r>
            <a:r>
              <a:rPr lang="en-US" sz="3800" b="1" dirty="0" smtClean="0"/>
              <a:t>direct</a:t>
            </a:r>
            <a:r>
              <a:rPr lang="en-US" sz="3800" dirty="0" smtClean="0"/>
              <a:t> election of senators by the people</a:t>
            </a:r>
          </a:p>
          <a:p>
            <a:pPr marL="877824" lvl="1" indent="-384048">
              <a:spcBef>
                <a:spcPct val="20000"/>
              </a:spcBef>
              <a:buClr>
                <a:schemeClr val="accent1"/>
              </a:buClr>
              <a:buSzPct val="80000"/>
              <a:buFont typeface="Wingdings 2"/>
              <a:buChar cha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4648200" y="3429000"/>
            <a:ext cx="4572000" cy="461665"/>
          </a:xfrm>
          <a:prstGeom prst="rect">
            <a:avLst/>
          </a:prstGeom>
        </p:spPr>
        <p:txBody>
          <a:bodyPr>
            <a:spAutoFit/>
          </a:bodyPr>
          <a:lstStyle/>
          <a:p>
            <a:pPr algn="r"/>
            <a:r>
              <a:rPr lang="en-US" sz="1200" dirty="0" smtClean="0"/>
              <a:t>Cartoon portraying the time it took to pass the Seventeenth Amendment allowing the direct election of U.S. senators</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18 (1919)</a:t>
            </a:r>
            <a:endParaRPr lang="en-US" dirty="0"/>
          </a:p>
        </p:txBody>
      </p:sp>
      <p:sp>
        <p:nvSpPr>
          <p:cNvPr id="3" name="Content Placeholder 2"/>
          <p:cNvSpPr>
            <a:spLocks noGrp="1"/>
          </p:cNvSpPr>
          <p:nvPr>
            <p:ph idx="1"/>
          </p:nvPr>
        </p:nvSpPr>
        <p:spPr>
          <a:xfrm>
            <a:off x="457200" y="1600200"/>
            <a:ext cx="6248400" cy="5257800"/>
          </a:xfrm>
        </p:spPr>
        <p:txBody>
          <a:bodyPr>
            <a:normAutofit fontScale="92500" lnSpcReduction="20000"/>
          </a:bodyPr>
          <a:lstStyle/>
          <a:p>
            <a:r>
              <a:rPr lang="en-US" dirty="0" smtClean="0"/>
              <a:t>Manufacture, transportation, and sale of intoxicating liquors becomes illegal one year after ratification of the amendment</a:t>
            </a:r>
          </a:p>
          <a:p>
            <a:r>
              <a:rPr lang="en-US" dirty="0" smtClean="0"/>
              <a:t>Importation and exportation of substances also illegal</a:t>
            </a:r>
          </a:p>
          <a:p>
            <a:r>
              <a:rPr lang="en-US" dirty="0" smtClean="0"/>
              <a:t>Background: </a:t>
            </a:r>
          </a:p>
          <a:p>
            <a:pPr lvl="1"/>
            <a:r>
              <a:rPr lang="en-US" dirty="0" smtClean="0"/>
              <a:t>Proponents of prohibition had for decades linked alcohol use to problems such as poverty &amp; the destruction of family life</a:t>
            </a:r>
          </a:p>
          <a:p>
            <a:pPr lvl="1"/>
            <a:r>
              <a:rPr lang="en-US" dirty="0" smtClean="0"/>
              <a:t>Efforts to ban the use of alcoholic beverages led to passage of the 18th Amendment. 	</a:t>
            </a:r>
          </a:p>
        </p:txBody>
      </p:sp>
      <p:pic>
        <p:nvPicPr>
          <p:cNvPr id="12290" name="Picture 2" descr="http://www.legendsofamerica.com/photos-americanhistory/ProhibitionPoster.jpg"/>
          <p:cNvPicPr>
            <a:picLocks noChangeAspect="1" noChangeArrowheads="1"/>
          </p:cNvPicPr>
          <p:nvPr/>
        </p:nvPicPr>
        <p:blipFill>
          <a:blip r:embed="rId2" cstate="print"/>
          <a:srcRect/>
          <a:stretch>
            <a:fillRect/>
          </a:stretch>
        </p:blipFill>
        <p:spPr bwMode="auto">
          <a:xfrm>
            <a:off x="6366934" y="2590800"/>
            <a:ext cx="2548466" cy="3276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19 (1920)</a:t>
            </a:r>
            <a:endParaRPr lang="en-US" dirty="0"/>
          </a:p>
        </p:txBody>
      </p:sp>
      <p:sp>
        <p:nvSpPr>
          <p:cNvPr id="3" name="Content Placeholder 2"/>
          <p:cNvSpPr>
            <a:spLocks noGrp="1"/>
          </p:cNvSpPr>
          <p:nvPr>
            <p:ph idx="1"/>
          </p:nvPr>
        </p:nvSpPr>
        <p:spPr>
          <a:xfrm>
            <a:off x="457200" y="1600200"/>
            <a:ext cx="5715000" cy="4525963"/>
          </a:xfrm>
        </p:spPr>
        <p:txBody>
          <a:bodyPr>
            <a:normAutofit fontScale="85000" lnSpcReduction="20000"/>
          </a:bodyPr>
          <a:lstStyle/>
          <a:p>
            <a:r>
              <a:rPr lang="en-US" dirty="0" smtClean="0"/>
              <a:t>Sex cannot exclude a person from voting</a:t>
            </a:r>
          </a:p>
          <a:p>
            <a:r>
              <a:rPr lang="en-US" dirty="0" smtClean="0"/>
              <a:t>Background:</a:t>
            </a:r>
          </a:p>
          <a:p>
            <a:r>
              <a:rPr lang="en-US" dirty="0" smtClean="0"/>
              <a:t>Longstanding reform effort was focused on obtaining the right to vote for women</a:t>
            </a:r>
          </a:p>
          <a:p>
            <a:r>
              <a:rPr lang="en-US" dirty="0" smtClean="0"/>
              <a:t>Women's suffrage in the U.S. was achieved gradually, at state and local levels during the late 19th century and early 20th century, culminating in 1920 with the passage of the Nineteenth Amendment	</a:t>
            </a:r>
          </a:p>
          <a:p>
            <a:endParaRPr lang="en-US" dirty="0" smtClean="0"/>
          </a:p>
          <a:p>
            <a:endParaRPr lang="en-US" dirty="0"/>
          </a:p>
        </p:txBody>
      </p:sp>
      <p:pic>
        <p:nvPicPr>
          <p:cNvPr id="4" name="Picture 3" descr="imagesCAT4W1OD.jpg"/>
          <p:cNvPicPr>
            <a:picLocks noChangeAspect="1"/>
          </p:cNvPicPr>
          <p:nvPr/>
        </p:nvPicPr>
        <p:blipFill>
          <a:blip r:embed="rId2" cstate="print"/>
          <a:stretch>
            <a:fillRect/>
          </a:stretch>
        </p:blipFill>
        <p:spPr>
          <a:xfrm>
            <a:off x="6172200" y="2362200"/>
            <a:ext cx="2796801" cy="385109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Voting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#11: Four amendments have provided for extensions of suffrage to disenfranchised groups.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of Voting Rights</a:t>
            </a:r>
            <a:endParaRPr lang="en-US" dirty="0"/>
          </a:p>
        </p:txBody>
      </p:sp>
      <p:sp>
        <p:nvSpPr>
          <p:cNvPr id="3" name="Content Placeholder 2"/>
          <p:cNvSpPr>
            <a:spLocks noGrp="1"/>
          </p:cNvSpPr>
          <p:nvPr>
            <p:ph idx="1"/>
          </p:nvPr>
        </p:nvSpPr>
        <p:spPr>
          <a:xfrm>
            <a:off x="457200" y="1600200"/>
            <a:ext cx="5105400" cy="4525963"/>
          </a:xfrm>
        </p:spPr>
        <p:txBody>
          <a:bodyPr>
            <a:normAutofit fontScale="92500"/>
          </a:bodyPr>
          <a:lstStyle/>
          <a:p>
            <a:r>
              <a:rPr lang="en-US" dirty="0" smtClean="0"/>
              <a:t>A recurring theme in amending the Constitution of the United States has been the extension of voting rights to more citizens</a:t>
            </a:r>
          </a:p>
          <a:p>
            <a:r>
              <a:rPr lang="en-US" dirty="0" smtClean="0"/>
              <a:t>Over time, the fundamental democratic practice of voting has been made possible for different groups of people 	</a:t>
            </a:r>
          </a:p>
          <a:p>
            <a:endParaRPr lang="en-US" dirty="0"/>
          </a:p>
        </p:txBody>
      </p:sp>
      <p:pic>
        <p:nvPicPr>
          <p:cNvPr id="1026" name="Picture 2" descr="http://blog.beaumontenterprise.com/bayou/files/2013/07/vote-cartoon1.jpg"/>
          <p:cNvPicPr>
            <a:picLocks noChangeAspect="1" noChangeArrowheads="1"/>
          </p:cNvPicPr>
          <p:nvPr/>
        </p:nvPicPr>
        <p:blipFill>
          <a:blip r:embed="rId2" cstate="print"/>
          <a:srcRect/>
          <a:stretch>
            <a:fillRect/>
          </a:stretch>
        </p:blipFill>
        <p:spPr bwMode="auto">
          <a:xfrm>
            <a:off x="5486400" y="2397556"/>
            <a:ext cx="3657600" cy="286024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US" dirty="0" smtClean="0"/>
              <a:t>What Amendments Have We  Already Covered that Would Fit in this Category?</a:t>
            </a:r>
            <a:endParaRPr lang="en-US" dirty="0"/>
          </a:p>
        </p:txBody>
      </p:sp>
      <p:sp>
        <p:nvSpPr>
          <p:cNvPr id="3" name="Content Placeholder 2"/>
          <p:cNvSpPr>
            <a:spLocks noGrp="1"/>
          </p:cNvSpPr>
          <p:nvPr>
            <p:ph idx="1"/>
          </p:nvPr>
        </p:nvSpPr>
        <p:spPr>
          <a:xfrm>
            <a:off x="457200" y="2133600"/>
            <a:ext cx="7467600" cy="2895600"/>
          </a:xfrm>
        </p:spPr>
        <p:txBody>
          <a:bodyPr/>
          <a:lstStyle/>
          <a:p>
            <a:r>
              <a:rPr lang="en-US" sz="2600" dirty="0" smtClean="0"/>
              <a:t>Amendment 15 prohibits the denial of suffrage to people because of race, color or previous condition of servitude</a:t>
            </a:r>
          </a:p>
          <a:p>
            <a:r>
              <a:rPr lang="en-US" sz="2600" dirty="0" smtClean="0"/>
              <a:t>Amendment 19 prohibits the denial of suffrage on account of sex 	</a:t>
            </a:r>
          </a:p>
          <a:p>
            <a:pPr>
              <a:buNone/>
            </a:pPr>
            <a:endParaRPr lang="en-US" dirty="0"/>
          </a:p>
        </p:txBody>
      </p:sp>
      <p:pic>
        <p:nvPicPr>
          <p:cNvPr id="67586" name="Picture 2" descr="http://ucmosaic.com/wp-content/uploads/2013/10/image.jpg"/>
          <p:cNvPicPr>
            <a:picLocks noChangeAspect="1" noChangeArrowheads="1"/>
          </p:cNvPicPr>
          <p:nvPr/>
        </p:nvPicPr>
        <p:blipFill>
          <a:blip r:embed="rId2" cstate="print"/>
          <a:srcRect/>
          <a:stretch>
            <a:fillRect/>
          </a:stretch>
        </p:blipFill>
        <p:spPr bwMode="auto">
          <a:xfrm>
            <a:off x="4724400" y="4238625"/>
            <a:ext cx="4343400" cy="2619375"/>
          </a:xfrm>
          <a:prstGeom prst="rect">
            <a:avLst/>
          </a:prstGeom>
          <a:noFill/>
        </p:spPr>
      </p:pic>
      <p:pic>
        <p:nvPicPr>
          <p:cNvPr id="67588" name="Picture 4" descr="http://www.wwnorton.com/college/history/america8/full/ch/18/img03.gif"/>
          <p:cNvPicPr>
            <a:picLocks noChangeAspect="1" noChangeArrowheads="1"/>
          </p:cNvPicPr>
          <p:nvPr/>
        </p:nvPicPr>
        <p:blipFill>
          <a:blip r:embed="rId3" cstate="print"/>
          <a:srcRect/>
          <a:stretch>
            <a:fillRect/>
          </a:stretch>
        </p:blipFill>
        <p:spPr bwMode="auto">
          <a:xfrm>
            <a:off x="152400" y="4248695"/>
            <a:ext cx="3581400" cy="26093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Bill of Rights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#8: The Bill of Rights was drafted in response to the national debate over the ratification of the Constitution of the United States.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24 (1964)</a:t>
            </a:r>
            <a:endParaRPr lang="en-US" dirty="0"/>
          </a:p>
        </p:txBody>
      </p:sp>
      <p:sp>
        <p:nvSpPr>
          <p:cNvPr id="3" name="Content Placeholder 2"/>
          <p:cNvSpPr>
            <a:spLocks noGrp="1"/>
          </p:cNvSpPr>
          <p:nvPr>
            <p:ph idx="1"/>
          </p:nvPr>
        </p:nvSpPr>
        <p:spPr/>
        <p:txBody>
          <a:bodyPr/>
          <a:lstStyle/>
          <a:p>
            <a:r>
              <a:rPr lang="en-US" dirty="0" smtClean="0"/>
              <a:t>The right to vote will not be impeded upon by any poll tax</a:t>
            </a:r>
          </a:p>
          <a:p>
            <a:r>
              <a:rPr lang="en-US" dirty="0" smtClean="0"/>
              <a:t>Background:</a:t>
            </a:r>
          </a:p>
          <a:p>
            <a:pPr lvl="1"/>
            <a:r>
              <a:rPr lang="en-US" dirty="0" smtClean="0"/>
              <a:t>Poll taxes disenfranchised the poor and were also used as Jim Crow legislation to deny the right to vote to African Americans</a:t>
            </a:r>
          </a:p>
          <a:p>
            <a:pPr lvl="1"/>
            <a:r>
              <a:rPr lang="en-US" dirty="0" smtClean="0"/>
              <a:t> Amendment 24 prohibits the use of poll taxes in federal elections 	</a:t>
            </a:r>
          </a:p>
          <a:p>
            <a:pPr lvl="1"/>
            <a:endParaRPr lang="en-US" dirty="0" smtClean="0"/>
          </a:p>
          <a:p>
            <a:endParaRPr lang="en-US" dirty="0"/>
          </a:p>
        </p:txBody>
      </p:sp>
      <p:pic>
        <p:nvPicPr>
          <p:cNvPr id="4" name="Picture 3" descr="PollTaxReceipt_f.jpg"/>
          <p:cNvPicPr>
            <a:picLocks noChangeAspect="1"/>
          </p:cNvPicPr>
          <p:nvPr/>
        </p:nvPicPr>
        <p:blipFill>
          <a:blip r:embed="rId2" cstate="print"/>
          <a:stretch>
            <a:fillRect/>
          </a:stretch>
        </p:blipFill>
        <p:spPr>
          <a:xfrm>
            <a:off x="4967915" y="5181600"/>
            <a:ext cx="4176085" cy="1676400"/>
          </a:xfrm>
          <a:prstGeom prst="rect">
            <a:avLst/>
          </a:prstGeom>
          <a:ln>
            <a:solidFill>
              <a:schemeClr val="bg1">
                <a:lumMod val="50000"/>
                <a:lumOff val="50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26 (1971)</a:t>
            </a:r>
            <a:endParaRPr lang="en-US" dirty="0"/>
          </a:p>
        </p:txBody>
      </p:sp>
      <p:sp>
        <p:nvSpPr>
          <p:cNvPr id="3" name="Content Placeholder 2"/>
          <p:cNvSpPr>
            <a:spLocks noGrp="1"/>
          </p:cNvSpPr>
          <p:nvPr>
            <p:ph idx="1"/>
          </p:nvPr>
        </p:nvSpPr>
        <p:spPr>
          <a:xfrm>
            <a:off x="457200" y="1600201"/>
            <a:ext cx="7467600" cy="2971800"/>
          </a:xfrm>
        </p:spPr>
        <p:txBody>
          <a:bodyPr/>
          <a:lstStyle/>
          <a:p>
            <a:r>
              <a:rPr lang="en-US" dirty="0" smtClean="0"/>
              <a:t>Right to vote is extended to citizens 18 years of age or older</a:t>
            </a:r>
          </a:p>
          <a:p>
            <a:r>
              <a:rPr lang="en-US" dirty="0" smtClean="0"/>
              <a:t>Background:</a:t>
            </a:r>
          </a:p>
          <a:p>
            <a:pPr lvl="1"/>
            <a:r>
              <a:rPr lang="en-US" dirty="0" smtClean="0"/>
              <a:t>Direct result of many young men being drafted to fight in the Vietnam War, but not being able to vote	</a:t>
            </a:r>
          </a:p>
          <a:p>
            <a:pPr lvl="1"/>
            <a:endParaRPr lang="en-US" dirty="0"/>
          </a:p>
        </p:txBody>
      </p:sp>
      <p:pic>
        <p:nvPicPr>
          <p:cNvPr id="68610" name="Picture 2" descr="18 year vote"/>
          <p:cNvPicPr>
            <a:picLocks noChangeAspect="1" noChangeArrowheads="1"/>
          </p:cNvPicPr>
          <p:nvPr/>
        </p:nvPicPr>
        <p:blipFill>
          <a:blip r:embed="rId2" cstate="print"/>
          <a:srcRect/>
          <a:stretch>
            <a:fillRect/>
          </a:stretch>
        </p:blipFill>
        <p:spPr bwMode="auto">
          <a:xfrm>
            <a:off x="4228600" y="4038600"/>
            <a:ext cx="4915400" cy="2819400"/>
          </a:xfrm>
          <a:prstGeom prst="rect">
            <a:avLst/>
          </a:prstGeom>
          <a:noFill/>
        </p:spPr>
      </p:pic>
      <p:pic>
        <p:nvPicPr>
          <p:cNvPr id="68612" name="Picture 4" descr="http://www2.iath.virginia.edu/sixties/Graphics/Buttons/fight_vote.gif"/>
          <p:cNvPicPr>
            <a:picLocks noChangeAspect="1" noChangeArrowheads="1"/>
          </p:cNvPicPr>
          <p:nvPr/>
        </p:nvPicPr>
        <p:blipFill>
          <a:blip r:embed="rId3" cstate="print"/>
          <a:srcRect/>
          <a:stretch>
            <a:fillRect/>
          </a:stretch>
        </p:blipFill>
        <p:spPr bwMode="auto">
          <a:xfrm>
            <a:off x="1066800" y="4521818"/>
            <a:ext cx="2133600" cy="210758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Changes With the Presidency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#12: Five amendments have altered provisions for presidential election, terms, and succession to address changing historical circumstances.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smtClean="0"/>
              <a:t>Changes to the Executive Branch</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sz="2600" dirty="0" smtClean="0"/>
              <a:t>Constitutional provisions related to the executive branch of the federal government have been frequent subjects for amendment</a:t>
            </a:r>
          </a:p>
          <a:p>
            <a:r>
              <a:rPr lang="en-US" sz="2600" dirty="0" smtClean="0"/>
              <a:t>The amendments have responded to events impacting presidential elections, terms and succession 	</a:t>
            </a:r>
          </a:p>
        </p:txBody>
      </p:sp>
      <p:pic>
        <p:nvPicPr>
          <p:cNvPr id="1026" name="Picture 2" descr="https://encrypted-tbn1.gstatic.com/images?q=tbn:ANd9GcS_9qgcrZiSDSJ9zZdtTgSDUG_ipi8RXVr0nx_eqBBJ24HRPIibeA">
            <a:hlinkClick r:id="rId2"/>
          </p:cNvPr>
          <p:cNvPicPr>
            <a:picLocks noChangeAspect="1" noChangeArrowheads="1"/>
          </p:cNvPicPr>
          <p:nvPr/>
        </p:nvPicPr>
        <p:blipFill>
          <a:blip r:embed="rId3" cstate="print"/>
          <a:srcRect/>
          <a:stretch>
            <a:fillRect/>
          </a:stretch>
        </p:blipFill>
        <p:spPr bwMode="auto">
          <a:xfrm>
            <a:off x="2362200" y="3745344"/>
            <a:ext cx="4572000" cy="311265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12 (1804)</a:t>
            </a:r>
            <a:endParaRPr lang="en-US" dirty="0"/>
          </a:p>
        </p:txBody>
      </p:sp>
      <p:sp>
        <p:nvSpPr>
          <p:cNvPr id="3" name="Content Placeholder 2"/>
          <p:cNvSpPr>
            <a:spLocks noGrp="1"/>
          </p:cNvSpPr>
          <p:nvPr>
            <p:ph idx="1"/>
          </p:nvPr>
        </p:nvSpPr>
        <p:spPr>
          <a:xfrm>
            <a:off x="457200" y="1600200"/>
            <a:ext cx="7696200" cy="4525963"/>
          </a:xfrm>
        </p:spPr>
        <p:txBody>
          <a:bodyPr>
            <a:normAutofit fontScale="85000" lnSpcReduction="20000"/>
          </a:bodyPr>
          <a:lstStyle/>
          <a:p>
            <a:r>
              <a:rPr lang="en-US" dirty="0" smtClean="0"/>
              <a:t>Vice President is chosen as a separate office</a:t>
            </a:r>
          </a:p>
          <a:p>
            <a:r>
              <a:rPr lang="en-US" dirty="0" smtClean="0"/>
              <a:t>Defines how electoral college shall vote for Vice President </a:t>
            </a:r>
          </a:p>
          <a:p>
            <a:r>
              <a:rPr lang="en-US" dirty="0" smtClean="0"/>
              <a:t>Background:</a:t>
            </a:r>
          </a:p>
          <a:p>
            <a:pPr lvl="1"/>
            <a:r>
              <a:rPr lang="en-US" dirty="0" smtClean="0"/>
              <a:t>Amendment 12 altered the procedures of the Electoral College </a:t>
            </a:r>
          </a:p>
          <a:p>
            <a:pPr lvl="2"/>
            <a:r>
              <a:rPr lang="en-US" dirty="0" smtClean="0"/>
              <a:t>altered the U.S. Electoral College to allow electors to vote for both a President and a Vice-President in a presidential election, instead of voting for two different presidential candidates, or the same presidential candidate twice</a:t>
            </a:r>
          </a:p>
          <a:p>
            <a:pPr lvl="1"/>
            <a:r>
              <a:rPr lang="en-US" dirty="0" smtClean="0"/>
              <a:t>The change allowed separate balloting for president and vice president to avoid a tie in electoral votes</a:t>
            </a:r>
          </a:p>
          <a:p>
            <a:pPr lvl="2"/>
            <a:r>
              <a:rPr lang="en-US" dirty="0" smtClean="0"/>
              <a:t>as happened in the election of 1800 (Jefferson vs. Burr) 	</a:t>
            </a:r>
          </a:p>
          <a:p>
            <a:endParaRPr lang="en-US" dirty="0"/>
          </a:p>
        </p:txBody>
      </p:sp>
      <p:pic>
        <p:nvPicPr>
          <p:cNvPr id="70658" name="Picture 2" descr="http://www.bing.com/th?id=Asg%252bEzS8R68ZY4Q300C300&amp;w=100&amp;h=100&amp;c=2&amp;qlt=80&amp;url=http%3a%2f%2fen.wikipedia.org%2fwiki%2fThomas_Jefferson&amp;pid=16.1"/>
          <p:cNvPicPr>
            <a:picLocks noChangeAspect="1" noChangeArrowheads="1"/>
          </p:cNvPicPr>
          <p:nvPr/>
        </p:nvPicPr>
        <p:blipFill>
          <a:blip r:embed="rId2" cstate="print"/>
          <a:srcRect/>
          <a:stretch>
            <a:fillRect/>
          </a:stretch>
        </p:blipFill>
        <p:spPr bwMode="auto">
          <a:xfrm>
            <a:off x="7848600" y="5562600"/>
            <a:ext cx="1219200" cy="1219200"/>
          </a:xfrm>
          <a:prstGeom prst="rect">
            <a:avLst/>
          </a:prstGeom>
          <a:noFill/>
        </p:spPr>
      </p:pic>
      <p:pic>
        <p:nvPicPr>
          <p:cNvPr id="70664" name="Picture 8" descr="http://www.thehermitage.org/images2/Aaron_Burr2.jpg">
            <a:hlinkClick r:id="rId3"/>
          </p:cNvPr>
          <p:cNvPicPr>
            <a:picLocks noChangeAspect="1" noChangeArrowheads="1"/>
          </p:cNvPicPr>
          <p:nvPr/>
        </p:nvPicPr>
        <p:blipFill>
          <a:blip r:embed="rId4" cstate="print"/>
          <a:srcRect l="22400" t="4908" r="13600" b="41104"/>
          <a:stretch>
            <a:fillRect/>
          </a:stretch>
        </p:blipFill>
        <p:spPr bwMode="auto">
          <a:xfrm>
            <a:off x="7751618" y="76200"/>
            <a:ext cx="1316182" cy="1447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20 (1933)</a:t>
            </a:r>
            <a:endParaRPr lang="en-US" dirty="0"/>
          </a:p>
        </p:txBody>
      </p:sp>
      <p:sp>
        <p:nvSpPr>
          <p:cNvPr id="3" name="Content Placeholder 2"/>
          <p:cNvSpPr>
            <a:spLocks noGrp="1"/>
          </p:cNvSpPr>
          <p:nvPr>
            <p:ph idx="1"/>
          </p:nvPr>
        </p:nvSpPr>
        <p:spPr>
          <a:xfrm>
            <a:off x="457200" y="1600200"/>
            <a:ext cx="7467600" cy="4953000"/>
          </a:xfrm>
        </p:spPr>
        <p:txBody>
          <a:bodyPr>
            <a:normAutofit fontScale="92500" lnSpcReduction="10000"/>
          </a:bodyPr>
          <a:lstStyle/>
          <a:p>
            <a:r>
              <a:rPr lang="en-US" dirty="0" smtClean="0"/>
              <a:t>January 20 ends President and </a:t>
            </a:r>
            <a:r>
              <a:rPr lang="en-US" dirty="0"/>
              <a:t>V</a:t>
            </a:r>
            <a:r>
              <a:rPr lang="en-US" dirty="0" smtClean="0"/>
              <a:t>ice President term</a:t>
            </a:r>
          </a:p>
          <a:p>
            <a:r>
              <a:rPr lang="en-US" dirty="0" smtClean="0"/>
              <a:t>January 3 ends congressional term</a:t>
            </a:r>
          </a:p>
          <a:p>
            <a:r>
              <a:rPr lang="en-US" dirty="0" smtClean="0"/>
              <a:t>Background:</a:t>
            </a:r>
          </a:p>
          <a:p>
            <a:pPr lvl="1"/>
            <a:r>
              <a:rPr lang="en-US" dirty="0" smtClean="0"/>
              <a:t>Shortened the time between elections and when presidents and members of Congress take office</a:t>
            </a:r>
          </a:p>
          <a:p>
            <a:pPr lvl="1"/>
            <a:r>
              <a:rPr lang="en-US" dirty="0" smtClean="0"/>
              <a:t>These changes reflected the improvements in transportation which allowed for easier travel to Washington </a:t>
            </a:r>
          </a:p>
          <a:p>
            <a:pPr lvl="1"/>
            <a:r>
              <a:rPr lang="en-US" dirty="0" smtClean="0"/>
              <a:t>Also reflected the desire to avoid “lame duck” periods in the transition from one administration or session to another 	</a:t>
            </a:r>
          </a:p>
          <a:p>
            <a:endParaRPr lang="en-US" dirty="0" smtClean="0"/>
          </a:p>
          <a:p>
            <a:endParaRPr lang="en-US" dirty="0" smtClean="0"/>
          </a:p>
        </p:txBody>
      </p:sp>
      <p:pic>
        <p:nvPicPr>
          <p:cNvPr id="9218" name="Picture 2" descr="http://4.bp.blogspot.com/-6byNsi4KPm4/UMe0MCiJkUI/AAAAAAAAoIE/Td-98i7qdvg/s1600/lameduck.jpg">
            <a:hlinkClick r:id="rId2"/>
          </p:cNvPr>
          <p:cNvPicPr>
            <a:picLocks noChangeAspect="1" noChangeArrowheads="1"/>
          </p:cNvPicPr>
          <p:nvPr/>
        </p:nvPicPr>
        <p:blipFill>
          <a:blip r:embed="rId3" cstate="print"/>
          <a:srcRect/>
          <a:stretch>
            <a:fillRect/>
          </a:stretch>
        </p:blipFill>
        <p:spPr bwMode="auto">
          <a:xfrm>
            <a:off x="7620000" y="2895600"/>
            <a:ext cx="1428750" cy="27432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22 (1951)</a:t>
            </a:r>
            <a:endParaRPr lang="en-US" dirty="0"/>
          </a:p>
        </p:txBody>
      </p:sp>
      <p:sp>
        <p:nvSpPr>
          <p:cNvPr id="3" name="Content Placeholder 2"/>
          <p:cNvSpPr>
            <a:spLocks noGrp="1"/>
          </p:cNvSpPr>
          <p:nvPr>
            <p:ph idx="1"/>
          </p:nvPr>
        </p:nvSpPr>
        <p:spPr>
          <a:xfrm>
            <a:off x="457200" y="1600200"/>
            <a:ext cx="5334000" cy="5029200"/>
          </a:xfrm>
        </p:spPr>
        <p:txBody>
          <a:bodyPr>
            <a:normAutofit lnSpcReduction="10000"/>
          </a:bodyPr>
          <a:lstStyle/>
          <a:p>
            <a:r>
              <a:rPr lang="en-US" dirty="0" smtClean="0"/>
              <a:t>No President shall be elected for more than two terms, congruent or not</a:t>
            </a:r>
          </a:p>
          <a:p>
            <a:r>
              <a:rPr lang="en-US" dirty="0" smtClean="0"/>
              <a:t>Background: </a:t>
            </a:r>
          </a:p>
          <a:p>
            <a:pPr lvl="1"/>
            <a:r>
              <a:rPr lang="en-US" dirty="0" smtClean="0"/>
              <a:t>Imposed a two-term limit on presidential terms</a:t>
            </a:r>
          </a:p>
          <a:p>
            <a:pPr lvl="1"/>
            <a:r>
              <a:rPr lang="en-US" dirty="0" smtClean="0"/>
              <a:t>Passed following the four-term presidency of Franklin Roosevelt to institutionalize the two-term tradition established by George Washington 	</a:t>
            </a:r>
          </a:p>
          <a:p>
            <a:endParaRPr lang="en-US" dirty="0" smtClean="0"/>
          </a:p>
          <a:p>
            <a:pPr>
              <a:buNone/>
            </a:pPr>
            <a:endParaRPr lang="en-US" dirty="0" smtClean="0"/>
          </a:p>
          <a:p>
            <a:endParaRPr lang="en-US" dirty="0" smtClean="0"/>
          </a:p>
        </p:txBody>
      </p:sp>
      <p:pic>
        <p:nvPicPr>
          <p:cNvPr id="7174" name="Picture 6" descr="http://0.tqn.com/d/history1900s/1/0/5/J/fdr83.gif">
            <a:hlinkClick r:id="rId2"/>
          </p:cNvPr>
          <p:cNvPicPr>
            <a:picLocks noChangeAspect="1" noChangeArrowheads="1"/>
          </p:cNvPicPr>
          <p:nvPr/>
        </p:nvPicPr>
        <p:blipFill>
          <a:blip r:embed="rId3" cstate="print"/>
          <a:srcRect/>
          <a:stretch>
            <a:fillRect/>
          </a:stretch>
        </p:blipFill>
        <p:spPr bwMode="auto">
          <a:xfrm>
            <a:off x="5791200" y="1752600"/>
            <a:ext cx="3095625" cy="4076701"/>
          </a:xfrm>
          <a:prstGeom prst="rect">
            <a:avLst/>
          </a:prstGeom>
          <a:noFill/>
        </p:spPr>
      </p:pic>
      <p:sp>
        <p:nvSpPr>
          <p:cNvPr id="8" name="TextBox 7"/>
          <p:cNvSpPr txBox="1"/>
          <p:nvPr/>
        </p:nvSpPr>
        <p:spPr>
          <a:xfrm>
            <a:off x="5715000" y="5867400"/>
            <a:ext cx="3429000" cy="369332"/>
          </a:xfrm>
          <a:prstGeom prst="rect">
            <a:avLst/>
          </a:prstGeom>
          <a:noFill/>
        </p:spPr>
        <p:txBody>
          <a:bodyPr wrap="square" rtlCol="0">
            <a:spAutoFit/>
          </a:bodyPr>
          <a:lstStyle/>
          <a:p>
            <a:r>
              <a:rPr lang="en-US" dirty="0" smtClean="0"/>
              <a:t>FDR: President from 1933-1945</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23 (1961)</a:t>
            </a:r>
            <a:endParaRPr lang="en-US" dirty="0"/>
          </a:p>
        </p:txBody>
      </p:sp>
      <p:sp>
        <p:nvSpPr>
          <p:cNvPr id="3" name="Content Placeholder 2"/>
          <p:cNvSpPr>
            <a:spLocks noGrp="1"/>
          </p:cNvSpPr>
          <p:nvPr>
            <p:ph idx="1"/>
          </p:nvPr>
        </p:nvSpPr>
        <p:spPr>
          <a:xfrm>
            <a:off x="381000" y="1600200"/>
            <a:ext cx="7467600" cy="4525963"/>
          </a:xfrm>
        </p:spPr>
        <p:txBody>
          <a:bodyPr>
            <a:normAutofit/>
          </a:bodyPr>
          <a:lstStyle/>
          <a:p>
            <a:r>
              <a:rPr lang="en-US" sz="2800" dirty="0" smtClean="0"/>
              <a:t>Electors appointed to District of Columbia</a:t>
            </a:r>
          </a:p>
          <a:p>
            <a:r>
              <a:rPr lang="en-US" sz="2800" dirty="0" smtClean="0"/>
              <a:t>Background:</a:t>
            </a:r>
          </a:p>
          <a:p>
            <a:pPr lvl="1"/>
            <a:r>
              <a:rPr lang="en-US" dirty="0" smtClean="0"/>
              <a:t>The Electoral College was originally based upon electors representing states</a:t>
            </a:r>
          </a:p>
          <a:p>
            <a:pPr lvl="1"/>
            <a:r>
              <a:rPr lang="en-US" dirty="0" smtClean="0"/>
              <a:t>Population of the District of Columbia grew </a:t>
            </a:r>
          </a:p>
          <a:p>
            <a:pPr lvl="2"/>
            <a:r>
              <a:rPr lang="en-US" dirty="0" smtClean="0"/>
              <a:t>it was decided that the residents there deserved to have the opportunity to vote for electors in presidential elections 	</a:t>
            </a:r>
          </a:p>
          <a:p>
            <a:pPr lvl="1"/>
            <a:endParaRPr lang="en-US" dirty="0"/>
          </a:p>
        </p:txBody>
      </p:sp>
      <p:pic>
        <p:nvPicPr>
          <p:cNvPr id="6146" name="Picture 2" descr="http://sprudge.com/wp-content/uploads/2011/09/washington-dc-0007.jpg">
            <a:hlinkClick r:id="rId2"/>
          </p:cNvPr>
          <p:cNvPicPr>
            <a:picLocks noChangeAspect="1" noChangeArrowheads="1"/>
          </p:cNvPicPr>
          <p:nvPr/>
        </p:nvPicPr>
        <p:blipFill>
          <a:blip r:embed="rId3" cstate="print"/>
          <a:srcRect l="4646" t="7317" r="4848" b="17073"/>
          <a:stretch>
            <a:fillRect/>
          </a:stretch>
        </p:blipFill>
        <p:spPr bwMode="auto">
          <a:xfrm>
            <a:off x="5896897" y="5029200"/>
            <a:ext cx="3247103" cy="179750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25 (1967)</a:t>
            </a:r>
            <a:endParaRPr lang="en-US" dirty="0"/>
          </a:p>
        </p:txBody>
      </p:sp>
      <p:sp>
        <p:nvSpPr>
          <p:cNvPr id="3" name="Content Placeholder 2"/>
          <p:cNvSpPr>
            <a:spLocks noGrp="1"/>
          </p:cNvSpPr>
          <p:nvPr>
            <p:ph idx="1"/>
          </p:nvPr>
        </p:nvSpPr>
        <p:spPr>
          <a:xfrm>
            <a:off x="457200" y="1600200"/>
            <a:ext cx="8458200" cy="5029200"/>
          </a:xfrm>
        </p:spPr>
        <p:txBody>
          <a:bodyPr>
            <a:normAutofit fontScale="85000" lnSpcReduction="10000"/>
          </a:bodyPr>
          <a:lstStyle/>
          <a:p>
            <a:r>
              <a:rPr lang="en-US" dirty="0" smtClean="0"/>
              <a:t>Succession of Presidency</a:t>
            </a:r>
          </a:p>
          <a:p>
            <a:pPr lvl="1"/>
            <a:r>
              <a:rPr lang="en-US" dirty="0" smtClean="0"/>
              <a:t>Vice President fills office of President</a:t>
            </a:r>
          </a:p>
          <a:p>
            <a:pPr lvl="1"/>
            <a:r>
              <a:rPr lang="en-US" dirty="0" smtClean="0"/>
              <a:t>If Vice President is vacated, New Vice President is appointed after approval of Senate</a:t>
            </a:r>
          </a:p>
          <a:p>
            <a:r>
              <a:rPr lang="en-US" dirty="0" smtClean="0"/>
              <a:t>Background:</a:t>
            </a:r>
          </a:p>
          <a:p>
            <a:pPr lvl="1"/>
            <a:r>
              <a:rPr lang="en-US" dirty="0" smtClean="0"/>
              <a:t>Presidential succession and disability were addressed </a:t>
            </a:r>
          </a:p>
          <a:p>
            <a:pPr lvl="1"/>
            <a:r>
              <a:rPr lang="en-US" dirty="0" smtClean="0"/>
              <a:t>Lyndon B. Johnson (who had a history of heart problems) took office following the assassination of JFK</a:t>
            </a:r>
          </a:p>
          <a:p>
            <a:pPr lvl="1"/>
            <a:r>
              <a:rPr lang="en-US" dirty="0" smtClean="0"/>
              <a:t>This left the office of vice president vacant</a:t>
            </a:r>
          </a:p>
          <a:p>
            <a:pPr lvl="1"/>
            <a:r>
              <a:rPr lang="en-US" dirty="0" smtClean="0"/>
              <a:t>25th Amendment clarified that a successor to the presidency was designated as President of the United States and included provisions for filling the office of Vice President</a:t>
            </a:r>
          </a:p>
          <a:p>
            <a:pPr lvl="1"/>
            <a:r>
              <a:rPr lang="en-US" dirty="0" smtClean="0"/>
              <a:t>It also outlined procedures to be used in case of presidential disability		</a:t>
            </a:r>
          </a:p>
          <a:p>
            <a:endParaRPr lang="en-US" dirty="0" smtClean="0"/>
          </a:p>
          <a:p>
            <a:endParaRPr lang="en-US" dirty="0" smtClean="0"/>
          </a:p>
          <a:p>
            <a:endParaRPr lang="en-US" dirty="0"/>
          </a:p>
        </p:txBody>
      </p:sp>
      <p:pic>
        <p:nvPicPr>
          <p:cNvPr id="5122" name="Picture 2" descr="http://jurist.law.pitt.edu/thisday/johnsonsworn.jpg"/>
          <p:cNvPicPr>
            <a:picLocks noChangeAspect="1" noChangeArrowheads="1"/>
          </p:cNvPicPr>
          <p:nvPr/>
        </p:nvPicPr>
        <p:blipFill>
          <a:blip r:embed="rId2" cstate="print"/>
          <a:srcRect/>
          <a:stretch>
            <a:fillRect/>
          </a:stretch>
        </p:blipFill>
        <p:spPr bwMode="auto">
          <a:xfrm>
            <a:off x="6477000" y="0"/>
            <a:ext cx="2667000" cy="234315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Changing Historical Circumstances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#13: Amendments 11, 21 and 27 have addressed unique historical circumstances.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 History</a:t>
            </a:r>
            <a:endParaRPr lang="en-US" dirty="0"/>
          </a:p>
        </p:txBody>
      </p:sp>
      <p:sp>
        <p:nvSpPr>
          <p:cNvPr id="3" name="Content Placeholder 2"/>
          <p:cNvSpPr>
            <a:spLocks noGrp="1"/>
          </p:cNvSpPr>
          <p:nvPr>
            <p:ph idx="1"/>
          </p:nvPr>
        </p:nvSpPr>
        <p:spPr>
          <a:xfrm>
            <a:off x="457200" y="1600200"/>
            <a:ext cx="8534400" cy="5029200"/>
          </a:xfrm>
        </p:spPr>
        <p:txBody>
          <a:bodyPr>
            <a:normAutofit fontScale="92500" lnSpcReduction="20000"/>
          </a:bodyPr>
          <a:lstStyle/>
          <a:p>
            <a:r>
              <a:rPr lang="en-US" dirty="0" smtClean="0"/>
              <a:t>Key argument during the course of the debate over the ratification of the U.S. Constitution concerned the need for a bill of rights </a:t>
            </a:r>
          </a:p>
          <a:p>
            <a:r>
              <a:rPr lang="en-US" dirty="0" smtClean="0"/>
              <a:t>Federalists pointed to protections included in the original document but Anti-Federalists argued that those protections were inadequate</a:t>
            </a:r>
          </a:p>
          <a:p>
            <a:r>
              <a:rPr lang="en-US" dirty="0" smtClean="0"/>
              <a:t>To secure sufficient votes in the state ratifying conventions, Federalists pledged to offer a bill of rights once the new government was established</a:t>
            </a:r>
          </a:p>
          <a:p>
            <a:r>
              <a:rPr lang="en-US" dirty="0" smtClean="0"/>
              <a:t>Massachusetts &amp; Virginia, in accord with Anti-Federalist sentiments, went so far as to propose amendments to the Constitution </a:t>
            </a:r>
          </a:p>
          <a:p>
            <a:pPr lvl="1"/>
            <a:r>
              <a:rPr lang="en-US" dirty="0" smtClean="0"/>
              <a:t>including amendments to protect the rights of citizens	</a:t>
            </a:r>
          </a:p>
          <a:p>
            <a:endParaRPr lang="en-US" dirty="0"/>
          </a:p>
        </p:txBody>
      </p:sp>
      <p:pic>
        <p:nvPicPr>
          <p:cNvPr id="1026" name="Picture 2" descr="http://constitutioncenter.org/images/uploads/heros/bill-of-rights-hero-lg.jpg"/>
          <p:cNvPicPr>
            <a:picLocks noChangeAspect="1" noChangeArrowheads="1"/>
          </p:cNvPicPr>
          <p:nvPr/>
        </p:nvPicPr>
        <p:blipFill>
          <a:blip r:embed="rId2" cstate="print"/>
          <a:srcRect/>
          <a:stretch>
            <a:fillRect/>
          </a:stretch>
        </p:blipFill>
        <p:spPr bwMode="auto">
          <a:xfrm>
            <a:off x="5943600" y="245183"/>
            <a:ext cx="2971800" cy="120261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Circumstances</a:t>
            </a:r>
            <a:endParaRPr lang="en-US" dirty="0"/>
          </a:p>
        </p:txBody>
      </p:sp>
      <p:sp>
        <p:nvSpPr>
          <p:cNvPr id="3" name="Content Placeholder 2"/>
          <p:cNvSpPr>
            <a:spLocks noGrp="1"/>
          </p:cNvSpPr>
          <p:nvPr>
            <p:ph idx="1"/>
          </p:nvPr>
        </p:nvSpPr>
        <p:spPr/>
        <p:txBody>
          <a:bodyPr/>
          <a:lstStyle/>
          <a:p>
            <a:r>
              <a:rPr lang="en-US" dirty="0" smtClean="0"/>
              <a:t>Three amendments to the United States Constitution have come about due to particularly unique circumstances</a:t>
            </a:r>
          </a:p>
          <a:p>
            <a:pPr lvl="1"/>
            <a:r>
              <a:rPr lang="en-US" dirty="0" smtClean="0"/>
              <a:t>One amendment addresses judicial power </a:t>
            </a:r>
          </a:p>
          <a:p>
            <a:pPr lvl="1"/>
            <a:r>
              <a:rPr lang="en-US" dirty="0" smtClean="0"/>
              <a:t>Another repeals a previous amendment</a:t>
            </a:r>
          </a:p>
          <a:p>
            <a:pPr lvl="1"/>
            <a:r>
              <a:rPr lang="en-US" dirty="0" smtClean="0"/>
              <a:t>The most recent amendment took more than 200 years to be ratified. 	</a:t>
            </a:r>
          </a:p>
          <a:p>
            <a:pPr>
              <a:buNone/>
            </a:pPr>
            <a:endParaRPr lang="en-US" dirty="0"/>
          </a:p>
        </p:txBody>
      </p:sp>
      <p:pic>
        <p:nvPicPr>
          <p:cNvPr id="71682" name="Picture 2" descr="http://www.gretchenrubin.com/wp-content/uploads/2012/08/SofAImUniqueJustLikeEveryone.jpg"/>
          <p:cNvPicPr>
            <a:picLocks noChangeAspect="1" noChangeArrowheads="1"/>
          </p:cNvPicPr>
          <p:nvPr/>
        </p:nvPicPr>
        <p:blipFill>
          <a:blip r:embed="rId2" cstate="print"/>
          <a:srcRect t="19473" b="35091"/>
          <a:stretch>
            <a:fillRect/>
          </a:stretch>
        </p:blipFill>
        <p:spPr bwMode="auto">
          <a:xfrm>
            <a:off x="2514600" y="4944410"/>
            <a:ext cx="4324350" cy="176119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21 (1933)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REPEALS 18</a:t>
            </a:r>
            <a:r>
              <a:rPr lang="en-US" baseline="30000" dirty="0" smtClean="0"/>
              <a:t>th</a:t>
            </a:r>
            <a:r>
              <a:rPr lang="en-US" dirty="0" smtClean="0"/>
              <a:t> Amendment</a:t>
            </a:r>
          </a:p>
          <a:p>
            <a:r>
              <a:rPr lang="en-US" dirty="0" smtClean="0"/>
              <a:t>14 years later</a:t>
            </a:r>
          </a:p>
          <a:p>
            <a:r>
              <a:rPr lang="en-US" dirty="0" smtClean="0"/>
              <a:t>Background</a:t>
            </a:r>
          </a:p>
          <a:p>
            <a:pPr lvl="1"/>
            <a:r>
              <a:rPr lang="en-US" dirty="0" smtClean="0"/>
              <a:t>Congress enacted the Volstead Act to implement the provisions of the 18th Amendment</a:t>
            </a:r>
          </a:p>
          <a:p>
            <a:pPr lvl="1"/>
            <a:r>
              <a:rPr lang="en-US" dirty="0" smtClean="0"/>
              <a:t>Difficulties in enforcing the law led to widespread disregard for Prohibition and increased criminal activities during the 1920’s</a:t>
            </a:r>
          </a:p>
          <a:p>
            <a:pPr lvl="1"/>
            <a:r>
              <a:rPr lang="en-US" dirty="0" smtClean="0"/>
              <a:t>A successful 1932 Democratic Party campaign against Prohibition led to the proposal and ratification of the 21st Amendment	</a:t>
            </a:r>
          </a:p>
          <a:p>
            <a:pPr lvl="1"/>
            <a:endParaRPr lang="en-US" dirty="0" smtClean="0"/>
          </a:p>
          <a:p>
            <a:pPr>
              <a:buNone/>
            </a:pPr>
            <a:endParaRPr lang="en-US" dirty="0"/>
          </a:p>
        </p:txBody>
      </p:sp>
      <p:pic>
        <p:nvPicPr>
          <p:cNvPr id="3074" name="Picture 2" descr="https://encrypted-tbn1.gstatic.com/images?q=tbn:ANd9GcRd0nFzuY1BQKmAVGJdVNpefKRgOgLqwo3n8Ywo6ECet8Ycb35E"/>
          <p:cNvPicPr>
            <a:picLocks noChangeAspect="1" noChangeArrowheads="1"/>
          </p:cNvPicPr>
          <p:nvPr/>
        </p:nvPicPr>
        <p:blipFill>
          <a:blip r:embed="rId2" cstate="print"/>
          <a:srcRect/>
          <a:stretch>
            <a:fillRect/>
          </a:stretch>
        </p:blipFill>
        <p:spPr bwMode="auto">
          <a:xfrm>
            <a:off x="6791324" y="5410200"/>
            <a:ext cx="2352675" cy="1447800"/>
          </a:xfrm>
          <a:prstGeom prst="rect">
            <a:avLst/>
          </a:prstGeom>
          <a:noFill/>
        </p:spPr>
      </p:pic>
      <p:pic>
        <p:nvPicPr>
          <p:cNvPr id="3076" name="Picture 4" descr="http://blog.constitutioncenter.org/wp-content/uploads/2012/12/happydaysbeer.jpg"/>
          <p:cNvPicPr>
            <a:picLocks noChangeAspect="1" noChangeArrowheads="1"/>
          </p:cNvPicPr>
          <p:nvPr/>
        </p:nvPicPr>
        <p:blipFill>
          <a:blip r:embed="rId3" cstate="print"/>
          <a:srcRect/>
          <a:stretch>
            <a:fillRect/>
          </a:stretch>
        </p:blipFill>
        <p:spPr bwMode="auto">
          <a:xfrm>
            <a:off x="6399796" y="0"/>
            <a:ext cx="2744204" cy="1752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27 (1992)</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Congressional pay raises take effect after the next congressional election</a:t>
            </a:r>
          </a:p>
          <a:p>
            <a:r>
              <a:rPr lang="en-US" sz="2800" dirty="0" smtClean="0"/>
              <a:t>Background:</a:t>
            </a:r>
          </a:p>
          <a:p>
            <a:pPr lvl="1"/>
            <a:r>
              <a:rPr lang="en-US" sz="2400" dirty="0" smtClean="0"/>
              <a:t>Originally proposed in 1789 to limit conflicts of interest among members of Congress in determining their own compensation </a:t>
            </a:r>
          </a:p>
          <a:p>
            <a:pPr lvl="1"/>
            <a:r>
              <a:rPr lang="en-US" sz="2400" dirty="0" smtClean="0"/>
              <a:t>Was not ratified with the 10 amendments known today as the Bill of Rights</a:t>
            </a:r>
          </a:p>
          <a:p>
            <a:pPr lvl="1"/>
            <a:r>
              <a:rPr lang="en-US" sz="2400" dirty="0" smtClean="0"/>
              <a:t>Popular opposition to congressional pay raises in the 1980’s renewed interest in the amendment </a:t>
            </a:r>
            <a:r>
              <a:rPr lang="en-US" dirty="0" smtClean="0"/>
              <a:t>	</a:t>
            </a:r>
          </a:p>
          <a:p>
            <a:pPr lvl="1"/>
            <a:endParaRPr lang="en-US" dirty="0" smtClean="0"/>
          </a:p>
          <a:p>
            <a:endParaRPr lang="en-US" dirty="0"/>
          </a:p>
        </p:txBody>
      </p:sp>
      <p:pic>
        <p:nvPicPr>
          <p:cNvPr id="2050" name="Picture 2" descr="http://mercermazina7.weebly.com/uploads/1/5/7/0/15702428/9736735.jpg?276"/>
          <p:cNvPicPr>
            <a:picLocks noChangeAspect="1" noChangeArrowheads="1"/>
          </p:cNvPicPr>
          <p:nvPr/>
        </p:nvPicPr>
        <p:blipFill>
          <a:blip r:embed="rId2" cstate="print"/>
          <a:srcRect l="11636" t="16279" r="9818"/>
          <a:stretch>
            <a:fillRect/>
          </a:stretch>
        </p:blipFill>
        <p:spPr bwMode="auto">
          <a:xfrm>
            <a:off x="7543800" y="1"/>
            <a:ext cx="1600199" cy="2133600"/>
          </a:xfrm>
          <a:prstGeom prst="rect">
            <a:avLst/>
          </a:prstGeom>
          <a:noFill/>
        </p:spPr>
      </p:pic>
      <p:pic>
        <p:nvPicPr>
          <p:cNvPr id="2052" name="Picture 4" descr="http://3.bp.blogspot.com/_3fWY6ba8SdU/TP-fhDjE3gI/AAAAAAAAAEE/4ugom1GuvnI/s400/27.jpg"/>
          <p:cNvPicPr>
            <a:picLocks noChangeAspect="1" noChangeArrowheads="1"/>
          </p:cNvPicPr>
          <p:nvPr/>
        </p:nvPicPr>
        <p:blipFill>
          <a:blip r:embed="rId3" cstate="print"/>
          <a:srcRect/>
          <a:stretch>
            <a:fillRect/>
          </a:stretch>
        </p:blipFill>
        <p:spPr bwMode="auto">
          <a:xfrm>
            <a:off x="6705600" y="5031135"/>
            <a:ext cx="2438400" cy="182686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idx="1"/>
          </p:nvPr>
        </p:nvSpPr>
        <p:spPr>
          <a:xfrm>
            <a:off x="457200" y="1600200"/>
            <a:ext cx="5943600" cy="5105400"/>
          </a:xfrm>
        </p:spPr>
        <p:txBody>
          <a:bodyPr>
            <a:normAutofit lnSpcReduction="10000"/>
          </a:bodyPr>
          <a:lstStyle/>
          <a:p>
            <a:r>
              <a:rPr lang="en-US" dirty="0" smtClean="0"/>
              <a:t>First ten amendments-ratified in 1791</a:t>
            </a:r>
          </a:p>
          <a:p>
            <a:r>
              <a:rPr lang="en-US" dirty="0" smtClean="0"/>
              <a:t>Addressed protections for individual rights (Amendments 1 – 9)</a:t>
            </a:r>
          </a:p>
          <a:p>
            <a:pPr lvl="1"/>
            <a:r>
              <a:rPr lang="en-US" dirty="0" smtClean="0"/>
              <a:t>These amendments reflect the principle of limited government </a:t>
            </a:r>
          </a:p>
          <a:p>
            <a:r>
              <a:rPr lang="en-US" dirty="0" smtClean="0"/>
              <a:t>10th Amendment also addressed the principle of limited government as well as federalism</a:t>
            </a:r>
          </a:p>
          <a:p>
            <a:endParaRPr lang="en-US" dirty="0"/>
          </a:p>
        </p:txBody>
      </p:sp>
      <p:pic>
        <p:nvPicPr>
          <p:cNvPr id="2050" name="Picture 2" descr="http://northcarolina.tenthamendmentcenter.com/files/2012/12/Bill-of-Rights-scroll.jpg"/>
          <p:cNvPicPr>
            <a:picLocks noChangeAspect="1" noChangeArrowheads="1"/>
          </p:cNvPicPr>
          <p:nvPr/>
        </p:nvPicPr>
        <p:blipFill>
          <a:blip r:embed="rId2" cstate="print"/>
          <a:srcRect/>
          <a:stretch>
            <a:fillRect/>
          </a:stretch>
        </p:blipFill>
        <p:spPr bwMode="auto">
          <a:xfrm>
            <a:off x="6468476" y="1905000"/>
            <a:ext cx="2599324" cy="3581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1</a:t>
            </a:r>
            <a:r>
              <a:rPr lang="en-US" baseline="30000"/>
              <a:t>st</a:t>
            </a:r>
            <a:r>
              <a:rPr lang="en-US"/>
              <a:t> Amendment</a:t>
            </a:r>
          </a:p>
        </p:txBody>
      </p:sp>
      <p:sp>
        <p:nvSpPr>
          <p:cNvPr id="6147" name="Rectangle 3"/>
          <p:cNvSpPr>
            <a:spLocks noGrp="1" noChangeArrowheads="1"/>
          </p:cNvSpPr>
          <p:nvPr>
            <p:ph type="body" idx="1"/>
          </p:nvPr>
        </p:nvSpPr>
        <p:spPr>
          <a:xfrm>
            <a:off x="457200" y="1600200"/>
            <a:ext cx="4038600" cy="4525963"/>
          </a:xfrm>
        </p:spPr>
        <p:txBody>
          <a:bodyPr/>
          <a:lstStyle/>
          <a:p>
            <a:r>
              <a:rPr lang="en-US" dirty="0"/>
              <a:t>Free Speech</a:t>
            </a:r>
          </a:p>
          <a:p>
            <a:r>
              <a:rPr lang="en-US" dirty="0"/>
              <a:t>Freedom of Religion</a:t>
            </a:r>
          </a:p>
          <a:p>
            <a:pPr lvl="1"/>
            <a:r>
              <a:rPr lang="en-US" dirty="0"/>
              <a:t>establishment or exercise</a:t>
            </a:r>
          </a:p>
          <a:p>
            <a:r>
              <a:rPr lang="en-US" dirty="0"/>
              <a:t>Assembly</a:t>
            </a:r>
          </a:p>
          <a:p>
            <a:r>
              <a:rPr lang="en-US" dirty="0"/>
              <a:t>Press</a:t>
            </a:r>
          </a:p>
          <a:p>
            <a:r>
              <a:rPr lang="en-US" dirty="0"/>
              <a:t>Petition against the government</a:t>
            </a:r>
          </a:p>
          <a:p>
            <a:pPr>
              <a:buFont typeface="Wingdings" pitchFamily="2" charset="2"/>
              <a:buNone/>
            </a:pPr>
            <a:endParaRPr lang="en-US" dirty="0"/>
          </a:p>
        </p:txBody>
      </p:sp>
      <p:pic>
        <p:nvPicPr>
          <p:cNvPr id="11" name="Picture 10" descr="1st amendment.jpg"/>
          <p:cNvPicPr>
            <a:picLocks noChangeAspect="1"/>
          </p:cNvPicPr>
          <p:nvPr/>
        </p:nvPicPr>
        <p:blipFill>
          <a:blip r:embed="rId2" cstate="print"/>
          <a:stretch>
            <a:fillRect/>
          </a:stretch>
        </p:blipFill>
        <p:spPr>
          <a:xfrm>
            <a:off x="4381500" y="2819400"/>
            <a:ext cx="4762500" cy="266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2</a:t>
            </a:r>
            <a:r>
              <a:rPr lang="en-US" baseline="30000"/>
              <a:t>nd</a:t>
            </a:r>
            <a:r>
              <a:rPr lang="en-US"/>
              <a:t> Amendment</a:t>
            </a:r>
          </a:p>
        </p:txBody>
      </p:sp>
      <p:sp>
        <p:nvSpPr>
          <p:cNvPr id="7171" name="Rectangle 3"/>
          <p:cNvSpPr>
            <a:spLocks noGrp="1" noChangeArrowheads="1"/>
          </p:cNvSpPr>
          <p:nvPr>
            <p:ph type="body" idx="1"/>
          </p:nvPr>
        </p:nvSpPr>
        <p:spPr/>
        <p:txBody>
          <a:bodyPr/>
          <a:lstStyle/>
          <a:p>
            <a:r>
              <a:rPr lang="en-US"/>
              <a:t>A well regulated Militia, being necessary to the security of a free State, the right of the people to keep and bear Arms, shall not be infringed </a:t>
            </a:r>
          </a:p>
        </p:txBody>
      </p:sp>
      <p:pic>
        <p:nvPicPr>
          <p:cNvPr id="11266" name="Picture 2" descr="http://media.salon.com/2013/07/constitution_gun.jpg"/>
          <p:cNvPicPr>
            <a:picLocks noChangeAspect="1" noChangeArrowheads="1"/>
          </p:cNvPicPr>
          <p:nvPr/>
        </p:nvPicPr>
        <p:blipFill>
          <a:blip r:embed="rId2" cstate="print"/>
          <a:srcRect/>
          <a:stretch>
            <a:fillRect/>
          </a:stretch>
        </p:blipFill>
        <p:spPr bwMode="auto">
          <a:xfrm>
            <a:off x="2133600" y="3517900"/>
            <a:ext cx="4724400" cy="3149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3</a:t>
            </a:r>
            <a:r>
              <a:rPr lang="en-US" baseline="30000"/>
              <a:t>rd</a:t>
            </a:r>
            <a:r>
              <a:rPr lang="en-US"/>
              <a:t> Amendment</a:t>
            </a:r>
          </a:p>
        </p:txBody>
      </p:sp>
      <p:sp>
        <p:nvSpPr>
          <p:cNvPr id="8195" name="Rectangle 3"/>
          <p:cNvSpPr>
            <a:spLocks noGrp="1" noChangeArrowheads="1"/>
          </p:cNvSpPr>
          <p:nvPr>
            <p:ph type="body" idx="1"/>
          </p:nvPr>
        </p:nvSpPr>
        <p:spPr>
          <a:xfrm>
            <a:off x="457200" y="2103437"/>
            <a:ext cx="5029200" cy="4525963"/>
          </a:xfrm>
        </p:spPr>
        <p:txBody>
          <a:bodyPr/>
          <a:lstStyle/>
          <a:p>
            <a:r>
              <a:rPr lang="en-US" dirty="0"/>
              <a:t>No Soldier shall, in time of peace be quartered in any house, without the consent of the Owner, nor in time of war, but in a manner to be prescribed by law. </a:t>
            </a:r>
          </a:p>
        </p:txBody>
      </p:sp>
      <p:pic>
        <p:nvPicPr>
          <p:cNvPr id="10242" name="Picture 2" descr="http://pastormattblog.com/wp-content/uploads/2012/12/thirdamendment.png"/>
          <p:cNvPicPr>
            <a:picLocks noChangeAspect="1" noChangeArrowheads="1"/>
          </p:cNvPicPr>
          <p:nvPr/>
        </p:nvPicPr>
        <p:blipFill>
          <a:blip r:embed="rId2" cstate="print"/>
          <a:srcRect/>
          <a:stretch>
            <a:fillRect/>
          </a:stretch>
        </p:blipFill>
        <p:spPr bwMode="auto">
          <a:xfrm>
            <a:off x="5486400" y="1725930"/>
            <a:ext cx="3471891" cy="4141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4</a:t>
            </a:r>
            <a:r>
              <a:rPr lang="en-US" baseline="30000"/>
              <a:t>th</a:t>
            </a:r>
            <a:r>
              <a:rPr lang="en-US"/>
              <a:t> Amendment</a:t>
            </a:r>
          </a:p>
        </p:txBody>
      </p:sp>
      <p:sp>
        <p:nvSpPr>
          <p:cNvPr id="9219" name="Rectangle 3"/>
          <p:cNvSpPr>
            <a:spLocks noGrp="1" noChangeArrowheads="1"/>
          </p:cNvSpPr>
          <p:nvPr>
            <p:ph type="body" idx="1"/>
          </p:nvPr>
        </p:nvSpPr>
        <p:spPr/>
        <p:txBody>
          <a:bodyPr/>
          <a:lstStyle/>
          <a:p>
            <a:r>
              <a:rPr lang="en-US"/>
              <a:t>No unreasonable search and seizure</a:t>
            </a:r>
          </a:p>
          <a:p>
            <a:r>
              <a:rPr lang="en-US"/>
              <a:t>Requirement of a warrant for searches</a:t>
            </a:r>
          </a:p>
        </p:txBody>
      </p:sp>
      <p:pic>
        <p:nvPicPr>
          <p:cNvPr id="24578" name="Picture 2" descr="http://www.forwardprogressives.com/wp-content/uploads/2013/06/fourth-amendment.jpg">
            <a:hlinkClick r:id="rId2"/>
          </p:cNvPr>
          <p:cNvPicPr>
            <a:picLocks noChangeAspect="1" noChangeArrowheads="1"/>
          </p:cNvPicPr>
          <p:nvPr/>
        </p:nvPicPr>
        <p:blipFill>
          <a:blip r:embed="rId3" cstate="print"/>
          <a:srcRect/>
          <a:stretch>
            <a:fillRect/>
          </a:stretch>
        </p:blipFill>
        <p:spPr bwMode="auto">
          <a:xfrm>
            <a:off x="4191000" y="3135231"/>
            <a:ext cx="4733925" cy="3570369"/>
          </a:xfrm>
          <a:prstGeom prst="rect">
            <a:avLst/>
          </a:prstGeom>
          <a:noFill/>
        </p:spPr>
      </p:pic>
      <p:pic>
        <p:nvPicPr>
          <p:cNvPr id="24580" name="Picture 4" descr="http://www.awdsgn.com/classes/fall10/th/womeldorf/pages/wk8/images/4th.gif">
            <a:hlinkClick r:id="rId4"/>
          </p:cNvPr>
          <p:cNvPicPr>
            <a:picLocks noChangeAspect="1" noChangeArrowheads="1"/>
          </p:cNvPicPr>
          <p:nvPr/>
        </p:nvPicPr>
        <p:blipFill>
          <a:blip r:embed="rId5" cstate="print"/>
          <a:srcRect t="4571"/>
          <a:stretch>
            <a:fillRect/>
          </a:stretch>
        </p:blipFill>
        <p:spPr bwMode="auto">
          <a:xfrm>
            <a:off x="565112" y="2819400"/>
            <a:ext cx="3473488" cy="3867150"/>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1352</TotalTime>
  <Words>1887</Words>
  <Application>Microsoft Office PowerPoint</Application>
  <PresentationFormat>On-screen Show (4:3)</PresentationFormat>
  <Paragraphs>181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Technic</vt:lpstr>
      <vt:lpstr>Constitutional Government</vt:lpstr>
      <vt:lpstr>Slide 2</vt:lpstr>
      <vt:lpstr>Bill of Rights</vt:lpstr>
      <vt:lpstr>Bill of Rights History</vt:lpstr>
      <vt:lpstr>Bill of Rights</vt:lpstr>
      <vt:lpstr>1st Amendment</vt:lpstr>
      <vt:lpstr>2nd Amendment</vt:lpstr>
      <vt:lpstr>3rd Amendment</vt:lpstr>
      <vt:lpstr>4th Amendment</vt:lpstr>
      <vt:lpstr>5th Amendment</vt:lpstr>
      <vt:lpstr>6th Amendment</vt:lpstr>
      <vt:lpstr>7th Amendment</vt:lpstr>
      <vt:lpstr>8th Amendment</vt:lpstr>
      <vt:lpstr>9th Amendment</vt:lpstr>
      <vt:lpstr>10th Amendment</vt:lpstr>
      <vt:lpstr>Reconstruction Amendments</vt:lpstr>
      <vt:lpstr>History of the Reconstruction Amendments</vt:lpstr>
      <vt:lpstr>Amendment 13 (1865)</vt:lpstr>
      <vt:lpstr>Amendment 14 (1868)</vt:lpstr>
      <vt:lpstr>Amendment 15 (1870)</vt:lpstr>
      <vt:lpstr>Progressive Era Amendments</vt:lpstr>
      <vt:lpstr>Progressive Era History</vt:lpstr>
      <vt:lpstr>Amendment 16 (1913)</vt:lpstr>
      <vt:lpstr>Amendment 17 (1913)</vt:lpstr>
      <vt:lpstr>Amendment 18 (1919)</vt:lpstr>
      <vt:lpstr>Amendment 19 (1920)</vt:lpstr>
      <vt:lpstr>Voting Amendments</vt:lpstr>
      <vt:lpstr>Extension of Voting Rights</vt:lpstr>
      <vt:lpstr>What Amendments Have We  Already Covered that Would Fit in this Category?</vt:lpstr>
      <vt:lpstr>Amendment 24 (1964)</vt:lpstr>
      <vt:lpstr>Amendment 26 (1971)</vt:lpstr>
      <vt:lpstr>Changes With the Presidency Amendments</vt:lpstr>
      <vt:lpstr>Changes to the Executive Branch</vt:lpstr>
      <vt:lpstr>Amendment 12 (1804)</vt:lpstr>
      <vt:lpstr>Amendment 20 (1933)</vt:lpstr>
      <vt:lpstr>Amendment 22 (1951)</vt:lpstr>
      <vt:lpstr>Amendment 23 (1961)</vt:lpstr>
      <vt:lpstr>Amendment 25 (1967)</vt:lpstr>
      <vt:lpstr>Changing Historical Circumstances Amendments</vt:lpstr>
      <vt:lpstr>Unique Circumstances</vt:lpstr>
      <vt:lpstr>Amendment 21 (1933)</vt:lpstr>
      <vt:lpstr>Amendment 27 (1992)</vt:lpstr>
    </vt:vector>
  </TitlesOfParts>
  <Company>mfcsd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Government</dc:title>
  <dc:creator>mfcsd</dc:creator>
  <cp:lastModifiedBy>mfscd</cp:lastModifiedBy>
  <cp:revision>102</cp:revision>
  <dcterms:created xsi:type="dcterms:W3CDTF">2011-10-04T13:02:06Z</dcterms:created>
  <dcterms:modified xsi:type="dcterms:W3CDTF">2014-11-21T17:57:17Z</dcterms:modified>
</cp:coreProperties>
</file>