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Amarante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AD9170E-1A25-48D0-8278-DE1E0916B578}">
  <a:tblStyle styleId="{1AD9170E-1A25-48D0-8278-DE1E0916B57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Ozi is the person who created Taoism… the ying yang.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8A7B"/>
            </a:gs>
            <a:gs pos="100000">
              <a:srgbClr val="382C1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hyperlink" Target="http://youtube.com/v/fgor9fmA6p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jaaIf7Y8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x9FD9KZ10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0" y="1412150"/>
            <a:ext cx="9002700" cy="147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02920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marante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marante"/>
                <a:ea typeface="Amarante"/>
                <a:cs typeface="Amarante"/>
                <a:sym typeface="Amarante"/>
              </a:rPr>
              <a:t>CHINA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99724" cy="31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6062" y="3429750"/>
            <a:ext cx="728662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America has to have a good relationship with China</a:t>
            </a:r>
            <a:b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Shape 1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057400"/>
            <a:ext cx="4465149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2671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depend on them for cheap labor and manufacturing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work with China to handle things like climate change and North Korea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 because they are allies with nations that we are not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Iran</a:t>
            </a:r>
            <a:r>
              <a:rPr lang="en-US"/>
              <a:t> and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Syria are two examples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5334000" cy="656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5610" y="166325"/>
            <a:ext cx="307919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6350" y="12700"/>
            <a:ext cx="9129713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30000">
                <a:srgbClr val="D2D2D2">
                  <a:alpha val="7058"/>
                </a:srgbClr>
              </a:gs>
              <a:gs pos="100000">
                <a:srgbClr val="D2D2D2">
                  <a:alpha val="784"/>
                </a:srgbClr>
              </a:gs>
            </a:gsLst>
            <a:lin ang="18780000" scaled="0"/>
          </a:gra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Shape 98"/>
          <p:cNvCxnSpPr/>
          <p:nvPr/>
        </p:nvCxnSpPr>
        <p:spPr>
          <a:xfrm>
            <a:off x="7937" y="0"/>
            <a:ext cx="9136063" cy="6843712"/>
          </a:xfrm>
          <a:prstGeom prst="straightConnector1">
            <a:avLst/>
          </a:prstGeom>
          <a:noFill/>
          <a:ln w="9525" cap="rnd" cmpd="sng">
            <a:solidFill>
              <a:srgbClr val="D0D0D0">
                <a:alpha val="3450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99"/>
          <p:cNvCxnSpPr/>
          <p:nvPr/>
        </p:nvCxnSpPr>
        <p:spPr>
          <a:xfrm flipH="1">
            <a:off x="6467474" y="4948237"/>
            <a:ext cx="2673350" cy="1900237"/>
          </a:xfrm>
          <a:prstGeom prst="straightConnector1">
            <a:avLst/>
          </a:prstGeom>
          <a:noFill/>
          <a:ln w="9525" cap="rnd" cmpd="sng">
            <a:solidFill>
              <a:srgbClr val="D5D5D5">
                <a:alpha val="4470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423450" y="623527"/>
            <a:ext cx="2743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46088" marR="0" lvl="0" indent="-1587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52400" y="2332551"/>
            <a:ext cx="8686800" cy="427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L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arge</a:t>
            </a:r>
            <a:r>
              <a:rPr lang="en-US"/>
              <a:t>st population in the world!!!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/>
              <a:t>	1.4 billion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55% live in rural areas, 45% live in urban areas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25% change in last 20 years (urbanization)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/>
              <a:t>people moving to cities to look for jobs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China gets criticized for its strict treatment of its citizens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China’s Government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81499" y="850925"/>
            <a:ext cx="8505299" cy="335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73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u="sng"/>
              <a:t>Type of Government:</a:t>
            </a:r>
            <a:r>
              <a:rPr lang="en-US" sz="2400"/>
              <a:t> </a:t>
            </a:r>
            <a:r>
              <a:rPr lang="en-US" sz="2400">
                <a:solidFill>
                  <a:srgbClr val="FFFF00"/>
                </a:solidFill>
              </a:rPr>
              <a:t>Communist ( 1 political party)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/>
              <a:t>Only one political party led by a president.  The party controls both political AND economic decisions</a:t>
            </a:r>
          </a:p>
          <a:p>
            <a:pPr marL="342900" marR="0" lvl="0" indent="-3073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u="sng"/>
              <a:t>Type of </a:t>
            </a:r>
            <a:r>
              <a:rPr lang="en-US" sz="2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Leader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President </a:t>
            </a:r>
          </a:p>
          <a:p>
            <a:pPr marL="742950" marR="0" lvl="1" indent="-27368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elected by the Communist Party</a:t>
            </a:r>
          </a:p>
          <a:p>
            <a:pPr marR="0" lvl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1">
                <a:solidFill>
                  <a:srgbClr val="FFFF00"/>
                </a:solidFill>
              </a:rPr>
              <a:t>Civic Participation and Rights are low</a:t>
            </a:r>
            <a:r>
              <a:rPr lang="en-US" sz="2400"/>
              <a:t> because the communist party is so strong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5948" y="3895512"/>
            <a:ext cx="3194100" cy="19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765703" y="5886312"/>
            <a:ext cx="2514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Xi Jinping</a:t>
            </a:r>
          </a:p>
        </p:txBody>
      </p:sp>
      <p:sp>
        <p:nvSpPr>
          <p:cNvPr id="110" name="Shape 110">
            <a:hlinkClick r:id="rId4"/>
          </p:cNvPr>
          <p:cNvSpPr/>
          <p:nvPr/>
        </p:nvSpPr>
        <p:spPr>
          <a:xfrm>
            <a:off x="1056000" y="4096950"/>
            <a:ext cx="3497300" cy="262297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-12028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200"/>
              <a:t>Rights in China are LOW</a:t>
            </a:r>
          </a:p>
        </p:txBody>
      </p:sp>
      <p:graphicFrame>
        <p:nvGraphicFramePr>
          <p:cNvPr id="117" name="Shape 117"/>
          <p:cNvGraphicFramePr/>
          <p:nvPr/>
        </p:nvGraphicFramePr>
        <p:xfrm>
          <a:off x="135400" y="869075"/>
          <a:ext cx="8873200" cy="5787995"/>
        </p:xfrm>
        <a:graphic>
          <a:graphicData uri="http://schemas.openxmlformats.org/drawingml/2006/table">
            <a:tbl>
              <a:tblPr>
                <a:noFill/>
                <a:tableStyleId>{1AD9170E-1A25-48D0-8278-DE1E0916B578}</a:tableStyleId>
              </a:tblPr>
              <a:tblGrid>
                <a:gridCol w="4436600"/>
                <a:gridCol w="4436600"/>
              </a:tblGrid>
              <a:tr h="847725"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What you CAN DO: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rgbClr val="F6B2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you CANNOT DO: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r>
                        <a:rPr lang="en-US" sz="2400" u="sng">
                          <a:solidFill>
                            <a:srgbClr val="00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Can now have up to 2 Children</a:t>
                      </a:r>
                    </a:p>
                    <a:p>
                      <a:pPr marL="914400" lvl="1" indent="-355600" rtl="0">
                        <a:spcBef>
                          <a:spcPts val="400"/>
                        </a:spcBef>
                        <a:buClr>
                          <a:srgbClr val="00FF00"/>
                        </a:buClr>
                        <a:buSzPct val="100000"/>
                        <a:buChar char="-"/>
                      </a:pPr>
                      <a:r>
                        <a:rPr lang="en-US" sz="2000">
                          <a:solidFill>
                            <a:srgbClr val="00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old law only allowed 1 per family and government </a:t>
                      </a:r>
                    </a:p>
                    <a:p>
                      <a:pPr marL="914400" lvl="1" indent="-355600" rtl="0">
                        <a:spcBef>
                          <a:spcPts val="400"/>
                        </a:spcBef>
                        <a:buClr>
                          <a:srgbClr val="00FF00"/>
                        </a:buClr>
                        <a:buSzPct val="100000"/>
                        <a:buChar char="-"/>
                      </a:pPr>
                      <a:r>
                        <a:rPr lang="en-US" sz="2000">
                          <a:solidFill>
                            <a:srgbClr val="00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punishments were: sterilization, taking of extra child, fines, prison ect.</a:t>
                      </a:r>
                    </a:p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r>
                        <a:rPr lang="en-US" sz="2400">
                          <a:solidFill>
                            <a:srgbClr val="00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Freedom of clothing</a:t>
                      </a:r>
                    </a:p>
                    <a:p>
                      <a:pPr marL="914400" lvl="1" indent="-355600" rtl="0">
                        <a:spcBef>
                          <a:spcPts val="400"/>
                        </a:spcBef>
                        <a:buClr>
                          <a:srgbClr val="00FF00"/>
                        </a:buClr>
                        <a:buSzPct val="100000"/>
                        <a:buChar char="-"/>
                      </a:pPr>
                      <a:r>
                        <a:rPr lang="en-US" sz="2000">
                          <a:solidFill>
                            <a:srgbClr val="00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to only be able to wear very conservative clothes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>
                        <a:solidFill>
                          <a:srgbClr val="00F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480"/>
                        </a:spcBef>
                        <a:buClr>
                          <a:srgbClr val="F6B26B"/>
                        </a:buClr>
                        <a:buSzPct val="100000"/>
                        <a:buChar char="•"/>
                      </a:pPr>
                      <a:r>
                        <a:rPr lang="en-US" sz="1800">
                          <a:solidFill>
                            <a:srgbClr val="F6B2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Internet is restricted by the </a:t>
                      </a:r>
                      <a:r>
                        <a:rPr lang="en-US" sz="1800" b="1">
                          <a:solidFill>
                            <a:srgbClr val="F6B2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 Firewall</a:t>
                      </a:r>
                    </a:p>
                    <a:p>
                      <a:pPr marL="457200" lvl="0" indent="-342900" rtl="0">
                        <a:spcBef>
                          <a:spcPts val="480"/>
                        </a:spcBef>
                        <a:buClr>
                          <a:srgbClr val="F6B26B"/>
                        </a:buClr>
                        <a:buSzPct val="100000"/>
                        <a:buChar char="•"/>
                      </a:pPr>
                      <a:r>
                        <a:rPr lang="en-US" sz="1800">
                          <a:solidFill>
                            <a:srgbClr val="F6B2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Religion is restricted by the government. Approved places of worship are organized by official religious organizations</a:t>
                      </a:r>
                    </a:p>
                    <a:p>
                      <a:pPr marL="457200" lvl="0" indent="-342900" rtl="0">
                        <a:spcBef>
                          <a:spcPts val="480"/>
                        </a:spcBef>
                        <a:buClr>
                          <a:srgbClr val="F6B26B"/>
                        </a:buClr>
                        <a:buSzPct val="100000"/>
                        <a:buChar char="•"/>
                      </a:pPr>
                      <a:r>
                        <a:rPr lang="en-US" sz="1800">
                          <a:solidFill>
                            <a:srgbClr val="F6B2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Freedom of speech or press is very restricted</a:t>
                      </a:r>
                    </a:p>
                    <a:p>
                      <a:pPr marL="457200" lvl="0" indent="-342900" rtl="0">
                        <a:spcBef>
                          <a:spcPts val="480"/>
                        </a:spcBef>
                        <a:buClr>
                          <a:srgbClr val="F6B26B"/>
                        </a:buClr>
                        <a:buSzPct val="100000"/>
                        <a:buChar char="•"/>
                      </a:pPr>
                      <a:r>
                        <a:rPr lang="en-US" sz="1800">
                          <a:solidFill>
                            <a:srgbClr val="F6B2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Cannot have labor unions or human rights groups</a:t>
                      </a:r>
                    </a:p>
                    <a:p>
                      <a:pPr marL="914400" lvl="1" indent="-342900" rtl="0">
                        <a:spcBef>
                          <a:spcPts val="400"/>
                        </a:spcBef>
                        <a:buClr>
                          <a:srgbClr val="F6B26B"/>
                        </a:buClr>
                        <a:buSzPct val="100000"/>
                        <a:buChar char="–"/>
                      </a:pPr>
                      <a:r>
                        <a:rPr lang="en-US" sz="1800">
                          <a:solidFill>
                            <a:srgbClr val="F6B2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groups like this would help workers when it comes to working conditions or hours</a:t>
                      </a:r>
                    </a:p>
                    <a:p>
                      <a:pPr marL="457200" lvl="0" indent="-342900" rtl="0">
                        <a:spcBef>
                          <a:spcPts val="480"/>
                        </a:spcBef>
                        <a:buClr>
                          <a:srgbClr val="F6B26B"/>
                        </a:buClr>
                        <a:buSzPct val="100000"/>
                        <a:buChar char="•"/>
                      </a:pPr>
                      <a:r>
                        <a:rPr lang="en-US" sz="1800">
                          <a:solidFill>
                            <a:srgbClr val="F6B2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Judicial system is controlled by government</a:t>
                      </a:r>
                    </a:p>
                    <a:p>
                      <a:pPr lvl="0" rtl="0">
                        <a:spcBef>
                          <a:spcPts val="480"/>
                        </a:spcBef>
                        <a:buNone/>
                      </a:pPr>
                      <a:endParaRPr sz="1800">
                        <a:solidFill>
                          <a:srgbClr val="F6B2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China’s Economy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Type of Economy:</a:t>
            </a: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moving towards a </a:t>
            </a:r>
            <a:r>
              <a:rPr lang="en-US" sz="296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Mixed Market Economy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Communist government has a large effect on the economy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Citizens are only allowed to own small businesses</a:t>
            </a:r>
          </a:p>
          <a:p>
            <a:pPr marL="742950" marR="0" lvl="1" indent="-29908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/>
              <a:t>citizens can own their own houses</a:t>
            </a:r>
          </a:p>
          <a:p>
            <a:pPr marL="742950" marR="0" lvl="1" indent="-29908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/>
              <a:t>government controls major industry, resources, production and distribution ( how wealth is divided up)</a:t>
            </a: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-102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China’s Economy: </a:t>
            </a:r>
            <a:r>
              <a:rPr lang="en-US"/>
              <a:t>Exports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95550" y="824075"/>
            <a:ext cx="4643100" cy="575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In 2013 China reached 46.5% of Asia’s output… a.k.a - almost half of everything Asia sends out is from China!</a:t>
            </a:r>
          </a:p>
          <a:p>
            <a:pPr marL="342900" marR="0" lvl="0" indent="-3149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China </a:t>
            </a:r>
            <a:r>
              <a:rPr lang="en-US" sz="2400" b="1">
                <a:solidFill>
                  <a:srgbClr val="FFFF00"/>
                </a:solidFill>
              </a:rPr>
              <a:t>EXPORTS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the most manufactured goods in the world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Why does China manufacture so much stuff?</a:t>
            </a:r>
          </a:p>
          <a:p>
            <a:pPr lvl="1" rtl="0">
              <a:lnSpc>
                <a:spcPct val="80000"/>
              </a:lnSpc>
              <a:spcBef>
                <a:spcPts val="392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/>
              <a:t>Large population = many workers (yes...humans are resources)</a:t>
            </a:r>
          </a:p>
          <a:p>
            <a:pPr marL="0" marR="0" lvl="0" indent="0" algn="l" rtl="0">
              <a:lnSpc>
                <a:spcPct val="80000"/>
              </a:lnSpc>
              <a:spcBef>
                <a:spcPts val="336"/>
              </a:spcBef>
              <a:buNone/>
            </a:pPr>
            <a:endParaRPr sz="1800"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650" y="824075"/>
            <a:ext cx="4039524" cy="416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195550" y="6581525"/>
            <a:ext cx="89484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392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 rot="10800000">
            <a:off x="7703439" y="354736"/>
            <a:ext cx="1066799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B766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-102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China’s Economy: </a:t>
            </a:r>
            <a:r>
              <a:rPr lang="en-US"/>
              <a:t>Exports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11625" y="824075"/>
            <a:ext cx="4871100" cy="592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1" indent="-260350" rtl="0">
              <a:lnSpc>
                <a:spcPct val="80000"/>
              </a:lnSpc>
              <a:spcBef>
                <a:spcPts val="392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/>
              <a:t>Without labor unions, there is little protection from</a:t>
            </a:r>
          </a:p>
          <a:p>
            <a:pPr marL="685800" lvl="2" indent="-228600" rtl="0">
              <a:lnSpc>
                <a:spcPct val="80000"/>
              </a:lnSpc>
              <a:spcBef>
                <a:spcPts val="392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Long Hours</a:t>
            </a:r>
          </a:p>
          <a:p>
            <a:pPr marL="685800" lvl="2" indent="-228600" rtl="0">
              <a:lnSpc>
                <a:spcPct val="80000"/>
              </a:lnSpc>
              <a:spcBef>
                <a:spcPts val="392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Low wages</a:t>
            </a:r>
          </a:p>
          <a:p>
            <a:pPr marL="685800" lvl="2" indent="-228600" rtl="0">
              <a:lnSpc>
                <a:spcPct val="80000"/>
              </a:lnSpc>
              <a:spcBef>
                <a:spcPts val="392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Working Conditions</a:t>
            </a:r>
          </a:p>
          <a:p>
            <a:pPr marL="285750" lvl="1" indent="-260350" rtl="0">
              <a:lnSpc>
                <a:spcPct val="80000"/>
              </a:lnSpc>
              <a:spcBef>
                <a:spcPts val="392"/>
              </a:spcBef>
              <a:buSzPct val="100000"/>
            </a:pPr>
            <a:r>
              <a:rPr lang="en-US" sz="2400"/>
              <a:t>Government allowed other countries to set up businesses in China (outsourcing)</a:t>
            </a:r>
          </a:p>
          <a:p>
            <a:pPr marL="285750" lvl="1" indent="-260350" rtl="0">
              <a:lnSpc>
                <a:spcPct val="80000"/>
              </a:lnSpc>
              <a:spcBef>
                <a:spcPts val="392"/>
              </a:spcBef>
              <a:buSzPct val="100000"/>
            </a:pPr>
            <a:r>
              <a:rPr lang="en-US" sz="2400"/>
              <a:t> US and Europe took advantage of China’s low wages (think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IPAD factory</a:t>
            </a:r>
            <a:r>
              <a:rPr lang="en-US" sz="2400"/>
              <a:t>)</a:t>
            </a:r>
          </a:p>
          <a:p>
            <a:pPr marL="685800" lvl="2" indent="-76200" rtl="0">
              <a:lnSpc>
                <a:spcPct val="80000"/>
              </a:lnSpc>
              <a:spcBef>
                <a:spcPts val="336"/>
              </a:spcBef>
            </a:pPr>
            <a:r>
              <a:rPr lang="en-US"/>
              <a:t>Pay people less, cost of making stuff is less, now you (the business owner) can charge more</a:t>
            </a:r>
          </a:p>
          <a:p>
            <a:pPr marL="0" lvl="0" indent="-69850" rtl="0">
              <a:lnSpc>
                <a:spcPct val="80000"/>
              </a:lnSpc>
              <a:spcBef>
                <a:spcPts val="336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650" y="824075"/>
            <a:ext cx="4039524" cy="416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 rot="10800000">
            <a:off x="7703439" y="354736"/>
            <a:ext cx="1066799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B766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4511375" y="4439700"/>
            <a:ext cx="4510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742950" lvl="1" indent="-260350" rtl="0">
              <a:lnSpc>
                <a:spcPct val="80000"/>
              </a:lnSpc>
              <a:spcBef>
                <a:spcPts val="392"/>
              </a:spcBef>
              <a:buClr>
                <a:schemeClr val="lt1"/>
              </a:buClr>
              <a:buSzPct val="100000"/>
              <a:buChar char="–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World's largest producer of rice, wheat, cotton, tobacco, silk, coal, aluminum, and tea</a:t>
            </a:r>
          </a:p>
          <a:p>
            <a:pPr marL="742950" lvl="1" indent="-260350" rtl="0">
              <a:lnSpc>
                <a:spcPct val="80000"/>
              </a:lnSpc>
              <a:spcBef>
                <a:spcPts val="392"/>
              </a:spcBef>
              <a:buClr>
                <a:schemeClr val="lt1"/>
              </a:buClr>
              <a:buSzPct val="100000"/>
              <a:buChar char="–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China also has oil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IMPORTS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032300" y="502500"/>
            <a:ext cx="5111699" cy="58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u="sng"/>
              <a:t>China top ten imports 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-US" sz="3000"/>
              <a:t>electronics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-US" sz="3000"/>
              <a:t>machines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-US" sz="3000"/>
              <a:t>oil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-US" sz="3000"/>
              <a:t>slag (stones)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-US" sz="3000"/>
              <a:t>medical equipment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-US" sz="3000"/>
              <a:t> cars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-US" sz="3000"/>
              <a:t>chemicals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-US" sz="3000"/>
              <a:t>plastics 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-US" sz="3000"/>
              <a:t>copper</a:t>
            </a:r>
          </a:p>
          <a:p>
            <a:pPr marL="457200" lvl="0" indent="-419100">
              <a:spcBef>
                <a:spcPts val="0"/>
              </a:spcBef>
              <a:buSzPct val="100000"/>
              <a:buAutoNum type="arabicPeriod"/>
            </a:pPr>
            <a:r>
              <a:rPr lang="en-US" sz="3000"/>
              <a:t>aircraft.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China’s Top Trading Partners: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USA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Japan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Hong Kong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Vietnam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Singapore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Russia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India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US"/>
              <a:t>United Kingdom</a:t>
            </a:r>
          </a:p>
        </p:txBody>
      </p:sp>
      <p:sp>
        <p:nvSpPr>
          <p:cNvPr id="150" name="Shape 150"/>
          <p:cNvSpPr/>
          <p:nvPr/>
        </p:nvSpPr>
        <p:spPr>
          <a:xfrm>
            <a:off x="457190" y="833861"/>
            <a:ext cx="1066799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B766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45"/>
            <a:ext cx="7812299" cy="75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Economic Improvements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75150" y="552325"/>
            <a:ext cx="8648099" cy="512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914400" lvl="0" indent="-419100" rtl="0">
              <a:spcBef>
                <a:spcPts val="0"/>
              </a:spcBef>
              <a:buSzPct val="100000"/>
            </a:pPr>
            <a:r>
              <a:rPr lang="en-US" sz="3000"/>
              <a:t>Raising wages for workers:</a:t>
            </a:r>
          </a:p>
          <a:p>
            <a:pPr marL="1371600" lvl="1" indent="-419100" rtl="0">
              <a:spcBef>
                <a:spcPts val="0"/>
              </a:spcBef>
              <a:buSzPct val="100000"/>
            </a:pPr>
            <a:r>
              <a:rPr lang="en-US" sz="3000"/>
              <a:t>forces foreign investors to pay more</a:t>
            </a:r>
          </a:p>
          <a:p>
            <a:pPr marL="1371600" lvl="1" indent="-419100" rtl="0">
              <a:spcBef>
                <a:spcPts val="0"/>
              </a:spcBef>
              <a:buSzPct val="100000"/>
            </a:pPr>
            <a:r>
              <a:rPr lang="en-US" sz="3000"/>
              <a:t>workers can afford to live in city and spend money</a:t>
            </a:r>
          </a:p>
          <a:p>
            <a:pPr marL="914400" lvl="0" indent="-419100" rtl="0">
              <a:spcBef>
                <a:spcPts val="0"/>
              </a:spcBef>
              <a:buSzPct val="100000"/>
            </a:pPr>
            <a:r>
              <a:rPr lang="en-US" sz="3000"/>
              <a:t>regulating supply</a:t>
            </a:r>
          </a:p>
          <a:p>
            <a:pPr marL="914400" lvl="0" indent="-419100" rtl="0">
              <a:spcBef>
                <a:spcPts val="0"/>
              </a:spcBef>
              <a:buSzPct val="100000"/>
            </a:pPr>
            <a:r>
              <a:rPr lang="en-US" sz="3000"/>
              <a:t>regulating prices (keeping them reasonable)</a:t>
            </a:r>
          </a:p>
          <a:p>
            <a:pPr marL="914400" lvl="0" indent="-419100" rtl="0">
              <a:spcBef>
                <a:spcPts val="0"/>
              </a:spcBef>
              <a:buSzPct val="100000"/>
            </a:pPr>
            <a:r>
              <a:rPr lang="en-US" sz="3000"/>
              <a:t>technology becoming a major business</a:t>
            </a:r>
          </a:p>
          <a:p>
            <a:pPr marL="1371600" lvl="1" indent="-419100" rtl="0">
              <a:spcBef>
                <a:spcPts val="0"/>
              </a:spcBef>
              <a:buSzPct val="100000"/>
            </a:pPr>
            <a:r>
              <a:rPr lang="en-US" sz="3000"/>
              <a:t>President Xi Jinping is pushing for innovation. He wants China to start designing new products.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-US"/>
              <a:t>quality of education is improving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On-screen Show (4:3)</PresentationFormat>
  <Paragraphs>91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Amarante</vt:lpstr>
      <vt:lpstr>Calibri</vt:lpstr>
      <vt:lpstr>Noto Sans Symbols</vt:lpstr>
      <vt:lpstr>Office Theme</vt:lpstr>
      <vt:lpstr>CHINA</vt:lpstr>
      <vt:lpstr>CHINA</vt:lpstr>
      <vt:lpstr>China’s Government</vt:lpstr>
      <vt:lpstr>Rights in China are LOW</vt:lpstr>
      <vt:lpstr>China’s Economy</vt:lpstr>
      <vt:lpstr>China’s Economy: Exports</vt:lpstr>
      <vt:lpstr>China’s Economy: Exports</vt:lpstr>
      <vt:lpstr>IMPORTS  </vt:lpstr>
      <vt:lpstr>Economic Improvements </vt:lpstr>
      <vt:lpstr>America has to have a good relationship with China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McKay, Jessica</dc:creator>
  <cp:lastModifiedBy>mfcsd</cp:lastModifiedBy>
  <cp:revision>1</cp:revision>
  <dcterms:modified xsi:type="dcterms:W3CDTF">2016-02-29T20:47:04Z</dcterms:modified>
</cp:coreProperties>
</file>