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7" r:id="rId2"/>
    <p:sldId id="258" r:id="rId3"/>
    <p:sldId id="259" r:id="rId4"/>
    <p:sldId id="260" r:id="rId5"/>
    <p:sldId id="261" r:id="rId6"/>
    <p:sldId id="262" r:id="rId7"/>
    <p:sldId id="263" r:id="rId8"/>
    <p:sldId id="285" r:id="rId9"/>
    <p:sldId id="265" r:id="rId10"/>
    <p:sldId id="264" r:id="rId11"/>
    <p:sldId id="286" r:id="rId12"/>
    <p:sldId id="266" r:id="rId13"/>
    <p:sldId id="267" r:id="rId14"/>
    <p:sldId id="268" r:id="rId15"/>
    <p:sldId id="283" r:id="rId16"/>
    <p:sldId id="281" r:id="rId17"/>
    <p:sldId id="284" r:id="rId18"/>
    <p:sldId id="282" r:id="rId19"/>
    <p:sldId id="269" r:id="rId20"/>
    <p:sldId id="287" r:id="rId21"/>
    <p:sldId id="270" r:id="rId22"/>
    <p:sldId id="288" r:id="rId23"/>
    <p:sldId id="296" r:id="rId24"/>
    <p:sldId id="291" r:id="rId25"/>
    <p:sldId id="292" r:id="rId26"/>
    <p:sldId id="290" r:id="rId27"/>
    <p:sldId id="271" r:id="rId28"/>
    <p:sldId id="272" r:id="rId29"/>
    <p:sldId id="293" r:id="rId30"/>
    <p:sldId id="273" r:id="rId31"/>
    <p:sldId id="295" r:id="rId32"/>
    <p:sldId id="274" r:id="rId33"/>
    <p:sldId id="275" r:id="rId34"/>
    <p:sldId id="276" r:id="rId35"/>
    <p:sldId id="277" r:id="rId36"/>
    <p:sldId id="278" r:id="rId37"/>
    <p:sldId id="279" r:id="rId38"/>
    <p:sldId id="280" r:id="rId39"/>
    <p:sldId id="297" r:id="rId40"/>
  </p:sldIdLst>
  <p:sldSz cx="9144000" cy="6858000" type="screen4x3"/>
  <p:notesSz cx="6858000" cy="91440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79189" autoAdjust="0"/>
  </p:normalViewPr>
  <p:slideViewPr>
    <p:cSldViewPr>
      <p:cViewPr varScale="1">
        <p:scale>
          <a:sx n="85" d="100"/>
          <a:sy n="85" d="100"/>
        </p:scale>
        <p:origin x="-71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6" d="100"/>
          <a:sy n="56" d="100"/>
        </p:scale>
        <p:origin x="-1554"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5" Type="http://schemas.openxmlformats.org/officeDocument/2006/relationships/image" Target="../media/image36.wmf"/><Relationship Id="rId4" Type="http://schemas.openxmlformats.org/officeDocument/2006/relationships/image" Target="../media/image3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AB81E1-C3FF-4B37-8423-6661B7CA8173}" type="datetimeFigureOut">
              <a:rPr lang="en-US" smtClean="0"/>
              <a:pPr/>
              <a:t>2/12/2015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4FDC9C-104C-48D4-937A-0BCB44FBB44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a:t>
            </a:r>
            <a:r>
              <a:rPr lang="en-US" baseline="0" dirty="0" smtClean="0"/>
              <a:t> carbon dioxide gas to sequester a flame in a container to show gasses are fluids too.</a:t>
            </a:r>
            <a:endParaRPr lang="en-US" dirty="0"/>
          </a:p>
        </p:txBody>
      </p:sp>
      <p:sp>
        <p:nvSpPr>
          <p:cNvPr id="4" name="Slide Number Placeholder 3"/>
          <p:cNvSpPr>
            <a:spLocks noGrp="1"/>
          </p:cNvSpPr>
          <p:nvPr>
            <p:ph type="sldNum" sz="quarter" idx="10"/>
          </p:nvPr>
        </p:nvSpPr>
        <p:spPr/>
        <p:txBody>
          <a:bodyPr/>
          <a:lstStyle/>
          <a:p>
            <a:fld id="{E64FDC9C-104C-48D4-937A-0BCB44FBB44E}"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Two Demos: Use a spring scale to submerge something that is near (but a</a:t>
            </a:r>
            <a:r>
              <a:rPr lang="en-US" baseline="0" dirty="0" smtClean="0"/>
              <a:t> little</a:t>
            </a:r>
            <a:r>
              <a:rPr lang="en-US" dirty="0" smtClean="0"/>
              <a:t> over) the density of water to see the apparent weight effect.  </a:t>
            </a:r>
            <a:endParaRPr lang="en-US" dirty="0"/>
          </a:p>
        </p:txBody>
      </p:sp>
      <p:sp>
        <p:nvSpPr>
          <p:cNvPr id="4" name="Slide Number Placeholder 3"/>
          <p:cNvSpPr>
            <a:spLocks noGrp="1"/>
          </p:cNvSpPr>
          <p:nvPr>
            <p:ph type="sldNum" sz="quarter" idx="10"/>
          </p:nvPr>
        </p:nvSpPr>
        <p:spPr/>
        <p:txBody>
          <a:bodyPr/>
          <a:lstStyle/>
          <a:p>
            <a:fld id="{E64FDC9C-104C-48D4-937A-0BCB44FBB44E}"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Float</a:t>
            </a:r>
            <a:r>
              <a:rPr lang="en-US" baseline="0" dirty="0" smtClean="0"/>
              <a:t> something, and talk about the equilibrium state that floating is. Things will bobble up and down until they are displacing just the right amount of water to balance the weight of the object.</a:t>
            </a:r>
            <a:endParaRPr lang="en-US" dirty="0"/>
          </a:p>
        </p:txBody>
      </p:sp>
      <p:sp>
        <p:nvSpPr>
          <p:cNvPr id="4" name="Slide Number Placeholder 3"/>
          <p:cNvSpPr>
            <a:spLocks noGrp="1"/>
          </p:cNvSpPr>
          <p:nvPr>
            <p:ph type="sldNum" sz="quarter" idx="10"/>
          </p:nvPr>
        </p:nvSpPr>
        <p:spPr/>
        <p:txBody>
          <a:bodyPr/>
          <a:lstStyle/>
          <a:p>
            <a:fld id="{E64FDC9C-104C-48D4-937A-0BCB44FBB44E}" type="slidenum">
              <a:rPr lang="en-US" smtClean="0"/>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process can be used to very accurately measure body fat. A person</a:t>
            </a:r>
            <a:r>
              <a:rPr lang="en-US" baseline="0" dirty="0" smtClean="0"/>
              <a:t> is weighed, and then submerged, asked to exhale completely, and weighed underwater. By comparing the two weights the person’s density can be determined, and body fat predictably lowers a person’s density (fat floats). Therefore you can find body fat percentage to a very accurate level– although it is rather traumatizing to exhale completely underwater.</a:t>
            </a:r>
            <a:endParaRPr lang="en-US" dirty="0"/>
          </a:p>
        </p:txBody>
      </p:sp>
      <p:sp>
        <p:nvSpPr>
          <p:cNvPr id="4" name="Slide Number Placeholder 3"/>
          <p:cNvSpPr>
            <a:spLocks noGrp="1"/>
          </p:cNvSpPr>
          <p:nvPr>
            <p:ph type="sldNum" sz="quarter" idx="10"/>
          </p:nvPr>
        </p:nvSpPr>
        <p:spPr/>
        <p:txBody>
          <a:bodyPr/>
          <a:lstStyle/>
          <a:p>
            <a:fld id="{E64FDC9C-104C-48D4-937A-0BCB44FBB44E}" type="slidenum">
              <a:rPr lang="en-US" smtClean="0"/>
              <a:pPr/>
              <a:t>14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Pressure gauges</a:t>
            </a:r>
          </a:p>
        </p:txBody>
      </p:sp>
      <p:sp>
        <p:nvSpPr>
          <p:cNvPr id="4" name="Slide Number Placeholder 3"/>
          <p:cNvSpPr>
            <a:spLocks noGrp="1"/>
          </p:cNvSpPr>
          <p:nvPr>
            <p:ph type="sldNum" sz="quarter" idx="10"/>
          </p:nvPr>
        </p:nvSpPr>
        <p:spPr/>
        <p:txBody>
          <a:bodyPr/>
          <a:lstStyle/>
          <a:p>
            <a:fld id="{E64FDC9C-104C-48D4-937A-0BCB44FBB44E}" type="slidenum">
              <a:rPr lang="en-US" smtClean="0"/>
              <a:pPr/>
              <a:t>21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Hydraulic examples</a:t>
            </a:r>
            <a:endParaRPr lang="en-US" dirty="0"/>
          </a:p>
        </p:txBody>
      </p:sp>
      <p:sp>
        <p:nvSpPr>
          <p:cNvPr id="4" name="Slide Number Placeholder 3"/>
          <p:cNvSpPr>
            <a:spLocks noGrp="1"/>
          </p:cNvSpPr>
          <p:nvPr>
            <p:ph type="sldNum" sz="quarter" idx="10"/>
          </p:nvPr>
        </p:nvSpPr>
        <p:spPr/>
        <p:txBody>
          <a:bodyPr/>
          <a:lstStyle/>
          <a:p>
            <a:fld id="{E64FDC9C-104C-48D4-937A-0BCB44FBB44E}" type="slidenum">
              <a:rPr lang="en-US" smtClean="0"/>
              <a:pPr/>
              <a:t>27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top equation comes from Pascal's principle, and subbing in the definition for pressure.</a:t>
            </a:r>
          </a:p>
          <a:p>
            <a:r>
              <a:rPr lang="en-US" dirty="0" smtClean="0"/>
              <a:t>The bottom equation comes from the fact that equal amounts of work are done on</a:t>
            </a:r>
            <a:r>
              <a:rPr lang="en-US" baseline="0" dirty="0" smtClean="0"/>
              <a:t> both ends of the hydraulics system. </a:t>
            </a:r>
            <a:r>
              <a:rPr lang="en-US" dirty="0" smtClean="0"/>
              <a:t>(W</a:t>
            </a:r>
            <a:r>
              <a:rPr lang="en-US" baseline="-25000" dirty="0" smtClean="0"/>
              <a:t>1</a:t>
            </a:r>
            <a:r>
              <a:rPr lang="en-US" baseline="0" dirty="0" smtClean="0"/>
              <a:t>=W</a:t>
            </a:r>
            <a:r>
              <a:rPr lang="en-US" baseline="-25000" dirty="0" smtClean="0"/>
              <a:t>2</a:t>
            </a:r>
            <a:r>
              <a:rPr lang="en-US" baseline="0" dirty="0" smtClean="0"/>
              <a:t>  and W=</a:t>
            </a:r>
            <a:r>
              <a:rPr lang="en-US" baseline="0" dirty="0" err="1" smtClean="0"/>
              <a:t>Fd</a:t>
            </a:r>
            <a:r>
              <a:rPr lang="en-US" baseline="0" dirty="0" smtClean="0"/>
              <a:t>)</a:t>
            </a:r>
            <a:r>
              <a:rPr lang="en-US" dirty="0" smtClean="0"/>
              <a:t> </a:t>
            </a:r>
            <a:endParaRPr lang="en-US" dirty="0"/>
          </a:p>
        </p:txBody>
      </p:sp>
      <p:sp>
        <p:nvSpPr>
          <p:cNvPr id="4" name="Slide Number Placeholder 3"/>
          <p:cNvSpPr>
            <a:spLocks noGrp="1"/>
          </p:cNvSpPr>
          <p:nvPr>
            <p:ph type="sldNum" sz="quarter" idx="10"/>
          </p:nvPr>
        </p:nvSpPr>
        <p:spPr/>
        <p:txBody>
          <a:bodyPr/>
          <a:lstStyle/>
          <a:p>
            <a:fld id="{E64FDC9C-104C-48D4-937A-0BCB44FBB44E}" type="slidenum">
              <a:rPr lang="en-US" smtClean="0"/>
              <a:pPr/>
              <a:t>28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Demonstration:</a:t>
            </a:r>
            <a:r>
              <a:rPr lang="en-US" baseline="0" dirty="0" smtClean="0"/>
              <a:t> </a:t>
            </a:r>
            <a:r>
              <a:rPr lang="en-US" dirty="0" smtClean="0"/>
              <a:t>Newspaper to break</a:t>
            </a:r>
            <a:r>
              <a:rPr lang="en-US" baseline="0" dirty="0" smtClean="0"/>
              <a:t> a shim-  used to show that we live at the bottom of an ocean of air</a:t>
            </a:r>
            <a:endParaRPr lang="en-US" dirty="0"/>
          </a:p>
        </p:txBody>
      </p:sp>
      <p:sp>
        <p:nvSpPr>
          <p:cNvPr id="4" name="Slide Number Placeholder 3"/>
          <p:cNvSpPr>
            <a:spLocks noGrp="1"/>
          </p:cNvSpPr>
          <p:nvPr>
            <p:ph type="sldNum" sz="quarter" idx="10"/>
          </p:nvPr>
        </p:nvSpPr>
        <p:spPr/>
        <p:txBody>
          <a:bodyPr/>
          <a:lstStyle/>
          <a:p>
            <a:fld id="{E64FDC9C-104C-48D4-937A-0BCB44FBB44E}" type="slidenum">
              <a:rPr lang="en-US" smtClean="0"/>
              <a:pPr/>
              <a:t>30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Ping-pong ball and hair dryer</a:t>
            </a:r>
          </a:p>
          <a:p>
            <a:r>
              <a:rPr lang="en-US" dirty="0" smtClean="0"/>
              <a:t>Ball on a string,</a:t>
            </a:r>
            <a:r>
              <a:rPr lang="en-US" baseline="0" dirty="0" smtClean="0"/>
              <a:t> held over to the side by a stream </a:t>
            </a:r>
            <a:r>
              <a:rPr lang="en-US" baseline="0" smtClean="0"/>
              <a:t>of water</a:t>
            </a:r>
            <a:endParaRPr lang="en-US" dirty="0" smtClean="0"/>
          </a:p>
          <a:p>
            <a:endParaRPr lang="en-US" dirty="0"/>
          </a:p>
        </p:txBody>
      </p:sp>
      <p:sp>
        <p:nvSpPr>
          <p:cNvPr id="4" name="Slide Number Placeholder 3"/>
          <p:cNvSpPr>
            <a:spLocks noGrp="1"/>
          </p:cNvSpPr>
          <p:nvPr>
            <p:ph type="sldNum" sz="quarter" idx="10"/>
          </p:nvPr>
        </p:nvSpPr>
        <p:spPr/>
        <p:txBody>
          <a:bodyPr/>
          <a:lstStyle/>
          <a:p>
            <a:fld id="{E64FDC9C-104C-48D4-937A-0BCB44FBB44E}" type="slidenum">
              <a:rPr lang="en-US" smtClean="0"/>
              <a:pPr/>
              <a:t>38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12854D-045B-4615-9A25-E0C476BC6052}" type="datetimeFigureOut">
              <a:rPr lang="en-US" smtClean="0"/>
              <a:pPr/>
              <a:t>2/12/2015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2FBF40-675C-41F2-8F24-83D527D5D8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12854D-045B-4615-9A25-E0C476BC6052}" type="datetimeFigureOut">
              <a:rPr lang="en-US" smtClean="0"/>
              <a:pPr/>
              <a:t>2/12/2015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2FBF40-675C-41F2-8F24-83D527D5D8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and Notes">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2895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52400" y="1600200"/>
            <a:ext cx="2895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12854D-045B-4615-9A25-E0C476BC6052}" type="datetimeFigureOut">
              <a:rPr lang="en-US" smtClean="0"/>
              <a:pPr/>
              <a:t>2/12/2015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2FBF40-675C-41F2-8F24-83D527D5D83F}" type="slidenum">
              <a:rPr lang="en-US" smtClean="0"/>
              <a:pPr/>
              <a:t>‹#›</a:t>
            </a:fld>
            <a:endParaRPr lang="en-US"/>
          </a:p>
        </p:txBody>
      </p:sp>
      <p:sp>
        <p:nvSpPr>
          <p:cNvPr id="8" name="Content Placeholder 7"/>
          <p:cNvSpPr>
            <a:spLocks noGrp="1"/>
          </p:cNvSpPr>
          <p:nvPr>
            <p:ph sz="quarter" idx="13"/>
          </p:nvPr>
        </p:nvSpPr>
        <p:spPr>
          <a:xfrm>
            <a:off x="3200400" y="304800"/>
            <a:ext cx="5715000" cy="579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12854D-045B-4615-9A25-E0C476BC6052}" type="datetimeFigureOut">
              <a:rPr lang="en-US" smtClean="0"/>
              <a:pPr/>
              <a:t>2/12/2015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2FBF40-675C-41F2-8F24-83D527D5D83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12854D-045B-4615-9A25-E0C476BC6052}" type="datetimeFigureOut">
              <a:rPr lang="en-US" smtClean="0"/>
              <a:pPr/>
              <a:t>2/12/2015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2FBF40-675C-41F2-8F24-83D527D5D83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ractice Problem">
    <p:spTree>
      <p:nvGrpSpPr>
        <p:cNvPr id="1" name=""/>
        <p:cNvGrpSpPr/>
        <p:nvPr/>
      </p:nvGrpSpPr>
      <p:grpSpPr>
        <a:xfrm>
          <a:off x="0" y="0"/>
          <a:ext cx="0" cy="0"/>
          <a:chOff x="0" y="0"/>
          <a:chExt cx="0" cy="0"/>
        </a:xfrm>
      </p:grpSpPr>
      <p:sp>
        <p:nvSpPr>
          <p:cNvPr id="2" name="Title 1"/>
          <p:cNvSpPr>
            <a:spLocks noGrp="1"/>
          </p:cNvSpPr>
          <p:nvPr>
            <p:ph type="title"/>
          </p:nvPr>
        </p:nvSpPr>
        <p:spPr>
          <a:xfrm>
            <a:off x="457200" y="5029200"/>
            <a:ext cx="8229600" cy="1143000"/>
          </a:xfrm>
        </p:spPr>
        <p:txBody>
          <a:bodyPr/>
          <a:lstStyle>
            <a:lvl1pPr>
              <a:defRPr i="1"/>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212854D-045B-4615-9A25-E0C476BC6052}" type="datetimeFigureOut">
              <a:rPr lang="en-US" smtClean="0"/>
              <a:pPr/>
              <a:t>2/12/2015</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52FBF40-675C-41F2-8F24-83D527D5D83F}" type="slidenum">
              <a:rPr lang="en-US" smtClean="0"/>
              <a:pPr/>
              <a:t>‹#›</a:t>
            </a:fld>
            <a:endParaRPr lang="en-US"/>
          </a:p>
        </p:txBody>
      </p:sp>
      <p:sp>
        <p:nvSpPr>
          <p:cNvPr id="6" name="Content Placeholder 2"/>
          <p:cNvSpPr>
            <a:spLocks noGrp="1"/>
          </p:cNvSpPr>
          <p:nvPr>
            <p:ph idx="1"/>
          </p:nvPr>
        </p:nvSpPr>
        <p:spPr>
          <a:xfrm>
            <a:off x="457200" y="350837"/>
            <a:ext cx="8229600" cy="3763963"/>
          </a:xfrm>
        </p:spPr>
        <p:txBody>
          <a:bodyPr/>
          <a:lstStyle>
            <a:lvl1pPr marL="0" indent="457200">
              <a:buNone/>
              <a:defRPr/>
            </a:lvl1pPr>
            <a:lvl2pPr marL="0" indent="457200">
              <a:buFont typeface="Arial" pitchFamily="34" charset="0"/>
              <a:buNone/>
              <a:defRPr/>
            </a:lvl2pPr>
            <a:lvl3pPr marL="0" indent="457200">
              <a:buNone/>
              <a:defRPr/>
            </a:lvl3pPr>
            <a:lvl4pPr marL="0" indent="457200">
              <a:buNone/>
              <a:defRPr/>
            </a:lvl4pPr>
            <a:lvl5pPr marL="0" indent="45720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idx="13" hasCustomPrompt="1"/>
          </p:nvPr>
        </p:nvSpPr>
        <p:spPr>
          <a:xfrm>
            <a:off x="457200" y="4191000"/>
            <a:ext cx="8229600" cy="762000"/>
          </a:xfrm>
        </p:spPr>
        <p:txBody>
          <a:bodyPr/>
          <a:lstStyle>
            <a:lvl1pPr marL="0" indent="0" algn="ctr">
              <a:buNone/>
              <a:defRPr/>
            </a:lvl1pPr>
            <a:lvl2pPr marL="0" indent="0" algn="ctr">
              <a:buFont typeface="Arial" pitchFamily="34" charset="0"/>
              <a:buNone/>
              <a:defRPr/>
            </a:lvl2pPr>
            <a:lvl3pPr marL="0" indent="0" algn="ctr">
              <a:buNone/>
              <a:defRPr/>
            </a:lvl3pPr>
            <a:lvl4pPr marL="0" indent="0" algn="ctr">
              <a:buNone/>
              <a:defRPr/>
            </a:lvl4pPr>
            <a:lvl5pPr marL="0" indent="0" algn="ctr">
              <a:buNone/>
              <a:defRPr/>
            </a:lvl5pPr>
          </a:lstStyle>
          <a:p>
            <a:pPr lvl="0"/>
            <a:r>
              <a:rPr lang="en-US" dirty="0" smtClean="0"/>
              <a:t>Click to enter answer</a:t>
            </a:r>
            <a:endParaRPr lang="en-US" dirty="0"/>
          </a:p>
        </p:txBody>
      </p:sp>
      <p:sp>
        <p:nvSpPr>
          <p:cNvPr id="8" name="Rectangle 7"/>
          <p:cNvSpPr/>
          <p:nvPr userDrawn="1"/>
        </p:nvSpPr>
        <p:spPr>
          <a:xfrm>
            <a:off x="0" y="0"/>
            <a:ext cx="9144000" cy="6858000"/>
          </a:xfrm>
          <a:prstGeom prst="rect">
            <a:avLst/>
          </a:pr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rojected Problem">
    <p:spTree>
      <p:nvGrpSpPr>
        <p:cNvPr id="1" name=""/>
        <p:cNvGrpSpPr/>
        <p:nvPr/>
      </p:nvGrpSpPr>
      <p:grpSpPr>
        <a:xfrm>
          <a:off x="0" y="0"/>
          <a:ext cx="0" cy="0"/>
          <a:chOff x="0" y="0"/>
          <a:chExt cx="0" cy="0"/>
        </a:xfrm>
      </p:grpSpPr>
      <p:sp>
        <p:nvSpPr>
          <p:cNvPr id="7" name="Rectangle 6"/>
          <p:cNvSpPr/>
          <p:nvPr userDrawn="1"/>
        </p:nvSpPr>
        <p:spPr>
          <a:xfrm>
            <a:off x="0" y="1981200"/>
            <a:ext cx="9144000" cy="48768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029200"/>
            <a:ext cx="8229600" cy="1143000"/>
          </a:xfrm>
        </p:spPr>
        <p:txBody>
          <a:bodyPr/>
          <a:lstStyle>
            <a:lvl1pPr>
              <a:defRPr i="1">
                <a:solidFill>
                  <a:srgbClr val="FFFFFF"/>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rgbClr val="FFFFFF"/>
                </a:solidFill>
              </a:defRPr>
            </a:lvl1pPr>
          </a:lstStyle>
          <a:p>
            <a:fld id="{2212854D-045B-4615-9A25-E0C476BC6052}" type="datetimeFigureOut">
              <a:rPr lang="en-US" smtClean="0"/>
              <a:pPr/>
              <a:t>2/12/2015</a:t>
            </a:fld>
            <a:endParaRPr lang="en-US" dirty="0"/>
          </a:p>
        </p:txBody>
      </p:sp>
      <p:sp>
        <p:nvSpPr>
          <p:cNvPr id="4" name="Footer Placeholder 3"/>
          <p:cNvSpPr>
            <a:spLocks noGrp="1"/>
          </p:cNvSpPr>
          <p:nvPr>
            <p:ph type="ftr" sz="quarter" idx="11"/>
          </p:nvPr>
        </p:nvSpPr>
        <p:spPr/>
        <p:txBody>
          <a:bodyPr/>
          <a:lstStyle>
            <a:lvl1pPr>
              <a:defRPr>
                <a:solidFill>
                  <a:srgbClr val="FFFFFF"/>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52FBF40-675C-41F2-8F24-83D527D5D83F}" type="slidenum">
              <a:rPr lang="en-US" smtClean="0"/>
              <a:pPr/>
              <a:t>‹#›</a:t>
            </a:fld>
            <a:endParaRPr lang="en-US" dirty="0"/>
          </a:p>
        </p:txBody>
      </p:sp>
      <p:sp>
        <p:nvSpPr>
          <p:cNvPr id="6" name="Content Placeholder 2"/>
          <p:cNvSpPr>
            <a:spLocks noGrp="1"/>
          </p:cNvSpPr>
          <p:nvPr>
            <p:ph idx="1"/>
          </p:nvPr>
        </p:nvSpPr>
        <p:spPr>
          <a:xfrm>
            <a:off x="152400" y="122237"/>
            <a:ext cx="8839200" cy="1782763"/>
          </a:xfrm>
        </p:spPr>
        <p:txBody>
          <a:bodyPr/>
          <a:lstStyle>
            <a:lvl1pPr marL="0" indent="457200">
              <a:buNone/>
              <a:defRPr/>
            </a:lvl1pPr>
            <a:lvl2pPr marL="0" indent="457200">
              <a:buFont typeface="Arial" pitchFamily="34" charset="0"/>
              <a:buNone/>
              <a:defRPr/>
            </a:lvl2pPr>
            <a:lvl3pPr marL="0" indent="457200">
              <a:buNone/>
              <a:defRPr/>
            </a:lvl3pPr>
            <a:lvl4pPr marL="0" indent="457200">
              <a:buNone/>
              <a:defRPr/>
            </a:lvl4pPr>
            <a:lvl5pPr marL="0" indent="45720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idx="13" hasCustomPrompt="1"/>
          </p:nvPr>
        </p:nvSpPr>
        <p:spPr>
          <a:xfrm>
            <a:off x="457200" y="4191000"/>
            <a:ext cx="8229600" cy="762000"/>
          </a:xfrm>
        </p:spPr>
        <p:txBody>
          <a:bodyPr/>
          <a:lstStyle>
            <a:lvl1pPr marL="0" indent="0" algn="ctr">
              <a:buNone/>
              <a:defRPr>
                <a:solidFill>
                  <a:srgbClr val="FFFFFF"/>
                </a:solidFill>
              </a:defRPr>
            </a:lvl1pPr>
            <a:lvl2pPr marL="0" indent="0" algn="ctr">
              <a:buFont typeface="Arial" pitchFamily="34" charset="0"/>
              <a:buNone/>
              <a:defRPr/>
            </a:lvl2pPr>
            <a:lvl3pPr marL="0" indent="0" algn="ctr">
              <a:buNone/>
              <a:defRPr/>
            </a:lvl3pPr>
            <a:lvl4pPr marL="0" indent="0" algn="ctr">
              <a:buNone/>
              <a:defRPr/>
            </a:lvl4pPr>
            <a:lvl5pPr marL="0" indent="0" algn="ctr">
              <a:buNone/>
              <a:defRPr/>
            </a:lvl5pPr>
          </a:lstStyle>
          <a:p>
            <a:pPr lvl="0"/>
            <a:r>
              <a:rPr lang="en-US" dirty="0" smtClean="0"/>
              <a:t>Click to enter answer</a:t>
            </a:r>
            <a:endParaRPr lang="en-US" dirty="0"/>
          </a:p>
        </p:txBody>
      </p:sp>
      <p:sp>
        <p:nvSpPr>
          <p:cNvPr id="9" name="Rectangle 8"/>
          <p:cNvSpPr/>
          <p:nvPr userDrawn="1"/>
        </p:nvSpPr>
        <p:spPr>
          <a:xfrm>
            <a:off x="0" y="0"/>
            <a:ext cx="9144000" cy="6858000"/>
          </a:xfrm>
          <a:prstGeom prst="rect">
            <a:avLst/>
          </a:pr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ulleted No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12854D-045B-4615-9A25-E0C476BC6052}" type="datetimeFigureOut">
              <a:rPr lang="en-US" smtClean="0"/>
              <a:pPr/>
              <a:t>2/12/2015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2FBF40-675C-41F2-8F24-83D527D5D8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12854D-045B-4615-9A25-E0C476BC6052}" type="datetimeFigureOut">
              <a:rPr lang="en-US" smtClean="0"/>
              <a:pPr/>
              <a:t>2/12/2015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2FBF40-675C-41F2-8F24-83D527D5D8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12854D-045B-4615-9A25-E0C476BC6052}" type="datetimeFigureOut">
              <a:rPr lang="en-US" smtClean="0"/>
              <a:pPr/>
              <a:t>2/12/2015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2FBF40-675C-41F2-8F24-83D527D5D8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12854D-045B-4615-9A25-E0C476BC6052}" type="datetimeFigureOut">
              <a:rPr lang="en-US" smtClean="0"/>
              <a:pPr/>
              <a:t>2/12/2015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2FBF40-675C-41F2-8F24-83D527D5D83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12854D-045B-4615-9A25-E0C476BC6052}" type="datetimeFigureOut">
              <a:rPr lang="en-US" smtClean="0"/>
              <a:pPr/>
              <a:t>2/12/2015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2FBF40-675C-41F2-8F24-83D527D5D83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2854D-045B-4615-9A25-E0C476BC6052}" type="datetimeFigureOut">
              <a:rPr lang="en-US" smtClean="0"/>
              <a:pPr/>
              <a:t>2/12/2015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2FBF40-675C-41F2-8F24-83D527D5D83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61" r:id="rId4"/>
    <p:sldLayoutId id="2147483650" r:id="rId5"/>
    <p:sldLayoutId id="2147483652" r:id="rId6"/>
    <p:sldLayoutId id="2147483653" r:id="rId7"/>
    <p:sldLayoutId id="2147483654" r:id="rId8"/>
    <p:sldLayoutId id="2147483655" r:id="rId9"/>
    <p:sldLayoutId id="2147483656" r:id="rId10"/>
    <p:sldLayoutId id="2147483662" r:id="rId11"/>
    <p:sldLayoutId id="214748365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oleObject" Target="../embeddings/oleObject5.bin"/><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vmlDrawing" Target="../drawings/vmlDrawing4.vml"/><Relationship Id="rId4" Type="http://schemas.openxmlformats.org/officeDocument/2006/relationships/oleObject" Target="../embeddings/oleObject6.bin"/></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26.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slideLayout" Target="../slideLayouts/slideLayout5.xml"/><Relationship Id="rId1" Type="http://schemas.openxmlformats.org/officeDocument/2006/relationships/tags" Target="../tags/tag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vmlDrawing" Target="../drawings/vmlDrawing5.vml"/><Relationship Id="rId5" Type="http://schemas.openxmlformats.org/officeDocument/2006/relationships/oleObject" Target="../embeddings/oleObject7.bin"/><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vmlDrawing" Target="../drawings/vmlDrawing6.vml"/><Relationship Id="rId6" Type="http://schemas.openxmlformats.org/officeDocument/2006/relationships/oleObject" Target="../embeddings/oleObject9.bin"/><Relationship Id="rId5" Type="http://schemas.openxmlformats.org/officeDocument/2006/relationships/image" Target="../media/image23.png"/><Relationship Id="rId4" Type="http://schemas.openxmlformats.org/officeDocument/2006/relationships/oleObject" Target="../embeddings/oleObject8.bin"/></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oleObject" Target="../embeddings/oleObject10.bin"/><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gif"/><Relationship Id="rId1" Type="http://schemas.openxmlformats.org/officeDocument/2006/relationships/slideLayout" Target="../slideLayouts/slideLayout12.xml"/><Relationship Id="rId4" Type="http://schemas.openxmlformats.org/officeDocument/2006/relationships/image" Target="../media/image29.gif"/></Relationships>
</file>

<file path=ppt/slides/_rels/slide35.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image" Target="../media/image37.png"/><Relationship Id="rId7" Type="http://schemas.openxmlformats.org/officeDocument/2006/relationships/oleObject" Target="../embeddings/oleObject14.bin"/><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oleObject" Target="../embeddings/oleObject13.bin"/><Relationship Id="rId5" Type="http://schemas.openxmlformats.org/officeDocument/2006/relationships/oleObject" Target="../embeddings/oleObject12.bin"/><Relationship Id="rId4" Type="http://schemas.openxmlformats.org/officeDocument/2006/relationships/oleObject" Target="../embeddings/oleObject11.bin"/><Relationship Id="rId9" Type="http://schemas.openxmlformats.org/officeDocument/2006/relationships/oleObject" Target="../embeddings/oleObject16.bin"/></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9.gi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5.xml"/><Relationship Id="rId1" Type="http://schemas.openxmlformats.org/officeDocument/2006/relationships/vmlDrawing" Target="../drawings/vmlDrawing9.v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7.jpeg"/><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p:txBody>
          <a:bodyPr/>
          <a:lstStyle/>
          <a:p>
            <a:r>
              <a:rPr lang="en-US" dirty="0" smtClean="0"/>
              <a:t>Fluids</a:t>
            </a:r>
            <a:endParaRPr lang="en-US" dirty="0"/>
          </a:p>
        </p:txBody>
      </p:sp>
      <p:sp>
        <p:nvSpPr>
          <p:cNvPr id="13" name="Subtitle 12"/>
          <p:cNvSpPr>
            <a:spLocks noGrp="1"/>
          </p:cNvSpPr>
          <p:nvPr>
            <p:ph type="subTitle" idx="1"/>
          </p:nvPr>
        </p:nvSpPr>
        <p:spPr/>
        <p:txBody>
          <a:bodyPr/>
          <a:lstStyle/>
          <a:p>
            <a:r>
              <a:rPr lang="en-US" dirty="0" smtClean="0"/>
              <a:t>Holt Ch 8</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Floating Objects</a:t>
            </a:r>
            <a:endParaRPr lang="en-US" dirty="0"/>
          </a:p>
        </p:txBody>
      </p:sp>
      <p:sp>
        <p:nvSpPr>
          <p:cNvPr id="3" name="Content Placeholder 2"/>
          <p:cNvSpPr>
            <a:spLocks noGrp="1"/>
          </p:cNvSpPr>
          <p:nvPr>
            <p:ph sz="half" idx="1"/>
          </p:nvPr>
        </p:nvSpPr>
        <p:spPr>
          <a:xfrm>
            <a:off x="457200" y="1600200"/>
            <a:ext cx="4648200" cy="4525963"/>
          </a:xfrm>
        </p:spPr>
        <p:txBody>
          <a:bodyPr>
            <a:normAutofit fontScale="92500" lnSpcReduction="10000"/>
          </a:bodyPr>
          <a:lstStyle/>
          <a:p>
            <a:r>
              <a:rPr lang="en-US" u="sng" dirty="0" smtClean="0"/>
              <a:t>If, and only if, an object is floating on the surface:</a:t>
            </a:r>
          </a:p>
          <a:p>
            <a:pPr lvl="1"/>
            <a:r>
              <a:rPr lang="en-US" dirty="0" smtClean="0"/>
              <a:t> The buoyant force exerted by the fluid that is displaced is equal in magnitude to the weight of the floating object</a:t>
            </a:r>
          </a:p>
          <a:p>
            <a:r>
              <a:rPr lang="en-US" dirty="0" smtClean="0"/>
              <a:t>This is because when an object is floating, it is not moving up or down</a:t>
            </a:r>
          </a:p>
          <a:p>
            <a:pPr lvl="1"/>
            <a:r>
              <a:rPr lang="en-US" dirty="0" smtClean="0"/>
              <a:t>therefore the net force is zero and the buoyant force must equal the weight</a:t>
            </a:r>
          </a:p>
          <a:p>
            <a:endParaRPr lang="en-US" dirty="0"/>
          </a:p>
        </p:txBody>
      </p:sp>
      <p:pic>
        <p:nvPicPr>
          <p:cNvPr id="7" name="Content Placeholder 7" descr="Archemedes Principle.jpg"/>
          <p:cNvPicPr>
            <a:picLocks noGrp="1" noChangeAspect="1"/>
          </p:cNvPicPr>
          <p:nvPr>
            <p:ph sz="half" idx="2"/>
          </p:nvPr>
        </p:nvPicPr>
        <p:blipFill>
          <a:blip r:embed="rId4" cstate="print"/>
          <a:stretch>
            <a:fillRect/>
          </a:stretch>
        </p:blipFill>
        <p:spPr>
          <a:xfrm>
            <a:off x="5353050" y="2305844"/>
            <a:ext cx="3333750" cy="3114675"/>
          </a:xfrm>
          <a:prstGeom prst="rect">
            <a:avLst/>
          </a:prstGeom>
        </p:spPr>
      </p:pic>
      <p:graphicFrame>
        <p:nvGraphicFramePr>
          <p:cNvPr id="45058" name="Object 2"/>
          <p:cNvGraphicFramePr>
            <a:graphicFrameLocks noChangeAspect="1"/>
          </p:cNvGraphicFramePr>
          <p:nvPr/>
        </p:nvGraphicFramePr>
        <p:xfrm>
          <a:off x="5940425" y="4500563"/>
          <a:ext cx="2235200" cy="609600"/>
        </p:xfrm>
        <a:graphic>
          <a:graphicData uri="http://schemas.openxmlformats.org/presentationml/2006/ole">
            <p:oleObj spid="_x0000_s3074" name="Equation" r:id="rId5" imgW="698400" imgH="190440" progId="Equation.3">
              <p:embed/>
            </p:oleObj>
          </a:graphicData>
        </a:graphic>
      </p:graphicFrame>
      <p:sp>
        <p:nvSpPr>
          <p:cNvPr id="8" name="Rectangle 7"/>
          <p:cNvSpPr/>
          <p:nvPr/>
        </p:nvSpPr>
        <p:spPr>
          <a:xfrm>
            <a:off x="5838825" y="5181600"/>
            <a:ext cx="2387064"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bg1">
                      <a:alpha val="40000"/>
                    </a:schemeClr>
                  </a:glow>
                </a:effectLst>
              </a:rPr>
              <a:t>Only if floating</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bg1">
                    <a:alpha val="4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fade">
                                      <p:cBhvr>
                                        <p:cTn id="7" dur="2000"/>
                                        <p:tgtEl>
                                          <p:spTgt spid="4505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par>
                          <p:cTn id="11" fill="hold">
                            <p:stCondLst>
                              <p:cond delay="2000"/>
                            </p:stCondLst>
                            <p:childTnLst>
                              <p:par>
                                <p:cTn id="12" presetID="10" presetClass="entr" presetSubtype="0" fill="hold" grpId="0" nodeType="afterEffect">
                                  <p:stCondLst>
                                    <p:cond delay="200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par>
                          <p:cTn id="15" fill="hold">
                            <p:stCondLst>
                              <p:cond delay="4500"/>
                            </p:stCondLst>
                            <p:childTnLst>
                              <p:par>
                                <p:cTn id="16" presetID="35" presetClass="emph" presetSubtype="0" fill="hold" grpId="1" nodeType="afterEffect">
                                  <p:stCondLst>
                                    <p:cond delay="500"/>
                                  </p:stCondLst>
                                  <p:childTnLst>
                                    <p:anim calcmode="discrete" valueType="str">
                                      <p:cBhvr>
                                        <p:cTn id="17" dur="1000" fill="hold"/>
                                        <p:tgtEl>
                                          <p:spTgt spid="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Red line</a:t>
            </a:r>
            <a:endParaRPr lang="en-US" dirty="0"/>
          </a:p>
        </p:txBody>
      </p:sp>
      <p:pic>
        <p:nvPicPr>
          <p:cNvPr id="5" name="Content Placeholder 4" descr="Crimson1.jpg"/>
          <p:cNvPicPr>
            <a:picLocks noGrp="1" noChangeAspect="1"/>
          </p:cNvPicPr>
          <p:nvPr>
            <p:ph sz="half" idx="1"/>
          </p:nvPr>
        </p:nvPicPr>
        <p:blipFill>
          <a:blip r:embed="rId2" cstate="print"/>
          <a:stretch>
            <a:fillRect/>
          </a:stretch>
        </p:blipFill>
        <p:spPr>
          <a:xfrm>
            <a:off x="457200" y="1447800"/>
            <a:ext cx="4038600" cy="2683145"/>
          </a:xfrm>
        </p:spPr>
      </p:pic>
      <p:pic>
        <p:nvPicPr>
          <p:cNvPr id="6" name="Content Placeholder 5" descr="IMG_3517 (2).jpg"/>
          <p:cNvPicPr>
            <a:picLocks noGrp="1" noChangeAspect="1"/>
          </p:cNvPicPr>
          <p:nvPr>
            <p:ph sz="half" idx="2"/>
          </p:nvPr>
        </p:nvPicPr>
        <p:blipFill>
          <a:blip r:embed="rId3" cstate="print"/>
          <a:stretch>
            <a:fillRect/>
          </a:stretch>
        </p:blipFill>
        <p:spPr>
          <a:xfrm>
            <a:off x="4648200" y="1447800"/>
            <a:ext cx="4038600" cy="3230880"/>
          </a:xfrm>
        </p:spPr>
      </p:pic>
      <p:pic>
        <p:nvPicPr>
          <p:cNvPr id="7" name="Picture 6" descr="floating-boat-big.jpg"/>
          <p:cNvPicPr>
            <a:picLocks noChangeAspect="1"/>
          </p:cNvPicPr>
          <p:nvPr/>
        </p:nvPicPr>
        <p:blipFill>
          <a:blip r:embed="rId4" cstate="print"/>
          <a:stretch>
            <a:fillRect/>
          </a:stretch>
        </p:blipFill>
        <p:spPr>
          <a:xfrm>
            <a:off x="1143000" y="4291584"/>
            <a:ext cx="3352800" cy="223723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Volume Displaced</a:t>
            </a:r>
            <a:endParaRPr lang="en-US" dirty="0"/>
          </a:p>
        </p:txBody>
      </p:sp>
      <p:sp>
        <p:nvSpPr>
          <p:cNvPr id="5" name="Content Placeholder 4"/>
          <p:cNvSpPr>
            <a:spLocks noGrp="1"/>
          </p:cNvSpPr>
          <p:nvPr>
            <p:ph idx="1"/>
          </p:nvPr>
        </p:nvSpPr>
        <p:spPr/>
        <p:txBody>
          <a:bodyPr>
            <a:normAutofit/>
          </a:bodyPr>
          <a:lstStyle/>
          <a:p>
            <a:r>
              <a:rPr lang="en-US" dirty="0" smtClean="0"/>
              <a:t>A boat has a mass of 8450kg. What is the minimum volume of water it will need to displace in order to float on the surface of pure water without sinking?</a:t>
            </a:r>
          </a:p>
          <a:p>
            <a:endParaRPr lang="en-US" dirty="0" smtClean="0"/>
          </a:p>
          <a:p>
            <a:r>
              <a:rPr lang="en-US" dirty="0" smtClean="0"/>
              <a:t>This is something you will have to think about with your cardboard boats!</a:t>
            </a:r>
            <a:endParaRPr lang="en-US" dirty="0"/>
          </a:p>
        </p:txBody>
      </p:sp>
      <p:sp>
        <p:nvSpPr>
          <p:cNvPr id="6" name="Content Placeholder 5"/>
          <p:cNvSpPr>
            <a:spLocks noGrp="1"/>
          </p:cNvSpPr>
          <p:nvPr>
            <p:ph idx="13"/>
          </p:nvPr>
        </p:nvSpPr>
        <p:spPr/>
        <p:txBody>
          <a:bodyPr/>
          <a:lstStyle/>
          <a:p>
            <a:r>
              <a:rPr lang="en-US" dirty="0" smtClean="0"/>
              <a:t>8450L</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Golden Crown</a:t>
            </a:r>
            <a:endParaRPr lang="en-US" dirty="0"/>
          </a:p>
        </p:txBody>
      </p:sp>
      <p:sp>
        <p:nvSpPr>
          <p:cNvPr id="5" name="Content Placeholder 4"/>
          <p:cNvSpPr>
            <a:spLocks noGrp="1"/>
          </p:cNvSpPr>
          <p:nvPr>
            <p:ph idx="1"/>
          </p:nvPr>
        </p:nvSpPr>
        <p:spPr>
          <a:xfrm>
            <a:off x="457200" y="350837"/>
            <a:ext cx="8229600" cy="4678363"/>
          </a:xfrm>
        </p:spPr>
        <p:txBody>
          <a:bodyPr>
            <a:normAutofit fontScale="77500" lnSpcReduction="20000"/>
          </a:bodyPr>
          <a:lstStyle/>
          <a:p>
            <a:pPr marL="0" indent="342900">
              <a:buNone/>
            </a:pPr>
            <a:r>
              <a:rPr lang="en-US" dirty="0" smtClean="0"/>
              <a:t>A king commissioned a golden crown made by his finest goldsmith, with gold he had just won in battle. The crown was beautiful, but soon after receiving it he heard the goldsmith had just purchased a new horse worth more than the commission. The suspicious king wanted to find out if the crown was made with his gold, or if the goldsmith made a fake crown and kept the gold for himself.</a:t>
            </a:r>
          </a:p>
          <a:p>
            <a:pPr marL="0" indent="342900">
              <a:buNone/>
            </a:pPr>
            <a:r>
              <a:rPr lang="en-US" dirty="0" smtClean="0"/>
              <a:t>The king had no idea how to check if the crown was really made of gold, nor did any nobility in his court. Eventually, the court jester offered to help. He took the new crown and weighed it. He then weighed a bucket of water, and finally weighed the crown in the bucket of water. Once this was done the jester determined the crown was fake, and the goldsmith was put to death. How did the jester know it was fake?</a:t>
            </a:r>
            <a:endParaRPr lang="en-US" dirty="0"/>
          </a:p>
        </p:txBody>
      </p:sp>
      <p:pic>
        <p:nvPicPr>
          <p:cNvPr id="3075" name="Picture 3" descr="C:\Documents and Settings\Corey\Local Settings\Temporary Internet Files\Content.IE5\H5HGSEGX\MC910217115[1].wmf"/>
          <p:cNvPicPr>
            <a:picLocks noChangeAspect="1" noChangeArrowheads="1"/>
          </p:cNvPicPr>
          <p:nvPr/>
        </p:nvPicPr>
        <p:blipFill>
          <a:blip r:embed="rId2" cstate="print">
            <a:biLevel thresh="50000"/>
          </a:blip>
          <a:srcRect/>
          <a:stretch>
            <a:fillRect/>
          </a:stretch>
        </p:blipFill>
        <p:spPr bwMode="auto">
          <a:xfrm>
            <a:off x="7086600" y="4495800"/>
            <a:ext cx="1825142" cy="166512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Golden Crown</a:t>
            </a:r>
            <a:endParaRPr lang="en-US" dirty="0"/>
          </a:p>
        </p:txBody>
      </p:sp>
      <p:sp>
        <p:nvSpPr>
          <p:cNvPr id="5" name="Content Placeholder 4"/>
          <p:cNvSpPr>
            <a:spLocks noGrp="1"/>
          </p:cNvSpPr>
          <p:nvPr>
            <p:ph idx="1"/>
          </p:nvPr>
        </p:nvSpPr>
        <p:spPr/>
        <p:txBody>
          <a:bodyPr>
            <a:normAutofit/>
          </a:bodyPr>
          <a:lstStyle/>
          <a:p>
            <a:r>
              <a:rPr lang="en-US" dirty="0" smtClean="0"/>
              <a:t>The weight of the crown was 10.4N when out of the water. The bucket had a volume of 25L and a weight of 245N. The crown weighed 8.8N when in the water. If the density of gold is 19.3×10</a:t>
            </a:r>
            <a:r>
              <a:rPr lang="en-US" baseline="30000" dirty="0" smtClean="0"/>
              <a:t>3</a:t>
            </a:r>
            <a:r>
              <a:rPr lang="en-US" dirty="0" smtClean="0"/>
              <a:t> kg/m</a:t>
            </a:r>
            <a:r>
              <a:rPr lang="en-US" baseline="30000" dirty="0" smtClean="0"/>
              <a:t>3</a:t>
            </a:r>
            <a:r>
              <a:rPr lang="en-US" dirty="0" smtClean="0"/>
              <a:t>, is the crown really made of gold?</a:t>
            </a:r>
            <a:endParaRPr lang="en-US" dirty="0"/>
          </a:p>
        </p:txBody>
      </p:sp>
      <p:sp>
        <p:nvSpPr>
          <p:cNvPr id="6" name="Content Placeholder 5"/>
          <p:cNvSpPr>
            <a:spLocks noGrp="1"/>
          </p:cNvSpPr>
          <p:nvPr>
            <p:ph idx="13"/>
          </p:nvPr>
        </p:nvSpPr>
        <p:spPr/>
        <p:txBody>
          <a:bodyPr/>
          <a:lstStyle/>
          <a:p>
            <a:r>
              <a:rPr lang="en-US" dirty="0" smtClean="0"/>
              <a:t>Density is 6.5×10</a:t>
            </a:r>
            <a:r>
              <a:rPr lang="en-US" baseline="30000" dirty="0" smtClean="0"/>
              <a:t>3</a:t>
            </a:r>
            <a:r>
              <a:rPr lang="en-US" dirty="0" smtClean="0"/>
              <a:t> kg/m</a:t>
            </a:r>
            <a:r>
              <a:rPr lang="en-US" baseline="30000" dirty="0" smtClean="0"/>
              <a:t>3</a:t>
            </a:r>
            <a:r>
              <a:rPr lang="en-US" dirty="0" smtClean="0"/>
              <a:t>	Not really gold</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large is the buoyant force?</a:t>
            </a:r>
            <a:endParaRPr lang="en-US" dirty="0"/>
          </a:p>
        </p:txBody>
      </p:sp>
      <p:sp>
        <p:nvSpPr>
          <p:cNvPr id="3" name="Content Placeholder 2"/>
          <p:cNvSpPr>
            <a:spLocks noGrp="1"/>
          </p:cNvSpPr>
          <p:nvPr>
            <p:ph idx="1"/>
          </p:nvPr>
        </p:nvSpPr>
        <p:spPr/>
        <p:txBody>
          <a:bodyPr>
            <a:normAutofit lnSpcReduction="10000"/>
          </a:bodyPr>
          <a:lstStyle/>
          <a:p>
            <a:r>
              <a:rPr lang="en-US" dirty="0" smtClean="0"/>
              <a:t>A cannon built in 1868 in Russia could fire a cannonball with a mass of 4.80 </a:t>
            </a:r>
            <a:r>
              <a:rPr lang="en-US" dirty="0" smtClean="0">
                <a:sym typeface="Symbol"/>
              </a:rPr>
              <a:t></a:t>
            </a:r>
            <a:r>
              <a:rPr lang="en-US" dirty="0" smtClean="0"/>
              <a:t> 10</a:t>
            </a:r>
            <a:r>
              <a:rPr lang="en-US" baseline="30000" dirty="0" smtClean="0"/>
              <a:t>2</a:t>
            </a:r>
            <a:r>
              <a:rPr lang="en-US" dirty="0" smtClean="0"/>
              <a:t> kg and a radius of 0.250 m. When suspended from a scale and submerged in water, a cannonball of this type has an apparent weight of 4.07 </a:t>
            </a:r>
            <a:r>
              <a:rPr lang="en-US" dirty="0" smtClean="0">
                <a:sym typeface="Symbol"/>
              </a:rPr>
              <a:t></a:t>
            </a:r>
            <a:r>
              <a:rPr lang="en-US" dirty="0" smtClean="0"/>
              <a:t> 10</a:t>
            </a:r>
            <a:r>
              <a:rPr lang="en-US" baseline="30000" dirty="0" smtClean="0"/>
              <a:t>3</a:t>
            </a:r>
            <a:r>
              <a:rPr lang="en-US" dirty="0" smtClean="0"/>
              <a:t> N. How large is the buoyant force acting on the cannonball? The density of fresh water is 1.00 </a:t>
            </a:r>
            <a:r>
              <a:rPr lang="en-US" dirty="0" smtClean="0">
                <a:sym typeface="Symbol"/>
              </a:rPr>
              <a:t></a:t>
            </a:r>
            <a:r>
              <a:rPr lang="en-US" dirty="0" smtClean="0"/>
              <a:t> 10</a:t>
            </a:r>
            <a:r>
              <a:rPr lang="en-US" baseline="30000" dirty="0" smtClean="0"/>
              <a:t>3</a:t>
            </a:r>
            <a:r>
              <a:rPr lang="en-US" dirty="0" smtClean="0"/>
              <a:t> kg/m</a:t>
            </a:r>
            <a:r>
              <a:rPr lang="en-US" baseline="30000" dirty="0" smtClean="0"/>
              <a:t>3</a:t>
            </a:r>
            <a:endParaRPr lang="en-US" dirty="0"/>
          </a:p>
        </p:txBody>
      </p:sp>
      <p:sp>
        <p:nvSpPr>
          <p:cNvPr id="4" name="Content Placeholder 3"/>
          <p:cNvSpPr>
            <a:spLocks noGrp="1"/>
          </p:cNvSpPr>
          <p:nvPr>
            <p:ph idx="13"/>
          </p:nvPr>
        </p:nvSpPr>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minion’s mass?</a:t>
            </a:r>
            <a:endParaRPr lang="en-US" dirty="0"/>
          </a:p>
        </p:txBody>
      </p:sp>
      <p:sp>
        <p:nvSpPr>
          <p:cNvPr id="3" name="Content Placeholder 2"/>
          <p:cNvSpPr>
            <a:spLocks noGrp="1"/>
          </p:cNvSpPr>
          <p:nvPr>
            <p:ph idx="1"/>
          </p:nvPr>
        </p:nvSpPr>
        <p:spPr/>
        <p:txBody>
          <a:bodyPr>
            <a:normAutofit fontScale="92500" lnSpcReduction="20000"/>
          </a:bodyPr>
          <a:lstStyle/>
          <a:p>
            <a:r>
              <a:rPr lang="en-US" i="1" dirty="0" smtClean="0"/>
              <a:t>La Belle</a:t>
            </a:r>
            <a:r>
              <a:rPr lang="en-US" dirty="0" smtClean="0"/>
              <a:t>, one of four ships that Robert La Salle used to establish a French colony late in the seventeenth century, sank off the coast of Texas. The ship’s well-preserved remains were discovered and excavated in the 1990s. Among those remains was a small bronze cannon, called a minion. Suppose the minion’s total volume is 4.14 </a:t>
            </a:r>
            <a:r>
              <a:rPr lang="en-US" dirty="0" smtClean="0">
                <a:sym typeface="Symbol"/>
              </a:rPr>
              <a:t></a:t>
            </a:r>
            <a:r>
              <a:rPr lang="en-US" dirty="0" smtClean="0"/>
              <a:t> 10</a:t>
            </a:r>
            <a:r>
              <a:rPr lang="en-US" baseline="30000" dirty="0" smtClean="0">
                <a:sym typeface="Symbol"/>
              </a:rPr>
              <a:t></a:t>
            </a:r>
            <a:r>
              <a:rPr lang="en-US" baseline="30000" dirty="0" smtClean="0"/>
              <a:t>2</a:t>
            </a:r>
            <a:r>
              <a:rPr lang="en-US" dirty="0" smtClean="0"/>
              <a:t> m</a:t>
            </a:r>
            <a:r>
              <a:rPr lang="en-US" baseline="30000" dirty="0" smtClean="0"/>
              <a:t>3</a:t>
            </a:r>
            <a:r>
              <a:rPr lang="en-US" dirty="0" smtClean="0"/>
              <a:t>. What is the minion’s mass if its apparent weight in sea water is 3.115 </a:t>
            </a:r>
            <a:r>
              <a:rPr lang="en-US" dirty="0" smtClean="0">
                <a:sym typeface="Symbol"/>
              </a:rPr>
              <a:t></a:t>
            </a:r>
            <a:r>
              <a:rPr lang="en-US" dirty="0" smtClean="0"/>
              <a:t> 10</a:t>
            </a:r>
            <a:r>
              <a:rPr lang="en-US" baseline="30000" dirty="0" smtClean="0"/>
              <a:t>3</a:t>
            </a:r>
            <a:r>
              <a:rPr lang="en-US" dirty="0" smtClean="0"/>
              <a:t> N? The density of sea water is 1.025 </a:t>
            </a:r>
            <a:r>
              <a:rPr lang="en-US" dirty="0" smtClean="0">
                <a:sym typeface="Symbol"/>
              </a:rPr>
              <a:t></a:t>
            </a:r>
            <a:r>
              <a:rPr lang="en-US" dirty="0" smtClean="0"/>
              <a:t> 10</a:t>
            </a:r>
            <a:r>
              <a:rPr lang="en-US" baseline="30000" dirty="0" smtClean="0"/>
              <a:t>3</a:t>
            </a:r>
            <a:r>
              <a:rPr lang="en-US" dirty="0" smtClean="0"/>
              <a:t> kg/m</a:t>
            </a:r>
            <a:r>
              <a:rPr lang="en-US" baseline="30000" dirty="0" smtClean="0"/>
              <a:t>3</a:t>
            </a:r>
            <a:r>
              <a:rPr lang="en-US" dirty="0" smtClean="0"/>
              <a:t>.</a:t>
            </a:r>
          </a:p>
          <a:p>
            <a:endParaRPr lang="en-US" dirty="0"/>
          </a:p>
        </p:txBody>
      </p:sp>
      <p:sp>
        <p:nvSpPr>
          <p:cNvPr id="4" name="Content Placeholder 3"/>
          <p:cNvSpPr>
            <a:spLocks noGrp="1"/>
          </p:cNvSpPr>
          <p:nvPr>
            <p:ph idx="13"/>
          </p:nvPr>
        </p:nvSpPr>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deep does it float?</a:t>
            </a:r>
            <a:endParaRPr lang="en-US" dirty="0"/>
          </a:p>
        </p:txBody>
      </p:sp>
      <p:sp>
        <p:nvSpPr>
          <p:cNvPr id="3" name="Content Placeholder 2"/>
          <p:cNvSpPr>
            <a:spLocks noGrp="1"/>
          </p:cNvSpPr>
          <p:nvPr>
            <p:ph idx="1"/>
          </p:nvPr>
        </p:nvSpPr>
        <p:spPr/>
        <p:txBody>
          <a:bodyPr>
            <a:normAutofit fontScale="92500"/>
          </a:bodyPr>
          <a:lstStyle/>
          <a:p>
            <a:r>
              <a:rPr lang="en-US" dirty="0" smtClean="0"/>
              <a:t>A 4500kg boat is coasting through brackish water, that has a density of 1015kg/m</a:t>
            </a:r>
            <a:r>
              <a:rPr lang="en-US" baseline="30000" dirty="0" smtClean="0"/>
              <a:t>3</a:t>
            </a:r>
            <a:r>
              <a:rPr lang="en-US" dirty="0" smtClean="0"/>
              <a:t>. If it is a flat-bottom barge that has a bottom surface area of 85m</a:t>
            </a:r>
            <a:r>
              <a:rPr lang="en-US" baseline="30000" dirty="0" smtClean="0"/>
              <a:t>2</a:t>
            </a:r>
            <a:r>
              <a:rPr lang="en-US" dirty="0" smtClean="0"/>
              <a:t>, how low does the boat sit in the water?</a:t>
            </a:r>
          </a:p>
          <a:p>
            <a:r>
              <a:rPr lang="en-US" dirty="0" smtClean="0"/>
              <a:t>Part A: What is the necessary buoyant force? </a:t>
            </a:r>
          </a:p>
          <a:p>
            <a:r>
              <a:rPr lang="en-US" dirty="0" smtClean="0"/>
              <a:t>Part B: What volume of water is displaced?</a:t>
            </a:r>
          </a:p>
          <a:p>
            <a:r>
              <a:rPr lang="en-US" dirty="0" smtClean="0"/>
              <a:t>Part C: To what depth must the boat be floating?</a:t>
            </a:r>
            <a:endParaRPr lang="en-US" dirty="0"/>
          </a:p>
        </p:txBody>
      </p:sp>
      <p:sp>
        <p:nvSpPr>
          <p:cNvPr id="4" name="Content Placeholder 3"/>
          <p:cNvSpPr>
            <a:spLocks noGrp="1"/>
          </p:cNvSpPr>
          <p:nvPr>
            <p:ph idx="13"/>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large was the buoyant force?</a:t>
            </a:r>
            <a:endParaRPr lang="en-US" dirty="0"/>
          </a:p>
        </p:txBody>
      </p:sp>
      <p:sp>
        <p:nvSpPr>
          <p:cNvPr id="3" name="Content Placeholder 2"/>
          <p:cNvSpPr>
            <a:spLocks noGrp="1"/>
          </p:cNvSpPr>
          <p:nvPr>
            <p:ph idx="1"/>
          </p:nvPr>
        </p:nvSpPr>
        <p:spPr/>
        <p:txBody>
          <a:bodyPr>
            <a:normAutofit/>
          </a:bodyPr>
          <a:lstStyle/>
          <a:p>
            <a:r>
              <a:rPr lang="en-US" dirty="0" smtClean="0"/>
              <a:t>The largest iceberg ever observed had an area of 3.10 </a:t>
            </a:r>
            <a:r>
              <a:rPr lang="en-US" dirty="0" smtClean="0">
                <a:sym typeface="Symbol"/>
              </a:rPr>
              <a:t></a:t>
            </a:r>
            <a:r>
              <a:rPr lang="en-US" dirty="0" smtClean="0"/>
              <a:t> 10</a:t>
            </a:r>
            <a:r>
              <a:rPr lang="en-US" baseline="30000" dirty="0" smtClean="0"/>
              <a:t>4</a:t>
            </a:r>
            <a:r>
              <a:rPr lang="en-US" dirty="0" smtClean="0"/>
              <a:t> km</a:t>
            </a:r>
            <a:r>
              <a:rPr lang="en-US" baseline="30000" dirty="0" smtClean="0"/>
              <a:t>2</a:t>
            </a:r>
            <a:r>
              <a:rPr lang="en-US" dirty="0" smtClean="0"/>
              <a:t>, which is larger than the area of Belgium. If the top and bottom surfaces of the iceberg were flat and the thickness of the submerged part was 0.84 km, how large was the buoyant force acting on the iceberg? The density of sea water equals 1.025 </a:t>
            </a:r>
            <a:r>
              <a:rPr lang="en-US" dirty="0" smtClean="0">
                <a:sym typeface="Symbol"/>
              </a:rPr>
              <a:t></a:t>
            </a:r>
            <a:r>
              <a:rPr lang="en-US" dirty="0" smtClean="0"/>
              <a:t> 10</a:t>
            </a:r>
            <a:r>
              <a:rPr lang="en-US" baseline="30000" dirty="0" smtClean="0"/>
              <a:t>3</a:t>
            </a:r>
            <a:r>
              <a:rPr lang="en-US" dirty="0" smtClean="0"/>
              <a:t> kg/m</a:t>
            </a:r>
            <a:r>
              <a:rPr lang="en-US" baseline="30000" dirty="0" smtClean="0"/>
              <a:t>3</a:t>
            </a:r>
            <a:endParaRPr lang="en-US" dirty="0"/>
          </a:p>
        </p:txBody>
      </p:sp>
      <p:sp>
        <p:nvSpPr>
          <p:cNvPr id="4" name="Content Placeholder 3"/>
          <p:cNvSpPr>
            <a:spLocks noGrp="1"/>
          </p:cNvSpPr>
          <p:nvPr>
            <p:ph idx="13"/>
          </p:nvPr>
        </p:nvSpPr>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Fluid Pressure</a:t>
            </a:r>
            <a:endParaRPr lang="en-US" dirty="0"/>
          </a:p>
        </p:txBody>
      </p:sp>
      <p:sp>
        <p:nvSpPr>
          <p:cNvPr id="3" name="Text Placeholder 2"/>
          <p:cNvSpPr>
            <a:spLocks noGrp="1"/>
          </p:cNvSpPr>
          <p:nvPr>
            <p:ph type="body" idx="1"/>
          </p:nvPr>
        </p:nvSpPr>
        <p:spPr/>
        <p:txBody>
          <a:bodyPr/>
          <a:lstStyle/>
          <a:p>
            <a:r>
              <a:rPr lang="en-US" dirty="0" smtClean="0"/>
              <a:t>Holt Chapter 8 section 2</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Fluids and Buoyancy Forces</a:t>
            </a:r>
            <a:endParaRPr lang="en-US" dirty="0"/>
          </a:p>
        </p:txBody>
      </p:sp>
      <p:sp>
        <p:nvSpPr>
          <p:cNvPr id="3" name="Text Placeholder 2"/>
          <p:cNvSpPr>
            <a:spLocks noGrp="1"/>
          </p:cNvSpPr>
          <p:nvPr>
            <p:ph type="body" idx="1"/>
          </p:nvPr>
        </p:nvSpPr>
        <p:spPr/>
        <p:txBody>
          <a:bodyPr/>
          <a:lstStyle/>
          <a:p>
            <a:r>
              <a:rPr lang="en-US" dirty="0" smtClean="0"/>
              <a:t>Holt Chapter 8 Section 1</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Pressure in Fluids</a:t>
            </a:r>
          </a:p>
        </p:txBody>
      </p:sp>
      <p:sp>
        <p:nvSpPr>
          <p:cNvPr id="25603" name="Rectangle 3"/>
          <p:cNvSpPr>
            <a:spLocks noGrp="1" noChangeArrowheads="1"/>
          </p:cNvSpPr>
          <p:nvPr>
            <p:ph sz="half" idx="1"/>
          </p:nvPr>
        </p:nvSpPr>
        <p:spPr>
          <a:xfrm>
            <a:off x="457200" y="1600200"/>
            <a:ext cx="4038600" cy="4525963"/>
          </a:xfrm>
        </p:spPr>
        <p:txBody>
          <a:bodyPr/>
          <a:lstStyle/>
          <a:p>
            <a:pPr eaLnBrk="1" hangingPunct="1"/>
            <a:r>
              <a:rPr lang="en-US" dirty="0" smtClean="0"/>
              <a:t>Pressure occurs within fluids due to the constant motion of their molecules. </a:t>
            </a:r>
          </a:p>
          <a:p>
            <a:pPr eaLnBrk="1" hangingPunct="1"/>
            <a:r>
              <a:rPr lang="en-US" dirty="0" smtClean="0"/>
              <a:t>As temperature increases, the average kinetic energy of the molecules increases, thus increasing the pressure inside a fluid.</a:t>
            </a:r>
          </a:p>
          <a:p>
            <a:pPr eaLnBrk="1" hangingPunct="1"/>
            <a:endParaRPr lang="en-US" dirty="0" smtClean="0"/>
          </a:p>
        </p:txBody>
      </p:sp>
      <p:pic>
        <p:nvPicPr>
          <p:cNvPr id="5" name="Content Placeholder 4" descr="Capture.JPG"/>
          <p:cNvPicPr>
            <a:picLocks noGrp="1" noChangeAspect="1"/>
          </p:cNvPicPr>
          <p:nvPr>
            <p:ph sz="half" idx="2"/>
          </p:nvPr>
        </p:nvPicPr>
        <p:blipFill>
          <a:blip r:embed="rId3" cstate="print"/>
          <a:stretch>
            <a:fillRect/>
          </a:stretch>
        </p:blipFill>
        <p:spPr>
          <a:xfrm>
            <a:off x="4648200" y="2070244"/>
            <a:ext cx="4038600" cy="3585874"/>
          </a:xfrm>
        </p:spPr>
      </p:pic>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Pressure</a:t>
            </a:r>
            <a:endParaRPr lang="en-US" dirty="0"/>
          </a:p>
        </p:txBody>
      </p:sp>
      <p:sp>
        <p:nvSpPr>
          <p:cNvPr id="5" name="Content Placeholder 4"/>
          <p:cNvSpPr>
            <a:spLocks noGrp="1"/>
          </p:cNvSpPr>
          <p:nvPr>
            <p:ph idx="1"/>
          </p:nvPr>
        </p:nvSpPr>
        <p:spPr/>
        <p:txBody>
          <a:bodyPr/>
          <a:lstStyle/>
          <a:p>
            <a:r>
              <a:rPr lang="en-US" dirty="0" smtClean="0"/>
              <a:t>Pressure is a measure of how much force is applied over a given area</a:t>
            </a:r>
          </a:p>
          <a:p>
            <a:r>
              <a:rPr lang="en-US" dirty="0" smtClean="0"/>
              <a:t>Pressure can be described in many units</a:t>
            </a:r>
          </a:p>
          <a:p>
            <a:pPr lvl="1"/>
            <a:r>
              <a:rPr lang="en-US" dirty="0" err="1" smtClean="0"/>
              <a:t>Pascals</a:t>
            </a:r>
            <a:r>
              <a:rPr lang="en-US" dirty="0" smtClean="0"/>
              <a:t> (Pa)- S.I. Standard</a:t>
            </a:r>
          </a:p>
          <a:p>
            <a:pPr lvl="2"/>
            <a:r>
              <a:rPr lang="en-US" dirty="0" smtClean="0"/>
              <a:t>1N/m</a:t>
            </a:r>
            <a:r>
              <a:rPr lang="en-US" baseline="30000" dirty="0" smtClean="0"/>
              <a:t>2</a:t>
            </a:r>
            <a:r>
              <a:rPr lang="en-US" dirty="0" smtClean="0"/>
              <a:t> = 1 Pa (this is a very small unit for pressure)</a:t>
            </a:r>
          </a:p>
          <a:p>
            <a:pPr lvl="2"/>
            <a:r>
              <a:rPr lang="en-US" dirty="0" smtClean="0"/>
              <a:t> At sea level air pressure is usually 1.01×10</a:t>
            </a:r>
            <a:r>
              <a:rPr lang="en-US" baseline="30000" dirty="0" smtClean="0"/>
              <a:t>5</a:t>
            </a:r>
            <a:r>
              <a:rPr lang="en-US" dirty="0" smtClean="0"/>
              <a:t> Pa</a:t>
            </a:r>
          </a:p>
          <a:p>
            <a:pPr lvl="1"/>
            <a:r>
              <a:rPr lang="en-US" dirty="0" smtClean="0"/>
              <a:t>Atmospheres (</a:t>
            </a:r>
            <a:r>
              <a:rPr lang="en-US" dirty="0" err="1" smtClean="0"/>
              <a:t>Atm</a:t>
            </a:r>
            <a:r>
              <a:rPr lang="en-US" dirty="0" smtClean="0"/>
              <a:t>) – standardized for earth</a:t>
            </a:r>
          </a:p>
          <a:p>
            <a:pPr lvl="1"/>
            <a:r>
              <a:rPr lang="en-US" dirty="0" smtClean="0"/>
              <a:t>Millimeters Mercury (mmHg) – for easy standards</a:t>
            </a:r>
          </a:p>
          <a:p>
            <a:pPr lvl="2"/>
            <a:r>
              <a:rPr lang="en-US" dirty="0" smtClean="0"/>
              <a:t>760mmHg = 1Atm = 1.01×10</a:t>
            </a:r>
            <a:r>
              <a:rPr lang="en-US" baseline="30000" dirty="0" smtClean="0"/>
              <a:t>5</a:t>
            </a:r>
            <a:r>
              <a:rPr lang="en-US" dirty="0" smtClean="0"/>
              <a:t> Pa</a:t>
            </a:r>
          </a:p>
          <a:p>
            <a:pPr lvl="1"/>
            <a:endParaRPr lang="en-US" dirty="0" smtClean="0"/>
          </a:p>
        </p:txBody>
      </p:sp>
      <p:graphicFrame>
        <p:nvGraphicFramePr>
          <p:cNvPr id="6" name="Object 5"/>
          <p:cNvGraphicFramePr>
            <a:graphicFrameLocks noChangeAspect="1"/>
          </p:cNvGraphicFramePr>
          <p:nvPr/>
        </p:nvGraphicFramePr>
        <p:xfrm>
          <a:off x="7772400" y="2209800"/>
          <a:ext cx="1143000" cy="1012371"/>
        </p:xfrm>
        <a:graphic>
          <a:graphicData uri="http://schemas.openxmlformats.org/presentationml/2006/ole">
            <p:oleObj spid="_x0000_s4098" name="Equation" r:id="rId4" imgW="444240" imgH="393480" progId="Equation.3">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Common Pressure Units</a:t>
            </a:r>
          </a:p>
        </p:txBody>
      </p:sp>
      <p:sp>
        <p:nvSpPr>
          <p:cNvPr id="26627" name="Rectangle 3"/>
          <p:cNvSpPr>
            <a:spLocks noGrp="1" noChangeArrowheads="1"/>
          </p:cNvSpPr>
          <p:nvPr>
            <p:ph type="body" idx="1"/>
          </p:nvPr>
        </p:nvSpPr>
        <p:spPr/>
        <p:txBody>
          <a:bodyPr/>
          <a:lstStyle/>
          <a:p>
            <a:pPr eaLnBrk="1" hangingPunct="1"/>
            <a:r>
              <a:rPr lang="en-US" dirty="0" smtClean="0"/>
              <a:t>Standard atmospheric pressure is:</a:t>
            </a:r>
          </a:p>
          <a:p>
            <a:pPr lvl="1">
              <a:buFont typeface="Wingdings" pitchFamily="2" charset="2"/>
              <a:buChar char="Ø"/>
            </a:pPr>
            <a:r>
              <a:rPr lang="en-US" dirty="0" smtClean="0"/>
              <a:t>14.7 psi (pounds per square inch)</a:t>
            </a:r>
          </a:p>
          <a:p>
            <a:pPr lvl="1">
              <a:buFont typeface="Wingdings" pitchFamily="2" charset="2"/>
              <a:buChar char="Ø"/>
            </a:pPr>
            <a:r>
              <a:rPr lang="en-US" dirty="0" smtClean="0"/>
              <a:t>1.01 x 10</a:t>
            </a:r>
            <a:r>
              <a:rPr lang="en-US" baseline="30000" dirty="0" smtClean="0"/>
              <a:t>5 </a:t>
            </a:r>
            <a:r>
              <a:rPr lang="en-US" dirty="0" smtClean="0"/>
              <a:t>Pa (Pascal) = N/m</a:t>
            </a:r>
            <a:r>
              <a:rPr lang="en-US" baseline="30000" dirty="0" smtClean="0"/>
              <a:t>2</a:t>
            </a:r>
            <a:endParaRPr lang="en-US" dirty="0" smtClean="0"/>
          </a:p>
          <a:p>
            <a:pPr lvl="1">
              <a:buFont typeface="Wingdings" pitchFamily="2" charset="2"/>
              <a:buChar char="Ø"/>
            </a:pPr>
            <a:r>
              <a:rPr lang="en-US" dirty="0" smtClean="0"/>
              <a:t>760 mmHg (millimeters mercury)</a:t>
            </a:r>
          </a:p>
          <a:p>
            <a:pPr lvl="1">
              <a:buFont typeface="Wingdings" pitchFamily="2" charset="2"/>
              <a:buChar char="Ø"/>
            </a:pPr>
            <a:r>
              <a:rPr lang="en-US" dirty="0" smtClean="0"/>
              <a:t>1 </a:t>
            </a:r>
            <a:r>
              <a:rPr lang="en-US" dirty="0" err="1" smtClean="0"/>
              <a:t>atm</a:t>
            </a:r>
            <a:r>
              <a:rPr lang="en-US" dirty="0" smtClean="0"/>
              <a:t> (atmosphere)</a:t>
            </a:r>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ways to Describe Pressure</a:t>
            </a:r>
            <a:endParaRPr lang="en-US" dirty="0"/>
          </a:p>
        </p:txBody>
      </p:sp>
      <p:pic>
        <p:nvPicPr>
          <p:cNvPr id="54274" name="Picture 2" descr="C:\Users\crice\AppData\Local\Microsoft\Windows\Temporary Internet Files\Content.IE5\THHZT3PK\MP900314357[1].jpg"/>
          <p:cNvPicPr>
            <a:picLocks noChangeAspect="1" noChangeArrowheads="1"/>
          </p:cNvPicPr>
          <p:nvPr/>
        </p:nvPicPr>
        <p:blipFill>
          <a:blip r:embed="rId2" cstate="print"/>
          <a:srcRect/>
          <a:stretch>
            <a:fillRect/>
          </a:stretch>
        </p:blipFill>
        <p:spPr bwMode="auto">
          <a:xfrm>
            <a:off x="6224016" y="1905000"/>
            <a:ext cx="2919984" cy="3657600"/>
          </a:xfrm>
          <a:prstGeom prst="rect">
            <a:avLst/>
          </a:prstGeom>
          <a:noFill/>
        </p:spPr>
      </p:pic>
      <p:sp>
        <p:nvSpPr>
          <p:cNvPr id="3" name="Content Placeholder 2"/>
          <p:cNvSpPr>
            <a:spLocks noGrp="1"/>
          </p:cNvSpPr>
          <p:nvPr>
            <p:ph idx="1"/>
          </p:nvPr>
        </p:nvSpPr>
        <p:spPr>
          <a:xfrm>
            <a:off x="457200" y="1600200"/>
            <a:ext cx="5943600" cy="4525963"/>
          </a:xfrm>
        </p:spPr>
        <p:txBody>
          <a:bodyPr>
            <a:normAutofit fontScale="77500" lnSpcReduction="20000"/>
          </a:bodyPr>
          <a:lstStyle/>
          <a:p>
            <a:r>
              <a:rPr lang="en-US" b="1" dirty="0" smtClean="0"/>
              <a:t>Absolute pressure</a:t>
            </a:r>
            <a:r>
              <a:rPr lang="en-US" dirty="0" smtClean="0"/>
              <a:t> is zero-referenced against a perfect vacuum, so it is equal to gauge pressure plus atmospheric pressure.</a:t>
            </a:r>
          </a:p>
          <a:p>
            <a:r>
              <a:rPr lang="en-US" b="1" dirty="0" smtClean="0"/>
              <a:t>Gauge pressure</a:t>
            </a:r>
            <a:r>
              <a:rPr lang="en-US" dirty="0" smtClean="0"/>
              <a:t> is zero-referenced against ambient air pressure, so it is equal to absolute pressure minus atmospheric pressure. </a:t>
            </a:r>
          </a:p>
          <a:p>
            <a:pPr lvl="1"/>
            <a:r>
              <a:rPr lang="en-US" sz="2400" dirty="0" smtClean="0"/>
              <a:t>Negative signs are usually omitted (if the pressure being measured is less than atmospheric pressure). To distinguish a negative pressure, the value may be appended with the word "vacuum" or the gauge may be labeled a "vacuum gauge."</a:t>
            </a:r>
          </a:p>
          <a:p>
            <a:r>
              <a:rPr lang="en-US" b="1" dirty="0" smtClean="0"/>
              <a:t>Differential pressure</a:t>
            </a:r>
            <a:r>
              <a:rPr lang="en-US" dirty="0" smtClean="0"/>
              <a:t> is the difference in pressure between two points.</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Compressibility of Fluids</a:t>
            </a:r>
          </a:p>
        </p:txBody>
      </p:sp>
      <p:sp>
        <p:nvSpPr>
          <p:cNvPr id="29699" name="Rectangle 3"/>
          <p:cNvSpPr>
            <a:spLocks noGrp="1" noChangeArrowheads="1"/>
          </p:cNvSpPr>
          <p:nvPr>
            <p:ph type="body" idx="1"/>
          </p:nvPr>
        </p:nvSpPr>
        <p:spPr/>
        <p:txBody>
          <a:bodyPr>
            <a:normAutofit/>
          </a:bodyPr>
          <a:lstStyle/>
          <a:p>
            <a:pPr eaLnBrk="1" hangingPunct="1"/>
            <a:r>
              <a:rPr lang="en-US" dirty="0" smtClean="0"/>
              <a:t>Compressibility of fluids varies for liquids in gases.</a:t>
            </a:r>
          </a:p>
          <a:p>
            <a:pPr lvl="1"/>
            <a:r>
              <a:rPr lang="en-US" dirty="0" smtClean="0"/>
              <a:t>For gases, it is possible to compress fluids.</a:t>
            </a:r>
          </a:p>
          <a:p>
            <a:pPr lvl="1"/>
            <a:r>
              <a:rPr lang="en-US" dirty="0" smtClean="0"/>
              <a:t>Liquids, however, are </a:t>
            </a:r>
            <a:r>
              <a:rPr lang="en-US" u="sng" dirty="0" smtClean="0"/>
              <a:t>not</a:t>
            </a:r>
            <a:r>
              <a:rPr lang="en-US" dirty="0" smtClean="0"/>
              <a:t> compressible.</a:t>
            </a:r>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Pressure of Fluids</a:t>
            </a:r>
          </a:p>
        </p:txBody>
      </p:sp>
      <p:sp>
        <p:nvSpPr>
          <p:cNvPr id="30723" name="Rectangle 3"/>
          <p:cNvSpPr>
            <a:spLocks noGrp="1" noChangeArrowheads="1"/>
          </p:cNvSpPr>
          <p:nvPr>
            <p:ph type="body" idx="1"/>
          </p:nvPr>
        </p:nvSpPr>
        <p:spPr/>
        <p:txBody>
          <a:bodyPr/>
          <a:lstStyle/>
          <a:p>
            <a:pPr eaLnBrk="1" hangingPunct="1"/>
            <a:r>
              <a:rPr lang="en-US" smtClean="0"/>
              <a:t>Because force is inversely proportional to area, one can vary the cross-sectional area to provide more force.</a:t>
            </a:r>
          </a:p>
          <a:p>
            <a:pPr eaLnBrk="1" hangingPunct="1"/>
            <a:endParaRPr lang="en-US" smtClean="0"/>
          </a:p>
          <a:p>
            <a:pPr eaLnBrk="1" hangingPunct="1"/>
            <a:r>
              <a:rPr lang="en-US" smtClean="0"/>
              <a:t>Eg. Hydraulic brakes, car jacks, clogging of arteries</a:t>
            </a:r>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505200" y="274638"/>
            <a:ext cx="5181600" cy="1143000"/>
          </a:xfrm>
        </p:spPr>
        <p:txBody>
          <a:bodyPr/>
          <a:lstStyle/>
          <a:p>
            <a:pPr eaLnBrk="1" hangingPunct="1"/>
            <a:r>
              <a:rPr lang="en-US" dirty="0" smtClean="0"/>
              <a:t>Bed of Nails</a:t>
            </a:r>
          </a:p>
        </p:txBody>
      </p:sp>
      <p:pic>
        <p:nvPicPr>
          <p:cNvPr id="53250" name="Picture 2" descr="C:\Users\crice\AppData\Local\Microsoft\Windows\Temporary Internet Files\Content.IE5\8G174JYN\MC900233762[1].wmf"/>
          <p:cNvPicPr>
            <a:picLocks noChangeAspect="1" noChangeArrowheads="1"/>
          </p:cNvPicPr>
          <p:nvPr/>
        </p:nvPicPr>
        <p:blipFill>
          <a:blip r:embed="rId3" cstate="print"/>
          <a:srcRect/>
          <a:stretch>
            <a:fillRect/>
          </a:stretch>
        </p:blipFill>
        <p:spPr bwMode="auto">
          <a:xfrm>
            <a:off x="86545" y="-1"/>
            <a:ext cx="7914455" cy="6858001"/>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Pascal’s Principle</a:t>
            </a:r>
            <a:endParaRPr lang="en-US" dirty="0"/>
          </a:p>
        </p:txBody>
      </p:sp>
      <p:sp>
        <p:nvSpPr>
          <p:cNvPr id="3" name="Content Placeholder 2"/>
          <p:cNvSpPr>
            <a:spLocks noGrp="1"/>
          </p:cNvSpPr>
          <p:nvPr>
            <p:ph idx="1"/>
          </p:nvPr>
        </p:nvSpPr>
        <p:spPr/>
        <p:txBody>
          <a:bodyPr/>
          <a:lstStyle/>
          <a:p>
            <a:r>
              <a:rPr lang="en-US" dirty="0" smtClean="0"/>
              <a:t>Pressure applied to a fluid in a closed container is transmitted equally to every point of the fluid and to the walls of the container</a:t>
            </a:r>
          </a:p>
          <a:p>
            <a:pPr lvl="1"/>
            <a:r>
              <a:rPr lang="en-US" dirty="0" smtClean="0"/>
              <a:t>This principle is the foundation for hydraulics and pneumatics</a:t>
            </a:r>
          </a:p>
        </p:txBody>
      </p:sp>
      <p:pic>
        <p:nvPicPr>
          <p:cNvPr id="23556" name="Picture 4" descr="C:\Documents and Settings\crice\Local Settings\Temporary Internet Files\Content.IE5\DR0Q2DBF\MP900439362[1].jpg"/>
          <p:cNvPicPr>
            <a:picLocks noChangeAspect="1" noChangeArrowheads="1"/>
          </p:cNvPicPr>
          <p:nvPr/>
        </p:nvPicPr>
        <p:blipFill>
          <a:blip r:embed="rId4" cstate="print"/>
          <a:srcRect/>
          <a:stretch>
            <a:fillRect/>
          </a:stretch>
        </p:blipFill>
        <p:spPr bwMode="auto">
          <a:xfrm>
            <a:off x="4343400" y="3657600"/>
            <a:ext cx="4800600" cy="3200400"/>
          </a:xfrm>
          <a:prstGeom prst="rect">
            <a:avLst/>
          </a:prstGeom>
          <a:noFill/>
        </p:spPr>
      </p:pic>
      <p:graphicFrame>
        <p:nvGraphicFramePr>
          <p:cNvPr id="6" name="Object 5"/>
          <p:cNvGraphicFramePr>
            <a:graphicFrameLocks noChangeAspect="1"/>
          </p:cNvGraphicFramePr>
          <p:nvPr/>
        </p:nvGraphicFramePr>
        <p:xfrm>
          <a:off x="457200" y="4114800"/>
          <a:ext cx="3886200" cy="2209800"/>
        </p:xfrm>
        <a:graphic>
          <a:graphicData uri="http://schemas.openxmlformats.org/presentationml/2006/ole">
            <p:oleObj spid="_x0000_s5122" name="Equation" r:id="rId5" imgW="1079280" imgH="685800" progId="Equation.3">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257800" cy="1143000"/>
          </a:xfrm>
        </p:spPr>
        <p:txBody>
          <a:bodyPr/>
          <a:lstStyle/>
          <a:p>
            <a:r>
              <a:rPr lang="en-US" dirty="0" smtClean="0"/>
              <a:t>Practical Hydraulics</a:t>
            </a:r>
            <a:endParaRPr lang="en-US" dirty="0"/>
          </a:p>
        </p:txBody>
      </p:sp>
      <p:sp>
        <p:nvSpPr>
          <p:cNvPr id="3" name="Content Placeholder 2"/>
          <p:cNvSpPr>
            <a:spLocks noGrp="1"/>
          </p:cNvSpPr>
          <p:nvPr>
            <p:ph idx="1"/>
          </p:nvPr>
        </p:nvSpPr>
        <p:spPr>
          <a:xfrm>
            <a:off x="228600" y="1600200"/>
            <a:ext cx="5791200" cy="4525963"/>
          </a:xfrm>
        </p:spPr>
        <p:txBody>
          <a:bodyPr>
            <a:normAutofit fontScale="92500"/>
          </a:bodyPr>
          <a:lstStyle/>
          <a:p>
            <a:r>
              <a:rPr lang="en-US" dirty="0" smtClean="0"/>
              <a:t>Hydraulics can be used to amplify a force or multiply a distance. </a:t>
            </a:r>
          </a:p>
          <a:p>
            <a:pPr lvl="1"/>
            <a:r>
              <a:rPr lang="en-US" dirty="0" smtClean="0"/>
              <a:t>In this way they operate much like a lever and the </a:t>
            </a:r>
            <a:r>
              <a:rPr lang="en-US" b="1" dirty="0" smtClean="0"/>
              <a:t>mechanical advantage</a:t>
            </a:r>
            <a:r>
              <a:rPr lang="en-US" dirty="0" smtClean="0"/>
              <a:t> can be calculated in a similar way</a:t>
            </a:r>
          </a:p>
          <a:p>
            <a:pPr lvl="1"/>
            <a:r>
              <a:rPr lang="en-US" dirty="0" smtClean="0"/>
              <a:t>The total </a:t>
            </a:r>
            <a:r>
              <a:rPr lang="en-US" b="1" dirty="0" smtClean="0"/>
              <a:t>work</a:t>
            </a:r>
            <a:r>
              <a:rPr lang="en-US" dirty="0" smtClean="0"/>
              <a:t> done on either end of the hydraulics system is the same, as with any simple machine</a:t>
            </a:r>
          </a:p>
        </p:txBody>
      </p:sp>
      <p:graphicFrame>
        <p:nvGraphicFramePr>
          <p:cNvPr id="33794" name="Object 2"/>
          <p:cNvGraphicFramePr>
            <a:graphicFrameLocks noChangeAspect="1"/>
          </p:cNvGraphicFramePr>
          <p:nvPr/>
        </p:nvGraphicFramePr>
        <p:xfrm>
          <a:off x="6629400" y="0"/>
          <a:ext cx="1762125" cy="2327275"/>
        </p:xfrm>
        <a:graphic>
          <a:graphicData uri="http://schemas.openxmlformats.org/presentationml/2006/ole">
            <p:oleObj spid="_x0000_s6146" name="Equation" r:id="rId4" imgW="672840" imgH="888840" progId="Equation.3">
              <p:embed/>
            </p:oleObj>
          </a:graphicData>
        </a:graphic>
      </p:graphicFrame>
      <p:pic>
        <p:nvPicPr>
          <p:cNvPr id="6" name="Picture 5" descr="hydraulics.png"/>
          <p:cNvPicPr>
            <a:picLocks noChangeAspect="1"/>
          </p:cNvPicPr>
          <p:nvPr/>
        </p:nvPicPr>
        <p:blipFill>
          <a:blip r:embed="rId5" cstate="print"/>
          <a:stretch>
            <a:fillRect/>
          </a:stretch>
        </p:blipFill>
        <p:spPr>
          <a:xfrm>
            <a:off x="6019801" y="2438400"/>
            <a:ext cx="3124200" cy="3124200"/>
          </a:xfrm>
          <a:prstGeom prst="rect">
            <a:avLst/>
          </a:prstGeom>
        </p:spPr>
      </p:pic>
      <p:sp>
        <p:nvSpPr>
          <p:cNvPr id="7" name="Rectangle 6"/>
          <p:cNvSpPr/>
          <p:nvPr/>
        </p:nvSpPr>
        <p:spPr>
          <a:xfrm>
            <a:off x="6705600" y="1143000"/>
            <a:ext cx="1600200" cy="12192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p:cNvGraphicFramePr>
            <a:graphicFrameLocks noChangeAspect="1"/>
          </p:cNvGraphicFramePr>
          <p:nvPr/>
        </p:nvGraphicFramePr>
        <p:xfrm>
          <a:off x="6477000" y="5651500"/>
          <a:ext cx="2001371" cy="596900"/>
        </p:xfrm>
        <a:graphic>
          <a:graphicData uri="http://schemas.openxmlformats.org/presentationml/2006/ole">
            <p:oleObj spid="_x0000_s6147" name="Equation" r:id="rId6" imgW="723600" imgH="215640" progId="Equation.3">
              <p:embed/>
            </p:oleObj>
          </a:graphicData>
        </a:graphic>
      </p:graphicFrame>
      <p:cxnSp>
        <p:nvCxnSpPr>
          <p:cNvPr id="10" name="Straight Connector 9"/>
          <p:cNvCxnSpPr/>
          <p:nvPr/>
        </p:nvCxnSpPr>
        <p:spPr>
          <a:xfrm rot="5400000">
            <a:off x="2590800" y="3429000"/>
            <a:ext cx="685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Ex. 2</a:t>
            </a:r>
          </a:p>
        </p:txBody>
      </p:sp>
      <p:sp>
        <p:nvSpPr>
          <p:cNvPr id="31747" name="Rectangle 3"/>
          <p:cNvSpPr>
            <a:spLocks noGrp="1" noChangeArrowheads="1"/>
          </p:cNvSpPr>
          <p:nvPr>
            <p:ph type="body" idx="1"/>
          </p:nvPr>
        </p:nvSpPr>
        <p:spPr/>
        <p:txBody>
          <a:bodyPr/>
          <a:lstStyle/>
          <a:p>
            <a:pPr eaLnBrk="1" hangingPunct="1"/>
            <a:r>
              <a:rPr lang="en-US" smtClean="0"/>
              <a:t>A car weighing 12000 N sits on a hydraulic press piston with an area of 0.90 m</a:t>
            </a:r>
            <a:r>
              <a:rPr lang="en-US" baseline="30000" smtClean="0"/>
              <a:t>2</a:t>
            </a:r>
            <a:r>
              <a:rPr lang="en-US" smtClean="0"/>
              <a:t>.  Compressed air exerts a force on a second piston, which has an area of 0.20m</a:t>
            </a:r>
            <a:r>
              <a:rPr lang="en-US" baseline="30000" smtClean="0"/>
              <a:t>2</a:t>
            </a:r>
            <a:r>
              <a:rPr lang="en-US" smtClean="0"/>
              <a:t>.  How large must this force be to support the car?</a:t>
            </a: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Definition of Fluids</a:t>
            </a:r>
            <a:endParaRPr lang="en-US" dirty="0"/>
          </a:p>
        </p:txBody>
      </p:sp>
      <p:sp>
        <p:nvSpPr>
          <p:cNvPr id="6" name="Content Placeholder 5"/>
          <p:cNvSpPr>
            <a:spLocks noGrp="1"/>
          </p:cNvSpPr>
          <p:nvPr>
            <p:ph sz="half" idx="1"/>
          </p:nvPr>
        </p:nvSpPr>
        <p:spPr>
          <a:xfrm>
            <a:off x="457200" y="1600200"/>
            <a:ext cx="8153400" cy="2743200"/>
          </a:xfrm>
        </p:spPr>
        <p:txBody>
          <a:bodyPr>
            <a:normAutofit fontScale="92500"/>
          </a:bodyPr>
          <a:lstStyle/>
          <a:p>
            <a:r>
              <a:rPr lang="en-US" dirty="0" smtClean="0"/>
              <a:t>There are three fundamental states of matter</a:t>
            </a:r>
          </a:p>
          <a:p>
            <a:pPr lvl="1"/>
            <a:r>
              <a:rPr lang="en-US" dirty="0" smtClean="0"/>
              <a:t>Solids, Liquids &amp; Gasses</a:t>
            </a:r>
          </a:p>
          <a:p>
            <a:r>
              <a:rPr lang="en-US" dirty="0" smtClean="0"/>
              <a:t>Matter whose particles can flow past one another and can take the shape of its container is a defined as a fluid:</a:t>
            </a:r>
          </a:p>
          <a:p>
            <a:pPr lvl="1"/>
            <a:r>
              <a:rPr lang="en-US" dirty="0" smtClean="0"/>
              <a:t>Liquids (a)</a:t>
            </a:r>
          </a:p>
          <a:p>
            <a:pPr lvl="1"/>
            <a:r>
              <a:rPr lang="en-US" dirty="0" smtClean="0"/>
              <a:t>Gasses (b)</a:t>
            </a:r>
            <a:endParaRPr lang="en-US" dirty="0"/>
          </a:p>
        </p:txBody>
      </p:sp>
      <p:pic>
        <p:nvPicPr>
          <p:cNvPr id="8" name="Content Placeholder 7" descr="hf9_flu_003 (1).jpg"/>
          <p:cNvPicPr>
            <a:picLocks noGrp="1" noChangeAspect="1"/>
          </p:cNvPicPr>
          <p:nvPr>
            <p:ph sz="half" idx="2"/>
          </p:nvPr>
        </p:nvPicPr>
        <p:blipFill>
          <a:blip r:embed="rId3" cstate="print"/>
          <a:srcRect l="31958" t="67345" r="6487" b="5717"/>
          <a:stretch>
            <a:fillRect/>
          </a:stretch>
        </p:blipFill>
        <p:spPr>
          <a:xfrm>
            <a:off x="2819400" y="3352800"/>
            <a:ext cx="5867400" cy="3237186"/>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Pressure with Depth</a:t>
            </a:r>
            <a:endParaRPr lang="en-US" dirty="0"/>
          </a:p>
        </p:txBody>
      </p:sp>
      <p:sp>
        <p:nvSpPr>
          <p:cNvPr id="3" name="Content Placeholder 2"/>
          <p:cNvSpPr>
            <a:spLocks noGrp="1"/>
          </p:cNvSpPr>
          <p:nvPr>
            <p:ph sz="half" idx="1"/>
          </p:nvPr>
        </p:nvSpPr>
        <p:spPr/>
        <p:txBody>
          <a:bodyPr/>
          <a:lstStyle/>
          <a:p>
            <a:r>
              <a:rPr lang="en-US" dirty="0" smtClean="0"/>
              <a:t>Pressure increases as you move down in a fluid (like in the ocean or atmosphere) </a:t>
            </a:r>
          </a:p>
          <a:p>
            <a:pPr lvl="1"/>
            <a:r>
              <a:rPr lang="en-US" dirty="0" smtClean="0"/>
              <a:t>Why your ears pop when you dive underwater, fly in an airplane, or drive up a mountain</a:t>
            </a:r>
          </a:p>
          <a:p>
            <a:pPr lvl="2"/>
            <a:r>
              <a:rPr lang="en-US" dirty="0" smtClean="0"/>
              <a:t>P</a:t>
            </a:r>
            <a:r>
              <a:rPr lang="en-US" baseline="-25000" dirty="0" smtClean="0"/>
              <a:t>o</a:t>
            </a:r>
            <a:r>
              <a:rPr lang="en-US" dirty="0" smtClean="0"/>
              <a:t> is the surface pressure</a:t>
            </a:r>
            <a:endParaRPr lang="en-US" dirty="0"/>
          </a:p>
        </p:txBody>
      </p:sp>
      <p:pic>
        <p:nvPicPr>
          <p:cNvPr id="8" name="Picture 4" descr="C:\Documents and Settings\crice\Local Settings\Temporary Internet Files\Content.IE5\DR0Q2DBF\MP900149039[1].jpg"/>
          <p:cNvPicPr>
            <a:picLocks noGrp="1" noChangeAspect="1" noChangeArrowheads="1"/>
          </p:cNvPicPr>
          <p:nvPr>
            <p:ph sz="half" idx="2"/>
          </p:nvPr>
        </p:nvPicPr>
        <p:blipFill>
          <a:blip r:embed="rId4" cstate="print"/>
          <a:srcRect/>
          <a:stretch>
            <a:fillRect/>
          </a:stretch>
        </p:blipFill>
        <p:spPr bwMode="auto">
          <a:xfrm>
            <a:off x="5359908" y="2034381"/>
            <a:ext cx="2615184" cy="3657600"/>
          </a:xfrm>
          <a:prstGeom prst="rect">
            <a:avLst/>
          </a:prstGeom>
          <a:noFill/>
        </p:spPr>
      </p:pic>
      <p:graphicFrame>
        <p:nvGraphicFramePr>
          <p:cNvPr id="9" name="Object 8"/>
          <p:cNvGraphicFramePr>
            <a:graphicFrameLocks noChangeAspect="1"/>
          </p:cNvGraphicFramePr>
          <p:nvPr/>
        </p:nvGraphicFramePr>
        <p:xfrm>
          <a:off x="5410200" y="1338262"/>
          <a:ext cx="2421467" cy="681038"/>
        </p:xfrm>
        <a:graphic>
          <a:graphicData uri="http://schemas.openxmlformats.org/presentationml/2006/ole">
            <p:oleObj spid="_x0000_s7170" name="Equation" r:id="rId5" imgW="812520" imgH="228600" progId="Equation.3">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Ex. 3</a:t>
            </a:r>
          </a:p>
        </p:txBody>
      </p:sp>
      <p:sp>
        <p:nvSpPr>
          <p:cNvPr id="33795" name="Rectangle 3"/>
          <p:cNvSpPr>
            <a:spLocks noGrp="1" noChangeArrowheads="1"/>
          </p:cNvSpPr>
          <p:nvPr>
            <p:ph type="body" idx="1"/>
          </p:nvPr>
        </p:nvSpPr>
        <p:spPr/>
        <p:txBody>
          <a:bodyPr/>
          <a:lstStyle/>
          <a:p>
            <a:pPr eaLnBrk="1" hangingPunct="1"/>
            <a:r>
              <a:rPr lang="en-US" smtClean="0"/>
              <a:t>Calculate the absolute pressure at an ocean depth of 1,000m.  Assume that the density of water is 1,025 kg/m</a:t>
            </a:r>
            <a:r>
              <a:rPr lang="en-US" baseline="30000" smtClean="0"/>
              <a:t>3</a:t>
            </a:r>
            <a:r>
              <a:rPr lang="en-US" smtClean="0"/>
              <a:t> and that </a:t>
            </a:r>
          </a:p>
          <a:p>
            <a:pPr eaLnBrk="1" hangingPunct="1">
              <a:buFontTx/>
              <a:buNone/>
            </a:pPr>
            <a:r>
              <a:rPr lang="en-US" smtClean="0"/>
              <a:t>    P</a:t>
            </a:r>
            <a:r>
              <a:rPr lang="en-US" baseline="-25000" smtClean="0"/>
              <a:t>o</a:t>
            </a:r>
            <a:r>
              <a:rPr lang="en-US" smtClean="0"/>
              <a:t>= 1.01 x 10</a:t>
            </a:r>
            <a:r>
              <a:rPr lang="en-US" baseline="30000" smtClean="0"/>
              <a:t>5</a:t>
            </a:r>
            <a:r>
              <a:rPr lang="en-US" smtClean="0"/>
              <a:t>Pa.</a:t>
            </a:r>
          </a:p>
          <a:p>
            <a:pPr eaLnBrk="1" hangingPunct="1">
              <a:buFontTx/>
              <a:buNone/>
            </a:pPr>
            <a:endParaRPr lang="en-US" smtClean="0"/>
          </a:p>
          <a:p>
            <a:pPr eaLnBrk="1" hangingPunct="1">
              <a:buFontTx/>
              <a:buNone/>
            </a:pPr>
            <a:r>
              <a:rPr lang="en-US" smtClean="0"/>
              <a:t>What is the gauge pressure as well?</a:t>
            </a:r>
          </a:p>
        </p:txBody>
      </p:sp>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Fluids in Motion</a:t>
            </a:r>
            <a:endParaRPr lang="en-US" dirty="0"/>
          </a:p>
        </p:txBody>
      </p:sp>
      <p:sp>
        <p:nvSpPr>
          <p:cNvPr id="3" name="Text Placeholder 2"/>
          <p:cNvSpPr>
            <a:spLocks noGrp="1"/>
          </p:cNvSpPr>
          <p:nvPr>
            <p:ph type="body" idx="1"/>
          </p:nvPr>
        </p:nvSpPr>
        <p:spPr/>
        <p:txBody>
          <a:bodyPr/>
          <a:lstStyle/>
          <a:p>
            <a:r>
              <a:rPr lang="en-US" dirty="0" smtClean="0"/>
              <a:t>Holt Chapter 8 Section 3</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Flowing Fluids</a:t>
            </a:r>
            <a:endParaRPr lang="en-US" dirty="0"/>
          </a:p>
        </p:txBody>
      </p:sp>
      <p:sp>
        <p:nvSpPr>
          <p:cNvPr id="5" name="Content Placeholder 4"/>
          <p:cNvSpPr>
            <a:spLocks noGrp="1"/>
          </p:cNvSpPr>
          <p:nvPr>
            <p:ph idx="1"/>
          </p:nvPr>
        </p:nvSpPr>
        <p:spPr/>
        <p:txBody>
          <a:bodyPr/>
          <a:lstStyle/>
          <a:p>
            <a:r>
              <a:rPr lang="en-US" dirty="0" smtClean="0"/>
              <a:t>There are two types of flow within fluids</a:t>
            </a:r>
          </a:p>
          <a:p>
            <a:pPr lvl="1"/>
            <a:r>
              <a:rPr lang="en-US" dirty="0" smtClean="0"/>
              <a:t>Turbulent flow: erratic, broken cycles</a:t>
            </a:r>
          </a:p>
          <a:p>
            <a:pPr lvl="1"/>
            <a:r>
              <a:rPr lang="en-US" dirty="0" smtClean="0"/>
              <a:t>Laminar flow: straight and even</a:t>
            </a:r>
          </a:p>
        </p:txBody>
      </p:sp>
      <p:pic>
        <p:nvPicPr>
          <p:cNvPr id="6" name="Picture 5" descr="440754a-f1.2.jpg"/>
          <p:cNvPicPr>
            <a:picLocks noChangeAspect="1"/>
          </p:cNvPicPr>
          <p:nvPr/>
        </p:nvPicPr>
        <p:blipFill>
          <a:blip r:embed="rId2" cstate="print"/>
          <a:stretch>
            <a:fillRect/>
          </a:stretch>
        </p:blipFill>
        <p:spPr>
          <a:xfrm>
            <a:off x="0" y="3185160"/>
            <a:ext cx="9144000" cy="367284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Flowing Fluids</a:t>
            </a:r>
            <a:endParaRPr lang="en-US" dirty="0"/>
          </a:p>
        </p:txBody>
      </p:sp>
      <p:sp>
        <p:nvSpPr>
          <p:cNvPr id="5" name="Content Placeholder 4"/>
          <p:cNvSpPr>
            <a:spLocks noGrp="1"/>
          </p:cNvSpPr>
          <p:nvPr>
            <p:ph type="body" sz="half" idx="2"/>
          </p:nvPr>
        </p:nvSpPr>
        <p:spPr/>
        <p:txBody>
          <a:bodyPr/>
          <a:lstStyle/>
          <a:p>
            <a:r>
              <a:rPr lang="en-US" dirty="0" smtClean="0"/>
              <a:t>More examples of laminar and turbulent flow</a:t>
            </a:r>
            <a:endParaRPr lang="en-US" dirty="0"/>
          </a:p>
        </p:txBody>
      </p:sp>
      <p:pic>
        <p:nvPicPr>
          <p:cNvPr id="7" name="Picture 6" descr="laminar_turbulent_flow.gif"/>
          <p:cNvPicPr>
            <a:picLocks noChangeAspect="1"/>
          </p:cNvPicPr>
          <p:nvPr/>
        </p:nvPicPr>
        <p:blipFill>
          <a:blip r:embed="rId2" cstate="print"/>
          <a:stretch>
            <a:fillRect/>
          </a:stretch>
        </p:blipFill>
        <p:spPr>
          <a:xfrm>
            <a:off x="6206694" y="3733800"/>
            <a:ext cx="2937306" cy="2209800"/>
          </a:xfrm>
          <a:prstGeom prst="rect">
            <a:avLst/>
          </a:prstGeom>
          <a:ln>
            <a:solidFill>
              <a:schemeClr val="tx1"/>
            </a:solidFill>
          </a:ln>
        </p:spPr>
      </p:pic>
      <p:pic>
        <p:nvPicPr>
          <p:cNvPr id="8" name="Picture 7" descr="wind-flow-diagram.gif"/>
          <p:cNvPicPr>
            <a:picLocks noChangeAspect="1"/>
          </p:cNvPicPr>
          <p:nvPr/>
        </p:nvPicPr>
        <p:blipFill>
          <a:blip r:embed="rId3" cstate="print"/>
          <a:stretch>
            <a:fillRect/>
          </a:stretch>
        </p:blipFill>
        <p:spPr>
          <a:xfrm>
            <a:off x="6227378" y="0"/>
            <a:ext cx="2916621" cy="2819400"/>
          </a:xfrm>
          <a:prstGeom prst="rect">
            <a:avLst/>
          </a:prstGeom>
          <a:ln>
            <a:solidFill>
              <a:schemeClr val="tx1"/>
            </a:solidFill>
          </a:ln>
        </p:spPr>
      </p:pic>
      <p:pic>
        <p:nvPicPr>
          <p:cNvPr id="10" name="Content Placeholder 3" descr="flow.gif"/>
          <p:cNvPicPr>
            <a:picLocks noGrp="1" noChangeAspect="1"/>
          </p:cNvPicPr>
          <p:nvPr>
            <p:ph type="pic" idx="1"/>
          </p:nvPr>
        </p:nvPicPr>
        <p:blipFill>
          <a:blip r:embed="rId4" cstate="print"/>
          <a:srcRect l="1203" r="1203"/>
          <a:stretch>
            <a:fillRect/>
          </a:stretch>
        </p:blipFill>
        <p:spPr>
          <a:xfrm>
            <a:off x="0" y="0"/>
            <a:ext cx="6197600" cy="464820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5300662"/>
            <a:ext cx="5486400" cy="566738"/>
          </a:xfrm>
        </p:spPr>
        <p:txBody>
          <a:bodyPr/>
          <a:lstStyle/>
          <a:p>
            <a:r>
              <a:rPr lang="en-US" dirty="0" smtClean="0"/>
              <a:t>Fluid Flow</a:t>
            </a:r>
            <a:endParaRPr lang="en-US" dirty="0"/>
          </a:p>
        </p:txBody>
      </p:sp>
      <p:pic>
        <p:nvPicPr>
          <p:cNvPr id="5" name="Picture Placeholder 4" descr="Roll5_No4.gif"/>
          <p:cNvPicPr>
            <a:picLocks noGrp="1" noChangeAspect="1"/>
          </p:cNvPicPr>
          <p:nvPr>
            <p:ph type="pic" idx="1"/>
          </p:nvPr>
        </p:nvPicPr>
        <p:blipFill>
          <a:blip r:embed="rId2" cstate="print"/>
          <a:srcRect l="4257" r="4257"/>
          <a:stretch>
            <a:fillRect/>
          </a:stretch>
        </p:blipFill>
        <p:spPr>
          <a:xfrm>
            <a:off x="983721" y="6350"/>
            <a:ext cx="7103534" cy="5327650"/>
          </a:xfrm>
        </p:spPr>
      </p:pic>
      <p:sp>
        <p:nvSpPr>
          <p:cNvPr id="4" name="Text Placeholder 3"/>
          <p:cNvSpPr>
            <a:spLocks noGrp="1"/>
          </p:cNvSpPr>
          <p:nvPr>
            <p:ph type="body" sz="half" idx="2"/>
          </p:nvPr>
        </p:nvSpPr>
        <p:spPr>
          <a:xfrm>
            <a:off x="1792288" y="5791200"/>
            <a:ext cx="6284912" cy="381000"/>
          </a:xfrm>
        </p:spPr>
        <p:txBody>
          <a:bodyPr>
            <a:normAutofit/>
          </a:bodyPr>
          <a:lstStyle/>
          <a:p>
            <a:r>
              <a:rPr lang="en-US" dirty="0" smtClean="0"/>
              <a:t>Sometimes it just looks neat-o, and can be used for (semi)practical things…</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‘Ideal’ Fluid</a:t>
            </a:r>
            <a:endParaRPr lang="en-US" dirty="0"/>
          </a:p>
        </p:txBody>
      </p:sp>
      <p:sp>
        <p:nvSpPr>
          <p:cNvPr id="6" name="Content Placeholder 5"/>
          <p:cNvSpPr>
            <a:spLocks noGrp="1"/>
          </p:cNvSpPr>
          <p:nvPr>
            <p:ph idx="1"/>
          </p:nvPr>
        </p:nvSpPr>
        <p:spPr/>
        <p:txBody>
          <a:bodyPr/>
          <a:lstStyle/>
          <a:p>
            <a:r>
              <a:rPr lang="en-US" dirty="0" smtClean="0"/>
              <a:t>The ideal fluid is a conceptual model of a fluid, that is both easy to think about and useful to predict the behavior of real fluids that behave similarly</a:t>
            </a:r>
          </a:p>
          <a:p>
            <a:pPr lvl="1"/>
            <a:r>
              <a:rPr lang="en-US" dirty="0" smtClean="0"/>
              <a:t>Ideal fluids are </a:t>
            </a:r>
            <a:r>
              <a:rPr lang="en-US" i="1" dirty="0" smtClean="0"/>
              <a:t>incompressible </a:t>
            </a:r>
            <a:r>
              <a:rPr lang="en-US" dirty="0" smtClean="0"/>
              <a:t>(constant </a:t>
            </a:r>
            <a:r>
              <a:rPr lang="el-GR" dirty="0" smtClean="0"/>
              <a:t>ρ</a:t>
            </a:r>
            <a:r>
              <a:rPr lang="en-US" dirty="0" smtClean="0"/>
              <a:t>)</a:t>
            </a:r>
          </a:p>
          <a:p>
            <a:pPr lvl="1"/>
            <a:r>
              <a:rPr lang="en-US" dirty="0" smtClean="0"/>
              <a:t>Ideal fluids have a </a:t>
            </a:r>
            <a:r>
              <a:rPr lang="en-US" i="1" dirty="0" smtClean="0"/>
              <a:t>steady flow </a:t>
            </a:r>
            <a:r>
              <a:rPr lang="en-US" dirty="0" smtClean="0"/>
              <a:t>(non-turbulent)</a:t>
            </a:r>
          </a:p>
          <a:p>
            <a:pPr lvl="1"/>
            <a:r>
              <a:rPr lang="en-US" dirty="0" smtClean="0"/>
              <a:t>Ideal fluids are considered </a:t>
            </a:r>
            <a:r>
              <a:rPr lang="en-US" i="1" dirty="0" smtClean="0"/>
              <a:t>non-viscous</a:t>
            </a:r>
          </a:p>
          <a:p>
            <a:pPr lvl="2"/>
            <a:r>
              <a:rPr lang="en-US" dirty="0" smtClean="0"/>
              <a:t>Viscous fluids loose some kinetic energy to internal friction and heat</a:t>
            </a:r>
          </a:p>
        </p:txBody>
      </p:sp>
      <p:pic>
        <p:nvPicPr>
          <p:cNvPr id="37890" name="Picture 2" descr="C:\Documents and Settings\Corey\Local Settings\Temporary Internet Files\Content.IE5\GWEJ261X\MC900384218[1].wmf"/>
          <p:cNvPicPr>
            <a:picLocks noChangeAspect="1" noChangeArrowheads="1"/>
          </p:cNvPicPr>
          <p:nvPr/>
        </p:nvPicPr>
        <p:blipFill>
          <a:blip r:embed="rId2" cstate="print"/>
          <a:srcRect/>
          <a:stretch>
            <a:fillRect/>
          </a:stretch>
        </p:blipFill>
        <p:spPr bwMode="auto">
          <a:xfrm>
            <a:off x="694030" y="85649"/>
            <a:ext cx="1820570" cy="1666951"/>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Continuity Equation</a:t>
            </a:r>
            <a:endParaRPr lang="en-US" dirty="0"/>
          </a:p>
        </p:txBody>
      </p:sp>
      <p:sp>
        <p:nvSpPr>
          <p:cNvPr id="5" name="Content Placeholder 4"/>
          <p:cNvSpPr>
            <a:spLocks noGrp="1"/>
          </p:cNvSpPr>
          <p:nvPr>
            <p:ph sz="half" idx="1"/>
          </p:nvPr>
        </p:nvSpPr>
        <p:spPr>
          <a:xfrm>
            <a:off x="457200" y="1600200"/>
            <a:ext cx="7620000" cy="3962400"/>
          </a:xfrm>
        </p:spPr>
        <p:txBody>
          <a:bodyPr>
            <a:normAutofit fontScale="92500" lnSpcReduction="10000"/>
          </a:bodyPr>
          <a:lstStyle/>
          <a:p>
            <a:r>
              <a:rPr lang="en-US" dirty="0" smtClean="0"/>
              <a:t>The conservation of mass  leads to a way to describe the speed of a fluid in different sized channels</a:t>
            </a:r>
          </a:p>
          <a:p>
            <a:pPr lvl="1"/>
            <a:r>
              <a:rPr lang="en-US" dirty="0" smtClean="0"/>
              <a:t>Start with constant mass</a:t>
            </a:r>
          </a:p>
          <a:p>
            <a:pPr lvl="2"/>
            <a:endParaRPr lang="en-US" dirty="0" smtClean="0"/>
          </a:p>
          <a:p>
            <a:pPr lvl="1"/>
            <a:r>
              <a:rPr lang="en-US" dirty="0" smtClean="0"/>
              <a:t>Then substitute for density</a:t>
            </a:r>
          </a:p>
          <a:p>
            <a:pPr lvl="2"/>
            <a:endParaRPr lang="en-US" dirty="0" smtClean="0"/>
          </a:p>
          <a:p>
            <a:pPr lvl="1"/>
            <a:r>
              <a:rPr lang="en-US" dirty="0" smtClean="0"/>
              <a:t>Break down volume into parts</a:t>
            </a:r>
          </a:p>
          <a:p>
            <a:pPr lvl="2"/>
            <a:endParaRPr lang="en-US" dirty="0" smtClean="0"/>
          </a:p>
          <a:p>
            <a:pPr lvl="1"/>
            <a:r>
              <a:rPr lang="en-US" dirty="0" smtClean="0"/>
              <a:t>Substitute volume width for velocity &amp; time</a:t>
            </a:r>
          </a:p>
          <a:p>
            <a:pPr lvl="2"/>
            <a:endParaRPr lang="en-US" dirty="0" smtClean="0"/>
          </a:p>
          <a:p>
            <a:pPr lvl="1"/>
            <a:r>
              <a:rPr lang="en-US" dirty="0" smtClean="0"/>
              <a:t>Cancel all equivalent values</a:t>
            </a:r>
          </a:p>
          <a:p>
            <a:pPr lvl="2"/>
            <a:endParaRPr lang="en-US" dirty="0"/>
          </a:p>
        </p:txBody>
      </p:sp>
      <p:pic>
        <p:nvPicPr>
          <p:cNvPr id="7" name="Content Placeholder 6" descr="68691473195771520.png"/>
          <p:cNvPicPr>
            <a:picLocks noGrp="1" noChangeAspect="1"/>
          </p:cNvPicPr>
          <p:nvPr>
            <p:ph sz="half" idx="2"/>
          </p:nvPr>
        </p:nvPicPr>
        <p:blipFill>
          <a:blip r:embed="rId3" cstate="print"/>
          <a:stretch>
            <a:fillRect/>
          </a:stretch>
        </p:blipFill>
        <p:spPr>
          <a:xfrm>
            <a:off x="4953000" y="2286000"/>
            <a:ext cx="4038600" cy="1891411"/>
          </a:xfrm>
        </p:spPr>
      </p:pic>
      <p:graphicFrame>
        <p:nvGraphicFramePr>
          <p:cNvPr id="8" name="Object 7"/>
          <p:cNvGraphicFramePr>
            <a:graphicFrameLocks noChangeAspect="1"/>
          </p:cNvGraphicFramePr>
          <p:nvPr/>
        </p:nvGraphicFramePr>
        <p:xfrm>
          <a:off x="2057400" y="5410200"/>
          <a:ext cx="1958975" cy="605889"/>
        </p:xfrm>
        <a:graphic>
          <a:graphicData uri="http://schemas.openxmlformats.org/presentationml/2006/ole">
            <p:oleObj spid="_x0000_s8194" name="Equation" r:id="rId4" imgW="698400" imgH="215640" progId="Equation.3">
              <p:embed/>
            </p:oleObj>
          </a:graphicData>
        </a:graphic>
      </p:graphicFrame>
      <p:graphicFrame>
        <p:nvGraphicFramePr>
          <p:cNvPr id="36867" name="Object 3"/>
          <p:cNvGraphicFramePr>
            <a:graphicFrameLocks noChangeAspect="1"/>
          </p:cNvGraphicFramePr>
          <p:nvPr/>
        </p:nvGraphicFramePr>
        <p:xfrm>
          <a:off x="2377440" y="2644902"/>
          <a:ext cx="1127760" cy="479298"/>
        </p:xfrm>
        <a:graphic>
          <a:graphicData uri="http://schemas.openxmlformats.org/presentationml/2006/ole">
            <p:oleObj spid="_x0000_s8195" name="Equation" r:id="rId5" imgW="507960" imgH="215640" progId="Equation.3">
              <p:embed/>
            </p:oleObj>
          </a:graphicData>
        </a:graphic>
      </p:graphicFrame>
      <p:graphicFrame>
        <p:nvGraphicFramePr>
          <p:cNvPr id="36868" name="Object 4"/>
          <p:cNvGraphicFramePr>
            <a:graphicFrameLocks noChangeAspect="1"/>
          </p:cNvGraphicFramePr>
          <p:nvPr/>
        </p:nvGraphicFramePr>
        <p:xfrm>
          <a:off x="2133600" y="3330702"/>
          <a:ext cx="1607058" cy="479298"/>
        </p:xfrm>
        <a:graphic>
          <a:graphicData uri="http://schemas.openxmlformats.org/presentationml/2006/ole">
            <p:oleObj spid="_x0000_s8196" name="Equation" r:id="rId6" imgW="723600" imgH="215640" progId="Equation.3">
              <p:embed/>
            </p:oleObj>
          </a:graphicData>
        </a:graphic>
      </p:graphicFrame>
      <p:graphicFrame>
        <p:nvGraphicFramePr>
          <p:cNvPr id="36869" name="Object 5"/>
          <p:cNvGraphicFramePr>
            <a:graphicFrameLocks noChangeAspect="1"/>
          </p:cNvGraphicFramePr>
          <p:nvPr/>
        </p:nvGraphicFramePr>
        <p:xfrm>
          <a:off x="1676400" y="4016502"/>
          <a:ext cx="2593848" cy="479298"/>
        </p:xfrm>
        <a:graphic>
          <a:graphicData uri="http://schemas.openxmlformats.org/presentationml/2006/ole">
            <p:oleObj spid="_x0000_s8197" name="Equation" r:id="rId7" imgW="1168200" imgH="215640" progId="Equation.3">
              <p:embed/>
            </p:oleObj>
          </a:graphicData>
        </a:graphic>
      </p:graphicFrame>
      <p:graphicFrame>
        <p:nvGraphicFramePr>
          <p:cNvPr id="36870" name="Object 6"/>
          <p:cNvGraphicFramePr>
            <a:graphicFrameLocks noChangeAspect="1"/>
          </p:cNvGraphicFramePr>
          <p:nvPr/>
        </p:nvGraphicFramePr>
        <p:xfrm>
          <a:off x="1600200" y="4702302"/>
          <a:ext cx="2819400" cy="479298"/>
        </p:xfrm>
        <a:graphic>
          <a:graphicData uri="http://schemas.openxmlformats.org/presentationml/2006/ole">
            <p:oleObj spid="_x0000_s8198" name="Equation" r:id="rId8" imgW="1269720" imgH="215640" progId="Equation.3">
              <p:embed/>
            </p:oleObj>
          </a:graphicData>
        </a:graphic>
      </p:graphicFrame>
      <p:graphicFrame>
        <p:nvGraphicFramePr>
          <p:cNvPr id="36871" name="Object 7"/>
          <p:cNvGraphicFramePr>
            <a:graphicFrameLocks noChangeAspect="1"/>
          </p:cNvGraphicFramePr>
          <p:nvPr/>
        </p:nvGraphicFramePr>
        <p:xfrm>
          <a:off x="5486400" y="4953000"/>
          <a:ext cx="3189745" cy="987425"/>
        </p:xfrm>
        <a:graphic>
          <a:graphicData uri="http://schemas.openxmlformats.org/presentationml/2006/ole">
            <p:oleObj spid="_x0000_s8199" name="Equation" r:id="rId9" imgW="698400" imgH="215640" progId="Equation.3">
              <p:embed/>
            </p:oleObj>
          </a:graphicData>
        </a:graphic>
      </p:graphicFrame>
      <p:sp>
        <p:nvSpPr>
          <p:cNvPr id="14" name="TextBox 13"/>
          <p:cNvSpPr txBox="1"/>
          <p:nvPr/>
        </p:nvSpPr>
        <p:spPr>
          <a:xfrm>
            <a:off x="6019800" y="2886417"/>
            <a:ext cx="152400" cy="161583"/>
          </a:xfrm>
          <a:prstGeom prst="rect">
            <a:avLst/>
          </a:prstGeom>
          <a:solidFill>
            <a:schemeClr val="bg1"/>
          </a:solidFill>
        </p:spPr>
        <p:txBody>
          <a:bodyPr wrap="square" lIns="0" tIns="0" rIns="0" bIns="0" rtlCol="0">
            <a:spAutoFit/>
          </a:bodyPr>
          <a:lstStyle/>
          <a:p>
            <a:r>
              <a:rPr lang="en-US" sz="1050" i="1" dirty="0" smtClean="0"/>
              <a:t>x</a:t>
            </a:r>
            <a:r>
              <a:rPr lang="en-US" sz="1050" i="1" baseline="-25000" dirty="0" smtClean="0"/>
              <a:t>1</a:t>
            </a:r>
            <a:endParaRPr lang="en-US" sz="1050" i="1" dirty="0"/>
          </a:p>
        </p:txBody>
      </p:sp>
      <p:sp>
        <p:nvSpPr>
          <p:cNvPr id="15" name="TextBox 14"/>
          <p:cNvSpPr txBox="1"/>
          <p:nvPr/>
        </p:nvSpPr>
        <p:spPr>
          <a:xfrm>
            <a:off x="8077200" y="2286000"/>
            <a:ext cx="152400" cy="161583"/>
          </a:xfrm>
          <a:prstGeom prst="rect">
            <a:avLst/>
          </a:prstGeom>
          <a:solidFill>
            <a:schemeClr val="bg1"/>
          </a:solidFill>
        </p:spPr>
        <p:txBody>
          <a:bodyPr wrap="square" lIns="0" tIns="0" rIns="0" bIns="0" rtlCol="0">
            <a:spAutoFit/>
          </a:bodyPr>
          <a:lstStyle/>
          <a:p>
            <a:r>
              <a:rPr lang="en-US" sz="1050" i="1" dirty="0" smtClean="0"/>
              <a:t>x</a:t>
            </a:r>
            <a:r>
              <a:rPr lang="en-US" sz="1050" i="1" baseline="-25000" dirty="0" smtClean="0"/>
              <a:t>2</a:t>
            </a:r>
            <a:endParaRPr lang="en-US" sz="1050" i="1" dirty="0"/>
          </a:p>
        </p:txBody>
      </p:sp>
      <p:sp>
        <p:nvSpPr>
          <p:cNvPr id="17" name="TextBox 16"/>
          <p:cNvSpPr txBox="1"/>
          <p:nvPr/>
        </p:nvSpPr>
        <p:spPr>
          <a:xfrm>
            <a:off x="4953000" y="5943600"/>
            <a:ext cx="4191001" cy="276999"/>
          </a:xfrm>
          <a:prstGeom prst="rect">
            <a:avLst/>
          </a:prstGeom>
          <a:noFill/>
        </p:spPr>
        <p:txBody>
          <a:bodyPr wrap="square" rtlCol="0">
            <a:spAutoFit/>
          </a:bodyPr>
          <a:lstStyle/>
          <a:p>
            <a:r>
              <a:rPr lang="en-US" sz="1200" dirty="0" smtClean="0"/>
              <a:t>Cross-sectional Area × Velocity = Cross-sectional Area × Velocity</a:t>
            </a:r>
            <a:endParaRPr lang="en-US" sz="12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Bernoulli’s Principle</a:t>
            </a:r>
            <a:endParaRPr lang="en-US" dirty="0"/>
          </a:p>
        </p:txBody>
      </p:sp>
      <p:sp>
        <p:nvSpPr>
          <p:cNvPr id="3" name="Content Placeholder 2"/>
          <p:cNvSpPr>
            <a:spLocks noGrp="1"/>
          </p:cNvSpPr>
          <p:nvPr>
            <p:ph sz="half" idx="1"/>
          </p:nvPr>
        </p:nvSpPr>
        <p:spPr>
          <a:xfrm>
            <a:off x="457200" y="1600200"/>
            <a:ext cx="4800600" cy="4525963"/>
          </a:xfrm>
        </p:spPr>
        <p:txBody>
          <a:bodyPr/>
          <a:lstStyle/>
          <a:p>
            <a:r>
              <a:rPr lang="en-US" b="1" dirty="0" smtClean="0"/>
              <a:t>The pressure of a fluid decreases as the fluid’s velocity increases</a:t>
            </a:r>
          </a:p>
          <a:p>
            <a:pPr lvl="1"/>
            <a:r>
              <a:rPr lang="en-US" dirty="0" smtClean="0"/>
              <a:t>Helps planes fly</a:t>
            </a:r>
          </a:p>
          <a:p>
            <a:pPr lvl="1"/>
            <a:r>
              <a:rPr lang="en-US" dirty="0" smtClean="0"/>
              <a:t>Perfume spray</a:t>
            </a:r>
          </a:p>
          <a:p>
            <a:pPr lvl="1"/>
            <a:r>
              <a:rPr lang="en-US" dirty="0" smtClean="0"/>
              <a:t>Floats ping-pong balls</a:t>
            </a:r>
          </a:p>
          <a:p>
            <a:pPr lvl="1"/>
            <a:r>
              <a:rPr lang="en-US" dirty="0" smtClean="0"/>
              <a:t>Tears shingles off houses</a:t>
            </a:r>
          </a:p>
          <a:p>
            <a:pPr lvl="1"/>
            <a:r>
              <a:rPr lang="en-US" dirty="0" smtClean="0"/>
              <a:t>Laboratory sink vacuums</a:t>
            </a:r>
          </a:p>
          <a:p>
            <a:pPr lvl="1"/>
            <a:r>
              <a:rPr lang="en-US" dirty="0" smtClean="0"/>
              <a:t>Passing cars shake toward each other on 2-lane roads</a:t>
            </a:r>
            <a:endParaRPr lang="en-US" dirty="0"/>
          </a:p>
        </p:txBody>
      </p:sp>
      <p:pic>
        <p:nvPicPr>
          <p:cNvPr id="5" name="Content Placeholder 4" descr="VenturiFlow.png"/>
          <p:cNvPicPr>
            <a:picLocks noGrp="1" noChangeAspect="1"/>
          </p:cNvPicPr>
          <p:nvPr>
            <p:ph sz="half" idx="2"/>
          </p:nvPr>
        </p:nvPicPr>
        <p:blipFill>
          <a:blip r:embed="rId3" cstate="print"/>
          <a:stretch>
            <a:fillRect/>
          </a:stretch>
        </p:blipFill>
        <p:spPr>
          <a:xfrm>
            <a:off x="5619750" y="4067175"/>
            <a:ext cx="2095500" cy="1952625"/>
          </a:xfrm>
        </p:spPr>
      </p:pic>
      <p:pic>
        <p:nvPicPr>
          <p:cNvPr id="6" name="Picture 5" descr="x-zylo-flying-principles-3.gif"/>
          <p:cNvPicPr>
            <a:picLocks noChangeAspect="1"/>
          </p:cNvPicPr>
          <p:nvPr/>
        </p:nvPicPr>
        <p:blipFill>
          <a:blip r:embed="rId4" cstate="print"/>
          <a:srcRect l="2556" t="3306" r="2875" b="4132"/>
          <a:stretch>
            <a:fillRect/>
          </a:stretch>
        </p:blipFill>
        <p:spPr>
          <a:xfrm>
            <a:off x="4953000" y="1600200"/>
            <a:ext cx="3200400" cy="2421924"/>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Bernoulli’s Principle</a:t>
            </a:r>
            <a:endParaRPr lang="en-US" dirty="0"/>
          </a:p>
        </p:txBody>
      </p:sp>
      <p:sp>
        <p:nvSpPr>
          <p:cNvPr id="6144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443" name="Rectangle 3"/>
          <p:cNvSpPr>
            <a:spLocks noChangeArrowheads="1"/>
          </p:cNvSpPr>
          <p:nvPr/>
        </p:nvSpPr>
        <p:spPr bwMode="auto">
          <a:xfrm>
            <a:off x="1371600" y="7143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3716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61445" name="Content Placeholder 9"/>
          <p:cNvGraphicFramePr>
            <a:graphicFrameLocks noChangeAspect="1"/>
          </p:cNvGraphicFramePr>
          <p:nvPr/>
        </p:nvGraphicFramePr>
        <p:xfrm>
          <a:off x="339725" y="3630612"/>
          <a:ext cx="8464550" cy="1474788"/>
        </p:xfrm>
        <a:graphic>
          <a:graphicData uri="http://schemas.openxmlformats.org/presentationml/2006/ole">
            <p:oleObj spid="_x0000_s61445" name="Equation" r:id="rId3" imgW="2260440" imgH="393480" progId="Equation.3">
              <p:embed/>
            </p:oleObj>
          </a:graphicData>
        </a:graphic>
      </p:graphicFrame>
      <p:sp>
        <p:nvSpPr>
          <p:cNvPr id="14" name="Content Placeholder 13"/>
          <p:cNvSpPr>
            <a:spLocks noGrp="1"/>
          </p:cNvSpPr>
          <p:nvPr>
            <p:ph idx="1"/>
          </p:nvPr>
        </p:nvSpPr>
        <p:spPr/>
        <p:txBody>
          <a:bodyPr/>
          <a:lstStyle/>
          <a:p>
            <a:r>
              <a:rPr lang="en-US" dirty="0" smtClean="0"/>
              <a:t>This equation of many terms can show the relationship between several ideas</a:t>
            </a:r>
          </a:p>
          <a:p>
            <a:pPr lvl="1"/>
            <a:r>
              <a:rPr lang="en-US" dirty="0" smtClean="0"/>
              <a:t>Comparative values on opposite sides</a:t>
            </a:r>
          </a:p>
          <a:p>
            <a:pPr lvl="1"/>
            <a:r>
              <a:rPr lang="en-US" dirty="0" smtClean="0"/>
              <a:t>Cancel out terms to find other equations</a:t>
            </a:r>
            <a:endParaRPr lang="en-US" dirty="0"/>
          </a:p>
        </p:txBody>
      </p:sp>
      <p:grpSp>
        <p:nvGrpSpPr>
          <p:cNvPr id="23" name="Group 22"/>
          <p:cNvGrpSpPr/>
          <p:nvPr/>
        </p:nvGrpSpPr>
        <p:grpSpPr>
          <a:xfrm>
            <a:off x="304800" y="4876800"/>
            <a:ext cx="5029200" cy="1359932"/>
            <a:chOff x="304800" y="4876800"/>
            <a:chExt cx="5029200" cy="1359932"/>
          </a:xfrm>
        </p:grpSpPr>
        <p:sp>
          <p:nvSpPr>
            <p:cNvPr id="17" name="TextBox 16"/>
            <p:cNvSpPr txBox="1"/>
            <p:nvPr/>
          </p:nvSpPr>
          <p:spPr>
            <a:xfrm>
              <a:off x="1447800" y="5867400"/>
              <a:ext cx="1003480" cy="369332"/>
            </a:xfrm>
            <a:prstGeom prst="rect">
              <a:avLst/>
            </a:prstGeom>
            <a:noFill/>
          </p:spPr>
          <p:txBody>
            <a:bodyPr wrap="none" rtlCol="0">
              <a:spAutoFit/>
            </a:bodyPr>
            <a:lstStyle/>
            <a:p>
              <a:r>
                <a:rPr lang="en-US" b="1" dirty="0" smtClean="0">
                  <a:solidFill>
                    <a:schemeClr val="accent6">
                      <a:lumMod val="75000"/>
                    </a:schemeClr>
                  </a:solidFill>
                </a:rPr>
                <a:t>Pressure</a:t>
              </a:r>
              <a:endParaRPr lang="en-US" b="1" dirty="0">
                <a:solidFill>
                  <a:schemeClr val="accent6">
                    <a:lumMod val="75000"/>
                  </a:schemeClr>
                </a:solidFill>
              </a:endParaRPr>
            </a:p>
          </p:txBody>
        </p:sp>
        <p:grpSp>
          <p:nvGrpSpPr>
            <p:cNvPr id="22" name="Group 21"/>
            <p:cNvGrpSpPr/>
            <p:nvPr/>
          </p:nvGrpSpPr>
          <p:grpSpPr>
            <a:xfrm>
              <a:off x="304800" y="4876800"/>
              <a:ext cx="5029200" cy="1175266"/>
              <a:chOff x="304800" y="4876800"/>
              <a:chExt cx="5029200" cy="1175266"/>
            </a:xfrm>
          </p:grpSpPr>
          <p:sp>
            <p:nvSpPr>
              <p:cNvPr id="15" name="Rectangle 14"/>
              <p:cNvSpPr/>
              <p:nvPr/>
            </p:nvSpPr>
            <p:spPr>
              <a:xfrm>
                <a:off x="304800" y="4876800"/>
                <a:ext cx="609600" cy="76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724400" y="4876800"/>
                <a:ext cx="609600" cy="76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hape 18"/>
              <p:cNvCxnSpPr>
                <a:stCxn id="16" idx="2"/>
                <a:endCxn id="17" idx="3"/>
              </p:cNvCxnSpPr>
              <p:nvPr/>
            </p:nvCxnSpPr>
            <p:spPr>
              <a:xfrm rot="5400000">
                <a:off x="3190707" y="4213573"/>
                <a:ext cx="1099066" cy="2577920"/>
              </a:xfrm>
              <a:prstGeom prst="curvedConnector2">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hape 20"/>
              <p:cNvCxnSpPr>
                <a:stCxn id="15" idx="2"/>
                <a:endCxn id="17" idx="1"/>
              </p:cNvCxnSpPr>
              <p:nvPr/>
            </p:nvCxnSpPr>
            <p:spPr>
              <a:xfrm rot="16200000" flipH="1">
                <a:off x="479167" y="5083433"/>
                <a:ext cx="1099066" cy="838200"/>
              </a:xfrm>
              <a:prstGeom prst="curvedConnector2">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4" name="Group 23"/>
          <p:cNvGrpSpPr/>
          <p:nvPr/>
        </p:nvGrpSpPr>
        <p:grpSpPr>
          <a:xfrm>
            <a:off x="1524000" y="4800596"/>
            <a:ext cx="5029200" cy="1789334"/>
            <a:chOff x="304800" y="4876800"/>
            <a:chExt cx="5029200" cy="981526"/>
          </a:xfrm>
        </p:grpSpPr>
        <p:sp>
          <p:nvSpPr>
            <p:cNvPr id="25" name="TextBox 24"/>
            <p:cNvSpPr txBox="1"/>
            <p:nvPr/>
          </p:nvSpPr>
          <p:spPr>
            <a:xfrm>
              <a:off x="2438400" y="5503786"/>
              <a:ext cx="1066800" cy="354540"/>
            </a:xfrm>
            <a:prstGeom prst="rect">
              <a:avLst/>
            </a:prstGeom>
            <a:noFill/>
          </p:spPr>
          <p:txBody>
            <a:bodyPr wrap="square" rtlCol="0">
              <a:spAutoFit/>
            </a:bodyPr>
            <a:lstStyle/>
            <a:p>
              <a:pPr algn="ctr"/>
              <a:r>
                <a:rPr lang="en-US" b="1" dirty="0" smtClean="0">
                  <a:solidFill>
                    <a:schemeClr val="accent3">
                      <a:lumMod val="75000"/>
                    </a:schemeClr>
                  </a:solidFill>
                </a:rPr>
                <a:t>Potential Energy</a:t>
              </a:r>
              <a:endParaRPr lang="en-US" b="1" dirty="0">
                <a:solidFill>
                  <a:schemeClr val="accent3">
                    <a:lumMod val="75000"/>
                  </a:schemeClr>
                </a:solidFill>
              </a:endParaRPr>
            </a:p>
          </p:txBody>
        </p:sp>
        <p:grpSp>
          <p:nvGrpSpPr>
            <p:cNvPr id="26" name="Group 21"/>
            <p:cNvGrpSpPr/>
            <p:nvPr/>
          </p:nvGrpSpPr>
          <p:grpSpPr>
            <a:xfrm>
              <a:off x="304800" y="4876800"/>
              <a:ext cx="5029200" cy="804256"/>
              <a:chOff x="304800" y="4876800"/>
              <a:chExt cx="5029200" cy="804256"/>
            </a:xfrm>
          </p:grpSpPr>
          <p:sp>
            <p:nvSpPr>
              <p:cNvPr id="27" name="Rectangle 26"/>
              <p:cNvSpPr/>
              <p:nvPr/>
            </p:nvSpPr>
            <p:spPr>
              <a:xfrm>
                <a:off x="304800" y="4876800"/>
                <a:ext cx="609600" cy="3443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724400" y="4876800"/>
                <a:ext cx="609600" cy="3443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hape 28"/>
              <p:cNvCxnSpPr>
                <a:stCxn id="28" idx="2"/>
                <a:endCxn id="25" idx="3"/>
              </p:cNvCxnSpPr>
              <p:nvPr/>
            </p:nvCxnSpPr>
            <p:spPr>
              <a:xfrm rot="5400000">
                <a:off x="3882292" y="4534148"/>
                <a:ext cx="769816" cy="1524000"/>
              </a:xfrm>
              <a:prstGeom prst="curvedConnector2">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hape 29"/>
              <p:cNvCxnSpPr>
                <a:stCxn id="27" idx="2"/>
                <a:endCxn id="25" idx="1"/>
              </p:cNvCxnSpPr>
              <p:nvPr/>
            </p:nvCxnSpPr>
            <p:spPr>
              <a:xfrm rot="16200000" flipH="1">
                <a:off x="1139092" y="4381748"/>
                <a:ext cx="769816" cy="1828800"/>
              </a:xfrm>
              <a:prstGeom prst="curvedConnector2">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31" name="Group 30"/>
          <p:cNvGrpSpPr/>
          <p:nvPr/>
        </p:nvGrpSpPr>
        <p:grpSpPr>
          <a:xfrm>
            <a:off x="3352800" y="4800603"/>
            <a:ext cx="5257800" cy="1636929"/>
            <a:chOff x="304800" y="4876800"/>
            <a:chExt cx="5257800" cy="771981"/>
          </a:xfrm>
        </p:grpSpPr>
        <p:sp>
          <p:nvSpPr>
            <p:cNvPr id="32" name="TextBox 31"/>
            <p:cNvSpPr txBox="1"/>
            <p:nvPr/>
          </p:nvSpPr>
          <p:spPr>
            <a:xfrm>
              <a:off x="3048000" y="5343969"/>
              <a:ext cx="838200" cy="304812"/>
            </a:xfrm>
            <a:prstGeom prst="rect">
              <a:avLst/>
            </a:prstGeom>
            <a:noFill/>
          </p:spPr>
          <p:txBody>
            <a:bodyPr wrap="square" rtlCol="0">
              <a:spAutoFit/>
            </a:bodyPr>
            <a:lstStyle/>
            <a:p>
              <a:pPr algn="ctr"/>
              <a:r>
                <a:rPr lang="en-US" b="1" dirty="0" smtClean="0">
                  <a:solidFill>
                    <a:schemeClr val="tx2">
                      <a:lumMod val="60000"/>
                      <a:lumOff val="40000"/>
                    </a:schemeClr>
                  </a:solidFill>
                </a:rPr>
                <a:t>Kinetic Energy</a:t>
              </a:r>
              <a:endParaRPr lang="en-US" b="1" dirty="0">
                <a:solidFill>
                  <a:schemeClr val="tx2">
                    <a:lumMod val="60000"/>
                    <a:lumOff val="40000"/>
                  </a:schemeClr>
                </a:solidFill>
              </a:endParaRPr>
            </a:p>
          </p:txBody>
        </p:sp>
        <p:grpSp>
          <p:nvGrpSpPr>
            <p:cNvPr id="33" name="Group 21"/>
            <p:cNvGrpSpPr/>
            <p:nvPr/>
          </p:nvGrpSpPr>
          <p:grpSpPr>
            <a:xfrm>
              <a:off x="304800" y="4876800"/>
              <a:ext cx="5257800" cy="619573"/>
              <a:chOff x="304800" y="4876800"/>
              <a:chExt cx="5257800" cy="619573"/>
            </a:xfrm>
          </p:grpSpPr>
          <p:sp>
            <p:nvSpPr>
              <p:cNvPr id="34" name="Rectangle 33"/>
              <p:cNvSpPr/>
              <p:nvPr/>
            </p:nvSpPr>
            <p:spPr>
              <a:xfrm>
                <a:off x="304800" y="4876800"/>
                <a:ext cx="762000" cy="3593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724400" y="4876800"/>
                <a:ext cx="838200" cy="3593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hape 35"/>
              <p:cNvCxnSpPr>
                <a:stCxn id="35" idx="2"/>
                <a:endCxn id="32" idx="3"/>
              </p:cNvCxnSpPr>
              <p:nvPr/>
            </p:nvCxnSpPr>
            <p:spPr>
              <a:xfrm rot="5400000">
                <a:off x="4223031" y="4575904"/>
                <a:ext cx="583639" cy="1257300"/>
              </a:xfrm>
              <a:prstGeom prst="curvedConnector2">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7" name="Shape 36"/>
              <p:cNvCxnSpPr>
                <a:stCxn id="34" idx="2"/>
                <a:endCxn id="32" idx="1"/>
              </p:cNvCxnSpPr>
              <p:nvPr/>
            </p:nvCxnSpPr>
            <p:spPr>
              <a:xfrm rot="16200000" flipH="1">
                <a:off x="1575081" y="4023454"/>
                <a:ext cx="583639" cy="2362200"/>
              </a:xfrm>
              <a:prstGeom prst="curvedConnector2">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Density </a:t>
            </a:r>
            <a:endParaRPr lang="en-US" dirty="0"/>
          </a:p>
        </p:txBody>
      </p:sp>
      <p:sp>
        <p:nvSpPr>
          <p:cNvPr id="6" name="Content Placeholder 5"/>
          <p:cNvSpPr>
            <a:spLocks noGrp="1"/>
          </p:cNvSpPr>
          <p:nvPr>
            <p:ph idx="1"/>
          </p:nvPr>
        </p:nvSpPr>
        <p:spPr/>
        <p:txBody>
          <a:bodyPr>
            <a:normAutofit/>
          </a:bodyPr>
          <a:lstStyle/>
          <a:p>
            <a:r>
              <a:rPr lang="en-US" i="1" dirty="0" smtClean="0"/>
              <a:t>Density</a:t>
            </a:r>
            <a:r>
              <a:rPr lang="en-US" dirty="0" smtClean="0"/>
              <a:t> (mass density) is the mass per unit volume of a substance</a:t>
            </a:r>
          </a:p>
          <a:p>
            <a:pPr lvl="1"/>
            <a:r>
              <a:rPr lang="en-US" dirty="0" smtClean="0"/>
              <a:t>Density is represented by rho (</a:t>
            </a:r>
            <a:r>
              <a:rPr lang="el-GR" dirty="0" smtClean="0"/>
              <a:t>ρ</a:t>
            </a:r>
            <a:r>
              <a:rPr lang="en-US" dirty="0" smtClean="0"/>
              <a:t>)</a:t>
            </a:r>
          </a:p>
          <a:p>
            <a:pPr lvl="1"/>
            <a:r>
              <a:rPr lang="en-US" dirty="0" smtClean="0"/>
              <a:t>The SI standard for mass density is kg/m</a:t>
            </a:r>
            <a:r>
              <a:rPr lang="en-US" baseline="30000" dirty="0" smtClean="0"/>
              <a:t>3</a:t>
            </a:r>
          </a:p>
          <a:p>
            <a:pPr lvl="1"/>
            <a:r>
              <a:rPr lang="en-US" dirty="0" smtClean="0"/>
              <a:t>Another common unit for density is g/ml</a:t>
            </a:r>
          </a:p>
          <a:p>
            <a:r>
              <a:rPr lang="en-US" i="1" dirty="0" smtClean="0"/>
              <a:t>Specific Gravity</a:t>
            </a:r>
            <a:r>
              <a:rPr lang="en-US" dirty="0" smtClean="0"/>
              <a:t> is a ratio compared to water used to express density without units</a:t>
            </a:r>
          </a:p>
          <a:p>
            <a:pPr lvl="1"/>
            <a:r>
              <a:rPr lang="en-US" dirty="0" smtClean="0"/>
              <a:t>Same scale as kg/L</a:t>
            </a:r>
          </a:p>
        </p:txBody>
      </p:sp>
      <p:graphicFrame>
        <p:nvGraphicFramePr>
          <p:cNvPr id="7" name="Object 6"/>
          <p:cNvGraphicFramePr>
            <a:graphicFrameLocks noChangeAspect="1"/>
          </p:cNvGraphicFramePr>
          <p:nvPr/>
        </p:nvGraphicFramePr>
        <p:xfrm>
          <a:off x="6400800" y="2239010"/>
          <a:ext cx="1066800" cy="944880"/>
        </p:xfrm>
        <a:graphic>
          <a:graphicData uri="http://schemas.openxmlformats.org/presentationml/2006/ole">
            <p:oleObj spid="_x0000_s1026" name="Equation" r:id="rId3" imgW="444240" imgH="393480" progId="Equation.3">
              <p:embed/>
            </p:oleObj>
          </a:graphicData>
        </a:graphic>
      </p:graphicFrame>
      <p:graphicFrame>
        <p:nvGraphicFramePr>
          <p:cNvPr id="8" name="Object 7"/>
          <p:cNvGraphicFramePr>
            <a:graphicFrameLocks noChangeAspect="1"/>
          </p:cNvGraphicFramePr>
          <p:nvPr/>
        </p:nvGraphicFramePr>
        <p:xfrm>
          <a:off x="4673600" y="5029200"/>
          <a:ext cx="4165600" cy="1219200"/>
        </p:xfrm>
        <a:graphic>
          <a:graphicData uri="http://schemas.openxmlformats.org/presentationml/2006/ole">
            <p:oleObj spid="_x0000_s1027" name="Equation" r:id="rId4" imgW="1562040" imgH="457200" progId="Equation.3">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Properties</a:t>
            </a:r>
            <a:endParaRPr lang="en-US" dirty="0"/>
          </a:p>
        </p:txBody>
      </p:sp>
      <p:sp>
        <p:nvSpPr>
          <p:cNvPr id="3" name="Content Placeholder 2"/>
          <p:cNvSpPr>
            <a:spLocks noGrp="1"/>
          </p:cNvSpPr>
          <p:nvPr>
            <p:ph sz="half" idx="1"/>
          </p:nvPr>
        </p:nvSpPr>
        <p:spPr>
          <a:xfrm>
            <a:off x="457200" y="1600200"/>
            <a:ext cx="4343400" cy="4525963"/>
          </a:xfrm>
        </p:spPr>
        <p:txBody>
          <a:bodyPr>
            <a:normAutofit fontScale="70000" lnSpcReduction="20000"/>
          </a:bodyPr>
          <a:lstStyle/>
          <a:p>
            <a:r>
              <a:rPr lang="en-US" i="1" dirty="0" smtClean="0"/>
              <a:t>Viscosity</a:t>
            </a:r>
            <a:r>
              <a:rPr lang="en-US" dirty="0" smtClean="0"/>
              <a:t> is the internal resistance to flow</a:t>
            </a:r>
          </a:p>
          <a:p>
            <a:pPr lvl="1"/>
            <a:r>
              <a:rPr lang="en-US" dirty="0" smtClean="0"/>
              <a:t>Determines how the fluid will move</a:t>
            </a:r>
          </a:p>
          <a:p>
            <a:pPr lvl="2"/>
            <a:r>
              <a:rPr lang="en-US" dirty="0" smtClean="0"/>
              <a:t>(high=slow, low=fast)</a:t>
            </a:r>
          </a:p>
          <a:p>
            <a:r>
              <a:rPr lang="en-US" dirty="0" smtClean="0"/>
              <a:t>Liquids have the lowest average kinetic energy of fluids, so their particles are closer together than those of gasses </a:t>
            </a:r>
          </a:p>
          <a:p>
            <a:pPr lvl="1"/>
            <a:r>
              <a:rPr lang="en-US" dirty="0" smtClean="0"/>
              <a:t>This means that (ideally) liquids cannot be compressed any further</a:t>
            </a:r>
          </a:p>
          <a:p>
            <a:r>
              <a:rPr lang="en-US" dirty="0" smtClean="0"/>
              <a:t>At high enough temperature and pressure liquids and gasses become indistinguishable (supercritical)</a:t>
            </a:r>
          </a:p>
          <a:p>
            <a:pPr lvl="1"/>
            <a:r>
              <a:rPr lang="en-US" dirty="0" smtClean="0"/>
              <a:t>Furthermore, Jupiter’s center is so highly pressurized that hydrogen is compressed to a </a:t>
            </a:r>
            <a:r>
              <a:rPr lang="en-US" dirty="0" err="1" smtClean="0"/>
              <a:t>quazi</a:t>
            </a:r>
            <a:r>
              <a:rPr lang="en-US" dirty="0" smtClean="0"/>
              <a:t>-solid state</a:t>
            </a:r>
            <a:endParaRPr lang="en-US" dirty="0"/>
          </a:p>
        </p:txBody>
      </p:sp>
      <p:pic>
        <p:nvPicPr>
          <p:cNvPr id="5" name="Content Placeholder 4" descr="phase_diag.png"/>
          <p:cNvPicPr>
            <a:picLocks noGrp="1" noChangeAspect="1"/>
          </p:cNvPicPr>
          <p:nvPr>
            <p:ph sz="half" idx="2"/>
          </p:nvPr>
        </p:nvPicPr>
        <p:blipFill>
          <a:blip r:embed="rId2" cstate="print"/>
          <a:stretch>
            <a:fillRect/>
          </a:stretch>
        </p:blipFill>
        <p:spPr>
          <a:xfrm>
            <a:off x="4861212" y="2039745"/>
            <a:ext cx="3612576" cy="3646872"/>
          </a:xfrm>
        </p:spPr>
      </p:pic>
      <p:sp>
        <p:nvSpPr>
          <p:cNvPr id="7" name="Freeform 6"/>
          <p:cNvSpPr/>
          <p:nvPr/>
        </p:nvSpPr>
        <p:spPr>
          <a:xfrm>
            <a:off x="5323114" y="2498271"/>
            <a:ext cx="2890157" cy="2792186"/>
          </a:xfrm>
          <a:custGeom>
            <a:avLst/>
            <a:gdLst>
              <a:gd name="connsiteX0" fmla="*/ 1371600 w 2890157"/>
              <a:gd name="connsiteY0" fmla="*/ 0 h 2792186"/>
              <a:gd name="connsiteX1" fmla="*/ 2890157 w 2890157"/>
              <a:gd name="connsiteY1" fmla="*/ 0 h 2792186"/>
              <a:gd name="connsiteX2" fmla="*/ 2890157 w 2890157"/>
              <a:gd name="connsiteY2" fmla="*/ 2677886 h 2792186"/>
              <a:gd name="connsiteX3" fmla="*/ 2841172 w 2890157"/>
              <a:gd name="connsiteY3" fmla="*/ 2775858 h 2792186"/>
              <a:gd name="connsiteX4" fmla="*/ 0 w 2890157"/>
              <a:gd name="connsiteY4" fmla="*/ 2792186 h 2792186"/>
              <a:gd name="connsiteX5" fmla="*/ 0 w 2890157"/>
              <a:gd name="connsiteY5" fmla="*/ 2628900 h 2792186"/>
              <a:gd name="connsiteX6" fmla="*/ 555172 w 2890157"/>
              <a:gd name="connsiteY6" fmla="*/ 2057400 h 2792186"/>
              <a:gd name="connsiteX7" fmla="*/ 963386 w 2890157"/>
              <a:gd name="connsiteY7" fmla="*/ 1730829 h 2792186"/>
              <a:gd name="connsiteX8" fmla="*/ 1077686 w 2890157"/>
              <a:gd name="connsiteY8" fmla="*/ 996043 h 2792186"/>
              <a:gd name="connsiteX9" fmla="*/ 1371600 w 2890157"/>
              <a:gd name="connsiteY9" fmla="*/ 0 h 2792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0157" h="2792186">
                <a:moveTo>
                  <a:pt x="1371600" y="0"/>
                </a:moveTo>
                <a:lnTo>
                  <a:pt x="2890157" y="0"/>
                </a:lnTo>
                <a:lnTo>
                  <a:pt x="2890157" y="2677886"/>
                </a:lnTo>
                <a:lnTo>
                  <a:pt x="2841172" y="2775858"/>
                </a:lnTo>
                <a:lnTo>
                  <a:pt x="0" y="2792186"/>
                </a:lnTo>
                <a:lnTo>
                  <a:pt x="0" y="2628900"/>
                </a:lnTo>
                <a:lnTo>
                  <a:pt x="555172" y="2057400"/>
                </a:lnTo>
                <a:lnTo>
                  <a:pt x="963386" y="1730829"/>
                </a:lnTo>
                <a:lnTo>
                  <a:pt x="1077686" y="996043"/>
                </a:lnTo>
                <a:lnTo>
                  <a:pt x="1371600" y="0"/>
                </a:lnTo>
                <a:close/>
              </a:path>
            </a:pathLst>
          </a:custGeom>
          <a:solidFill>
            <a:schemeClr val="accent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891171" y="2133600"/>
            <a:ext cx="805029" cy="400110"/>
          </a:xfrm>
          <a:prstGeom prst="rect">
            <a:avLst/>
          </a:prstGeom>
          <a:noFill/>
        </p:spPr>
        <p:txBody>
          <a:bodyPr wrap="none" rtlCol="0">
            <a:spAutoFit/>
          </a:bodyPr>
          <a:lstStyle/>
          <a:p>
            <a:r>
              <a:rPr lang="en-US" sz="2000" b="1" dirty="0" smtClean="0">
                <a:solidFill>
                  <a:schemeClr val="accent1">
                    <a:lumMod val="75000"/>
                  </a:schemeClr>
                </a:solidFill>
              </a:rPr>
              <a:t>Fluids</a:t>
            </a:r>
            <a:endParaRPr lang="en-US" sz="2000"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Archimedes’ Principle</a:t>
            </a:r>
            <a:endParaRPr lang="en-US" dirty="0"/>
          </a:p>
        </p:txBody>
      </p:sp>
      <p:sp>
        <p:nvSpPr>
          <p:cNvPr id="3" name="Content Placeholder 2"/>
          <p:cNvSpPr>
            <a:spLocks noGrp="1"/>
          </p:cNvSpPr>
          <p:nvPr>
            <p:ph sz="half" idx="1"/>
          </p:nvPr>
        </p:nvSpPr>
        <p:spPr/>
        <p:txBody>
          <a:bodyPr/>
          <a:lstStyle/>
          <a:p>
            <a:pPr marL="0" indent="342900">
              <a:buNone/>
            </a:pPr>
            <a:r>
              <a:rPr lang="en-US" dirty="0" smtClean="0"/>
              <a:t>Any object completely or partially submerged in a fluid experiences an upward </a:t>
            </a:r>
            <a:r>
              <a:rPr lang="en-US" i="1" dirty="0" smtClean="0"/>
              <a:t>buoyant force </a:t>
            </a:r>
            <a:r>
              <a:rPr lang="en-US" dirty="0" smtClean="0"/>
              <a:t>equal in magnitude to the weight of the fluid displaced by the object </a:t>
            </a:r>
          </a:p>
        </p:txBody>
      </p:sp>
      <p:graphicFrame>
        <p:nvGraphicFramePr>
          <p:cNvPr id="2052" name="Content Placeholder 4"/>
          <p:cNvGraphicFramePr>
            <a:graphicFrameLocks noChangeAspect="1"/>
          </p:cNvGraphicFramePr>
          <p:nvPr/>
        </p:nvGraphicFramePr>
        <p:xfrm>
          <a:off x="457200" y="4724400"/>
          <a:ext cx="4038600" cy="752475"/>
        </p:xfrm>
        <a:graphic>
          <a:graphicData uri="http://schemas.openxmlformats.org/presentationml/2006/ole">
            <p:oleObj spid="_x0000_s2050" name="Equation" r:id="rId3" imgW="1295280" imgH="241200" progId="Equation.3">
              <p:embed/>
            </p:oleObj>
          </a:graphicData>
        </a:graphic>
      </p:graphicFrame>
      <p:graphicFrame>
        <p:nvGraphicFramePr>
          <p:cNvPr id="11" name="Object 10"/>
          <p:cNvGraphicFramePr>
            <a:graphicFrameLocks noChangeAspect="1"/>
          </p:cNvGraphicFramePr>
          <p:nvPr/>
        </p:nvGraphicFramePr>
        <p:xfrm>
          <a:off x="4514850" y="3321050"/>
          <a:ext cx="114300" cy="215900"/>
        </p:xfrm>
        <a:graphic>
          <a:graphicData uri="http://schemas.openxmlformats.org/presentationml/2006/ole">
            <p:oleObj spid="_x0000_s2051" name="Equation" r:id="rId4" imgW="114120" imgH="215640" progId="Equation.3">
              <p:embed/>
            </p:oleObj>
          </a:graphicData>
        </a:graphic>
      </p:graphicFrame>
      <p:pic>
        <p:nvPicPr>
          <p:cNvPr id="18" name="Picture 9" descr="C:\Documents and Settings\crice\Local Settings\Temporary Internet Files\Content.IE5\DR0Q2DBF\MP900403465[1].jpg"/>
          <p:cNvPicPr>
            <a:picLocks noGrp="1" noChangeAspect="1" noChangeArrowheads="1"/>
          </p:cNvPicPr>
          <p:nvPr>
            <p:ph sz="half" idx="2"/>
          </p:nvPr>
        </p:nvPicPr>
        <p:blipFill>
          <a:blip r:embed="rId5" cstate="print"/>
          <a:srcRect/>
          <a:stretch>
            <a:fillRect/>
          </a:stretch>
        </p:blipFill>
        <p:spPr bwMode="auto">
          <a:xfrm>
            <a:off x="4724400" y="1433713"/>
            <a:ext cx="3886200" cy="4858936"/>
          </a:xfrm>
          <a:prstGeom prst="rect">
            <a:avLst/>
          </a:prstGeom>
          <a:noFill/>
        </p:spPr>
      </p:pic>
      <p:sp>
        <p:nvSpPr>
          <p:cNvPr id="19" name="Down Arrow 18"/>
          <p:cNvSpPr/>
          <p:nvPr/>
        </p:nvSpPr>
        <p:spPr>
          <a:xfrm>
            <a:off x="5334000" y="4191000"/>
            <a:ext cx="762000" cy="1447800"/>
          </a:xfrm>
          <a:prstGeom prst="downArrow">
            <a:avLst/>
          </a:prstGeom>
        </p:spPr>
        <p:style>
          <a:lnRef idx="1">
            <a:schemeClr val="accent3"/>
          </a:lnRef>
          <a:fillRef idx="2">
            <a:schemeClr val="accent3"/>
          </a:fillRef>
          <a:effectRef idx="1">
            <a:schemeClr val="accent3"/>
          </a:effectRef>
          <a:fontRef idx="minor">
            <a:schemeClr val="dk1"/>
          </a:fontRef>
        </p:style>
        <p:txBody>
          <a:bodyPr vert="vert" rtlCol="0" anchor="ctr"/>
          <a:lstStyle/>
          <a:p>
            <a:pPr algn="ctr"/>
            <a:r>
              <a:rPr lang="en-US" sz="1400" b="1" dirty="0" smtClean="0"/>
              <a:t>Weight</a:t>
            </a:r>
            <a:r>
              <a:rPr lang="en-US" sz="1400" dirty="0" smtClean="0"/>
              <a:t> of the  </a:t>
            </a:r>
            <a:r>
              <a:rPr lang="en-US" sz="1400" i="1" dirty="0" smtClean="0"/>
              <a:t>hot air balloon</a:t>
            </a:r>
            <a:endParaRPr lang="en-US" sz="1400" i="1" dirty="0"/>
          </a:p>
        </p:txBody>
      </p:sp>
      <p:grpSp>
        <p:nvGrpSpPr>
          <p:cNvPr id="4" name="Group 23"/>
          <p:cNvGrpSpPr/>
          <p:nvPr/>
        </p:nvGrpSpPr>
        <p:grpSpPr>
          <a:xfrm>
            <a:off x="5334000" y="2057400"/>
            <a:ext cx="2652617" cy="2728817"/>
            <a:chOff x="5334000" y="2057400"/>
            <a:chExt cx="2652617" cy="2728817"/>
          </a:xfrm>
        </p:grpSpPr>
        <p:sp>
          <p:nvSpPr>
            <p:cNvPr id="20" name="Down Arrow 19"/>
            <p:cNvSpPr/>
            <p:nvPr/>
          </p:nvSpPr>
          <p:spPr>
            <a:xfrm flipV="1">
              <a:off x="5334000" y="2057400"/>
              <a:ext cx="762000" cy="2057400"/>
            </a:xfrm>
            <a:prstGeom prst="downArrow">
              <a:avLst/>
            </a:prstGeom>
          </p:spPr>
          <p:style>
            <a:lnRef idx="1">
              <a:schemeClr val="accent6"/>
            </a:lnRef>
            <a:fillRef idx="2">
              <a:schemeClr val="accent6"/>
            </a:fillRef>
            <a:effectRef idx="1">
              <a:schemeClr val="accent6"/>
            </a:effectRef>
            <a:fontRef idx="minor">
              <a:schemeClr val="dk1"/>
            </a:fontRef>
          </p:style>
          <p:txBody>
            <a:bodyPr vert="vert" rtlCol="0" anchor="ctr"/>
            <a:lstStyle/>
            <a:p>
              <a:pPr algn="ctr"/>
              <a:r>
                <a:rPr lang="en-US" sz="1400" b="1" dirty="0" smtClean="0"/>
                <a:t>Buoyant force </a:t>
              </a:r>
              <a:r>
                <a:rPr lang="en-US" sz="1400" dirty="0" smtClean="0"/>
                <a:t>of </a:t>
              </a:r>
              <a:r>
                <a:rPr lang="en-US" sz="1400" i="1" dirty="0" smtClean="0"/>
                <a:t>displaced air</a:t>
              </a:r>
              <a:endParaRPr lang="en-US" sz="1400" i="1" dirty="0"/>
            </a:p>
          </p:txBody>
        </p:sp>
        <p:sp>
          <p:nvSpPr>
            <p:cNvPr id="23" name="Teardrop 22"/>
            <p:cNvSpPr/>
            <p:nvPr/>
          </p:nvSpPr>
          <p:spPr>
            <a:xfrm rot="8090659">
              <a:off x="6041618" y="2841218"/>
              <a:ext cx="1944999" cy="1944999"/>
            </a:xfrm>
            <a:prstGeom prst="teardrop">
              <a:avLst>
                <a:gd name="adj" fmla="val 98771"/>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a:xfrm>
            <a:off x="4724400" y="5678269"/>
            <a:ext cx="3886200" cy="646331"/>
          </a:xfrm>
          <a:prstGeom prst="rect">
            <a:avLst/>
          </a:prstGeom>
          <a:noFill/>
        </p:spPr>
        <p:txBody>
          <a:bodyPr wrap="square" rtlCol="0">
            <a:spAutoFit/>
          </a:bodyPr>
          <a:lstStyle/>
          <a:p>
            <a:pPr algn="ctr"/>
            <a:r>
              <a:rPr lang="en-US" dirty="0" smtClean="0">
                <a:effectLst>
                  <a:glow rad="228600">
                    <a:schemeClr val="bg1">
                      <a:alpha val="40000"/>
                    </a:schemeClr>
                  </a:glow>
                </a:effectLst>
              </a:rPr>
              <a:t>The hot air balloon rises because of the large volume of air that it displaces</a:t>
            </a:r>
            <a:endParaRPr lang="en-US" dirty="0">
              <a:effectLst>
                <a:glow rad="228600">
                  <a:schemeClr val="bg1">
                    <a:alpha val="4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Apparent Weight</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When objects are in a fluid their weight appears lower because of the buoyant force that pushes upward on the object</a:t>
            </a:r>
          </a:p>
          <a:p>
            <a:pPr lvl="1"/>
            <a:r>
              <a:rPr lang="en-US" dirty="0" smtClean="0"/>
              <a:t>This lower-than-standard measurable weight is called the “apparent weight” in the fluid</a:t>
            </a:r>
            <a:endParaRPr lang="en-US" dirty="0"/>
          </a:p>
        </p:txBody>
      </p:sp>
      <p:pic>
        <p:nvPicPr>
          <p:cNvPr id="7" name="Content Placeholder 6" descr="Apparent Weight.gif"/>
          <p:cNvPicPr>
            <a:picLocks noGrp="1" noChangeAspect="1"/>
          </p:cNvPicPr>
          <p:nvPr>
            <p:ph sz="half" idx="2"/>
          </p:nvPr>
        </p:nvPicPr>
        <p:blipFill>
          <a:blip r:embed="rId3" cstate="print">
            <a:lum contrast="20000"/>
          </a:blip>
          <a:stretch>
            <a:fillRect/>
          </a:stretch>
        </p:blipFill>
        <p:spPr>
          <a:xfrm>
            <a:off x="4495800" y="1752600"/>
            <a:ext cx="4419600" cy="353568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Organized thinking makes life better.</a:t>
            </a:r>
            <a:endParaRPr lang="en-US" dirty="0"/>
          </a:p>
        </p:txBody>
      </p:sp>
      <p:sp>
        <p:nvSpPr>
          <p:cNvPr id="3" name="Content Placeholder 2"/>
          <p:cNvSpPr>
            <a:spLocks noGrp="1"/>
          </p:cNvSpPr>
          <p:nvPr>
            <p:ph sz="half" idx="1"/>
          </p:nvPr>
        </p:nvSpPr>
        <p:spPr/>
        <p:txBody>
          <a:bodyPr>
            <a:normAutofit fontScale="92500" lnSpcReduction="20000"/>
          </a:bodyPr>
          <a:lstStyle/>
          <a:p>
            <a:r>
              <a:rPr lang="en-US" i="1" dirty="0" smtClean="0"/>
              <a:t>These problems deal with two objects and several properties of each object- that’s a lot to remember</a:t>
            </a:r>
          </a:p>
          <a:p>
            <a:r>
              <a:rPr lang="en-US" dirty="0" smtClean="0"/>
              <a:t>There are two objects: the displaced water and whatever is submerged</a:t>
            </a:r>
          </a:p>
          <a:p>
            <a:pPr lvl="1"/>
            <a:r>
              <a:rPr lang="en-US" dirty="0" smtClean="0"/>
              <a:t>Make a column for each of the objects</a:t>
            </a:r>
          </a:p>
          <a:p>
            <a:pPr lvl="1"/>
            <a:r>
              <a:rPr lang="en-US" dirty="0" smtClean="0"/>
              <a:t>Make a row for each of the properties</a:t>
            </a:r>
          </a:p>
          <a:p>
            <a:pPr lvl="1"/>
            <a:r>
              <a:rPr lang="en-US" dirty="0" smtClean="0"/>
              <a:t>Look for relationships between boxes in the table</a:t>
            </a:r>
          </a:p>
          <a:p>
            <a:pPr lvl="1"/>
            <a:endParaRPr lang="en-US" dirty="0"/>
          </a:p>
        </p:txBody>
      </p:sp>
      <p:graphicFrame>
        <p:nvGraphicFramePr>
          <p:cNvPr id="5" name="Content Placeholder 4"/>
          <p:cNvGraphicFramePr>
            <a:graphicFrameLocks noGrp="1"/>
          </p:cNvGraphicFramePr>
          <p:nvPr>
            <p:ph sz="half" idx="2"/>
          </p:nvPr>
        </p:nvGraphicFramePr>
        <p:xfrm>
          <a:off x="4648200" y="1600200"/>
          <a:ext cx="4038600" cy="4491445"/>
        </p:xfrm>
        <a:graphic>
          <a:graphicData uri="http://schemas.openxmlformats.org/drawingml/2006/table">
            <a:tbl>
              <a:tblPr firstRow="1" bandRow="1">
                <a:tableStyleId>{5C22544A-7EE6-4342-B048-85BDC9FD1C3A}</a:tableStyleId>
              </a:tblPr>
              <a:tblGrid>
                <a:gridCol w="1346200"/>
                <a:gridCol w="1346200"/>
                <a:gridCol w="1346200"/>
              </a:tblGrid>
              <a:tr h="304800">
                <a:tc>
                  <a:txBody>
                    <a:bodyPr/>
                    <a:lstStyle/>
                    <a:p>
                      <a:pPr algn="ctr"/>
                      <a:endParaRPr lang="en-US" sz="2400" dirty="0"/>
                    </a:p>
                  </a:txBody>
                  <a:tcPr anchor="ctr"/>
                </a:tc>
                <a:tc>
                  <a:txBody>
                    <a:bodyPr/>
                    <a:lstStyle/>
                    <a:p>
                      <a:pPr algn="ctr"/>
                      <a:r>
                        <a:rPr lang="en-US" sz="2400" dirty="0" smtClean="0"/>
                        <a:t>Object 1</a:t>
                      </a:r>
                      <a:endParaRPr lang="en-US" sz="2400" dirty="0"/>
                    </a:p>
                  </a:txBody>
                  <a:tcPr anchor="ctr"/>
                </a:tc>
                <a:tc>
                  <a:txBody>
                    <a:bodyPr/>
                    <a:lstStyle/>
                    <a:p>
                      <a:pPr algn="ctr"/>
                      <a:r>
                        <a:rPr lang="en-US" sz="2400" dirty="0" smtClean="0"/>
                        <a:t>Object 2</a:t>
                      </a:r>
                      <a:endParaRPr lang="en-US" sz="2400" dirty="0"/>
                    </a:p>
                  </a:txBody>
                  <a:tcPr anchor="ctr"/>
                </a:tc>
              </a:tr>
              <a:tr h="642257">
                <a:tc>
                  <a:txBody>
                    <a:bodyPr/>
                    <a:lstStyle/>
                    <a:p>
                      <a:pPr algn="ctr"/>
                      <a:r>
                        <a:rPr lang="en-US" sz="2400" dirty="0" smtClean="0"/>
                        <a:t>Name</a:t>
                      </a:r>
                      <a:endParaRPr lang="en-US" sz="2400" dirty="0"/>
                    </a:p>
                  </a:txBody>
                  <a:tcPr anchor="ctr"/>
                </a:tc>
                <a:tc>
                  <a:txBody>
                    <a:bodyPr/>
                    <a:lstStyle/>
                    <a:p>
                      <a:pPr algn="ctr"/>
                      <a:endParaRPr lang="en-US" sz="2400" dirty="0"/>
                    </a:p>
                  </a:txBody>
                  <a:tcPr anchor="ctr"/>
                </a:tc>
                <a:tc>
                  <a:txBody>
                    <a:bodyPr/>
                    <a:lstStyle/>
                    <a:p>
                      <a:pPr algn="ctr"/>
                      <a:endParaRPr lang="en-US" sz="2400" dirty="0"/>
                    </a:p>
                  </a:txBody>
                  <a:tcPr anchor="ctr"/>
                </a:tc>
              </a:tr>
              <a:tr h="642257">
                <a:tc>
                  <a:txBody>
                    <a:bodyPr/>
                    <a:lstStyle/>
                    <a:p>
                      <a:pPr algn="ctr"/>
                      <a:r>
                        <a:rPr lang="en-US" sz="2400" dirty="0" smtClean="0"/>
                        <a:t>Mass</a:t>
                      </a:r>
                      <a:endParaRPr lang="en-US" sz="2400" dirty="0"/>
                    </a:p>
                  </a:txBody>
                  <a:tcPr anchor="ctr"/>
                </a:tc>
                <a:tc>
                  <a:txBody>
                    <a:bodyPr/>
                    <a:lstStyle/>
                    <a:p>
                      <a:pPr algn="ctr"/>
                      <a:endParaRPr lang="en-US" sz="2400" dirty="0"/>
                    </a:p>
                  </a:txBody>
                  <a:tcPr anchor="ctr"/>
                </a:tc>
                <a:tc>
                  <a:txBody>
                    <a:bodyPr/>
                    <a:lstStyle/>
                    <a:p>
                      <a:pPr algn="ctr"/>
                      <a:endParaRPr lang="en-US" sz="2400" dirty="0"/>
                    </a:p>
                  </a:txBody>
                  <a:tcPr anchor="ctr"/>
                </a:tc>
              </a:tr>
              <a:tr h="642257">
                <a:tc>
                  <a:txBody>
                    <a:bodyPr/>
                    <a:lstStyle/>
                    <a:p>
                      <a:pPr algn="ctr"/>
                      <a:r>
                        <a:rPr lang="en-US" sz="2400" dirty="0" smtClean="0"/>
                        <a:t>Volume</a:t>
                      </a:r>
                      <a:endParaRPr lang="en-US" sz="2400" dirty="0"/>
                    </a:p>
                  </a:txBody>
                  <a:tcPr anchor="ctr"/>
                </a:tc>
                <a:tc>
                  <a:txBody>
                    <a:bodyPr/>
                    <a:lstStyle/>
                    <a:p>
                      <a:pPr algn="ctr"/>
                      <a:endParaRPr lang="en-US" sz="2400" dirty="0"/>
                    </a:p>
                  </a:txBody>
                  <a:tcPr anchor="ctr"/>
                </a:tc>
                <a:tc>
                  <a:txBody>
                    <a:bodyPr/>
                    <a:lstStyle/>
                    <a:p>
                      <a:pPr algn="ctr"/>
                      <a:endParaRPr lang="en-US" sz="2400"/>
                    </a:p>
                  </a:txBody>
                  <a:tcPr anchor="ctr"/>
                </a:tc>
              </a:tr>
              <a:tr h="642257">
                <a:tc>
                  <a:txBody>
                    <a:bodyPr/>
                    <a:lstStyle/>
                    <a:p>
                      <a:pPr algn="ctr"/>
                      <a:r>
                        <a:rPr lang="en-US" sz="2400" dirty="0" smtClean="0"/>
                        <a:t>Density</a:t>
                      </a:r>
                      <a:endParaRPr lang="en-US" sz="2400" dirty="0"/>
                    </a:p>
                  </a:txBody>
                  <a:tcPr anchor="ctr"/>
                </a:tc>
                <a:tc>
                  <a:txBody>
                    <a:bodyPr/>
                    <a:lstStyle/>
                    <a:p>
                      <a:pPr algn="ctr"/>
                      <a:endParaRPr lang="en-US" sz="2400" dirty="0"/>
                    </a:p>
                  </a:txBody>
                  <a:tcPr anchor="ctr"/>
                </a:tc>
                <a:tc>
                  <a:txBody>
                    <a:bodyPr/>
                    <a:lstStyle/>
                    <a:p>
                      <a:pPr algn="ctr"/>
                      <a:endParaRPr lang="en-US" sz="2400" dirty="0"/>
                    </a:p>
                  </a:txBody>
                  <a:tcPr anchor="ctr"/>
                </a:tc>
              </a:tr>
              <a:tr h="642257">
                <a:tc>
                  <a:txBody>
                    <a:bodyPr/>
                    <a:lstStyle/>
                    <a:p>
                      <a:pPr algn="ctr"/>
                      <a:r>
                        <a:rPr lang="en-US" sz="2400" dirty="0" smtClean="0"/>
                        <a:t>Weight</a:t>
                      </a:r>
                      <a:endParaRPr lang="en-US" sz="2400" dirty="0"/>
                    </a:p>
                  </a:txBody>
                  <a:tcPr anchor="ctr"/>
                </a:tc>
                <a:tc>
                  <a:txBody>
                    <a:bodyPr/>
                    <a:lstStyle/>
                    <a:p>
                      <a:pPr algn="ctr"/>
                      <a:endParaRPr lang="en-US" sz="2400" dirty="0"/>
                    </a:p>
                  </a:txBody>
                  <a:tcPr anchor="ctr"/>
                </a:tc>
                <a:tc>
                  <a:txBody>
                    <a:bodyPr/>
                    <a:lstStyle/>
                    <a:p>
                      <a:pPr algn="ctr"/>
                      <a:endParaRPr lang="en-US" sz="2400" dirty="0"/>
                    </a:p>
                  </a:txBody>
                  <a:tcPr anchor="ctr"/>
                </a:tc>
              </a:tr>
              <a:tr h="642257">
                <a:tc>
                  <a:txBody>
                    <a:bodyPr/>
                    <a:lstStyle/>
                    <a:p>
                      <a:pPr algn="ctr"/>
                      <a:r>
                        <a:rPr lang="en-US" sz="2400" dirty="0" smtClean="0"/>
                        <a:t>Apparent Weight</a:t>
                      </a:r>
                      <a:endParaRPr lang="en-US" sz="2400" dirty="0"/>
                    </a:p>
                  </a:txBody>
                  <a:tcPr anchor="ctr"/>
                </a:tc>
                <a:tc>
                  <a:txBody>
                    <a:bodyPr/>
                    <a:lstStyle/>
                    <a:p>
                      <a:pPr algn="ctr"/>
                      <a:endParaRPr lang="en-US" sz="2400" dirty="0"/>
                    </a:p>
                  </a:txBody>
                  <a:tcPr anchor="ctr"/>
                </a:tc>
                <a:tc>
                  <a:txBody>
                    <a:bodyPr/>
                    <a:lstStyle/>
                    <a:p>
                      <a:pPr algn="ctr"/>
                      <a:endParaRPr lang="en-US" sz="2400" dirty="0"/>
                    </a:p>
                  </a:txBody>
                  <a:tcPr anchor="ctr"/>
                </a:tc>
              </a:tr>
            </a:tbl>
          </a:graphicData>
        </a:graphic>
      </p:graphicFrame>
      <p:sp>
        <p:nvSpPr>
          <p:cNvPr id="6" name="TextBox 5"/>
          <p:cNvSpPr txBox="1"/>
          <p:nvPr/>
        </p:nvSpPr>
        <p:spPr>
          <a:xfrm>
            <a:off x="6019800" y="2057400"/>
            <a:ext cx="1295400" cy="646331"/>
          </a:xfrm>
          <a:prstGeom prst="rect">
            <a:avLst/>
          </a:prstGeom>
          <a:noFill/>
        </p:spPr>
        <p:txBody>
          <a:bodyPr wrap="square" rtlCol="0">
            <a:spAutoFit/>
          </a:bodyPr>
          <a:lstStyle/>
          <a:p>
            <a:pPr algn="ctr"/>
            <a:r>
              <a:rPr lang="en-US" dirty="0" smtClean="0"/>
              <a:t>Sunken Treasure</a:t>
            </a:r>
            <a:endParaRPr lang="en-US" dirty="0"/>
          </a:p>
        </p:txBody>
      </p:sp>
      <p:sp>
        <p:nvSpPr>
          <p:cNvPr id="7" name="TextBox 6"/>
          <p:cNvSpPr txBox="1"/>
          <p:nvPr/>
        </p:nvSpPr>
        <p:spPr>
          <a:xfrm>
            <a:off x="7391400" y="2057400"/>
            <a:ext cx="1295400" cy="646331"/>
          </a:xfrm>
          <a:prstGeom prst="rect">
            <a:avLst/>
          </a:prstGeom>
          <a:noFill/>
        </p:spPr>
        <p:txBody>
          <a:bodyPr wrap="square" rtlCol="0">
            <a:spAutoFit/>
          </a:bodyPr>
          <a:lstStyle/>
          <a:p>
            <a:pPr algn="ctr"/>
            <a:r>
              <a:rPr lang="en-US" dirty="0" smtClean="0"/>
              <a:t>Displaced Water</a:t>
            </a:r>
            <a:endParaRPr lang="en-US" dirty="0"/>
          </a:p>
        </p:txBody>
      </p:sp>
      <p:sp>
        <p:nvSpPr>
          <p:cNvPr id="8" name="Equal 7"/>
          <p:cNvSpPr/>
          <p:nvPr/>
        </p:nvSpPr>
        <p:spPr>
          <a:xfrm>
            <a:off x="7010400" y="3429000"/>
            <a:ext cx="685800" cy="457200"/>
          </a:xfrm>
          <a:prstGeom prst="mathEqual">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p:cNvSpPr/>
          <p:nvPr/>
        </p:nvSpPr>
        <p:spPr>
          <a:xfrm>
            <a:off x="7391400" y="4648200"/>
            <a:ext cx="1295400" cy="609600"/>
          </a:xfrm>
          <a:prstGeom prst="rect">
            <a:avLst/>
          </a:prstGeom>
          <a:gradFill flip="none" rotWithShape="1">
            <a:gsLst>
              <a:gs pos="0">
                <a:srgbClr val="FFFFFF"/>
              </a:gs>
              <a:gs pos="97000">
                <a:schemeClr val="accent1"/>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391400" y="4648200"/>
            <a:ext cx="1295400" cy="646331"/>
          </a:xfrm>
          <a:prstGeom prst="rect">
            <a:avLst/>
          </a:prstGeom>
          <a:noFill/>
        </p:spPr>
        <p:txBody>
          <a:bodyPr wrap="square" rtlCol="0">
            <a:spAutoFit/>
          </a:bodyPr>
          <a:lstStyle/>
          <a:p>
            <a:pPr algn="ctr"/>
            <a:r>
              <a:rPr lang="en-US" i="1" dirty="0" smtClean="0"/>
              <a:t>Magic Box</a:t>
            </a:r>
            <a:r>
              <a:rPr lang="en-US" dirty="0" smtClean="0"/>
              <a:t>!</a:t>
            </a:r>
          </a:p>
          <a:p>
            <a:pPr algn="ctr"/>
            <a:r>
              <a:rPr lang="en-US" dirty="0" smtClean="0"/>
              <a:t>Why is it?</a:t>
            </a:r>
            <a:endParaRPr lang="en-US" dirty="0"/>
          </a:p>
        </p:txBody>
      </p:sp>
      <p:sp>
        <p:nvSpPr>
          <p:cNvPr id="12" name="Multiply 11"/>
          <p:cNvSpPr/>
          <p:nvPr/>
        </p:nvSpPr>
        <p:spPr>
          <a:xfrm>
            <a:off x="7162800" y="5334000"/>
            <a:ext cx="1752600" cy="762000"/>
          </a:xfrm>
          <a:prstGeom prst="mathMultipl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P spid="11" grpId="0"/>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Apparent Weight</a:t>
            </a:r>
            <a:endParaRPr lang="en-US" dirty="0"/>
          </a:p>
        </p:txBody>
      </p:sp>
      <p:sp>
        <p:nvSpPr>
          <p:cNvPr id="3" name="Content Placeholder 2"/>
          <p:cNvSpPr>
            <a:spLocks noGrp="1"/>
          </p:cNvSpPr>
          <p:nvPr>
            <p:ph idx="1"/>
          </p:nvPr>
        </p:nvSpPr>
        <p:spPr/>
        <p:txBody>
          <a:bodyPr>
            <a:normAutofit/>
          </a:bodyPr>
          <a:lstStyle/>
          <a:p>
            <a:r>
              <a:rPr lang="en-US" dirty="0" smtClean="0"/>
              <a:t>People train for moonwalks in spacesuits at the bottom of swimming pools. What is the apparent weight of a 100kg (when you include the suit) astronaut if they displace 81L of water?</a:t>
            </a:r>
          </a:p>
          <a:p>
            <a:r>
              <a:rPr lang="en-US" dirty="0" smtClean="0"/>
              <a:t>The density of freshwater is 1kg/L.</a:t>
            </a:r>
            <a:endParaRPr lang="en-US" dirty="0"/>
          </a:p>
        </p:txBody>
      </p:sp>
      <p:sp>
        <p:nvSpPr>
          <p:cNvPr id="4" name="Content Placeholder 3"/>
          <p:cNvSpPr>
            <a:spLocks noGrp="1"/>
          </p:cNvSpPr>
          <p:nvPr>
            <p:ph idx="13"/>
          </p:nvPr>
        </p:nvSpPr>
        <p:spPr/>
        <p:txBody>
          <a:bodyPr/>
          <a:lstStyle/>
          <a:p>
            <a:r>
              <a:rPr lang="en-US" dirty="0" smtClean="0"/>
              <a:t>186.2N</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1.3337"/>
  <p:tag name="PPTVERSION" val="12"/>
  <p:tag name="TPOS" val="2"/>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Unit Gu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Unit Guides</Template>
  <TotalTime>2623</TotalTime>
  <Words>2164</Words>
  <Application>Microsoft Office PowerPoint</Application>
  <PresentationFormat>On-screen Show (4:3)</PresentationFormat>
  <Paragraphs>203</Paragraphs>
  <Slides>39</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Unit Guides</vt:lpstr>
      <vt:lpstr>Equation</vt:lpstr>
      <vt:lpstr>Fluids</vt:lpstr>
      <vt:lpstr>Fluids and Buoyancy Forces</vt:lpstr>
      <vt:lpstr>Definition of Fluids</vt:lpstr>
      <vt:lpstr>Density </vt:lpstr>
      <vt:lpstr>Other Properties</vt:lpstr>
      <vt:lpstr>Archimedes’ Principle</vt:lpstr>
      <vt:lpstr>Apparent Weight</vt:lpstr>
      <vt:lpstr>Organized thinking makes life better.</vt:lpstr>
      <vt:lpstr>Apparent Weight</vt:lpstr>
      <vt:lpstr>Floating Objects</vt:lpstr>
      <vt:lpstr>The Red line</vt:lpstr>
      <vt:lpstr>Volume Displaced</vt:lpstr>
      <vt:lpstr>The Golden Crown</vt:lpstr>
      <vt:lpstr>The Golden Crown</vt:lpstr>
      <vt:lpstr>How large is the buoyant force?</vt:lpstr>
      <vt:lpstr>What is the minion’s mass?</vt:lpstr>
      <vt:lpstr>How deep does it float?</vt:lpstr>
      <vt:lpstr>How large was the buoyant force?</vt:lpstr>
      <vt:lpstr>Fluid Pressure</vt:lpstr>
      <vt:lpstr>Pressure in Fluids</vt:lpstr>
      <vt:lpstr>Pressure</vt:lpstr>
      <vt:lpstr>Common Pressure Units</vt:lpstr>
      <vt:lpstr>Three ways to Describe Pressure</vt:lpstr>
      <vt:lpstr>Compressibility of Fluids</vt:lpstr>
      <vt:lpstr>Pressure of Fluids</vt:lpstr>
      <vt:lpstr>Bed of Nails</vt:lpstr>
      <vt:lpstr>Pascal’s Principle</vt:lpstr>
      <vt:lpstr>Practical Hydraulics</vt:lpstr>
      <vt:lpstr>Ex. 2</vt:lpstr>
      <vt:lpstr>Pressure with Depth</vt:lpstr>
      <vt:lpstr>Ex. 3</vt:lpstr>
      <vt:lpstr>Fluids in Motion</vt:lpstr>
      <vt:lpstr>Flowing Fluids</vt:lpstr>
      <vt:lpstr>Flowing Fluids</vt:lpstr>
      <vt:lpstr>Fluid Flow</vt:lpstr>
      <vt:lpstr>The ‘Ideal’ Fluid</vt:lpstr>
      <vt:lpstr>Continuity Equation</vt:lpstr>
      <vt:lpstr>Bernoulli’s Principle</vt:lpstr>
      <vt:lpstr>Bernoulli’s Principle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Fluids</dc:title>
  <dc:creator>mfcsd</dc:creator>
  <cp:lastModifiedBy>mfcsd</cp:lastModifiedBy>
  <cp:revision>62</cp:revision>
  <dcterms:created xsi:type="dcterms:W3CDTF">2012-01-20T21:16:29Z</dcterms:created>
  <dcterms:modified xsi:type="dcterms:W3CDTF">2015-02-12T13:22:21Z</dcterms:modified>
</cp:coreProperties>
</file>