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74" r:id="rId5"/>
    <p:sldId id="273" r:id="rId6"/>
    <p:sldId id="260" r:id="rId7"/>
    <p:sldId id="272" r:id="rId8"/>
    <p:sldId id="275" r:id="rId9"/>
    <p:sldId id="276" r:id="rId10"/>
    <p:sldId id="270" r:id="rId11"/>
    <p:sldId id="277" r:id="rId12"/>
    <p:sldId id="261" r:id="rId13"/>
    <p:sldId id="271" r:id="rId14"/>
    <p:sldId id="264" r:id="rId15"/>
    <p:sldId id="265" r:id="rId16"/>
    <p:sldId id="267" r:id="rId17"/>
    <p:sldId id="266" r:id="rId18"/>
    <p:sldId id="259" r:id="rId19"/>
    <p:sldId id="262" r:id="rId20"/>
    <p:sldId id="25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D9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56B4-C6CA-4C00-93AD-A42DBC20ABFA}" type="datetimeFigureOut">
              <a:rPr lang="en-US" smtClean="0"/>
              <a:pPr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B8A1-3164-465F-99B9-FD07B03300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youtube.com/watch?v=-XarpddX1BI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1v6b43j87E" TargetMode="External"/><Relationship Id="rId2" Type="http://schemas.openxmlformats.org/officeDocument/2006/relationships/hyperlink" Target="http://www.youtube.com/watch?v=x81iip6psk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file:///\\ms01\common\6th%20Grade%20SS\Asia\Poverty%20In%20India%20Links.docx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pop.com/socialstudies/worldhistory/britishempire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3uk95VGes" TargetMode="External"/><Relationship Id="rId2" Type="http://schemas.openxmlformats.org/officeDocument/2006/relationships/hyperlink" Target="https://www.brainpop.com/socialstudies/famoushistoricalfigures/mahatmagandh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watch?v=yrHNig2aIjQ" TargetMode="External"/><Relationship Id="rId4" Type="http://schemas.openxmlformats.org/officeDocument/2006/relationships/hyperlink" Target="https://www.youtube.com/watch?v=345aojByoGk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yCQDIwHlXY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609600"/>
            <a:ext cx="7772400" cy="1470025"/>
          </a:xfrm>
        </p:spPr>
        <p:txBody>
          <a:bodyPr>
            <a:noAutofit/>
          </a:bodyPr>
          <a:lstStyle/>
          <a:p>
            <a:r>
              <a:rPr lang="en-US" sz="11500" dirty="0" smtClean="0">
                <a:solidFill>
                  <a:srgbClr val="00B050"/>
                </a:solidFill>
              </a:rPr>
              <a:t>India</a:t>
            </a:r>
            <a:endParaRPr lang="en-US" sz="11500" dirty="0">
              <a:solidFill>
                <a:srgbClr val="00B050"/>
              </a:solidFill>
            </a:endParaRPr>
          </a:p>
        </p:txBody>
      </p:sp>
      <p:pic>
        <p:nvPicPr>
          <p:cNvPr id="4" name="Picture 4">
            <a:hlinkClick r:id="rId2"/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7300" y="139700"/>
            <a:ext cx="1306513" cy="15240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6" name="Picture 5" descr="indus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352789"/>
            <a:ext cx="4343400" cy="2429011"/>
          </a:xfrm>
          <a:prstGeom prst="rect">
            <a:avLst/>
          </a:prstGeom>
        </p:spPr>
      </p:pic>
      <p:pic>
        <p:nvPicPr>
          <p:cNvPr id="7" name="Picture 6" descr="map-indi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4114800"/>
            <a:ext cx="2571750" cy="2571750"/>
          </a:xfrm>
          <a:prstGeom prst="rect">
            <a:avLst/>
          </a:prstGeom>
        </p:spPr>
      </p:pic>
      <p:pic>
        <p:nvPicPr>
          <p:cNvPr id="8" name="Picture 7" descr="pep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381000"/>
            <a:ext cx="2543175" cy="180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3183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Indian Culture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5131588" cy="3424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733800"/>
            <a:ext cx="4354286" cy="2438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90D98"/>
                </a:solidFill>
                <a:latin typeface="Abadi MT Condensed Extra Bold"/>
                <a:cs typeface="Abadi MT Condensed Extra Bold"/>
              </a:rPr>
              <a:t>Food contains many </a:t>
            </a:r>
            <a:r>
              <a:rPr lang="en-US" dirty="0" smtClean="0">
                <a:solidFill>
                  <a:srgbClr val="C90D98"/>
                </a:solidFill>
                <a:latin typeface="Abadi MT Condensed Extra Bold"/>
                <a:cs typeface="Abadi MT Condensed Extra Bold"/>
              </a:rPr>
              <a:t>spices</a:t>
            </a:r>
          </a:p>
          <a:p>
            <a:pPr algn="ctr"/>
            <a:r>
              <a:rPr lang="en-US" dirty="0" smtClean="0">
                <a:solidFill>
                  <a:srgbClr val="C90D98"/>
                </a:solidFill>
                <a:latin typeface="Abadi MT Condensed Extra Bold"/>
                <a:cs typeface="Abadi MT Condensed Extra Bold"/>
              </a:rPr>
              <a:t>(</a:t>
            </a:r>
            <a:r>
              <a:rPr lang="en-US" dirty="0">
                <a:solidFill>
                  <a:srgbClr val="C90D98"/>
                </a:solidFill>
                <a:latin typeface="Abadi MT Condensed Extra Bold"/>
                <a:cs typeface="Abadi MT Condensed Extra Bold"/>
              </a:rPr>
              <a:t>cumin, coriander, curry, </a:t>
            </a:r>
            <a:r>
              <a:rPr lang="en-US" dirty="0" smtClean="0">
                <a:solidFill>
                  <a:srgbClr val="C90D98"/>
                </a:solidFill>
                <a:latin typeface="Abadi MT Condensed Extra Bold"/>
                <a:cs typeface="Abadi MT Condensed Extra Bold"/>
              </a:rPr>
              <a:t>chili)</a:t>
            </a:r>
            <a:endParaRPr lang="en-US" dirty="0">
              <a:solidFill>
                <a:srgbClr val="C90D98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4572000"/>
            <a:ext cx="297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Women wear Saris</a:t>
            </a:r>
          </a:p>
        </p:txBody>
      </p:sp>
    </p:spTree>
    <p:extLst>
      <p:ext uri="{BB962C8B-B14F-4D97-AF65-F5344CB8AC3E}">
        <p14:creationId xmlns="" xmlns:p14="http://schemas.microsoft.com/office/powerpoint/2010/main" val="40535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Bollywood 4 x’s more movies than Hollywood per year.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5002152" cy="356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3048000"/>
            <a:ext cx="5210123" cy="346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03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/>
          </p:cNvSpPr>
          <p:nvPr/>
        </p:nvSpPr>
        <p:spPr bwMode="auto">
          <a:xfrm>
            <a:off x="6350" y="12700"/>
            <a:ext cx="9129713" cy="6837363"/>
          </a:xfrm>
          <a:prstGeom prst="rtTriangle">
            <a:avLst/>
          </a:prstGeom>
          <a:gradFill rotWithShape="0">
            <a:gsLst>
              <a:gs pos="0">
                <a:srgbClr val="D2D2D2">
                  <a:alpha val="9999"/>
                </a:srgbClr>
              </a:gs>
              <a:gs pos="30000">
                <a:srgbClr val="D2D2D2">
                  <a:alpha val="7299"/>
                </a:srgbClr>
              </a:gs>
              <a:gs pos="100000">
                <a:srgbClr val="D2D2D2">
                  <a:alpha val="999"/>
                </a:srgbClr>
              </a:gs>
            </a:gsLst>
            <a:lin ang="18780000" scaled="1"/>
          </a:gradFill>
          <a:ln w="381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8197" name="Line 2"/>
          <p:cNvSpPr>
            <a:spLocks noChangeShapeType="1"/>
          </p:cNvSpPr>
          <p:nvPr/>
        </p:nvSpPr>
        <p:spPr bwMode="auto">
          <a:xfrm>
            <a:off x="0" y="6350"/>
            <a:ext cx="9136063" cy="6843713"/>
          </a:xfrm>
          <a:prstGeom prst="line">
            <a:avLst/>
          </a:prstGeom>
          <a:noFill/>
          <a:ln w="5000" cap="rnd">
            <a:solidFill>
              <a:srgbClr val="D0D0D0">
                <a:alpha val="34901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8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3350" cy="1900237"/>
          </a:xfrm>
          <a:prstGeom prst="line">
            <a:avLst/>
          </a:prstGeom>
          <a:noFill/>
          <a:ln w="6000" cap="rnd">
            <a:solidFill>
              <a:srgbClr val="D5D5D5">
                <a:alpha val="45097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5257800" cy="1143000"/>
          </a:xfrm>
        </p:spPr>
        <p:txBody>
          <a:bodyPr/>
          <a:lstStyle/>
          <a:p>
            <a:pPr marL="446088" eaLnBrk="1" hangingPunct="1">
              <a:defRPr/>
            </a:pPr>
            <a:r>
              <a:rPr lang="en-US" dirty="0" smtClean="0"/>
              <a:t>INDIA: Culture</a:t>
            </a:r>
          </a:p>
        </p:txBody>
      </p:sp>
      <p:sp>
        <p:nvSpPr>
          <p:cNvPr id="820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en-US" sz="2400" u="sng" dirty="0" smtClean="0"/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The movie industry in India makes more movies than Hollywood and so its called </a:t>
            </a:r>
            <a:r>
              <a:rPr lang="en-US" sz="2800" u="sng" dirty="0" err="1" smtClean="0">
                <a:solidFill>
                  <a:srgbClr val="009999"/>
                </a:solidFill>
                <a:hlinkClick r:id="rId2"/>
              </a:rPr>
              <a:t>Bollywood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70% of people work in farming villages = </a:t>
            </a:r>
            <a:r>
              <a:rPr lang="en-US" sz="2800" dirty="0" smtClean="0">
                <a:hlinkClick r:id="rId3"/>
              </a:rPr>
              <a:t>low standard </a:t>
            </a:r>
            <a:r>
              <a:rPr lang="en-US" sz="2800" dirty="0" smtClean="0"/>
              <a:t>of living = </a:t>
            </a:r>
            <a:r>
              <a:rPr lang="en-US" sz="2800" dirty="0" smtClean="0">
                <a:hlinkClick r:id="rId4" action="ppaction://hlinkfile"/>
              </a:rPr>
              <a:t>high level of poverty </a:t>
            </a:r>
            <a:r>
              <a:rPr lang="en-US" sz="2800" dirty="0" smtClean="0"/>
              <a:t>(they need help getting schools, roads, water &amp; education)</a:t>
            </a:r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Most popular holiday = </a:t>
            </a:r>
            <a:r>
              <a:rPr lang="en-US" sz="2800" dirty="0" err="1" smtClean="0"/>
              <a:t>Diwali</a:t>
            </a:r>
            <a:r>
              <a:rPr lang="en-US" sz="2800" dirty="0" smtClean="0"/>
              <a:t> - means “Festival of Lights” celebrates the coming of winter and victory of good over evil. </a:t>
            </a:r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Literature: epic poem called The Mahabharata</a:t>
            </a:r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Food: little to no meat for religious purposes, many spices </a:t>
            </a:r>
          </a:p>
          <a:p>
            <a:pPr eaLnBrk="1" hangingPunct="1">
              <a:lnSpc>
                <a:spcPct val="80000"/>
              </a:lnSpc>
              <a:spcBef>
                <a:spcPts val="663"/>
              </a:spcBef>
            </a:pPr>
            <a:r>
              <a:rPr lang="en-US" sz="2800" dirty="0" smtClean="0"/>
              <a:t>Family: often several related families live together</a:t>
            </a:r>
          </a:p>
          <a:p>
            <a:pPr marL="746125" lvl="1" eaLnBrk="1" hangingPunct="1">
              <a:lnSpc>
                <a:spcPct val="80000"/>
              </a:lnSpc>
              <a:spcBef>
                <a:spcPts val="575"/>
              </a:spcBef>
            </a:pPr>
            <a:r>
              <a:rPr lang="en-US" dirty="0" smtClean="0"/>
              <a:t>parents choose grooms for brides and pay dowry</a:t>
            </a:r>
          </a:p>
        </p:txBody>
      </p:sp>
      <p:pic>
        <p:nvPicPr>
          <p:cNvPr id="8201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28600"/>
            <a:ext cx="3124200" cy="1676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Taj</a:t>
            </a:r>
            <a:r>
              <a:rPr lang="en-US" dirty="0" smtClean="0"/>
              <a:t> </a:t>
            </a:r>
            <a:r>
              <a:rPr lang="en-US" dirty="0" err="1" smtClean="0"/>
              <a:t>Mahal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b="14319"/>
          <a:stretch/>
        </p:blipFill>
        <p:spPr>
          <a:xfrm>
            <a:off x="914400" y="1371600"/>
            <a:ext cx="7239000" cy="41349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959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Colonization in India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639762"/>
          </a:xfrm>
        </p:spPr>
        <p:txBody>
          <a:bodyPr/>
          <a:lstStyle/>
          <a:p>
            <a:r>
              <a:rPr lang="en-US" dirty="0" smtClean="0"/>
              <a:t>BEFORE COLONIZATION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1148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Before the 1700s, India was a bunch of different kingdoms under the control of an Emperor</a:t>
            </a:r>
          </a:p>
          <a:p>
            <a:pPr lvl="1"/>
            <a:r>
              <a:rPr lang="en-US" dirty="0" smtClean="0"/>
              <a:t>Last dynasty the Mughals,    they were Muslim</a:t>
            </a:r>
          </a:p>
          <a:p>
            <a:pPr lvl="1"/>
            <a:r>
              <a:rPr lang="en-US" dirty="0" smtClean="0"/>
              <a:t>Even though last Emperor was Muslim and the majority of Indians were Hindu,</a:t>
            </a:r>
            <a:r>
              <a:rPr lang="en-US" dirty="0"/>
              <a:t> </a:t>
            </a:r>
            <a:r>
              <a:rPr lang="en-US" dirty="0" smtClean="0"/>
              <a:t>not a lot of religion issues</a:t>
            </a:r>
          </a:p>
          <a:p>
            <a:pPr lvl="2"/>
            <a:r>
              <a:rPr lang="en-US" dirty="0" smtClean="0"/>
              <a:t>Indians were allowed to keep their religion</a:t>
            </a:r>
          </a:p>
          <a:p>
            <a:pPr lvl="2"/>
            <a:r>
              <a:rPr lang="en-US" dirty="0" smtClean="0"/>
              <a:t>Paid empire in taxes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r>
              <a:rPr lang="en-US" dirty="0" smtClean="0"/>
              <a:t>DURING COLONIZATION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981200"/>
            <a:ext cx="4343400" cy="44545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Great Britain takes over India and makes it a </a:t>
            </a:r>
            <a:r>
              <a:rPr lang="en-US" dirty="0" smtClean="0">
                <a:hlinkClick r:id="rId2"/>
              </a:rPr>
              <a:t>colony</a:t>
            </a:r>
            <a:r>
              <a:rPr lang="en-US" dirty="0" smtClean="0"/>
              <a:t>                            </a:t>
            </a:r>
            <a:r>
              <a:rPr lang="en-US" sz="1300" dirty="0" smtClean="0"/>
              <a:t>(brain pop on British colonization)</a:t>
            </a:r>
            <a:endParaRPr lang="en-US" dirty="0" smtClean="0"/>
          </a:p>
          <a:p>
            <a:pPr lvl="1"/>
            <a:r>
              <a:rPr lang="en-US" dirty="0" smtClean="0"/>
              <a:t>Needed India for its resources like gems and cotton, ESPECIALLY since they just lost the USA as a colony</a:t>
            </a:r>
          </a:p>
          <a:p>
            <a:r>
              <a:rPr lang="en-US" dirty="0" smtClean="0"/>
              <a:t>Treats the native Indian people like second class citizens</a:t>
            </a:r>
          </a:p>
          <a:p>
            <a:pPr lvl="1"/>
            <a:r>
              <a:rPr lang="en-US" dirty="0" smtClean="0"/>
              <a:t>Limited rights</a:t>
            </a:r>
          </a:p>
          <a:p>
            <a:pPr lvl="1"/>
            <a:r>
              <a:rPr lang="en-US" dirty="0" smtClean="0"/>
              <a:t>Muslims treated slightly lower than Hindus</a:t>
            </a:r>
          </a:p>
          <a:p>
            <a:pPr lvl="1"/>
            <a:r>
              <a:rPr lang="en-US" dirty="0" smtClean="0"/>
              <a:t>Little to no representation in government</a:t>
            </a:r>
          </a:p>
          <a:p>
            <a:pPr lvl="1"/>
            <a:r>
              <a:rPr lang="en-US" dirty="0" smtClean="0"/>
              <a:t>Over taxed</a:t>
            </a:r>
          </a:p>
          <a:p>
            <a:pPr lvl="1"/>
            <a:r>
              <a:rPr lang="en-US" dirty="0" smtClean="0"/>
              <a:t>Make English the official language</a:t>
            </a:r>
          </a:p>
          <a:p>
            <a:pPr lvl="1"/>
            <a:r>
              <a:rPr lang="en-US" dirty="0" smtClean="0"/>
              <a:t>Controls natural resources of India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India get it’s freedom?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38401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</a:t>
            </a:r>
            <a:r>
              <a:rPr lang="en-US" dirty="0" smtClean="0"/>
              <a:t>on violent action under leadership of Gandhi</a:t>
            </a:r>
          </a:p>
          <a:p>
            <a:pPr lvl="1"/>
            <a:r>
              <a:rPr lang="en-US" dirty="0" smtClean="0"/>
              <a:t>Brain pop on </a:t>
            </a:r>
            <a:r>
              <a:rPr lang="en-US" dirty="0" smtClean="0">
                <a:hlinkClick r:id="rId2"/>
              </a:rPr>
              <a:t>Gandhi</a:t>
            </a:r>
            <a:endParaRPr lang="en-US" dirty="0" smtClean="0"/>
          </a:p>
          <a:p>
            <a:r>
              <a:rPr lang="en-US" dirty="0" smtClean="0"/>
              <a:t>What is non violent action?  Watch the clips below and respond to the questions on your worksheet: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hlinkClick r:id="rId3"/>
              </a:rPr>
              <a:t>Salt March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hlinkClick r:id="rId4"/>
              </a:rPr>
              <a:t>Amritsar Massacre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hlinkClick r:id="rId5"/>
              </a:rPr>
              <a:t>Salt Work Factory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3657600"/>
            <a:ext cx="5334000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Gandhi and his followers opposed the law without being violent. </a:t>
            </a:r>
          </a:p>
          <a:p>
            <a:r>
              <a:rPr lang="en-US" dirty="0" smtClean="0"/>
              <a:t>How did he do this?  </a:t>
            </a:r>
          </a:p>
          <a:p>
            <a:r>
              <a:rPr lang="en-US" dirty="0" smtClean="0"/>
              <a:t>Could you have done it?</a:t>
            </a:r>
          </a:p>
          <a:p>
            <a:r>
              <a:rPr lang="en-US" dirty="0" smtClean="0"/>
              <a:t>Think about a leader or a movement in America that may have been influenced by Gandhi and his non violent action.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IMMEDIATELY AFTER INDEPENDENCE,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1947 India gains independence.</a:t>
            </a:r>
          </a:p>
          <a:p>
            <a:r>
              <a:rPr lang="en-US" dirty="0" smtClean="0"/>
              <a:t>India did gain some modern technology from British; railroads, telegraph and steam ship.</a:t>
            </a:r>
          </a:p>
          <a:p>
            <a:r>
              <a:rPr lang="en-US" dirty="0" smtClean="0"/>
              <a:t>Many Muslims leave India to start Pakistan</a:t>
            </a:r>
          </a:p>
          <a:p>
            <a:pPr lvl="1"/>
            <a:r>
              <a:rPr lang="en-US" dirty="0" smtClean="0"/>
              <a:t>They felt discriminated in government which was 80% Hindu.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1"/>
          <p:cNvSpPr>
            <a:spLocks/>
          </p:cNvSpPr>
          <p:nvPr/>
        </p:nvSpPr>
        <p:spPr bwMode="auto">
          <a:xfrm>
            <a:off x="6350" y="12700"/>
            <a:ext cx="9129713" cy="6837363"/>
          </a:xfrm>
          <a:prstGeom prst="rtTriangle">
            <a:avLst/>
          </a:prstGeom>
          <a:gradFill rotWithShape="0">
            <a:gsLst>
              <a:gs pos="0">
                <a:srgbClr val="D2D2D2">
                  <a:alpha val="9999"/>
                </a:srgbClr>
              </a:gs>
              <a:gs pos="30000">
                <a:srgbClr val="D2D2D2">
                  <a:alpha val="7299"/>
                </a:srgbClr>
              </a:gs>
              <a:gs pos="100000">
                <a:srgbClr val="D2D2D2">
                  <a:alpha val="999"/>
                </a:srgbClr>
              </a:gs>
            </a:gsLst>
            <a:lin ang="18780000" scaled="1"/>
          </a:gradFill>
          <a:ln w="381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7173" name="Line 2"/>
          <p:cNvSpPr>
            <a:spLocks noChangeShapeType="1"/>
          </p:cNvSpPr>
          <p:nvPr/>
        </p:nvSpPr>
        <p:spPr bwMode="auto">
          <a:xfrm>
            <a:off x="0" y="6350"/>
            <a:ext cx="9136063" cy="6843713"/>
          </a:xfrm>
          <a:prstGeom prst="line">
            <a:avLst/>
          </a:prstGeom>
          <a:noFill/>
          <a:ln w="5000" cap="rnd">
            <a:solidFill>
              <a:srgbClr val="D0D0D0">
                <a:alpha val="34901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4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3350" cy="1900237"/>
          </a:xfrm>
          <a:prstGeom prst="line">
            <a:avLst/>
          </a:prstGeom>
          <a:noFill/>
          <a:ln w="6000" cap="rnd">
            <a:solidFill>
              <a:srgbClr val="D5D5D5">
                <a:alpha val="45097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934200" cy="1143000"/>
          </a:xfrm>
        </p:spPr>
        <p:txBody>
          <a:bodyPr/>
          <a:lstStyle/>
          <a:p>
            <a:pPr marL="446088" eaLnBrk="1" hangingPunct="1">
              <a:defRPr/>
            </a:pPr>
            <a:r>
              <a:rPr lang="en-US" b="1" dirty="0" smtClean="0"/>
              <a:t>INDIA’s Government</a:t>
            </a:r>
            <a:r>
              <a:rPr lang="en-US" dirty="0" smtClean="0"/>
              <a:t> </a:t>
            </a:r>
          </a:p>
        </p:txBody>
      </p:sp>
      <p:sp>
        <p:nvSpPr>
          <p:cNvPr id="71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700" b="1" dirty="0" smtClean="0"/>
              <a:t>VERY MUCH LIKE AMERICA</a:t>
            </a:r>
            <a:r>
              <a:rPr lang="en-US" sz="2700" dirty="0" smtClean="0"/>
              <a:t>!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b="1" u="sng" dirty="0" smtClean="0">
                <a:solidFill>
                  <a:schemeClr val="bg1"/>
                </a:solidFill>
              </a:rPr>
              <a:t>Representative Democracy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700" dirty="0" smtClean="0"/>
              <a:t>(people vote for leaders and representation in Parliament)</a:t>
            </a:r>
          </a:p>
          <a:p>
            <a:pPr marL="784225" lvl="1" eaLnBrk="1" hangingPunct="1">
              <a:lnSpc>
                <a:spcPct val="90000"/>
              </a:lnSpc>
            </a:pPr>
            <a:r>
              <a:rPr lang="en-US" sz="2400" dirty="0" smtClean="0"/>
              <a:t>Parliament (like Congress) = representatives who make laws.  </a:t>
            </a:r>
          </a:p>
          <a:p>
            <a:pPr marL="1066800" lvl="2" indent="-304800" eaLnBrk="1" hangingPunct="1">
              <a:lnSpc>
                <a:spcPct val="90000"/>
              </a:lnSpc>
            </a:pPr>
            <a:r>
              <a:rPr lang="en-US" sz="2200" dirty="0" smtClean="0"/>
              <a:t>1- </a:t>
            </a:r>
            <a:r>
              <a:rPr lang="en-US" sz="2200" u="sng" dirty="0" smtClean="0"/>
              <a:t>Council of the States</a:t>
            </a:r>
            <a:r>
              <a:rPr lang="en-US" sz="2200" dirty="0" smtClean="0"/>
              <a:t> (like Senate)</a:t>
            </a:r>
          </a:p>
          <a:p>
            <a:pPr marL="1066800" lvl="2" indent="-304800" eaLnBrk="1" hangingPunct="1">
              <a:lnSpc>
                <a:spcPct val="90000"/>
              </a:lnSpc>
            </a:pPr>
            <a:r>
              <a:rPr lang="en-US" sz="2200" dirty="0" smtClean="0"/>
              <a:t>2- </a:t>
            </a:r>
            <a:r>
              <a:rPr lang="en-US" sz="2200" u="sng" dirty="0" smtClean="0"/>
              <a:t>House of People</a:t>
            </a:r>
            <a:r>
              <a:rPr lang="en-US" sz="2200" dirty="0" smtClean="0"/>
              <a:t>  (like House of Representatives)</a:t>
            </a:r>
          </a:p>
          <a:p>
            <a:pPr marL="784225" lvl="1" eaLnBrk="1" hangingPunct="1">
              <a:lnSpc>
                <a:spcPct val="9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The </a:t>
            </a:r>
            <a:r>
              <a:rPr lang="en-US" sz="2400" b="1" u="sng" dirty="0" smtClean="0">
                <a:solidFill>
                  <a:schemeClr val="bg1"/>
                </a:solidFill>
              </a:rPr>
              <a:t>Prime Minister</a:t>
            </a:r>
            <a:r>
              <a:rPr lang="en-US" sz="2400" u="sng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 elected leader of India (like president)</a:t>
            </a:r>
          </a:p>
          <a:p>
            <a:pPr marL="784225" lvl="1" eaLnBrk="1" hangingPunct="1">
              <a:lnSpc>
                <a:spcPct val="90000"/>
              </a:lnSpc>
              <a:buNone/>
            </a:pPr>
            <a:endParaRPr lang="en-US" sz="2400" b="1" dirty="0" smtClean="0"/>
          </a:p>
          <a:p>
            <a:pPr marL="784225" lvl="1" eaLnBrk="1" hangingPunct="1">
              <a:lnSpc>
                <a:spcPct val="90000"/>
              </a:lnSpc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Rights</a:t>
            </a:r>
            <a:r>
              <a:rPr lang="en-US" sz="2400" b="1" dirty="0" smtClean="0"/>
              <a:t> = Many = </a:t>
            </a:r>
            <a:r>
              <a:rPr lang="en-US" sz="2400" b="1" dirty="0" smtClean="0">
                <a:solidFill>
                  <a:schemeClr val="bg1"/>
                </a:solidFill>
              </a:rPr>
              <a:t>HIGH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84225" lvl="1" eaLnBrk="1" hangingPunct="1">
              <a:lnSpc>
                <a:spcPct val="90000"/>
              </a:lnSpc>
            </a:pPr>
            <a:r>
              <a:rPr lang="en-US" sz="2400" b="1" dirty="0" smtClean="0"/>
              <a:t>All </a:t>
            </a:r>
            <a:r>
              <a:rPr lang="en-US" sz="2400" b="1" dirty="0" smtClean="0"/>
              <a:t>castes can </a:t>
            </a:r>
            <a:r>
              <a:rPr lang="en-US" sz="2400" b="1" dirty="0" smtClean="0"/>
              <a:t>vote</a:t>
            </a:r>
          </a:p>
          <a:p>
            <a:pPr marL="784225" lvl="1" eaLnBrk="1" hangingPunct="1">
              <a:lnSpc>
                <a:spcPct val="90000"/>
              </a:lnSpc>
            </a:pPr>
            <a:r>
              <a:rPr lang="en-US" sz="2400" b="1" dirty="0" smtClean="0"/>
              <a:t>Freedom of speech like US</a:t>
            </a:r>
          </a:p>
          <a:p>
            <a:pPr marL="784225" lvl="1" eaLnBrk="1" hangingPunct="1">
              <a:lnSpc>
                <a:spcPct val="90000"/>
              </a:lnSpc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Civic Participation </a:t>
            </a:r>
            <a:r>
              <a:rPr lang="en-US" sz="2400" b="1" dirty="0" smtClean="0">
                <a:solidFill>
                  <a:schemeClr val="bg1"/>
                </a:solidFill>
              </a:rPr>
              <a:t>= HIGH</a:t>
            </a:r>
            <a:endParaRPr lang="en-US" sz="2400" b="1" u="sng" dirty="0" smtClean="0">
              <a:solidFill>
                <a:schemeClr val="bg1"/>
              </a:solidFill>
            </a:endParaRPr>
          </a:p>
          <a:p>
            <a:pPr marL="784225" lvl="1" eaLnBrk="1" hangingPunct="1">
              <a:lnSpc>
                <a:spcPct val="90000"/>
              </a:lnSpc>
              <a:buNone/>
            </a:pPr>
            <a:endParaRPr lang="en-US" sz="2400" b="1" dirty="0" smtClean="0"/>
          </a:p>
        </p:txBody>
      </p:sp>
      <p:pic>
        <p:nvPicPr>
          <p:cNvPr id="7177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9100" y="50800"/>
            <a:ext cx="2324100" cy="18288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750" y="0"/>
            <a:ext cx="7689850" cy="990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Hindu Caste system</a:t>
            </a:r>
            <a:endParaRPr lang="en-US" dirty="0"/>
          </a:p>
        </p:txBody>
      </p:sp>
      <p:pic>
        <p:nvPicPr>
          <p:cNvPr id="9219" name="Picture Placeholder 7" descr="caste_syste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868363"/>
            <a:ext cx="5670550" cy="59896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4C96A8-97E6-4DE1-BB9B-F39EC1AF6BA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Explosion 2 4">
            <a:hlinkClick r:id="rId3"/>
          </p:cNvPr>
          <p:cNvSpPr/>
          <p:nvPr/>
        </p:nvSpPr>
        <p:spPr>
          <a:xfrm>
            <a:off x="304800" y="4267200"/>
            <a:ext cx="2590800" cy="1905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What its like today </a:t>
            </a:r>
            <a:r>
              <a:rPr lang="en-US" sz="1200" dirty="0" smtClean="0"/>
              <a:t>(click)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India: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Colorful, </a:t>
            </a:r>
            <a:r>
              <a:rPr lang="en-US" dirty="0" smtClean="0">
                <a:solidFill>
                  <a:schemeClr val="bg1"/>
                </a:solidFill>
              </a:rPr>
              <a:t>Beautiful, Busy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A Subcontinent</a:t>
            </a:r>
          </a:p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 South Asia.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124200"/>
            <a:ext cx="48006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-755" r="-755" b="7998"/>
          <a:stretch/>
        </p:blipFill>
        <p:spPr>
          <a:xfrm>
            <a:off x="3657600" y="1219200"/>
            <a:ext cx="5029199" cy="533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1078545">
            <a:off x="6009351" y="4817061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90D98"/>
                </a:solidFill>
                <a:latin typeface="Batang" pitchFamily="18" charset="-127"/>
                <a:ea typeface="Batang" pitchFamily="18" charset="-127"/>
                <a:cs typeface="Apple Chancery"/>
              </a:rPr>
              <a:t>Namaste = </a:t>
            </a:r>
            <a:endParaRPr lang="en-US" sz="3600" b="1" dirty="0" smtClean="0">
              <a:solidFill>
                <a:srgbClr val="C90D98"/>
              </a:solidFill>
              <a:latin typeface="Batang" pitchFamily="18" charset="-127"/>
              <a:ea typeface="Batang" pitchFamily="18" charset="-127"/>
              <a:cs typeface="Apple Chancery"/>
            </a:endParaRPr>
          </a:p>
          <a:p>
            <a:r>
              <a:rPr lang="en-US" sz="3600" b="1" dirty="0" smtClean="0">
                <a:solidFill>
                  <a:srgbClr val="C90D98"/>
                </a:solidFill>
                <a:latin typeface="Batang" pitchFamily="18" charset="-127"/>
                <a:ea typeface="Batang" pitchFamily="18" charset="-127"/>
                <a:cs typeface="Apple Chancery"/>
              </a:rPr>
              <a:t>Hello </a:t>
            </a:r>
            <a:r>
              <a:rPr lang="en-US" sz="3600" b="1" dirty="0">
                <a:solidFill>
                  <a:srgbClr val="C90D98"/>
                </a:solidFill>
                <a:latin typeface="Batang" pitchFamily="18" charset="-127"/>
                <a:ea typeface="Batang" pitchFamily="18" charset="-127"/>
                <a:cs typeface="Apple Chancery"/>
              </a:rPr>
              <a:t>in Hindi</a:t>
            </a:r>
          </a:p>
        </p:txBody>
      </p:sp>
    </p:spTree>
    <p:extLst>
      <p:ext uri="{BB962C8B-B14F-4D97-AF65-F5344CB8AC3E}">
        <p14:creationId xmlns="" xmlns:p14="http://schemas.microsoft.com/office/powerpoint/2010/main" val="33884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1"/>
          <p:cNvSpPr>
            <a:spLocks/>
          </p:cNvSpPr>
          <p:nvPr/>
        </p:nvSpPr>
        <p:spPr bwMode="auto">
          <a:xfrm>
            <a:off x="6350" y="12700"/>
            <a:ext cx="9129713" cy="6837363"/>
          </a:xfrm>
          <a:prstGeom prst="rtTriangle">
            <a:avLst/>
          </a:prstGeom>
          <a:gradFill rotWithShape="0">
            <a:gsLst>
              <a:gs pos="0">
                <a:srgbClr val="D2D2D2">
                  <a:alpha val="9999"/>
                </a:srgbClr>
              </a:gs>
              <a:gs pos="30000">
                <a:srgbClr val="D2D2D2">
                  <a:alpha val="7299"/>
                </a:srgbClr>
              </a:gs>
              <a:gs pos="100000">
                <a:srgbClr val="D2D2D2">
                  <a:alpha val="999"/>
                </a:srgbClr>
              </a:gs>
            </a:gsLst>
            <a:lin ang="18780000" scaled="1"/>
          </a:gradFill>
          <a:ln w="381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6149" name="Line 2"/>
          <p:cNvSpPr>
            <a:spLocks noChangeShapeType="1"/>
          </p:cNvSpPr>
          <p:nvPr/>
        </p:nvSpPr>
        <p:spPr bwMode="auto">
          <a:xfrm>
            <a:off x="0" y="6350"/>
            <a:ext cx="9136063" cy="6843713"/>
          </a:xfrm>
          <a:prstGeom prst="line">
            <a:avLst/>
          </a:prstGeom>
          <a:noFill/>
          <a:ln w="5000" cap="rnd">
            <a:solidFill>
              <a:srgbClr val="D0D0D0">
                <a:alpha val="34901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50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3350" cy="1900237"/>
          </a:xfrm>
          <a:prstGeom prst="line">
            <a:avLst/>
          </a:prstGeom>
          <a:noFill/>
          <a:ln w="6000" cap="rnd">
            <a:solidFill>
              <a:srgbClr val="D5D5D5">
                <a:alpha val="45097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pPr marL="446088" eaLnBrk="1" hangingPunct="1">
              <a:defRPr/>
            </a:pPr>
            <a:r>
              <a:rPr lang="en-US" b="1" dirty="0" smtClean="0"/>
              <a:t>INDIA’S ECONOMY</a:t>
            </a:r>
          </a:p>
        </p:txBody>
      </p:sp>
      <p:sp>
        <p:nvSpPr>
          <p:cNvPr id="61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r>
              <a:rPr lang="en-US" sz="2400" dirty="0" smtClean="0"/>
              <a:t>move </a:t>
            </a:r>
            <a:r>
              <a:rPr lang="en-US" sz="2400" dirty="0" smtClean="0"/>
              <a:t>from </a:t>
            </a:r>
            <a:r>
              <a:rPr lang="en-US" sz="2400" dirty="0" smtClean="0"/>
              <a:t>Traditional </a:t>
            </a:r>
            <a:r>
              <a:rPr lang="en-US" sz="2400" dirty="0" smtClean="0"/>
              <a:t>to </a:t>
            </a:r>
            <a:r>
              <a:rPr lang="en-US" sz="2400" b="1" dirty="0" smtClean="0">
                <a:solidFill>
                  <a:schemeClr val="bg1"/>
                </a:solidFill>
              </a:rPr>
              <a:t>Market economy (Capitalism)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sz="2400" b="1" dirty="0" smtClean="0"/>
              <a:t>Imports: </a:t>
            </a:r>
            <a:r>
              <a:rPr lang="en-US" sz="2400" b="1" dirty="0" smtClean="0">
                <a:solidFill>
                  <a:schemeClr val="bg1"/>
                </a:solidFill>
              </a:rPr>
              <a:t>Oil</a:t>
            </a:r>
          </a:p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sz="2400" b="1" dirty="0" smtClean="0"/>
              <a:t>Exports:  </a:t>
            </a:r>
            <a:r>
              <a:rPr lang="en-US" sz="2400" b="1" dirty="0" smtClean="0">
                <a:solidFill>
                  <a:schemeClr val="bg1"/>
                </a:solidFill>
              </a:rPr>
              <a:t>gems/ jewelry</a:t>
            </a:r>
          </a:p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sz="2400" dirty="0" smtClean="0"/>
              <a:t>Problems: Deforestation and river pollution</a:t>
            </a:r>
          </a:p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sz="2400" b="1" dirty="0" smtClean="0"/>
              <a:t>Types of Industry:</a:t>
            </a: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r>
              <a:rPr lang="en-US" sz="2100" dirty="0" smtClean="0"/>
              <a:t>Primary- Bauxite, coal and iron</a:t>
            </a: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r>
              <a:rPr lang="en-US" sz="2100" dirty="0" smtClean="0"/>
              <a:t>Secondary- making cotton cloth and jute rope, farming rice and wheat</a:t>
            </a: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r>
              <a:rPr lang="en-US" sz="2100" b="1" dirty="0" smtClean="0">
                <a:solidFill>
                  <a:schemeClr val="bg1"/>
                </a:solidFill>
              </a:rPr>
              <a:t>Service- computer companies. Many US companies outsource computer or telecommunications to India </a:t>
            </a: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r>
              <a:rPr lang="en-US" sz="2100" dirty="0" smtClean="0"/>
              <a:t>Cottage Industry: whole families make their own goods</a:t>
            </a:r>
            <a:r>
              <a:rPr lang="en-US" sz="2100" dirty="0" smtClean="0"/>
              <a:t>.</a:t>
            </a: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  <a:buNone/>
            </a:pPr>
            <a:endParaRPr lang="en-US" sz="2100" dirty="0" smtClean="0"/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  <a:buNone/>
            </a:pPr>
            <a:r>
              <a:rPr lang="en-US" sz="2100" b="1" dirty="0" smtClean="0">
                <a:solidFill>
                  <a:schemeClr val="bg1"/>
                </a:solidFill>
              </a:rPr>
              <a:t>Companies:  Jewelry, Henna, Silk clothing, Spices, Technology</a:t>
            </a:r>
            <a:endParaRPr lang="en-US" sz="2100" b="1" dirty="0" smtClean="0">
              <a:solidFill>
                <a:schemeClr val="bg1"/>
              </a:solidFill>
            </a:endParaRPr>
          </a:p>
          <a:p>
            <a:pPr marL="746125" lvl="1" eaLnBrk="1" hangingPunct="1">
              <a:lnSpc>
                <a:spcPct val="90000"/>
              </a:lnSpc>
              <a:spcBef>
                <a:spcPts val="525"/>
              </a:spcBef>
            </a:pPr>
            <a:endParaRPr lang="en-US" sz="2100" dirty="0" smtClean="0"/>
          </a:p>
        </p:txBody>
      </p:sp>
      <p:pic>
        <p:nvPicPr>
          <p:cNvPr id="6153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286000"/>
            <a:ext cx="2503951" cy="135091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b="9331"/>
          <a:stretch/>
        </p:blipFill>
        <p:spPr>
          <a:xfrm>
            <a:off x="304800" y="381000"/>
            <a:ext cx="5063549" cy="6217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2346" t="13134" r="14403" b="19718"/>
          <a:stretch/>
        </p:blipFill>
        <p:spPr>
          <a:xfrm>
            <a:off x="5638800" y="228600"/>
            <a:ext cx="3255264" cy="1865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4038600"/>
            <a:ext cx="4419600" cy="25944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47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Busy and Diverse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7543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most populated nation in the </a:t>
            </a:r>
            <a:r>
              <a:rPr lang="en-US" dirty="0" smtClean="0"/>
              <a:t>world; </a:t>
            </a:r>
          </a:p>
          <a:p>
            <a:r>
              <a:rPr lang="en-US" dirty="0" smtClean="0"/>
              <a:t>Over </a:t>
            </a:r>
            <a:r>
              <a:rPr lang="en-US" dirty="0"/>
              <a:t>1 billion </a:t>
            </a:r>
            <a:r>
              <a:rPr lang="en-US" dirty="0" smtClean="0"/>
              <a:t>people</a:t>
            </a:r>
          </a:p>
          <a:p>
            <a:r>
              <a:rPr lang="en-US" dirty="0" smtClean="0"/>
              <a:t>Over 1,000 languages</a:t>
            </a:r>
          </a:p>
          <a:p>
            <a:r>
              <a:rPr lang="en-US" dirty="0" smtClean="0"/>
              <a:t>18 major languages – </a:t>
            </a:r>
          </a:p>
          <a:p>
            <a:pPr lvl="1"/>
            <a:r>
              <a:rPr lang="en-US" dirty="0" smtClean="0"/>
              <a:t>HINDI = most popular</a:t>
            </a:r>
          </a:p>
          <a:p>
            <a:r>
              <a:rPr lang="en-US" dirty="0" smtClean="0"/>
              <a:t>Many religions </a:t>
            </a:r>
          </a:p>
          <a:p>
            <a:pPr lvl="1"/>
            <a:r>
              <a:rPr lang="en-US" dirty="0" smtClean="0"/>
              <a:t>Hindu</a:t>
            </a:r>
          </a:p>
          <a:p>
            <a:pPr lvl="1"/>
            <a:r>
              <a:rPr lang="en-US" dirty="0" smtClean="0"/>
              <a:t>Buddhism</a:t>
            </a:r>
          </a:p>
          <a:p>
            <a:pPr lvl="1"/>
            <a:r>
              <a:rPr lang="en-US" dirty="0" smtClean="0"/>
              <a:t>Islam</a:t>
            </a:r>
          </a:p>
          <a:p>
            <a:pPr lvl="1"/>
            <a:r>
              <a:rPr lang="en-US" dirty="0" smtClean="0"/>
              <a:t>Christianity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3124200"/>
            <a:ext cx="4953000" cy="330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6400800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Rickshaws and cars crowd streets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0" y="1828800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6125" lvl="1">
              <a:lnSpc>
                <a:spcPct val="80000"/>
              </a:lnSpc>
              <a:spcBef>
                <a:spcPts val="575"/>
              </a:spcBef>
            </a:pPr>
            <a:r>
              <a:rPr lang="en-US" sz="2000" dirty="0" smtClean="0"/>
              <a:t>2 families of languages:</a:t>
            </a:r>
          </a:p>
          <a:p>
            <a:pPr marL="746125" lvl="1">
              <a:lnSpc>
                <a:spcPct val="80000"/>
              </a:lnSpc>
              <a:spcBef>
                <a:spcPts val="575"/>
              </a:spcBef>
            </a:pPr>
            <a:r>
              <a:rPr lang="en-US" sz="2000" dirty="0" smtClean="0"/>
              <a:t>Indo-Aryan and Dravidian </a:t>
            </a:r>
          </a:p>
          <a:p>
            <a:pPr marL="746125" lvl="1">
              <a:lnSpc>
                <a:spcPct val="80000"/>
              </a:lnSpc>
              <a:spcBef>
                <a:spcPts val="575"/>
              </a:spcBef>
            </a:pPr>
            <a:r>
              <a:rPr lang="en-US" sz="2000" dirty="0" smtClean="0"/>
              <a:t>mixed through trade &amp; movement.</a:t>
            </a:r>
          </a:p>
        </p:txBody>
      </p:sp>
    </p:spTree>
    <p:extLst>
      <p:ext uri="{BB962C8B-B14F-4D97-AF65-F5344CB8AC3E}">
        <p14:creationId xmlns="" xmlns:p14="http://schemas.microsoft.com/office/powerpoint/2010/main" val="41069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Diversity: </a:t>
            </a:r>
            <a:r>
              <a:rPr lang="en-US" dirty="0" smtClean="0">
                <a:solidFill>
                  <a:schemeClr val="bg1"/>
                </a:solidFill>
              </a:rPr>
              <a:t>Land of Extremes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599" y="1295400"/>
            <a:ext cx="4501541" cy="1905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19200"/>
            <a:ext cx="8229600" cy="4525963"/>
          </a:xfrm>
        </p:spPr>
        <p:txBody>
          <a:bodyPr/>
          <a:lstStyle/>
          <a:p>
            <a:r>
              <a:rPr lang="en-US" dirty="0" smtClean="0"/>
              <a:t>Very rich and very poor</a:t>
            </a:r>
          </a:p>
          <a:p>
            <a:r>
              <a:rPr lang="en-US" dirty="0" smtClean="0"/>
              <a:t>Very crowded &amp; rural</a:t>
            </a:r>
          </a:p>
          <a:p>
            <a:r>
              <a:rPr lang="en-US" dirty="0" smtClean="0"/>
              <a:t>Snowy mountains </a:t>
            </a:r>
          </a:p>
          <a:p>
            <a:r>
              <a:rPr lang="en-US" dirty="0" smtClean="0"/>
              <a:t>Lush valleys </a:t>
            </a:r>
          </a:p>
          <a:p>
            <a:r>
              <a:rPr lang="en-US" dirty="0" smtClean="0"/>
              <a:t>Arid deserts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3429000"/>
            <a:ext cx="4064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343400"/>
            <a:ext cx="4305300" cy="2391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57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1"/>
          <p:cNvSpPr>
            <a:spLocks/>
          </p:cNvSpPr>
          <p:nvPr/>
        </p:nvSpPr>
        <p:spPr bwMode="auto">
          <a:xfrm>
            <a:off x="6350" y="12700"/>
            <a:ext cx="9129713" cy="6837363"/>
          </a:xfrm>
          <a:prstGeom prst="rtTriangle">
            <a:avLst/>
          </a:prstGeom>
          <a:gradFill rotWithShape="0">
            <a:gsLst>
              <a:gs pos="0">
                <a:srgbClr val="D2D2D2">
                  <a:alpha val="9999"/>
                </a:srgbClr>
              </a:gs>
              <a:gs pos="30000">
                <a:srgbClr val="D2D2D2">
                  <a:alpha val="7299"/>
                </a:srgbClr>
              </a:gs>
              <a:gs pos="100000">
                <a:srgbClr val="D2D2D2">
                  <a:alpha val="999"/>
                </a:srgbClr>
              </a:gs>
            </a:gsLst>
            <a:lin ang="18780000" scaled="1"/>
          </a:gradFill>
          <a:ln w="38100" cap="rnd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125" name="Line 2"/>
          <p:cNvSpPr>
            <a:spLocks noChangeShapeType="1"/>
          </p:cNvSpPr>
          <p:nvPr/>
        </p:nvSpPr>
        <p:spPr bwMode="auto">
          <a:xfrm>
            <a:off x="0" y="6350"/>
            <a:ext cx="9136063" cy="6843713"/>
          </a:xfrm>
          <a:prstGeom prst="line">
            <a:avLst/>
          </a:prstGeom>
          <a:noFill/>
          <a:ln w="5000" cap="rnd">
            <a:solidFill>
              <a:srgbClr val="D0D0D0">
                <a:alpha val="34901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6" name="Line 3"/>
          <p:cNvSpPr>
            <a:spLocks noChangeShapeType="1"/>
          </p:cNvSpPr>
          <p:nvPr/>
        </p:nvSpPr>
        <p:spPr bwMode="auto">
          <a:xfrm flipH="1">
            <a:off x="6467475" y="4948238"/>
            <a:ext cx="2673350" cy="1900237"/>
          </a:xfrm>
          <a:prstGeom prst="line">
            <a:avLst/>
          </a:prstGeom>
          <a:noFill/>
          <a:ln w="6000" cap="rnd">
            <a:solidFill>
              <a:srgbClr val="D5D5D5">
                <a:alpha val="45097"/>
              </a:srgbClr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6858000" cy="5181600"/>
          </a:xfrm>
        </p:spPr>
        <p:txBody>
          <a:bodyPr>
            <a:noAutofit/>
          </a:bodyPr>
          <a:lstStyle/>
          <a:p>
            <a:pPr marL="447675" eaLnBrk="1" hangingPunct="1">
              <a:lnSpc>
                <a:spcPct val="80000"/>
              </a:lnSpc>
            </a:pPr>
            <a:r>
              <a:rPr lang="en-US" sz="2800" b="1" u="sng" dirty="0" smtClean="0">
                <a:solidFill>
                  <a:srgbClr val="C90D98"/>
                </a:solidFill>
              </a:rPr>
              <a:t>GEOGRAPHY:</a:t>
            </a:r>
          </a:p>
          <a:p>
            <a:pPr marL="447675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sz="2800" b="1" dirty="0" smtClean="0">
                <a:solidFill>
                  <a:srgbClr val="C90D98"/>
                </a:solidFill>
              </a:rPr>
              <a:t>Karakoram and Himalaya </a:t>
            </a:r>
            <a:r>
              <a:rPr lang="en-US" sz="2800" b="1" dirty="0" smtClean="0">
                <a:solidFill>
                  <a:srgbClr val="C90D98"/>
                </a:solidFill>
              </a:rPr>
              <a:t>Mountains in North = </a:t>
            </a:r>
            <a:r>
              <a:rPr lang="en-US" sz="2800" b="1" dirty="0" smtClean="0">
                <a:solidFill>
                  <a:srgbClr val="C90D98"/>
                </a:solidFill>
              </a:rPr>
              <a:t>largest in the world</a:t>
            </a:r>
          </a:p>
          <a:p>
            <a:pPr marL="447675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sz="2800" b="1" dirty="0" smtClean="0">
                <a:solidFill>
                  <a:srgbClr val="C90D98"/>
                </a:solidFill>
              </a:rPr>
              <a:t>Mountains block cold north winds</a:t>
            </a:r>
          </a:p>
          <a:p>
            <a:pPr marL="447675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sz="2800" b="1" dirty="0" smtClean="0">
                <a:solidFill>
                  <a:srgbClr val="C90D98"/>
                </a:solidFill>
              </a:rPr>
              <a:t>The Ganges and Indus Rivers flow from Himalayas </a:t>
            </a:r>
            <a:r>
              <a:rPr lang="en-US" sz="2800" b="1" dirty="0" smtClean="0">
                <a:solidFill>
                  <a:srgbClr val="C90D98"/>
                </a:solidFill>
              </a:rPr>
              <a:t>=</a:t>
            </a:r>
            <a:r>
              <a:rPr lang="en-US" sz="2800" b="1" dirty="0" smtClean="0">
                <a:solidFill>
                  <a:srgbClr val="C90D98"/>
                </a:solidFill>
              </a:rPr>
              <a:t> water </a:t>
            </a:r>
            <a:r>
              <a:rPr lang="en-US" sz="2800" b="1" dirty="0" smtClean="0">
                <a:solidFill>
                  <a:srgbClr val="C90D98"/>
                </a:solidFill>
              </a:rPr>
              <a:t>and fertile land </a:t>
            </a:r>
          </a:p>
          <a:p>
            <a:pPr marL="447675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sz="2800" b="1" dirty="0" smtClean="0">
                <a:solidFill>
                  <a:srgbClr val="C90D98"/>
                </a:solidFill>
              </a:rPr>
              <a:t>Climate: HOT all year with monsoons from  June-September</a:t>
            </a:r>
          </a:p>
          <a:p>
            <a:pPr marL="822325" lvl="1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b="1" dirty="0" smtClean="0">
                <a:solidFill>
                  <a:srgbClr val="C90D98"/>
                </a:solidFill>
              </a:rPr>
              <a:t>Monsoons = warm winds that </a:t>
            </a:r>
          </a:p>
          <a:p>
            <a:pPr marL="822325" lvl="1" eaLnBrk="1" hangingPunct="1">
              <a:lnSpc>
                <a:spcPct val="80000"/>
              </a:lnSpc>
              <a:spcBef>
                <a:spcPts val="500"/>
              </a:spcBef>
              <a:buNone/>
            </a:pPr>
            <a:r>
              <a:rPr lang="en-US" b="1" dirty="0" smtClean="0">
                <a:solidFill>
                  <a:srgbClr val="C90D98"/>
                </a:solidFill>
              </a:rPr>
              <a:t>    bring moist air from Indian Ocean</a:t>
            </a:r>
          </a:p>
          <a:p>
            <a:pPr marL="822325" lvl="1" eaLnBrk="1" hangingPunct="1">
              <a:lnSpc>
                <a:spcPct val="80000"/>
              </a:lnSpc>
              <a:spcBef>
                <a:spcPts val="500"/>
              </a:spcBef>
              <a:buNone/>
            </a:pPr>
            <a:r>
              <a:rPr lang="en-US" b="1" dirty="0" smtClean="0">
                <a:solidFill>
                  <a:srgbClr val="C90D98"/>
                </a:solidFill>
              </a:rPr>
              <a:t>    causes tons of rain</a:t>
            </a:r>
          </a:p>
          <a:p>
            <a:pPr marL="822325" lvl="1" eaLnBrk="1" hangingPunct="1">
              <a:lnSpc>
                <a:spcPct val="80000"/>
              </a:lnSpc>
              <a:spcBef>
                <a:spcPts val="500"/>
              </a:spcBef>
            </a:pPr>
            <a:r>
              <a:rPr lang="en-US" b="1" dirty="0" smtClean="0">
                <a:solidFill>
                  <a:srgbClr val="C90D98"/>
                </a:solidFill>
              </a:rPr>
              <a:t>Up to 100 inches!</a:t>
            </a:r>
          </a:p>
        </p:txBody>
      </p:sp>
      <p:pic>
        <p:nvPicPr>
          <p:cNvPr id="5129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2286000" cy="2514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5130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495800"/>
            <a:ext cx="3886200" cy="2133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6"/>
                </a:solidFill>
              </a:rPr>
              <a:t>Climate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r>
              <a:rPr lang="en-US" sz="2800" dirty="0" smtClean="0"/>
              <a:t>World’s tallest mountains		</a:t>
            </a:r>
            <a:r>
              <a:rPr lang="en-US" dirty="0" smtClean="0"/>
              <a:t>Himalayas</a:t>
            </a:r>
          </a:p>
          <a:p>
            <a:r>
              <a:rPr lang="en-US" sz="2800" dirty="0" smtClean="0"/>
              <a:t>Rainy season/Monsoons</a:t>
            </a:r>
          </a:p>
          <a:p>
            <a:r>
              <a:rPr lang="en-US" sz="2800" dirty="0" smtClean="0"/>
              <a:t>Dry season/desert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8396" y="533400"/>
            <a:ext cx="5562600" cy="6012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124200"/>
            <a:ext cx="3133803" cy="32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298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726792">
            <a:off x="3945371" y="4998856"/>
            <a:ext cx="47479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79646"/>
                </a:solidFill>
                <a:latin typeface="Marker Felt"/>
                <a:cs typeface="Marker Felt"/>
              </a:rPr>
              <a:t>Did you know </a:t>
            </a:r>
            <a:r>
              <a:rPr lang="en-US" sz="3200" dirty="0" smtClean="0">
                <a:solidFill>
                  <a:srgbClr val="F79646"/>
                </a:solidFill>
                <a:latin typeface="Marker Felt"/>
                <a:cs typeface="Marker Felt"/>
              </a:rPr>
              <a:t>that </a:t>
            </a:r>
            <a:r>
              <a:rPr lang="en-US" sz="3200" dirty="0">
                <a:solidFill>
                  <a:srgbClr val="F79646"/>
                </a:solidFill>
                <a:latin typeface="Marker Felt"/>
                <a:cs typeface="Marker Felt"/>
              </a:rPr>
              <a:t>chess was invented in </a:t>
            </a:r>
            <a:r>
              <a:rPr lang="en-US" sz="3200" dirty="0" smtClean="0">
                <a:solidFill>
                  <a:srgbClr val="F79646"/>
                </a:solidFill>
                <a:latin typeface="Marker Felt"/>
                <a:cs typeface="Marker Felt"/>
              </a:rPr>
              <a:t>India? </a:t>
            </a:r>
            <a:endParaRPr lang="en-US" sz="3200" dirty="0">
              <a:solidFill>
                <a:srgbClr val="F79646"/>
              </a:solidFill>
              <a:latin typeface="Marker Felt"/>
              <a:cs typeface="Marker Fe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304800"/>
            <a:ext cx="4179549" cy="2781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79646"/>
                </a:solidFill>
              </a:rPr>
              <a:t>Indian Culture</a:t>
            </a:r>
            <a:endParaRPr lang="en-US" b="1" dirty="0">
              <a:solidFill>
                <a:srgbClr val="F7964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648200"/>
            <a:ext cx="298174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295400"/>
            <a:ext cx="44577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3124200"/>
            <a:ext cx="36650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Cricket and Soccer = major sports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4267200"/>
            <a:ext cx="5224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Henna to decorate hands for religious ceremony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8878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36" b="13336"/>
          <a:stretch>
            <a:fillRect/>
          </a:stretch>
        </p:blipFill>
        <p:spPr>
          <a:xfrm rot="305950">
            <a:off x="138261" y="419249"/>
            <a:ext cx="6155481" cy="33852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65681">
            <a:off x="3944351" y="3378754"/>
            <a:ext cx="4908904" cy="32693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305759">
            <a:off x="45708" y="3715362"/>
            <a:ext cx="3032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Amazing </a:t>
            </a:r>
            <a:r>
              <a:rPr lang="en-US" dirty="0" smtClean="0"/>
              <a:t>Wildlife: Bengal Tiger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362200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“holy” cows!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9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775</Words>
  <Application>Microsoft Office PowerPoint</Application>
  <PresentationFormat>On-screen Show (4:3)</PresentationFormat>
  <Paragraphs>125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India</vt:lpstr>
      <vt:lpstr>India: Colorful, Beautiful, Busy</vt:lpstr>
      <vt:lpstr>Slide 3</vt:lpstr>
      <vt:lpstr>Busy and Diverse</vt:lpstr>
      <vt:lpstr>Diversity: Land of Extremes</vt:lpstr>
      <vt:lpstr>Slide 6</vt:lpstr>
      <vt:lpstr>Climate</vt:lpstr>
      <vt:lpstr>Indian Culture</vt:lpstr>
      <vt:lpstr>Slide 9</vt:lpstr>
      <vt:lpstr>Indian Culture</vt:lpstr>
      <vt:lpstr>Bollywood 4 x’s more movies than Hollywood per year.   </vt:lpstr>
      <vt:lpstr>INDIA: Culture</vt:lpstr>
      <vt:lpstr>Taj Mahal</vt:lpstr>
      <vt:lpstr>Colonization in India</vt:lpstr>
      <vt:lpstr>How did India get it’s freedom?</vt:lpstr>
      <vt:lpstr>Discussion</vt:lpstr>
      <vt:lpstr>IMMEDIATELY AFTER INDEPENDENCE, </vt:lpstr>
      <vt:lpstr>INDIA’s Government </vt:lpstr>
      <vt:lpstr>The Hindu Caste system</vt:lpstr>
      <vt:lpstr>INDIA’S ECONOMY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</dc:title>
  <dc:creator>mfcsd</dc:creator>
  <cp:lastModifiedBy>mfcsd</cp:lastModifiedBy>
  <cp:revision>44</cp:revision>
  <dcterms:created xsi:type="dcterms:W3CDTF">2015-03-05T14:15:34Z</dcterms:created>
  <dcterms:modified xsi:type="dcterms:W3CDTF">2016-02-23T20:52:43Z</dcterms:modified>
</cp:coreProperties>
</file>