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70" r:id="rId4"/>
    <p:sldId id="271" r:id="rId5"/>
    <p:sldId id="261" r:id="rId6"/>
    <p:sldId id="263" r:id="rId7"/>
    <p:sldId id="257" r:id="rId8"/>
    <p:sldId id="264" r:id="rId9"/>
    <p:sldId id="262" r:id="rId10"/>
    <p:sldId id="258" r:id="rId11"/>
    <p:sldId id="265" r:id="rId12"/>
    <p:sldId id="266" r:id="rId13"/>
    <p:sldId id="259" r:id="rId14"/>
    <p:sldId id="267" r:id="rId15"/>
    <p:sldId id="268" r:id="rId16"/>
    <p:sldId id="26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75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7B99FBB-19DD-4FD1-8A3A-165B2D189A64}" type="datetimeFigureOut">
              <a:rPr lang="en-US" smtClean="0"/>
              <a:pPr/>
              <a:t>4/7/2014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83BEBFE-6C06-4C85-B51E-D34977D6C08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99FBB-19DD-4FD1-8A3A-165B2D189A64}" type="datetimeFigureOut">
              <a:rPr lang="en-US" smtClean="0"/>
              <a:pPr/>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99FBB-19DD-4FD1-8A3A-165B2D189A64}" type="datetimeFigureOut">
              <a:rPr lang="en-US" smtClean="0"/>
              <a:pPr/>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99FBB-19DD-4FD1-8A3A-165B2D189A64}" type="datetimeFigureOut">
              <a:rPr lang="en-US" smtClean="0"/>
              <a:pPr/>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B99FBB-19DD-4FD1-8A3A-165B2D189A64}" type="datetimeFigureOut">
              <a:rPr lang="en-US" smtClean="0"/>
              <a:pPr/>
              <a:t>4/7/2014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3BEBFE-6C06-4C85-B51E-D34977D6C08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B99FBB-19DD-4FD1-8A3A-165B2D189A64}" type="datetimeFigureOut">
              <a:rPr lang="en-US" smtClean="0"/>
              <a:pPr/>
              <a:t>4/7/2014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B99FBB-19DD-4FD1-8A3A-165B2D189A64}" type="datetimeFigureOut">
              <a:rPr lang="en-US" smtClean="0"/>
              <a:pPr/>
              <a:t>4/7/2014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B99FBB-19DD-4FD1-8A3A-165B2D189A64}" type="datetimeFigureOut">
              <a:rPr lang="en-US" smtClean="0"/>
              <a:pPr/>
              <a:t>4/7/2014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B99FBB-19DD-4FD1-8A3A-165B2D189A64}" type="datetimeFigureOut">
              <a:rPr lang="en-US" smtClean="0"/>
              <a:pPr/>
              <a:t>4/7/2014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B99FBB-19DD-4FD1-8A3A-165B2D189A64}" type="datetimeFigureOut">
              <a:rPr lang="en-US" smtClean="0"/>
              <a:pPr/>
              <a:t>4/7/2014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3BEBFE-6C06-4C85-B51E-D34977D6C08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B99FBB-19DD-4FD1-8A3A-165B2D189A64}" type="datetimeFigureOut">
              <a:rPr lang="en-US" smtClean="0"/>
              <a:pPr/>
              <a:t>4/7/2014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883BEBFE-6C06-4C85-B51E-D34977D6C08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7B99FBB-19DD-4FD1-8A3A-165B2D189A64}" type="datetimeFigureOut">
              <a:rPr lang="en-US" smtClean="0"/>
              <a:pPr/>
              <a:t>4/7/2014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83BEBFE-6C06-4C85-B51E-D34977D6C08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flocabulary.com/context-clu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Context Clues Direct Instruction</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Antonym Clue</a:t>
            </a:r>
            <a:endParaRPr lang="en-US" dirty="0"/>
          </a:p>
        </p:txBody>
      </p:sp>
      <p:sp>
        <p:nvSpPr>
          <p:cNvPr id="3" name="Content Placeholder 2"/>
          <p:cNvSpPr>
            <a:spLocks noGrp="1"/>
          </p:cNvSpPr>
          <p:nvPr>
            <p:ph idx="1"/>
          </p:nvPr>
        </p:nvSpPr>
        <p:spPr/>
        <p:txBody>
          <a:bodyPr/>
          <a:lstStyle/>
          <a:p>
            <a:r>
              <a:rPr lang="en-US" dirty="0" smtClean="0"/>
              <a:t>An antonym, or a word with the opposite meaning, is used in the same sentence or a nearby sentence to help establish another word’s meaning.</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 Example #2</a:t>
            </a:r>
            <a:endParaRPr lang="en-US" dirty="0"/>
          </a:p>
        </p:txBody>
      </p:sp>
      <p:sp>
        <p:nvSpPr>
          <p:cNvPr id="3" name="Content Placeholder 2"/>
          <p:cNvSpPr>
            <a:spLocks noGrp="1"/>
          </p:cNvSpPr>
          <p:nvPr>
            <p:ph idx="1"/>
          </p:nvPr>
        </p:nvSpPr>
        <p:spPr/>
        <p:txBody>
          <a:bodyPr/>
          <a:lstStyle/>
          <a:p>
            <a:r>
              <a:rPr lang="en-US" dirty="0" smtClean="0"/>
              <a:t>“Just then an </a:t>
            </a:r>
            <a:r>
              <a:rPr lang="en-US" b="1" i="1" dirty="0" smtClean="0"/>
              <a:t>armored</a:t>
            </a:r>
            <a:r>
              <a:rPr lang="en-US" dirty="0" smtClean="0"/>
              <a:t> car came across the bridge and advanced slowly up the street.  The sniper wanted to fire but he knew it was useless.  His bullets would never pierce the steel that covered the gray monster.”</a:t>
            </a:r>
          </a:p>
          <a:p>
            <a:r>
              <a:rPr lang="en-US" dirty="0" smtClean="0"/>
              <a:t>What does </a:t>
            </a:r>
            <a:r>
              <a:rPr lang="en-US" b="1" i="1" dirty="0" smtClean="0"/>
              <a:t>armored</a:t>
            </a:r>
            <a:r>
              <a:rPr lang="en-US" dirty="0" smtClean="0"/>
              <a:t> mean?  Which clues did you use to come up with your predicted meaning?</a:t>
            </a:r>
          </a:p>
          <a:p>
            <a:r>
              <a:rPr lang="en-US" dirty="0" smtClean="0"/>
              <a:t>Denotation: bulletproof</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 Example #3</a:t>
            </a:r>
            <a:endParaRPr lang="en-US" dirty="0"/>
          </a:p>
        </p:txBody>
      </p:sp>
      <p:sp>
        <p:nvSpPr>
          <p:cNvPr id="3" name="Content Placeholder 2"/>
          <p:cNvSpPr>
            <a:spLocks noGrp="1"/>
          </p:cNvSpPr>
          <p:nvPr>
            <p:ph idx="1"/>
          </p:nvPr>
        </p:nvSpPr>
        <p:spPr/>
        <p:txBody>
          <a:bodyPr/>
          <a:lstStyle/>
          <a:p>
            <a:r>
              <a:rPr lang="en-US" dirty="0" smtClean="0"/>
              <a:t>“Of course Martin was always uncomfortable in elevators, afraid they would fall, but there was something especially unpleasant about this one.  Perhaps its </a:t>
            </a:r>
            <a:r>
              <a:rPr lang="en-US" b="1" i="1" dirty="0" smtClean="0"/>
              <a:t>baleful</a:t>
            </a:r>
            <a:r>
              <a:rPr lang="en-US" dirty="0" smtClean="0"/>
              <a:t> atmosphere was due to the light from the single fluorescent ceiling strip, beak and dim on the dirty brown walls.”</a:t>
            </a:r>
          </a:p>
          <a:p>
            <a:r>
              <a:rPr lang="en-US" dirty="0" smtClean="0"/>
              <a:t>What does </a:t>
            </a:r>
            <a:r>
              <a:rPr lang="en-US" b="1" i="1" dirty="0" smtClean="0"/>
              <a:t>baleful </a:t>
            </a:r>
            <a:r>
              <a:rPr lang="en-US" dirty="0" smtClean="0"/>
              <a:t>mean?  Which clues did you use to come up with your predicted meaning?</a:t>
            </a:r>
          </a:p>
          <a:p>
            <a:r>
              <a:rPr lang="en-US" dirty="0" smtClean="0"/>
              <a:t>Denotation: ominous, dark, sinister</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 Clue</a:t>
            </a:r>
            <a:endParaRPr lang="en-US" dirty="0"/>
          </a:p>
        </p:txBody>
      </p:sp>
      <p:sp>
        <p:nvSpPr>
          <p:cNvPr id="3" name="Content Placeholder 2"/>
          <p:cNvSpPr>
            <a:spLocks noGrp="1"/>
          </p:cNvSpPr>
          <p:nvPr>
            <p:ph idx="1"/>
          </p:nvPr>
        </p:nvSpPr>
        <p:spPr/>
        <p:txBody>
          <a:bodyPr/>
          <a:lstStyle/>
          <a:p>
            <a:r>
              <a:rPr lang="en-US" dirty="0" smtClean="0"/>
              <a:t>The unknown word is defined or explained in some way in the same sentence or in a sentence nearby.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Example/Inference #2</a:t>
            </a:r>
            <a:endParaRPr lang="en-US" dirty="0"/>
          </a:p>
        </p:txBody>
      </p:sp>
      <p:sp>
        <p:nvSpPr>
          <p:cNvPr id="3" name="Content Placeholder 2"/>
          <p:cNvSpPr>
            <a:spLocks noGrp="1"/>
          </p:cNvSpPr>
          <p:nvPr>
            <p:ph idx="1"/>
          </p:nvPr>
        </p:nvSpPr>
        <p:spPr/>
        <p:txBody>
          <a:bodyPr/>
          <a:lstStyle/>
          <a:p>
            <a:r>
              <a:rPr lang="en-US" dirty="0" smtClean="0"/>
              <a:t>“Here and there through the city, machine guns and rifles broke the silence of the night, </a:t>
            </a:r>
            <a:r>
              <a:rPr lang="en-US" b="1" i="1" dirty="0" smtClean="0"/>
              <a:t>spasmodically</a:t>
            </a:r>
            <a:r>
              <a:rPr lang="en-US" dirty="0" smtClean="0"/>
              <a:t>, like dogs barking on lone farms.”</a:t>
            </a:r>
          </a:p>
          <a:p>
            <a:r>
              <a:rPr lang="en-US" dirty="0" smtClean="0"/>
              <a:t>What does </a:t>
            </a:r>
            <a:r>
              <a:rPr lang="en-US" b="1" i="1" dirty="0" smtClean="0"/>
              <a:t>spasmodically </a:t>
            </a:r>
            <a:r>
              <a:rPr lang="en-US" dirty="0" smtClean="0"/>
              <a:t>mean?  Which clues did you use to come up with your predicted meaning?</a:t>
            </a:r>
          </a:p>
          <a:p>
            <a:r>
              <a:rPr lang="en-US" dirty="0" smtClean="0"/>
              <a:t>Denotation: irregularly, intermittently</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Example/Inference #3</a:t>
            </a:r>
            <a:endParaRPr lang="en-US" dirty="0"/>
          </a:p>
        </p:txBody>
      </p:sp>
      <p:sp>
        <p:nvSpPr>
          <p:cNvPr id="3" name="Content Placeholder 2"/>
          <p:cNvSpPr>
            <a:spLocks noGrp="1"/>
          </p:cNvSpPr>
          <p:nvPr>
            <p:ph idx="1"/>
          </p:nvPr>
        </p:nvSpPr>
        <p:spPr/>
        <p:txBody>
          <a:bodyPr/>
          <a:lstStyle/>
          <a:p>
            <a:r>
              <a:rPr lang="en-US" dirty="0" smtClean="0"/>
              <a:t>“‘Mushroom,’ Mary answered. ‘I bet it </a:t>
            </a:r>
            <a:r>
              <a:rPr lang="en-US" b="1" i="1" dirty="0" smtClean="0"/>
              <a:t>hefts</a:t>
            </a:r>
            <a:r>
              <a:rPr lang="en-US" dirty="0" smtClean="0"/>
              <a:t> ten pounds.’”</a:t>
            </a:r>
          </a:p>
          <a:p>
            <a:r>
              <a:rPr lang="en-US" dirty="0" smtClean="0"/>
              <a:t>What does </a:t>
            </a:r>
            <a:r>
              <a:rPr lang="en-US" b="1" i="1" dirty="0" smtClean="0"/>
              <a:t>hefts </a:t>
            </a:r>
            <a:r>
              <a:rPr lang="en-US" dirty="0" smtClean="0"/>
              <a:t>mean?  Which clues did you use to come up with your predicted meaning?</a:t>
            </a:r>
          </a:p>
          <a:p>
            <a:r>
              <a:rPr lang="en-US" dirty="0" smtClean="0"/>
              <a:t>Denotation: weighs</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Example/Inference Clue</a:t>
            </a:r>
            <a:endParaRPr lang="en-US" dirty="0"/>
          </a:p>
        </p:txBody>
      </p:sp>
      <p:sp>
        <p:nvSpPr>
          <p:cNvPr id="3" name="Content Placeholder 2"/>
          <p:cNvSpPr>
            <a:spLocks noGrp="1"/>
          </p:cNvSpPr>
          <p:nvPr>
            <p:ph idx="1"/>
          </p:nvPr>
        </p:nvSpPr>
        <p:spPr/>
        <p:txBody>
          <a:bodyPr/>
          <a:lstStyle/>
          <a:p>
            <a:r>
              <a:rPr lang="en-US" dirty="0" smtClean="0"/>
              <a:t>Specific examples, likenesses, comparisons, hints, etc. are used to define the term in the same sentence or nearby sentences.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Learning Goal</a:t>
            </a:r>
            <a:endParaRPr lang="en-US" dirty="0"/>
          </a:p>
        </p:txBody>
      </p:sp>
      <p:sp>
        <p:nvSpPr>
          <p:cNvPr id="3" name="Content Placeholder 2"/>
          <p:cNvSpPr>
            <a:spLocks noGrp="1"/>
          </p:cNvSpPr>
          <p:nvPr>
            <p:ph idx="1"/>
          </p:nvPr>
        </p:nvSpPr>
        <p:spPr/>
        <p:txBody>
          <a:bodyPr/>
          <a:lstStyle/>
          <a:p>
            <a:pPr lvl="0"/>
            <a:r>
              <a:rPr lang="en-US" sz="2800" dirty="0" smtClean="0"/>
              <a:t>L.8.4. I can determine or clarify the meaning of unknown and multiple-meaning words or phrases based on </a:t>
            </a:r>
            <a:r>
              <a:rPr lang="en-US" sz="2800" i="1" dirty="0" smtClean="0"/>
              <a:t>grade 8 reading and content</a:t>
            </a:r>
            <a:r>
              <a:rPr lang="en-US" sz="2800" dirty="0" smtClean="0"/>
              <a:t>, choosing flexibly from a range of strategies.</a:t>
            </a:r>
          </a:p>
          <a:p>
            <a:pPr lvl="1"/>
            <a:r>
              <a:rPr lang="en-US" dirty="0" smtClean="0"/>
              <a:t>I can use context (e.g., the overall meaning of a sentence or paragraph; a word’s position or function in a sentence) as a clue to the meaning of a word or phrase.</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your vocabulary notebook:</a:t>
            </a:r>
            <a:endParaRPr lang="en-US" dirty="0"/>
          </a:p>
        </p:txBody>
      </p:sp>
      <p:sp>
        <p:nvSpPr>
          <p:cNvPr id="3" name="Content Placeholder 2"/>
          <p:cNvSpPr>
            <a:spLocks noGrp="1"/>
          </p:cNvSpPr>
          <p:nvPr>
            <p:ph idx="1"/>
          </p:nvPr>
        </p:nvSpPr>
        <p:spPr/>
        <p:txBody>
          <a:bodyPr/>
          <a:lstStyle/>
          <a:p>
            <a:r>
              <a:rPr lang="en-US" dirty="0" smtClean="0"/>
              <a:t>Define the term “Context”</a:t>
            </a:r>
          </a:p>
          <a:p>
            <a:endParaRPr lang="en-US" dirty="0" smtClean="0"/>
          </a:p>
          <a:p>
            <a:r>
              <a:rPr lang="en-US" dirty="0" smtClean="0"/>
              <a:t>Define the term “Clue”</a:t>
            </a:r>
          </a:p>
          <a:p>
            <a:endParaRPr lang="en-US" dirty="0" smtClean="0"/>
          </a:p>
          <a:p>
            <a:r>
              <a:rPr lang="en-US" dirty="0" smtClean="0"/>
              <a:t>Based on both definitions above, what do you think the term “Context Clue” means?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hlinkClick r:id="rId2"/>
              </a:rPr>
              <a:t>http://www.flocabulary.com/context-clues</a:t>
            </a:r>
            <a:r>
              <a:rPr lang="en-US" dirty="0" smtClean="0">
                <a:hlinkClick r:id="rId2"/>
              </a:rPr>
              <a:t>/</a:t>
            </a:r>
            <a:endParaRPr lang="en-US" dirty="0" smtClean="0"/>
          </a:p>
          <a:p>
            <a:endParaRPr lang="en-US" smtClean="0"/>
          </a:p>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Synonym Clue Example #2</a:t>
            </a:r>
            <a:endParaRPr lang="en-US" dirty="0"/>
          </a:p>
        </p:txBody>
      </p:sp>
      <p:sp>
        <p:nvSpPr>
          <p:cNvPr id="3" name="Content Placeholder 2"/>
          <p:cNvSpPr>
            <a:spLocks noGrp="1"/>
          </p:cNvSpPr>
          <p:nvPr>
            <p:ph idx="1"/>
          </p:nvPr>
        </p:nvSpPr>
        <p:spPr/>
        <p:txBody>
          <a:bodyPr/>
          <a:lstStyle/>
          <a:p>
            <a:r>
              <a:rPr lang="en-US" dirty="0" smtClean="0"/>
              <a:t>“The two pleasant, </a:t>
            </a:r>
            <a:r>
              <a:rPr lang="en-US" b="1" i="1" dirty="0" smtClean="0"/>
              <a:t>skylarking</a:t>
            </a:r>
            <a:r>
              <a:rPr lang="en-US" dirty="0" smtClean="0"/>
              <a:t> young lieutenants were the first to gain possession of the bucket of water.  They played over it in their fashion.”</a:t>
            </a:r>
          </a:p>
          <a:p>
            <a:r>
              <a:rPr lang="en-US" dirty="0" smtClean="0"/>
              <a:t>What does </a:t>
            </a:r>
            <a:r>
              <a:rPr lang="en-US" b="1" i="1" dirty="0" smtClean="0"/>
              <a:t>skylarking</a:t>
            </a:r>
            <a:r>
              <a:rPr lang="en-US" dirty="0" smtClean="0"/>
              <a:t> mean?  Which clues did you use to come up with your predicted meaning?</a:t>
            </a:r>
          </a:p>
          <a:p>
            <a:r>
              <a:rPr lang="en-US" dirty="0" smtClean="0"/>
              <a:t>Denotation: horsing around; playing around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Synonym Clue Example #3</a:t>
            </a:r>
            <a:endParaRPr lang="en-US" dirty="0"/>
          </a:p>
        </p:txBody>
      </p:sp>
      <p:sp>
        <p:nvSpPr>
          <p:cNvPr id="3" name="Content Placeholder 2"/>
          <p:cNvSpPr>
            <a:spLocks noGrp="1"/>
          </p:cNvSpPr>
          <p:nvPr>
            <p:ph idx="1"/>
          </p:nvPr>
        </p:nvSpPr>
        <p:spPr/>
        <p:txBody>
          <a:bodyPr/>
          <a:lstStyle/>
          <a:p>
            <a:r>
              <a:rPr lang="en-US" dirty="0" smtClean="0"/>
              <a:t>“He remained tense in the trembling little box, his eyes fixed on the numbers over the door that blinked on and off so </a:t>
            </a:r>
            <a:r>
              <a:rPr lang="en-US" b="1" i="1" dirty="0" smtClean="0"/>
              <a:t>haltingly</a:t>
            </a:r>
            <a:r>
              <a:rPr lang="en-US" dirty="0" smtClean="0"/>
              <a:t>, as if at any moment they might simply give up.”</a:t>
            </a:r>
          </a:p>
          <a:p>
            <a:r>
              <a:rPr lang="en-US" dirty="0" smtClean="0"/>
              <a:t>What does </a:t>
            </a:r>
            <a:r>
              <a:rPr lang="en-US" b="1" i="1" dirty="0" smtClean="0"/>
              <a:t>haltingly</a:t>
            </a:r>
            <a:r>
              <a:rPr lang="en-US" dirty="0" smtClean="0"/>
              <a:t> mean?  Which clues did you use to come up with your predicted meaning?</a:t>
            </a:r>
          </a:p>
          <a:p>
            <a:r>
              <a:rPr lang="en-US" dirty="0" smtClean="0"/>
              <a:t>Denotation: unsteadily, without certainty</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Synonym Clue</a:t>
            </a:r>
            <a:endParaRPr lang="en-US" dirty="0"/>
          </a:p>
        </p:txBody>
      </p:sp>
      <p:sp>
        <p:nvSpPr>
          <p:cNvPr id="3" name="Content Placeholder 2"/>
          <p:cNvSpPr>
            <a:spLocks noGrp="1"/>
          </p:cNvSpPr>
          <p:nvPr>
            <p:ph idx="1"/>
          </p:nvPr>
        </p:nvSpPr>
        <p:spPr/>
        <p:txBody>
          <a:bodyPr/>
          <a:lstStyle/>
          <a:p>
            <a:r>
              <a:rPr lang="en-US" dirty="0" smtClean="0"/>
              <a:t>A synonym, or a word with the same meaning, is used in the same sentence or a nearby sentence to help establish another word’s meaning.</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Antonym Example #2</a:t>
            </a:r>
            <a:endParaRPr lang="en-US" dirty="0"/>
          </a:p>
        </p:txBody>
      </p:sp>
      <p:sp>
        <p:nvSpPr>
          <p:cNvPr id="3" name="Content Placeholder 2"/>
          <p:cNvSpPr>
            <a:spLocks noGrp="1"/>
          </p:cNvSpPr>
          <p:nvPr>
            <p:ph idx="1"/>
          </p:nvPr>
        </p:nvSpPr>
        <p:spPr/>
        <p:txBody>
          <a:bodyPr/>
          <a:lstStyle/>
          <a:p>
            <a:r>
              <a:rPr lang="en-US" dirty="0" smtClean="0"/>
              <a:t>“‘You’re afraid,’ said his father, with total assurance.  ‘When are you going to grow up an act like a man?  Are you going to be </a:t>
            </a:r>
            <a:r>
              <a:rPr lang="en-US" b="1" i="1" dirty="0" smtClean="0"/>
              <a:t>timid</a:t>
            </a:r>
            <a:r>
              <a:rPr lang="en-US" dirty="0" smtClean="0"/>
              <a:t> all your life?’”</a:t>
            </a:r>
          </a:p>
          <a:p>
            <a:r>
              <a:rPr lang="en-US" dirty="0" smtClean="0"/>
              <a:t>What does </a:t>
            </a:r>
            <a:r>
              <a:rPr lang="en-US" b="1" i="1" dirty="0" smtClean="0"/>
              <a:t>timid</a:t>
            </a:r>
            <a:r>
              <a:rPr lang="en-US" dirty="0" smtClean="0"/>
              <a:t> mean?  Which clues did you use to come up with your predicted meaning?</a:t>
            </a:r>
          </a:p>
          <a:p>
            <a:r>
              <a:rPr lang="en-US" dirty="0" smtClean="0"/>
              <a:t>Denotation: lacking courage or self-confidence, weak</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Antonym Example #2</a:t>
            </a:r>
            <a:endParaRPr lang="en-US" dirty="0"/>
          </a:p>
        </p:txBody>
      </p:sp>
      <p:sp>
        <p:nvSpPr>
          <p:cNvPr id="3" name="Content Placeholder 2"/>
          <p:cNvSpPr>
            <a:spLocks noGrp="1"/>
          </p:cNvSpPr>
          <p:nvPr>
            <p:ph idx="1"/>
          </p:nvPr>
        </p:nvSpPr>
        <p:spPr/>
        <p:txBody>
          <a:bodyPr/>
          <a:lstStyle/>
          <a:p>
            <a:r>
              <a:rPr lang="en-US" dirty="0" smtClean="0"/>
              <a:t>“Back and forth we fought with songs, firing ourselves into the kind of hot excitement a man needs to carry him into battle.  But then, in a </a:t>
            </a:r>
            <a:r>
              <a:rPr lang="en-US" b="1" i="1" dirty="0" smtClean="0"/>
              <a:t>lull</a:t>
            </a:r>
            <a:r>
              <a:rPr lang="en-US" dirty="0" smtClean="0"/>
              <a:t>, one of the bands began a quieter tune.”</a:t>
            </a:r>
          </a:p>
          <a:p>
            <a:r>
              <a:rPr lang="en-US" dirty="0" smtClean="0"/>
              <a:t>What does </a:t>
            </a:r>
            <a:r>
              <a:rPr lang="en-US" b="1" i="1" dirty="0" smtClean="0"/>
              <a:t>lull</a:t>
            </a:r>
            <a:r>
              <a:rPr lang="en-US" dirty="0" smtClean="0"/>
              <a:t> mean?  Which clues did you use to come up with your predicted meaning?</a:t>
            </a:r>
          </a:p>
          <a:p>
            <a:r>
              <a:rPr lang="en-US" dirty="0" smtClean="0"/>
              <a:t>Denotation: break in activity</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TotalTime>
  <Words>722</Words>
  <Application>Microsoft Office PowerPoint</Application>
  <PresentationFormat>On-screen Show (4:3)</PresentationFormat>
  <Paragraphs>51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Flow</vt:lpstr>
      <vt:lpstr>Context Clues Direct Instruction</vt:lpstr>
      <vt:lpstr>Today’s Learning Goal</vt:lpstr>
      <vt:lpstr>In your vocabulary notebook:</vt:lpstr>
      <vt:lpstr>Slide 4</vt:lpstr>
      <vt:lpstr>Synonym Clue Example #2</vt:lpstr>
      <vt:lpstr>Synonym Clue Example #3</vt:lpstr>
      <vt:lpstr>Synonym Clue</vt:lpstr>
      <vt:lpstr>Antonym Example #2</vt:lpstr>
      <vt:lpstr>Antonym Example #2</vt:lpstr>
      <vt:lpstr>Antonym Clue</vt:lpstr>
      <vt:lpstr>Explanation Example #2</vt:lpstr>
      <vt:lpstr>Explanation Example #3</vt:lpstr>
      <vt:lpstr>Explanation Clue</vt:lpstr>
      <vt:lpstr>Example/Inference #2</vt:lpstr>
      <vt:lpstr>Example/Inference #3</vt:lpstr>
      <vt:lpstr>Example/Inference Clue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Context Clues Direct Instruction</dc:title>
  <dc:creator>mfcsd</dc:creator>
  <cp:lastModifiedBy>mfcsd</cp:lastModifiedBy>
  <cp:revision>11</cp:revision>
  <dcterms:created xsi:type="dcterms:W3CDTF">2014-03-19T18:40:45Z</dcterms:created>
  <dcterms:modified xsi:type="dcterms:W3CDTF">2014-04-07T12:25:28Z</dcterms:modified>
</cp:coreProperties>
</file>