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3" r:id="rId39"/>
    <p:sldId id="270" r:id="rId40"/>
    <p:sldId id="271" r:id="rId41"/>
    <p:sldId id="272" r:id="rId42"/>
    <p:sldId id="273" r:id="rId43"/>
    <p:sldId id="274" r:id="rId44"/>
    <p:sldId id="304" r:id="rId45"/>
    <p:sldId id="306" r:id="rId46"/>
    <p:sldId id="307" r:id="rId47"/>
    <p:sldId id="293" r:id="rId48"/>
    <p:sldId id="308" r:id="rId49"/>
    <p:sldId id="309" r:id="rId50"/>
    <p:sldId id="310" r:id="rId51"/>
    <p:sldId id="311" r:id="rId52"/>
    <p:sldId id="312" r:id="rId53"/>
    <p:sldId id="31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81FFAD-7FB1-44D0-A526-A22FC57E30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ECEF67-B287-4101-97DC-D07F3B2363B3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F2CF24-A3BC-4AF8-8EEF-53688686D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4800" dirty="0"/>
              <a:t>FOOD AND NUTRITION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7924800" cy="4114800"/>
          </a:xfrm>
        </p:spPr>
        <p:txBody>
          <a:bodyPr/>
          <a:lstStyle/>
          <a:p>
            <a:r>
              <a:rPr lang="en-US" dirty="0" smtClean="0"/>
              <a:t>1.  Most Dairy Group choices should be fat-free or low-fat. </a:t>
            </a:r>
          </a:p>
          <a:p>
            <a:r>
              <a:rPr lang="en-US" dirty="0" smtClean="0"/>
              <a:t>2.   Foods made from milk that have little to no calcium, such as cream cheese, cream, and butter, are not. </a:t>
            </a:r>
          </a:p>
          <a:p>
            <a:r>
              <a:rPr lang="en-US" dirty="0" smtClean="0"/>
              <a:t>3.  Calcium-fortified soymilk (soy beverage) is also part of the Dairy Group</a:t>
            </a:r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 % Daily Value – 20% is consider high (this is okay for fiber, vitamins, and minerals.)  and 5% or lower isn’t very much (this is okay for fats, cholesterol, and sodium).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 Calorie – A unit of heat that measures the energy available in foods.</a:t>
            </a:r>
          </a:p>
          <a:p>
            <a:r>
              <a:rPr lang="en-US" dirty="0" smtClean="0"/>
              <a:t>1.  Too many will cause a gain in weight if not burned off.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 NUTRIENTS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 NUTRIENTS – SUBSTANCES </a:t>
            </a:r>
            <a:r>
              <a:rPr lang="en-US" dirty="0" smtClean="0"/>
              <a:t>IN FOODS THE </a:t>
            </a:r>
            <a:r>
              <a:rPr lang="en-US" dirty="0"/>
              <a:t>BODY NEEDS </a:t>
            </a:r>
            <a:r>
              <a:rPr lang="en-US" dirty="0" smtClean="0"/>
              <a:t>IN ORDER TO GROW, HAVE ENERGY, AND STAY HEALTHY.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slow">
    <p:zo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empus Sans ITC" pitchFamily="82" charset="0"/>
              </a:rPr>
              <a:t>Carbohydrates, Fats, &amp; Proteins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6019800"/>
            <a:ext cx="6705600" cy="6397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Something to think about!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Tempus Sans ITC" pitchFamily="82" charset="0"/>
              </a:rPr>
              <a:t>Poor eating habits and inactivity can harm young people now, &amp; eventually your long term health!</a:t>
            </a:r>
          </a:p>
          <a:p>
            <a:pPr eaLnBrk="1" hangingPunct="1">
              <a:buFontTx/>
              <a:buNone/>
            </a:pPr>
            <a:endParaRPr lang="en-US" smtClean="0">
              <a:latin typeface="Tempus Sans ITC" pitchFamily="82" charset="0"/>
            </a:endParaRPr>
          </a:p>
          <a:p>
            <a:pPr eaLnBrk="1" hangingPunct="1"/>
            <a:r>
              <a:rPr lang="en-US" smtClean="0">
                <a:latin typeface="Tempus Sans ITC" pitchFamily="82" charset="0"/>
              </a:rPr>
              <a:t>What does the saying “You are what you eat” mean to you?</a:t>
            </a:r>
          </a:p>
          <a:p>
            <a:pPr lvl="1" eaLnBrk="1" hangingPunct="1">
              <a:buFontTx/>
              <a:buNone/>
            </a:pPr>
            <a:endParaRPr lang="en-US" smtClean="0">
              <a:latin typeface="Tempus Sans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6 Classes of Nutrients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Carbohydrates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Fats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Proteins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Vitamins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Minerals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b="1" smtClean="0">
                <a:latin typeface="Tempus Sans ITC" pitchFamily="82" charset="0"/>
              </a:rPr>
              <a:t>Water</a:t>
            </a:r>
          </a:p>
          <a:p>
            <a:pPr marL="533400" indent="-533400" eaLnBrk="1" hangingPunct="1">
              <a:buFontTx/>
              <a:buNone/>
            </a:pPr>
            <a:endParaRPr lang="en-US" b="1" smtClean="0">
              <a:latin typeface="Tempus Sans ITC" pitchFamily="82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Tempus Sans ITC" pitchFamily="82" charset="0"/>
              </a:rPr>
              <a:t>Nutrient:</a:t>
            </a:r>
          </a:p>
          <a:p>
            <a:pPr algn="ctr" eaLnBrk="1" hangingPunct="1">
              <a:buFontTx/>
              <a:buNone/>
            </a:pPr>
            <a:r>
              <a:rPr lang="en-US" smtClean="0">
                <a:latin typeface="Tempus Sans ITC" pitchFamily="82" charset="0"/>
              </a:rPr>
              <a:t>Substance in food that provides energy &amp; helps form body tissues &amp; is necessary for life &amp; growth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latin typeface="Tempus Sans ITC" pitchFamily="82" charset="0"/>
              </a:rPr>
              <a:t>Carbs, fats, &amp; proteins are nutrients that provide energy!</a:t>
            </a:r>
          </a:p>
          <a:p>
            <a:pPr algn="ctr" eaLnBrk="1" hangingPunct="1">
              <a:buFontTx/>
              <a:buNone/>
            </a:pPr>
            <a:endParaRPr lang="en-US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Important Definitions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Metabolism</a:t>
            </a:r>
            <a:r>
              <a:rPr lang="en-US" smtClean="0">
                <a:latin typeface="Tempus Sans ITC" pitchFamily="82" charset="0"/>
              </a:rPr>
              <a:t>:</a:t>
            </a:r>
          </a:p>
          <a:p>
            <a:pPr lvl="1" eaLnBrk="1" hangingPunct="1"/>
            <a:r>
              <a:rPr lang="en-US" smtClean="0">
                <a:latin typeface="Tempus Sans ITC" pitchFamily="82" charset="0"/>
              </a:rPr>
              <a:t>The sum of the chemical processes that takes place in your body to keep you alive &amp; active</a:t>
            </a:r>
          </a:p>
        </p:txBody>
      </p:sp>
      <p:sp>
        <p:nvSpPr>
          <p:cNvPr id="29700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Calories:</a:t>
            </a:r>
          </a:p>
          <a:p>
            <a:pPr lvl="1" eaLnBrk="1" hangingPunct="1"/>
            <a:r>
              <a:rPr lang="en-US" u="sng" smtClean="0">
                <a:latin typeface="Tempus Sans ITC" pitchFamily="82" charset="0"/>
              </a:rPr>
              <a:t>The measurement of energy in food</a:t>
            </a:r>
          </a:p>
          <a:p>
            <a:pPr lvl="1" eaLnBrk="1" hangingPunct="1"/>
            <a:r>
              <a:rPr lang="en-US" smtClean="0">
                <a:latin typeface="Tempus Sans ITC" pitchFamily="82" charset="0"/>
              </a:rPr>
              <a:t>The # of calories depends on the amount of carbohydrates, fat, &amp; protein it contains</a:t>
            </a:r>
          </a:p>
          <a:p>
            <a:pPr lvl="1" eaLnBrk="1" hangingPunct="1"/>
            <a:endParaRPr lang="en-US" smtClean="0">
              <a:latin typeface="Tempus Sans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  <p:bldP spid="2970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CARBOHYDRATES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>
                <a:latin typeface="Tempus Sans ITC" pitchFamily="82" charset="0"/>
              </a:rPr>
              <a:t>1 GRAM = 4 CALORIES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Tempus Sans ITC" pitchFamily="8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Your body’s main source of energy </a:t>
            </a:r>
            <a:r>
              <a:rPr lang="en-US" dirty="0" smtClean="0">
                <a:latin typeface="Tempus Sans ITC" pitchFamily="82" charset="0"/>
              </a:rPr>
              <a:t>keeps </a:t>
            </a:r>
            <a:r>
              <a:rPr lang="en-US" dirty="0">
                <a:latin typeface="Tempus Sans ITC" pitchFamily="82" charset="0"/>
              </a:rPr>
              <a:t>your brain and muscles functioning!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Tempus Sans ITC" pitchFamily="8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Tempus Sans ITC" pitchFamily="82" charset="0"/>
              </a:rPr>
              <a:t>Carbohydrates are 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broken down</a:t>
            </a:r>
            <a:r>
              <a:rPr lang="en-US" dirty="0" smtClean="0">
                <a:latin typeface="Tempus Sans ITC" pitchFamily="82" charset="0"/>
              </a:rPr>
              <a:t> into the bloodstream 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as GLUCOSE</a:t>
            </a:r>
            <a:r>
              <a:rPr lang="en-US" dirty="0" smtClean="0">
                <a:latin typeface="Tempus Sans ITC" pitchFamily="82" charset="0"/>
              </a:rPr>
              <a:t> (blood sugar)</a:t>
            </a:r>
            <a:endParaRPr lang="en-US" dirty="0">
              <a:latin typeface="Tempus Sans ITC" pitchFamily="82" charset="0"/>
            </a:endParaRPr>
          </a:p>
        </p:txBody>
      </p:sp>
      <p:pic>
        <p:nvPicPr>
          <p:cNvPr id="13316" name="Picture 4" descr="FD00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105400" y="5105400"/>
            <a:ext cx="1905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2 types of Carbs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200" b="1" u="sng" smtClean="0">
                <a:latin typeface="Tempus Sans ITC" pitchFamily="82" charset="0"/>
              </a:rPr>
              <a:t>SIMPLE</a:t>
            </a:r>
          </a:p>
          <a:p>
            <a:pPr eaLnBrk="1" hangingPunct="1"/>
            <a:r>
              <a:rPr lang="en-US" sz="3000" b="1" smtClean="0">
                <a:latin typeface="Tempus Sans ITC" pitchFamily="82" charset="0"/>
              </a:rPr>
              <a:t>Quick energy</a:t>
            </a:r>
          </a:p>
          <a:p>
            <a:pPr eaLnBrk="1" hangingPunct="1"/>
            <a:r>
              <a:rPr lang="en-US" sz="3000" smtClean="0">
                <a:latin typeface="Tempus Sans ITC" pitchFamily="82" charset="0"/>
              </a:rPr>
              <a:t>Table sugar</a:t>
            </a:r>
          </a:p>
          <a:p>
            <a:pPr eaLnBrk="1" hangingPunct="1"/>
            <a:r>
              <a:rPr lang="en-US" sz="3000" smtClean="0">
                <a:latin typeface="Tempus Sans ITC" pitchFamily="82" charset="0"/>
              </a:rPr>
              <a:t>Candy</a:t>
            </a:r>
          </a:p>
          <a:p>
            <a:pPr eaLnBrk="1" hangingPunct="1"/>
            <a:r>
              <a:rPr lang="en-US" sz="3000" smtClean="0">
                <a:latin typeface="Tempus Sans ITC" pitchFamily="82" charset="0"/>
              </a:rPr>
              <a:t>Pop</a:t>
            </a:r>
          </a:p>
          <a:p>
            <a:pPr eaLnBrk="1" hangingPunct="1"/>
            <a:r>
              <a:rPr lang="en-US" sz="3000" smtClean="0">
                <a:latin typeface="Tempus Sans ITC" pitchFamily="82" charset="0"/>
              </a:rPr>
              <a:t>Fruit</a:t>
            </a:r>
          </a:p>
          <a:p>
            <a:pPr eaLnBrk="1" hangingPunct="1"/>
            <a:r>
              <a:rPr lang="en-US" sz="3000" smtClean="0">
                <a:latin typeface="Tempus Sans ITC" pitchFamily="82" charset="0"/>
              </a:rPr>
              <a:t>Milk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u="sng" smtClean="0">
                <a:latin typeface="Tempus Sans ITC" pitchFamily="82" charset="0"/>
              </a:rPr>
              <a:t>COMPLEX</a:t>
            </a:r>
          </a:p>
          <a:p>
            <a:pPr eaLnBrk="1" hangingPunct="1"/>
            <a:r>
              <a:rPr lang="en-US" sz="2600" b="1" smtClean="0">
                <a:latin typeface="Tempus Sans ITC" pitchFamily="82" charset="0"/>
              </a:rPr>
              <a:t>Starches</a:t>
            </a:r>
          </a:p>
          <a:p>
            <a:pPr eaLnBrk="1" hangingPunct="1"/>
            <a:r>
              <a:rPr lang="en-US" sz="2600" b="1" smtClean="0">
                <a:latin typeface="Tempus Sans ITC" pitchFamily="82" charset="0"/>
              </a:rPr>
              <a:t>Must be broken down during digestion to provide body with energy</a:t>
            </a:r>
          </a:p>
          <a:p>
            <a:pPr eaLnBrk="1" hangingPunct="1"/>
            <a:r>
              <a:rPr lang="en-US" sz="2600" smtClean="0">
                <a:latin typeface="Tempus Sans ITC" pitchFamily="82" charset="0"/>
              </a:rPr>
              <a:t>Cereal</a:t>
            </a:r>
          </a:p>
          <a:p>
            <a:pPr eaLnBrk="1" hangingPunct="1"/>
            <a:r>
              <a:rPr lang="en-US" sz="2600" smtClean="0">
                <a:latin typeface="Tempus Sans ITC" pitchFamily="82" charset="0"/>
              </a:rPr>
              <a:t>Bread</a:t>
            </a:r>
          </a:p>
          <a:p>
            <a:pPr eaLnBrk="1" hangingPunct="1"/>
            <a:r>
              <a:rPr lang="en-US" sz="2600" smtClean="0">
                <a:latin typeface="Tempus Sans ITC" pitchFamily="82" charset="0"/>
              </a:rPr>
              <a:t>Rice and Pasta</a:t>
            </a:r>
          </a:p>
          <a:p>
            <a:pPr algn="ctr" eaLnBrk="1" hangingPunct="1">
              <a:buFontTx/>
              <a:buNone/>
            </a:pPr>
            <a:endParaRPr lang="en-US" sz="2600" b="1" u="sng" smtClean="0">
              <a:latin typeface="Tempus Sans ITC" pitchFamily="82" charset="0"/>
            </a:endParaRPr>
          </a:p>
          <a:p>
            <a:pPr eaLnBrk="1" hangingPunct="1">
              <a:buFontTx/>
              <a:buNone/>
            </a:pPr>
            <a:endParaRPr lang="en-US" sz="2600" b="1" u="sng" smtClean="0">
              <a:latin typeface="Tempus Sans ITC" pitchFamily="82" charset="0"/>
            </a:endParaRPr>
          </a:p>
        </p:txBody>
      </p:sp>
      <p:pic>
        <p:nvPicPr>
          <p:cNvPr id="14341" name="Picture 5" descr="j0073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95800"/>
            <a:ext cx="885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F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19600"/>
            <a:ext cx="11430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MY PLATE NUTRIENTS</a:t>
            </a:r>
            <a:endParaRPr lang="en-US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600" b="1" dirty="0"/>
              <a:t>FOR PROPER NUTRITION</a:t>
            </a:r>
          </a:p>
        </p:txBody>
      </p:sp>
      <p:pic>
        <p:nvPicPr>
          <p:cNvPr id="2662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057400"/>
            <a:ext cx="3257550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empus Sans ITC" pitchFamily="82" charset="0"/>
              </a:rPr>
              <a:t>How much sugar should you have in a day?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/>
            <a:endParaRPr lang="en-US" b="1" dirty="0" smtClean="0">
              <a:latin typeface="Tempus Sans ITC" pitchFamily="82" charset="0"/>
            </a:endParaRPr>
          </a:p>
          <a:p>
            <a:pPr algn="ctr" eaLnBrk="1" hangingPunct="1"/>
            <a:r>
              <a:rPr lang="en-US" b="1" dirty="0" smtClean="0">
                <a:latin typeface="Tempus Sans ITC" pitchFamily="82" charset="0"/>
              </a:rPr>
              <a:t>If you consume 2,000 calories a day</a:t>
            </a:r>
          </a:p>
          <a:p>
            <a:pPr algn="ctr" eaLnBrk="1" hangingPunct="1"/>
            <a:r>
              <a:rPr lang="en-US" b="1" smtClean="0">
                <a:latin typeface="Tempus Sans ITC" pitchFamily="82" charset="0"/>
              </a:rPr>
              <a:t>No more than 10 teaspoons a day (40 g)</a:t>
            </a:r>
          </a:p>
          <a:p>
            <a:pPr algn="ctr" eaLnBrk="1" hangingPunct="1"/>
            <a:r>
              <a:rPr lang="en-US" b="1" dirty="0" smtClean="0">
                <a:latin typeface="Tempus Sans ITC" pitchFamily="82" charset="0"/>
              </a:rPr>
              <a:t>20 oz. Soda contains 16 teaspoons</a:t>
            </a:r>
          </a:p>
          <a:p>
            <a:pPr algn="ctr" eaLnBrk="1" hangingPunct="1"/>
            <a:r>
              <a:rPr lang="en-US" b="1" dirty="0" smtClean="0">
                <a:latin typeface="Tempus Sans ITC" pitchFamily="82" charset="0"/>
              </a:rPr>
              <a:t>Diets high in added sugar have been linked to obesity, heart disease, osteoporosis</a:t>
            </a:r>
          </a:p>
          <a:p>
            <a:pPr algn="ctr" eaLnBrk="1" hangingPunct="1"/>
            <a:endParaRPr lang="en-US" b="1" dirty="0" smtClean="0">
              <a:latin typeface="Tempus Sans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Carbohydrates in your diet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empus Sans ITC" pitchFamily="82" charset="0"/>
              </a:rPr>
              <a:t>45-65%</a:t>
            </a:r>
            <a:r>
              <a:rPr lang="en-US" smtClean="0">
                <a:latin typeface="Tempus Sans ITC" pitchFamily="82" charset="0"/>
              </a:rPr>
              <a:t> of diet should be from carbohydrates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empus Sans ITC" pitchFamily="82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empus Sans ITC" pitchFamily="82" charset="0"/>
              </a:rPr>
              <a:t>50%</a:t>
            </a:r>
            <a:r>
              <a:rPr lang="en-US" smtClean="0">
                <a:latin typeface="Tempus Sans ITC" pitchFamily="82" charset="0"/>
              </a:rPr>
              <a:t> should be COMPLEX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empus Sans ITC" pitchFamily="82" charset="0"/>
              </a:rPr>
              <a:t>10%</a:t>
            </a:r>
            <a:r>
              <a:rPr lang="en-US" smtClean="0">
                <a:latin typeface="Tempus Sans ITC" pitchFamily="82" charset="0"/>
              </a:rPr>
              <a:t> should be SIMPLE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Tempus Sans ITC" pitchFamily="82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Tempus Sans ITC" pitchFamily="82" charset="0"/>
              </a:rPr>
              <a:t>TOO MUCH CARBOHYDRATES WILL TURN INTO </a:t>
            </a:r>
            <a:r>
              <a:rPr lang="en-US" b="1" smtClean="0">
                <a:latin typeface="Tempus Sans ITC" pitchFamily="82" charset="0"/>
              </a:rPr>
              <a:t>FAT</a:t>
            </a:r>
            <a:r>
              <a:rPr lang="en-US" smtClean="0">
                <a:latin typeface="Tempus Sans ITC" pitchFamily="82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FATS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800" dirty="0" smtClean="0">
                <a:latin typeface="Tempus Sans ITC" pitchFamily="82" charset="0"/>
              </a:rPr>
              <a:t>1 GRAM = 9 CALORIES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latin typeface="Tempus Sans ITC" pitchFamily="82" charset="0"/>
              </a:rPr>
              <a:t>Promote healthy skin and normal cell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latin typeface="Tempus Sans ITC" pitchFamily="82" charset="0"/>
              </a:rPr>
              <a:t>Carry vitamins A, D, E, and K to wherever they are needed in the body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Tempus Sans ITC" pitchFamily="82" charset="0"/>
            </a:endParaRPr>
          </a:p>
        </p:txBody>
      </p:sp>
      <p:pic>
        <p:nvPicPr>
          <p:cNvPr id="19460" name="Picture 4" descr="FD0021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505200"/>
            <a:ext cx="146685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2 types of Fats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810000" cy="4114800"/>
          </a:xfrm>
        </p:spPr>
        <p:txBody>
          <a:bodyPr>
            <a:normAutofit fontScale="92500" lnSpcReduction="10000"/>
          </a:bodyPr>
          <a:lstStyle/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Unsaturated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Liquid or soft at room temperature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>
                <a:latin typeface="Tempus Sans ITC" pitchFamily="82" charset="0"/>
              </a:rPr>
              <a:t>Monounsaturated: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dirty="0">
                <a:latin typeface="Tempus Sans ITC" pitchFamily="82" charset="0"/>
              </a:rPr>
              <a:t>Olive oil, avocados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u="sng" dirty="0">
                <a:latin typeface="Tempus Sans ITC" pitchFamily="82" charset="0"/>
              </a:rPr>
              <a:t>Lower risk of heart disease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>
                <a:latin typeface="Tempus Sans ITC" pitchFamily="82" charset="0"/>
              </a:rPr>
              <a:t>Polyunsaturated: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dirty="0">
                <a:latin typeface="Tempus Sans ITC" pitchFamily="82" charset="0"/>
              </a:rPr>
              <a:t>Vegetable oils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i="1" u="sng" dirty="0">
                <a:latin typeface="Tempus Sans ITC" pitchFamily="82" charset="0"/>
              </a:rPr>
              <a:t>Omega-3</a:t>
            </a:r>
            <a:r>
              <a:rPr lang="en-US" sz="2000" b="1" dirty="0">
                <a:latin typeface="Tempus Sans ITC" pitchFamily="82" charset="0"/>
              </a:rPr>
              <a:t>: fish &amp; seafood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u="sng" dirty="0">
                <a:latin typeface="Tempus Sans ITC" pitchFamily="82" charset="0"/>
              </a:rPr>
              <a:t>Extra protection against heart </a:t>
            </a:r>
            <a:r>
              <a:rPr lang="en-US" sz="2000" b="1" u="sng" dirty="0" smtClean="0">
                <a:latin typeface="Tempus Sans ITC" pitchFamily="82" charset="0"/>
              </a:rPr>
              <a:t>disease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>
              <a:latin typeface="Tempus Sans ITC" pitchFamily="82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200" b="1" i="1" u="sng" dirty="0" err="1">
                <a:latin typeface="Tempus Sans ITC" pitchFamily="82" charset="0"/>
              </a:rPr>
              <a:t>Transfat</a:t>
            </a:r>
            <a:r>
              <a:rPr lang="en-US" sz="2200" b="1" dirty="0">
                <a:latin typeface="Tempus Sans ITC" pitchFamily="82" charset="0"/>
              </a:rPr>
              <a:t>: </a:t>
            </a:r>
            <a:r>
              <a:rPr lang="en-US" sz="2200" b="1" dirty="0" err="1">
                <a:latin typeface="Tempus Sans ITC" pitchFamily="82" charset="0"/>
              </a:rPr>
              <a:t>veg</a:t>
            </a:r>
            <a:r>
              <a:rPr lang="en-US" sz="2200" b="1" dirty="0">
                <a:latin typeface="Tempus Sans ITC" pitchFamily="82" charset="0"/>
              </a:rPr>
              <a:t> oils formed into hard margarines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b="1" dirty="0">
                <a:latin typeface="Tempus Sans ITC" pitchFamily="82" charset="0"/>
              </a:rPr>
              <a:t>Increase risk of heart disease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2000" b="1" dirty="0">
              <a:latin typeface="Tempus Sans ITC" pitchFamily="82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3810000" cy="4114800"/>
          </a:xfrm>
        </p:spPr>
        <p:txBody>
          <a:bodyPr>
            <a:normAutofit fontScale="92500" lnSpcReduction="10000"/>
          </a:bodyPr>
          <a:lstStyle/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Saturated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Solid at room temperature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Fatty meats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Skin on poultry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High-fat dairy products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Obesity, +cholesterol, risk for heart disease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Cholesterol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 fatty substance found in animal &amp; human 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tissues and blood</a:t>
            </a:r>
            <a:endParaRPr lang="en-US" u="sng" dirty="0"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Your body makes cholesterol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Foods such as, meat, eggs, &amp; dairy products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Tempus Sans ITC" pitchFamily="82" charset="0"/>
            </a:endParaRPr>
          </a:p>
        </p:txBody>
      </p:sp>
      <p:pic>
        <p:nvPicPr>
          <p:cNvPr id="21508" name="Picture 4" descr="AN003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953000"/>
            <a:ext cx="21336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2 types of Cholesterol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3810000" cy="41148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>
                <a:latin typeface="Tempus Sans ITC" pitchFamily="82" charset="0"/>
              </a:rPr>
              <a:t>HDL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Tempus Sans ITC" pitchFamily="82" charset="0"/>
              </a:rPr>
              <a:t>	</a:t>
            </a:r>
            <a:r>
              <a:rPr lang="en-US" sz="2400" dirty="0">
                <a:latin typeface="Tempus Sans ITC" pitchFamily="82" charset="0"/>
              </a:rPr>
              <a:t>High Density Lipoprotein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empus Sans ITC" pitchFamily="82" charset="0"/>
              </a:rPr>
              <a:t>Carries back to liver where it is removed from blood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empus Sans ITC" pitchFamily="82" charset="0"/>
              </a:rPr>
              <a:t>High levels reduce risk for heart disease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GOOD cholesterol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u="sng" dirty="0"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>
                <a:latin typeface="Tempus Sans ITC" pitchFamily="82" charset="0"/>
              </a:rPr>
              <a:t>LDL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Tempus Sans ITC" pitchFamily="82" charset="0"/>
              </a:rPr>
              <a:t>	</a:t>
            </a:r>
            <a:r>
              <a:rPr lang="en-US" sz="2400" dirty="0">
                <a:latin typeface="Tempus Sans ITC" pitchFamily="82" charset="0"/>
              </a:rPr>
              <a:t>Low Density Lipoprotein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empus Sans ITC" pitchFamily="82" charset="0"/>
              </a:rPr>
              <a:t>Brings to body cells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empus Sans ITC" pitchFamily="82" charset="0"/>
              </a:rPr>
              <a:t>Plaque forms when levels too high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BAD cholesterol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Tempus Sans ITC" pitchFamily="82" charset="0"/>
            </a:endParaRPr>
          </a:p>
        </p:txBody>
      </p:sp>
      <p:pic>
        <p:nvPicPr>
          <p:cNvPr id="22533" name="Picture 5" descr="SY0119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029200"/>
            <a:ext cx="2895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SY0119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619625"/>
            <a:ext cx="28194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Fats in your diet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latin typeface="Tempus Sans ITC" pitchFamily="82" charset="0"/>
              </a:rPr>
              <a:t>Total fat intake for teens should be 25-35% of total caloric intake</a:t>
            </a:r>
          </a:p>
          <a:p>
            <a:pPr algn="ctr" eaLnBrk="1" hangingPunct="1">
              <a:buFontTx/>
              <a:buNone/>
            </a:pPr>
            <a:endParaRPr lang="en-US" sz="2800" smtClean="0">
              <a:latin typeface="Tempus Sans ITC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sz="2800" b="1" smtClean="0">
                <a:latin typeface="Tempus Sans ITC" pitchFamily="82" charset="0"/>
              </a:rPr>
              <a:t>10%</a:t>
            </a:r>
            <a:r>
              <a:rPr lang="en-US" sz="2800" smtClean="0">
                <a:latin typeface="Tempus Sans ITC" pitchFamily="82" charset="0"/>
              </a:rPr>
              <a:t> should be </a:t>
            </a:r>
            <a:r>
              <a:rPr lang="en-US" sz="2800" u="sng" smtClean="0">
                <a:latin typeface="Tempus Sans ITC" pitchFamily="82" charset="0"/>
              </a:rPr>
              <a:t>SATURATED</a:t>
            </a:r>
          </a:p>
          <a:p>
            <a:pPr algn="ctr" eaLnBrk="1" hangingPunct="1">
              <a:buFontTx/>
              <a:buNone/>
            </a:pPr>
            <a:r>
              <a:rPr lang="en-US" sz="2800" b="1" smtClean="0">
                <a:latin typeface="Tempus Sans ITC" pitchFamily="82" charset="0"/>
              </a:rPr>
              <a:t>20%</a:t>
            </a:r>
            <a:r>
              <a:rPr lang="en-US" sz="2800" smtClean="0">
                <a:latin typeface="Tempus Sans ITC" pitchFamily="82" charset="0"/>
              </a:rPr>
              <a:t> should be </a:t>
            </a:r>
            <a:r>
              <a:rPr lang="en-US" sz="2800" u="sng" smtClean="0">
                <a:latin typeface="Tempus Sans ITC" pitchFamily="82" charset="0"/>
              </a:rPr>
              <a:t>UNSATURATED</a:t>
            </a:r>
          </a:p>
          <a:p>
            <a:pPr algn="ctr" eaLnBrk="1" hangingPunct="1">
              <a:buFontTx/>
              <a:buNone/>
            </a:pPr>
            <a:endParaRPr lang="en-US" sz="2800" smtClean="0">
              <a:latin typeface="Tempus Sans ITC" pitchFamily="82" charset="0"/>
            </a:endParaRPr>
          </a:p>
          <a:p>
            <a:pPr algn="ctr" eaLnBrk="1" hangingPunct="1">
              <a:buFontTx/>
              <a:buNone/>
            </a:pPr>
            <a:r>
              <a:rPr lang="en-US" sz="2800" smtClean="0">
                <a:latin typeface="Tempus Sans ITC" pitchFamily="82" charset="0"/>
              </a:rPr>
              <a:t>If you are eating a 2100 calorie diet no more than 700 calories (78 grams) should come from fat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PROTEINS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1 GRAM = 4 CALORIES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All parts of our body depend on protein for SURVIVAL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Nutrients your body uses to build, repair, and maintain cells and tissues</a:t>
            </a:r>
            <a:endParaRPr lang="en-US" u="sng" dirty="0"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Tempus Sans ITC" pitchFamily="82" charset="0"/>
              </a:rPr>
              <a:t>An energy source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Tempus Sans ITC" pitchFamily="82" charset="0"/>
            </a:endParaRPr>
          </a:p>
        </p:txBody>
      </p:sp>
      <p:pic>
        <p:nvPicPr>
          <p:cNvPr id="24580" name="Picture 4" descr="BD163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95800"/>
            <a:ext cx="2120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2 types of Proteins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u="sng" smtClean="0">
                <a:latin typeface="Tempus Sans ITC" pitchFamily="82" charset="0"/>
              </a:rPr>
              <a:t>Complete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Animal foods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Meat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Fish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Poultry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Eggs, cheese, milk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Soy &amp; Tofu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u="sng" smtClean="0">
                <a:latin typeface="Tempus Sans ITC" pitchFamily="82" charset="0"/>
              </a:rPr>
              <a:t>Incomplete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Rice, wheat, corn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Nuts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Plant sources</a:t>
            </a:r>
          </a:p>
          <a:p>
            <a:pPr eaLnBrk="1" hangingPunct="1"/>
            <a:r>
              <a:rPr lang="en-US" smtClean="0">
                <a:latin typeface="Tempus Sans ITC" pitchFamily="82" charset="0"/>
              </a:rPr>
              <a:t>These do not contain all the essential amino acids your body needs</a:t>
            </a:r>
          </a:p>
        </p:txBody>
      </p:sp>
      <p:pic>
        <p:nvPicPr>
          <p:cNvPr id="25605" name="Picture 5" descr="FD0065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638800"/>
            <a:ext cx="1828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FD0016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5088" y="4648200"/>
            <a:ext cx="1214437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empus Sans ITC" pitchFamily="82" charset="0"/>
              </a:rPr>
              <a:t>Proteins in your diet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latin typeface="Tempus Sans ITC" pitchFamily="82" charset="0"/>
              </a:rPr>
              <a:t>10-35%</a:t>
            </a:r>
            <a:r>
              <a:rPr lang="en-US" sz="2800" smtClean="0">
                <a:latin typeface="Tempus Sans ITC" pitchFamily="82" charset="0"/>
              </a:rPr>
              <a:t> of diet should be from proteins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latin typeface="Tempus Sans ITC" pitchFamily="82" charset="0"/>
              </a:rPr>
              <a:t>MYTH:</a:t>
            </a:r>
          </a:p>
          <a:p>
            <a:pPr algn="ctr" eaLnBrk="1" hangingPunct="1">
              <a:buFontTx/>
              <a:buNone/>
            </a:pPr>
            <a:r>
              <a:rPr lang="en-US" sz="2400" smtClean="0">
                <a:latin typeface="Tempus Sans ITC" pitchFamily="82" charset="0"/>
              </a:rPr>
              <a:t>Eating extra protein is important if you want to build bigger muscles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latin typeface="Tempus Sans ITC" pitchFamily="82" charset="0"/>
              </a:rPr>
              <a:t>FACT:</a:t>
            </a:r>
          </a:p>
          <a:p>
            <a:pPr algn="ctr" eaLnBrk="1" hangingPunct="1">
              <a:buFontTx/>
              <a:buNone/>
            </a:pPr>
            <a:r>
              <a:rPr lang="en-US" sz="2400" smtClean="0">
                <a:latin typeface="Tempus Sans ITC" pitchFamily="82" charset="0"/>
              </a:rPr>
              <a:t>Muscles grow in response to strength training, not to an increase in protein intake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latin typeface="Tempus Sans ITC" pitchFamily="82" charset="0"/>
              </a:rPr>
              <a:t>If you eat too much protein, the extra amount will be stored as FAT!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A.  GRAINS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810000" cy="4419600"/>
          </a:xfrm>
          <a:ln/>
        </p:spPr>
        <p:txBody>
          <a:bodyPr>
            <a:normAutofit fontScale="92500"/>
          </a:bodyPr>
          <a:lstStyle/>
          <a:p>
            <a:r>
              <a:rPr lang="en-US" sz="2800" dirty="0" smtClean="0"/>
              <a:t>1.  Any food made from wheat, rice, oats, cornmeal, barley or another cereal grain is a grain product. </a:t>
            </a:r>
          </a:p>
          <a:p>
            <a:r>
              <a:rPr lang="en-US" sz="2800" dirty="0" smtClean="0"/>
              <a:t>a.  Bread, pasta, oatmeal, breakfast cereals, tortillas, and grits are examples of grain products.</a:t>
            </a:r>
          </a:p>
          <a:p>
            <a:endParaRPr lang="en-US" sz="2800" dirty="0"/>
          </a:p>
        </p:txBody>
      </p:sp>
      <p:graphicFrame>
        <p:nvGraphicFramePr>
          <p:cNvPr id="27652" name="Object 4"/>
          <p:cNvGraphicFramePr>
            <a:graphicFrameLocks/>
          </p:cNvGraphicFramePr>
          <p:nvPr>
            <p:ph type="clipArt" sz="half" idx="2"/>
          </p:nvPr>
        </p:nvGraphicFramePr>
        <p:xfrm>
          <a:off x="4832350" y="2133600"/>
          <a:ext cx="3421063" cy="4094163"/>
        </p:xfrm>
        <a:graphic>
          <a:graphicData uri="http://schemas.openxmlformats.org/presentationml/2006/ole">
            <p:oleObj spid="_x0000_s1026" name="Microsoft ClipArt Gallery" r:id="rId5" imgW="1911240" imgH="2287440" progId="">
              <p:embed/>
            </p:oleObj>
          </a:graphicData>
        </a:graphic>
      </p:graphicFrame>
    </p:spTree>
  </p:cSld>
  <p:clrMapOvr>
    <a:masterClrMapping/>
  </p:clrMapOvr>
  <p:transition spd="slow">
    <p:cover dir="lu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192213"/>
            <a:ext cx="8229600" cy="1481137"/>
          </a:xfrm>
        </p:spPr>
        <p:txBody>
          <a:bodyPr/>
          <a:lstStyle/>
          <a:p>
            <a:r>
              <a:rPr lang="en-US" smtClean="0">
                <a:latin typeface="Tempus Sans ITC" pitchFamily="82" charset="0"/>
              </a:rPr>
              <a:t>Vitamins, Minerals, &amp; Water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empus Sans ITC" pitchFamily="82" charset="0"/>
              </a:rPr>
              <a:t>Chapter 7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empus Sans ITC" pitchFamily="82" charset="0"/>
              </a:rPr>
              <a:t>Section 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empus Sans ITC" pitchFamily="82" charset="0"/>
              </a:rPr>
              <a:t>Page 161-166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r>
              <a:rPr lang="en-US" smtClean="0">
                <a:latin typeface="Tempus Sans ITC" pitchFamily="82" charset="0"/>
              </a:rPr>
              <a:t>Vitamins &amp; Minerals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u="sng" dirty="0">
                <a:latin typeface="Tempus Sans ITC" pitchFamily="82" charset="0"/>
              </a:rPr>
              <a:t>Vitamins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400" b="1" u="sng" dirty="0" smtClean="0">
                <a:latin typeface="Tempus Sans ITC" pitchFamily="82" charset="0"/>
              </a:rPr>
              <a:t>Substances that help your body fight infections </a:t>
            </a:r>
            <a:r>
              <a:rPr lang="en-US" sz="2400" dirty="0" smtClean="0">
                <a:latin typeface="Tempus Sans ITC" pitchFamily="82" charset="0"/>
              </a:rPr>
              <a:t>and use other nutrients among other jobs</a:t>
            </a:r>
            <a:endParaRPr lang="en-US" sz="2400" dirty="0">
              <a:latin typeface="Tempus Sans ITC" pitchFamily="82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Water soluble</a:t>
            </a:r>
          </a:p>
          <a:p>
            <a:pPr marL="548640" lvl="1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dirty="0">
                <a:latin typeface="Tempus Sans ITC" pitchFamily="82" charset="0"/>
              </a:rPr>
              <a:t>B1, </a:t>
            </a:r>
            <a:r>
              <a:rPr lang="en-US" sz="2000" dirty="0" err="1">
                <a:latin typeface="Tempus Sans ITC" pitchFamily="82" charset="0"/>
              </a:rPr>
              <a:t>Folate</a:t>
            </a:r>
            <a:r>
              <a:rPr lang="en-US" sz="2000" dirty="0">
                <a:latin typeface="Tempus Sans ITC" pitchFamily="82" charset="0"/>
              </a:rPr>
              <a:t>, C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Fat soluble</a:t>
            </a:r>
          </a:p>
          <a:p>
            <a:pPr marL="548640" lvl="1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dirty="0">
                <a:latin typeface="Tempus Sans ITC" pitchFamily="82" charset="0"/>
              </a:rPr>
              <a:t>A, D, E, K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u="sng" dirty="0" smtClean="0">
                <a:latin typeface="Tempus Sans ITC" pitchFamily="82" charset="0"/>
              </a:rPr>
              <a:t>Minerals</a:t>
            </a:r>
          </a:p>
          <a:p>
            <a:r>
              <a:rPr lang="en-US" sz="2400" b="1" u="sng" dirty="0" smtClean="0">
                <a:latin typeface="Tempus Sans ITC" pitchFamily="82" charset="0"/>
              </a:rPr>
              <a:t>Elements that help form healthy bones and teeth</a:t>
            </a:r>
            <a:r>
              <a:rPr lang="en-US" sz="2400" dirty="0" smtClean="0">
                <a:latin typeface="Tempus Sans ITC" pitchFamily="82" charset="0"/>
              </a:rPr>
              <a:t>, and regulate certain body processes</a:t>
            </a:r>
            <a:endParaRPr lang="en-US" sz="2400" u="sng" dirty="0" smtClean="0">
              <a:latin typeface="Tempus Sans ITC" pitchFamily="82" charset="0"/>
            </a:endParaRPr>
          </a:p>
          <a:p>
            <a:pPr>
              <a:buFontTx/>
              <a:buChar char="o"/>
            </a:pPr>
            <a:r>
              <a:rPr lang="en-US" sz="2400" dirty="0" smtClean="0">
                <a:latin typeface="Tempus Sans ITC" pitchFamily="82" charset="0"/>
              </a:rPr>
              <a:t>Nutrients naturally found in rocks &amp; soil, not living things</a:t>
            </a:r>
          </a:p>
          <a:p>
            <a:pPr>
              <a:buFontTx/>
              <a:buChar char="o"/>
            </a:pPr>
            <a:r>
              <a:rPr lang="en-US" sz="2400" dirty="0" smtClean="0">
                <a:latin typeface="Tempus Sans ITC" pitchFamily="82" charset="0"/>
              </a:rPr>
              <a:t>Calcium, potassium, sodium, fluoride, zinc, chromium, &amp; phosphorus</a:t>
            </a:r>
          </a:p>
        </p:txBody>
      </p:sp>
      <p:pic>
        <p:nvPicPr>
          <p:cNvPr id="14341" name="Picture 5" descr="BD084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257800"/>
            <a:ext cx="177006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Classes of Vitamins</a:t>
            </a:r>
          </a:p>
        </p:txBody>
      </p:sp>
      <p:sp>
        <p:nvSpPr>
          <p:cNvPr id="33795" name="Rectangle 3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87825" cy="4598988"/>
          </a:xfrm>
        </p:spPr>
        <p:txBody>
          <a:bodyPr/>
          <a:lstStyle/>
          <a:p>
            <a:r>
              <a:rPr lang="en-US" sz="2300" b="1" i="1" u="sng" smtClean="0"/>
              <a:t>Fat-Soluble</a:t>
            </a:r>
          </a:p>
          <a:p>
            <a:r>
              <a:rPr lang="en-US" sz="2300" smtClean="0"/>
              <a:t>Dissolve in fat</a:t>
            </a:r>
          </a:p>
          <a:p>
            <a:r>
              <a:rPr lang="en-US" sz="2300" smtClean="0"/>
              <a:t>A, D, E, K</a:t>
            </a:r>
          </a:p>
          <a:p>
            <a:r>
              <a:rPr lang="en-US" sz="2300" smtClean="0"/>
              <a:t>Most are stored in fat tissue and remain for a long time</a:t>
            </a:r>
          </a:p>
        </p:txBody>
      </p:sp>
      <p:sp>
        <p:nvSpPr>
          <p:cNvPr id="33796" name="Rectangle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87825" cy="4598988"/>
          </a:xfrm>
        </p:spPr>
        <p:txBody>
          <a:bodyPr/>
          <a:lstStyle/>
          <a:p>
            <a:r>
              <a:rPr lang="en-US" sz="2300" b="1" i="1" u="sng" smtClean="0"/>
              <a:t>Water-Soluble</a:t>
            </a:r>
          </a:p>
          <a:p>
            <a:r>
              <a:rPr lang="en-US" sz="2300" smtClean="0"/>
              <a:t>Dissolve in water</a:t>
            </a:r>
          </a:p>
          <a:p>
            <a:r>
              <a:rPr lang="en-US" sz="2300" smtClean="0"/>
              <a:t>Not stored in the body very well</a:t>
            </a:r>
          </a:p>
          <a:p>
            <a:r>
              <a:rPr lang="en-US" sz="2300" smtClean="0"/>
              <a:t>The eight B vitamins and vitamin C are water soluble</a:t>
            </a:r>
          </a:p>
          <a:p>
            <a:pPr>
              <a:buFont typeface="Wingdings 2" pitchFamily="18" charset="2"/>
              <a:buNone/>
            </a:pPr>
            <a:endParaRPr 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r>
              <a:rPr lang="en-US" smtClean="0">
                <a:latin typeface="Tempus Sans ITC" pitchFamily="82" charset="0"/>
              </a:rPr>
              <a:t>Fat Soluble Vitamins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000" b="1" dirty="0" smtClean="0">
              <a:latin typeface="Tempus Sans ITC" pitchFamily="82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Vision, immunity, skin &amp; hair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dirty="0" smtClean="0">
                <a:latin typeface="Tempus Sans ITC" pitchFamily="82" charset="0"/>
              </a:rPr>
              <a:t>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u="sng" dirty="0" smtClean="0">
                <a:latin typeface="Tempus Sans ITC" pitchFamily="82" charset="0"/>
              </a:rPr>
              <a:t>Bones &amp; teeth</a:t>
            </a:r>
            <a:r>
              <a:rPr lang="en-US" sz="1800" dirty="0" smtClean="0">
                <a:latin typeface="Tempus Sans ITC" pitchFamily="82" charset="0"/>
              </a:rPr>
              <a:t>; absorption of calcium &amp; phosphorus in intestine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dirty="0" smtClean="0">
                <a:latin typeface="Tempus Sans ITC" pitchFamily="82" charset="0"/>
              </a:rPr>
              <a:t>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empus Sans ITC" pitchFamily="82" charset="0"/>
              </a:rPr>
              <a:t>Protects cell membranes from damage from free radicals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Enables blood to clot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latin typeface="Tempus Sans ITC" pitchFamily="82" charset="0"/>
              </a:rPr>
              <a:t>Sources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o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Carrots, spinach, yellow &amp; orange fruits &amp; veggies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o"/>
              <a:defRPr/>
            </a:pPr>
            <a:r>
              <a:rPr lang="en-US" sz="2400" dirty="0">
                <a:latin typeface="Tempus Sans ITC" pitchFamily="82" charset="0"/>
              </a:rPr>
              <a:t>D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Tempus Sans ITC" pitchFamily="82" charset="0"/>
              </a:rPr>
              <a:t>Milk, eggs, </a:t>
            </a:r>
            <a:r>
              <a:rPr lang="en-US" sz="2000" b="1" u="sng" dirty="0">
                <a:latin typeface="Tempus Sans ITC" pitchFamily="82" charset="0"/>
              </a:rPr>
              <a:t>sunlight</a:t>
            </a:r>
            <a:r>
              <a:rPr lang="en-US" sz="2000" dirty="0">
                <a:latin typeface="Tempus Sans ITC" pitchFamily="82" charset="0"/>
              </a:rPr>
              <a:t>, tuna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o"/>
              <a:defRPr/>
            </a:pPr>
            <a:r>
              <a:rPr lang="en-US" sz="2400" dirty="0">
                <a:latin typeface="Tempus Sans ITC" pitchFamily="82" charset="0"/>
              </a:rPr>
              <a:t>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Tempus Sans ITC" pitchFamily="82" charset="0"/>
              </a:rPr>
              <a:t>Whole-grain cereals, breads, beans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o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Green, leafy veggies &amp; cereals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u="sng" dirty="0"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Tempus Sans ITC" pitchFamily="82" charset="0"/>
            </a:endParaRPr>
          </a:p>
        </p:txBody>
      </p:sp>
      <p:pic>
        <p:nvPicPr>
          <p:cNvPr id="15365" name="Picture 5" descr="FD0014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981200"/>
            <a:ext cx="1301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FD0065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5052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FD0022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257800"/>
            <a:ext cx="1143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BD05121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489575"/>
            <a:ext cx="1135063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r>
              <a:rPr lang="en-US" smtClean="0">
                <a:latin typeface="Tempus Sans ITC" pitchFamily="82" charset="0"/>
              </a:rPr>
              <a:t>Water Soluble Vitamins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2362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smtClean="0">
                <a:latin typeface="Tempus Sans ITC" pitchFamily="82" charset="0"/>
              </a:rPr>
              <a:t>Dissolve in water; bodies DO NOT store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b="1" smtClean="0">
                <a:latin typeface="Tempus Sans ITC" pitchFamily="82" charset="0"/>
              </a:rPr>
              <a:t>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smtClean="0">
                <a:latin typeface="Tempus Sans ITC" pitchFamily="82" charset="0"/>
              </a:rPr>
              <a:t>60 mg/day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Tempus Sans ITC" pitchFamily="82" charset="0"/>
              </a:rPr>
              <a:t>Maintains immune system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Tempus Sans ITC" pitchFamily="82" charset="0"/>
              </a:rPr>
              <a:t>Formation of skin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b="1" smtClean="0">
                <a:latin typeface="Tempus Sans ITC" pitchFamily="82" charset="0"/>
              </a:rPr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Tempus Sans ITC" pitchFamily="82" charset="0"/>
              </a:rPr>
              <a:t>Produce energy from carbs; helps nervous system function properly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000" b="1" smtClean="0">
                <a:latin typeface="Tempus Sans ITC" pitchFamily="82" charset="0"/>
              </a:rPr>
              <a:t>Folate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Tempus Sans ITC" pitchFamily="82" charset="0"/>
              </a:rPr>
              <a:t>Helps prevent birth defects; needed for forming cells</a:t>
            </a:r>
            <a:endParaRPr lang="en-US" sz="2000" b="1" smtClean="0">
              <a:latin typeface="Tempus Sans ITC" pitchFamily="82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438400"/>
            <a:ext cx="3810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empus Sans ITC" pitchFamily="82" charset="0"/>
              </a:rPr>
              <a:t>Sources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000" b="1" dirty="0" smtClean="0">
                <a:latin typeface="Tempus Sans ITC" pitchFamily="82" charset="0"/>
              </a:rPr>
              <a:t>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u="sng" dirty="0" smtClean="0">
                <a:latin typeface="Tempus Sans ITC" pitchFamily="82" charset="0"/>
              </a:rPr>
              <a:t>Orange juice</a:t>
            </a:r>
            <a:r>
              <a:rPr lang="en-US" sz="2000" dirty="0" smtClean="0">
                <a:latin typeface="Tempus Sans ITC" pitchFamily="82" charset="0"/>
              </a:rPr>
              <a:t>, tomatoes, </a:t>
            </a:r>
            <a:r>
              <a:rPr lang="en-US" sz="2000" b="1" u="sng" dirty="0" smtClean="0">
                <a:latin typeface="Tempus Sans ITC" pitchFamily="82" charset="0"/>
              </a:rPr>
              <a:t>citrus fruits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empus Sans ITC" pitchFamily="82" charset="0"/>
              </a:rPr>
              <a:t>One glass of OJ will give you your daily serving!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000" b="1" dirty="0" smtClean="0">
                <a:latin typeface="Tempus Sans ITC" pitchFamily="82" charset="0"/>
              </a:rPr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empus Sans ITC" pitchFamily="82" charset="0"/>
              </a:rPr>
              <a:t>Meat, poultry, &amp; fish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empus Sans ITC" pitchFamily="82" charset="0"/>
              </a:rPr>
              <a:t>Grains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000" dirty="0" err="1" smtClean="0">
                <a:latin typeface="Tempus Sans ITC" pitchFamily="82" charset="0"/>
              </a:rPr>
              <a:t>Folate</a:t>
            </a:r>
            <a:endParaRPr lang="en-US" sz="2000" dirty="0" smtClean="0">
              <a:latin typeface="Tempus Sans ITC" pitchFamily="8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Tempus Sans ITC" pitchFamily="82" charset="0"/>
              </a:rPr>
              <a:t>Green veggies, beans, </a:t>
            </a:r>
            <a:r>
              <a:rPr lang="en-US" sz="2000" dirty="0" err="1" smtClean="0">
                <a:latin typeface="Tempus Sans ITC" pitchFamily="82" charset="0"/>
              </a:rPr>
              <a:t>oj</a:t>
            </a:r>
            <a:endParaRPr lang="en-US" sz="2000" dirty="0" smtClean="0">
              <a:latin typeface="Tempus Sans ITC" pitchFamily="82" charset="0"/>
            </a:endParaRPr>
          </a:p>
        </p:txBody>
      </p:sp>
      <p:pic>
        <p:nvPicPr>
          <p:cNvPr id="16389" name="Picture 5" descr="FD0104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262063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AN0192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1860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r>
              <a:rPr lang="en-US" smtClean="0">
                <a:latin typeface="Tempus Sans ITC" pitchFamily="82" charset="0"/>
              </a:rPr>
              <a:t>Minerals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Calcium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	</a:t>
            </a:r>
            <a:r>
              <a:rPr lang="en-US" sz="1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Bone &amp; teeth, Muscle contraction, blood clotting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Sources: milk &amp; dairy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b="1" dirty="0">
                <a:latin typeface="Tempus Sans ITC" pitchFamily="82" charset="0"/>
              </a:rPr>
              <a:t>Potassium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Tempus Sans ITC" pitchFamily="82" charset="0"/>
              </a:rPr>
              <a:t>	</a:t>
            </a:r>
            <a:r>
              <a:rPr lang="en-US" sz="1800" dirty="0">
                <a:latin typeface="Tempus Sans ITC" pitchFamily="82" charset="0"/>
              </a:rPr>
              <a:t>Regulation of fluid, maintains heartbeat &amp; nerve impulses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latin typeface="Tempus Sans ITC" pitchFamily="82" charset="0"/>
              </a:rPr>
              <a:t>Sources: OJ, bananas, green, leafy veggies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en-US" sz="2000" b="1" dirty="0">
              <a:latin typeface="Tempus Sans ITC" pitchFamily="82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en-US" sz="2000" b="1" dirty="0">
              <a:latin typeface="Tempus Sans ITC" pitchFamily="82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Sodium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	</a:t>
            </a:r>
            <a:r>
              <a:rPr lang="en-US" sz="1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Maintains water balance, muscles &amp; nerve impulses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Sources: salt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sz="2000" b="1" dirty="0">
                <a:latin typeface="Tempus Sans ITC" pitchFamily="82" charset="0"/>
              </a:rPr>
              <a:t>Fluoride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>
                <a:latin typeface="Tempus Sans ITC" pitchFamily="82" charset="0"/>
              </a:rPr>
              <a:t>	</a:t>
            </a:r>
            <a:r>
              <a:rPr lang="en-US" sz="1800" dirty="0">
                <a:latin typeface="Tempus Sans ITC" pitchFamily="82" charset="0"/>
              </a:rPr>
              <a:t>strengthen tooth enamel, prevents cavities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latin typeface="Tempus Sans ITC" pitchFamily="82" charset="0"/>
              </a:rPr>
              <a:t>Sources: Fluoridated toothpaste and water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en-US" sz="2400" b="1" dirty="0">
              <a:latin typeface="Tempus Sans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r>
              <a:rPr lang="en-US" smtClean="0">
                <a:latin typeface="Tempus Sans ITC" pitchFamily="82" charset="0"/>
              </a:rPr>
              <a:t>Minerals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en-US" sz="2400" b="1" smtClean="0">
                <a:latin typeface="Tempus Sans ITC" pitchFamily="82" charset="0"/>
              </a:rPr>
              <a:t>Chromium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empus Sans ITC" pitchFamily="82" charset="0"/>
              </a:rPr>
              <a:t>	</a:t>
            </a:r>
            <a:r>
              <a:rPr lang="en-US" sz="2000" smtClean="0">
                <a:latin typeface="Tempus Sans ITC" pitchFamily="82" charset="0"/>
              </a:rPr>
              <a:t>Regulates blood sugar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empus Sans ITC" pitchFamily="82" charset="0"/>
              </a:rPr>
              <a:t>Sources: Meat, herbs, dairy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400" b="1" smtClean="0">
                <a:latin typeface="Tempus Sans ITC" pitchFamily="82" charset="0"/>
              </a:rPr>
              <a:t>Phosphorus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empus Sans ITC" pitchFamily="82" charset="0"/>
              </a:rPr>
              <a:t>	</a:t>
            </a:r>
            <a:r>
              <a:rPr lang="en-US" sz="2000" smtClean="0">
                <a:latin typeface="Tempus Sans ITC" pitchFamily="82" charset="0"/>
              </a:rPr>
              <a:t>Bone formation and cell reproduction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empus Sans ITC" pitchFamily="82" charset="0"/>
              </a:rPr>
              <a:t>Sources: Cereals, meat, poultry, milk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>
              <a:buFontTx/>
              <a:buChar char="o"/>
            </a:pPr>
            <a:r>
              <a:rPr lang="en-US" sz="2400" b="1" smtClean="0">
                <a:latin typeface="Tempus Sans ITC" pitchFamily="82" charset="0"/>
              </a:rPr>
              <a:t>Zinc</a:t>
            </a:r>
          </a:p>
          <a:p>
            <a:pPr>
              <a:buFontTx/>
              <a:buNone/>
            </a:pPr>
            <a:r>
              <a:rPr lang="en-US" sz="2400" smtClean="0">
                <a:latin typeface="Tempus Sans ITC" pitchFamily="82" charset="0"/>
              </a:rPr>
              <a:t>	</a:t>
            </a:r>
            <a:r>
              <a:rPr lang="en-US" sz="2000" smtClean="0">
                <a:latin typeface="Tempus Sans ITC" pitchFamily="82" charset="0"/>
              </a:rPr>
              <a:t>Growth &amp; healing</a:t>
            </a:r>
          </a:p>
          <a:p>
            <a:pPr>
              <a:buFontTx/>
              <a:buNone/>
            </a:pPr>
            <a:r>
              <a:rPr lang="en-US" sz="2000" smtClean="0">
                <a:latin typeface="Tempus Sans ITC" pitchFamily="82" charset="0"/>
              </a:rPr>
              <a:t>	Production of digestive enzymes</a:t>
            </a:r>
          </a:p>
          <a:p>
            <a:pPr>
              <a:buFontTx/>
              <a:buNone/>
            </a:pPr>
            <a:r>
              <a:rPr lang="en-US" sz="2400" b="1" smtClean="0">
                <a:latin typeface="Tempus Sans ITC" pitchFamily="82" charset="0"/>
              </a:rPr>
              <a:t>Sources: Seafood, meat, poultry, eggs, milk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>
                <a:latin typeface="Tempus Sans ITC" pitchFamily="82" charset="0"/>
              </a:rPr>
              <a:t>Nutrient Deficiency</a:t>
            </a:r>
            <a:br>
              <a:rPr lang="en-US" smtClean="0">
                <a:latin typeface="Tempus Sans ITC" pitchFamily="82" charset="0"/>
              </a:rPr>
            </a:br>
            <a:r>
              <a:rPr lang="en-US" sz="1800" smtClean="0">
                <a:latin typeface="Tempus Sans ITC" pitchFamily="82" charset="0"/>
              </a:rPr>
              <a:t>not having enough of a nutrient to maintain good health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smtClean="0">
                <a:latin typeface="Tempus Sans ITC" pitchFamily="82" charset="0"/>
              </a:rPr>
              <a:t>Sodium</a:t>
            </a:r>
          </a:p>
          <a:p>
            <a:pPr>
              <a:buFontTx/>
              <a:buChar char="o"/>
            </a:pPr>
            <a:r>
              <a:rPr lang="en-US" sz="2000" smtClean="0">
                <a:latin typeface="Tempus Sans ITC" pitchFamily="82" charset="0"/>
              </a:rPr>
              <a:t>Intake should be only 2,400mg/day</a:t>
            </a:r>
          </a:p>
          <a:p>
            <a:pPr>
              <a:buFontTx/>
              <a:buChar char="o"/>
            </a:pPr>
            <a:r>
              <a:rPr lang="en-US" sz="2000" smtClean="0">
                <a:latin typeface="Tempus Sans ITC" pitchFamily="82" charset="0"/>
              </a:rPr>
              <a:t>About 1 ¼ tsp.</a:t>
            </a:r>
          </a:p>
          <a:p>
            <a:pPr>
              <a:buFontTx/>
              <a:buChar char="o"/>
            </a:pPr>
            <a:r>
              <a:rPr lang="en-US" sz="2000" smtClean="0">
                <a:latin typeface="Tempus Sans ITC" pitchFamily="82" charset="0"/>
              </a:rPr>
              <a:t>Electrolytes:</a:t>
            </a:r>
          </a:p>
          <a:p>
            <a:pPr lvl="1">
              <a:buFontTx/>
              <a:buChar char="o"/>
            </a:pPr>
            <a:r>
              <a:rPr lang="en-US" sz="1800" smtClean="0">
                <a:latin typeface="Tempus Sans ITC" pitchFamily="82" charset="0"/>
              </a:rPr>
              <a:t>Muscle movement, nerve signals, control fluid levels in body (Gatorade)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Calcium</a:t>
            </a:r>
          </a:p>
          <a:p>
            <a:pPr>
              <a:buFontTx/>
              <a:buChar char="o"/>
            </a:pPr>
            <a:r>
              <a:rPr lang="en-US" sz="2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Intake should be about 1,300 mg/day</a:t>
            </a:r>
          </a:p>
          <a:p>
            <a:pPr>
              <a:buFontTx/>
              <a:buChar char="o"/>
            </a:pPr>
            <a:r>
              <a:rPr lang="en-US" sz="2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8oz. of milk = 300 mg</a:t>
            </a:r>
          </a:p>
          <a:p>
            <a:pPr>
              <a:buFontTx/>
              <a:buChar char="o"/>
            </a:pPr>
            <a:r>
              <a:rPr lang="en-US" sz="2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45% of skeleton forms between 9 &amp; 17</a:t>
            </a:r>
          </a:p>
          <a:p>
            <a:pPr>
              <a:buFontTx/>
              <a:buChar char="o"/>
            </a:pPr>
            <a:r>
              <a:rPr lang="en-US" sz="2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Osteoporosis:  Disorder</a:t>
            </a:r>
            <a:r>
              <a:rPr lang="en-US" sz="2000" smtClean="0"/>
              <a:t> where the bones become brittle and break easily</a:t>
            </a:r>
          </a:p>
          <a:p>
            <a:pPr>
              <a:buFontTx/>
              <a:buChar char="o"/>
            </a:pPr>
            <a:endParaRPr lang="en-US" sz="2000" u="sng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  <a:latin typeface="Tempus Sans ITC" pitchFamily="82" charset="0"/>
              </a:rPr>
              <a:t>Water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65% 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of your body weight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Carries waste out of body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Helps digest food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Helps raise body’s metabolism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Helps all chemical reactions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Temperature regulator</a:t>
            </a:r>
          </a:p>
          <a:p>
            <a:pPr marL="274320" indent="-274320" fontAlgn="auto">
              <a:spcAft>
                <a:spcPts val="0"/>
              </a:spcAft>
              <a:buFontTx/>
              <a:buChar char="o"/>
              <a:defRPr/>
            </a:pP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Try to drink as much as you can daily!</a:t>
            </a:r>
          </a:p>
        </p:txBody>
      </p:sp>
      <p:pic>
        <p:nvPicPr>
          <p:cNvPr id="20484" name="Picture 4" descr="FD009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00200"/>
            <a:ext cx="15668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eating behaviors that can lead to serious illness or even death.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  Whole grains are the type of grains you want to eat.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7391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A. Whole grains contain the entire grain kernel.</a:t>
            </a:r>
          </a:p>
          <a:p>
            <a:r>
              <a:rPr lang="en-US" dirty="0" smtClean="0"/>
              <a:t>1.  Examples: whole-wheat flour, oatmeal, brown rice.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02" name="Picture 2" descr="http://www.choosemyplate.gov/images/MyPlateImages/JPG/myplate_yellow_grain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805717"/>
            <a:ext cx="3810000" cy="2770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 Anorexia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u="sng" dirty="0" smtClean="0"/>
              <a:t>An intense fear of weight gain, resulting in starvation</a:t>
            </a:r>
          </a:p>
          <a:p>
            <a:r>
              <a:rPr lang="en-US" dirty="0" smtClean="0"/>
              <a:t>b.  Heart problems, kidney failure, death.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Actress Mary-Kate Olsen is the poster child for the pro-anorexia online movement. Following a long period of denial, Mary-Kate eventually entered rehab, but has been unsuccessful at gaining and maintaining a significant amount of weight. </a:t>
            </a:r>
          </a:p>
          <a:p>
            <a:endParaRPr lang="en-US" sz="2400" dirty="0"/>
          </a:p>
        </p:txBody>
      </p:sp>
      <p:pic>
        <p:nvPicPr>
          <p:cNvPr id="7" name="Content Placeholder 6" descr="mary-kate ols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34112" y="2546350"/>
            <a:ext cx="1743075" cy="261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 Bulimia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eating disorder in which </a:t>
            </a:r>
            <a:r>
              <a:rPr lang="en-US" u="sng" dirty="0" smtClean="0"/>
              <a:t>a person repeatedly eats large amounts of food and then purges.</a:t>
            </a:r>
          </a:p>
          <a:p>
            <a:r>
              <a:rPr lang="en-US" dirty="0" smtClean="0"/>
              <a:t>a.  Laxatives</a:t>
            </a:r>
          </a:p>
          <a:p>
            <a:r>
              <a:rPr lang="en-US" dirty="0" smtClean="0"/>
              <a:t>b.  Vomiting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 Binge Eating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 person eats large amounts of food at one time.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>
                <a:latin typeface="Tempus Sans ITC" pitchFamily="82" charset="0"/>
              </a:rPr>
              <a:t>Meeting Your Nutritional Needs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Tempus Sans ITC" pitchFamily="82" charset="0"/>
              </a:rPr>
              <a:t>Chapter 7</a:t>
            </a:r>
          </a:p>
          <a:p>
            <a:r>
              <a:rPr lang="en-US" b="1">
                <a:latin typeface="Tempus Sans ITC" pitchFamily="82" charset="0"/>
              </a:rPr>
              <a:t>Section 3 pg. 167-174</a:t>
            </a:r>
          </a:p>
          <a:p>
            <a:r>
              <a:rPr lang="en-US" b="1">
                <a:latin typeface="Tempus Sans ITC" pitchFamily="82" charset="0"/>
              </a:rPr>
              <a:t>Section 4 pg. 175-182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Recommended Dietary Allowance (RDA’s)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empus Sans ITC" pitchFamily="82" charset="0"/>
              </a:rPr>
              <a:t>Recommended  nutrient intake that will meet the needs of most healthy people</a:t>
            </a:r>
          </a:p>
          <a:p>
            <a:pPr>
              <a:buFontTx/>
              <a:buNone/>
            </a:pPr>
            <a:endParaRPr lang="en-US">
              <a:latin typeface="Tempus Sans ITC" pitchFamily="82" charset="0"/>
            </a:endParaRPr>
          </a:p>
          <a:p>
            <a:r>
              <a:rPr lang="en-US">
                <a:latin typeface="Tempus Sans ITC" pitchFamily="82" charset="0"/>
              </a:rPr>
              <a:t>Guidelines, not exact requirements!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 sample food lab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457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Food Label Math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828800"/>
            <a:ext cx="4114800" cy="4419600"/>
          </a:xfrm>
          <a:noFill/>
        </p:spPr>
      </p:pic>
      <p:sp>
        <p:nvSpPr>
          <p:cNvPr id="27652" name="Content Placeholder 5"/>
          <p:cNvSpPr>
            <a:spLocks noGrp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smtClean="0"/>
              <a:t>You are to choose one of the following food labels and list the Calories:</a:t>
            </a:r>
          </a:p>
          <a:p>
            <a:pPr lvl="1" eaLnBrk="1" hangingPunct="1"/>
            <a:r>
              <a:rPr lang="en-US" smtClean="0"/>
              <a:t>Calories from Fat</a:t>
            </a:r>
          </a:p>
          <a:p>
            <a:pPr lvl="1" eaLnBrk="1" hangingPunct="1"/>
            <a:r>
              <a:rPr lang="en-US" smtClean="0"/>
              <a:t>Calories from Protein </a:t>
            </a:r>
          </a:p>
          <a:p>
            <a:pPr lvl="1" eaLnBrk="1" hangingPunct="1"/>
            <a:r>
              <a:rPr lang="en-US" smtClean="0"/>
              <a:t>Calories from Carbohydrates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Food Labels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latin typeface="Tempus Sans ITC" pitchFamily="82" charset="0"/>
              </a:rPr>
              <a:t>Serving size: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Shows the size for a single serving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All values are in reference to this size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latin typeface="Tempus Sans ITC" pitchFamily="82" charset="0"/>
              </a:rPr>
              <a:t>Calories</a:t>
            </a:r>
            <a:r>
              <a:rPr lang="en-US" sz="2800">
                <a:latin typeface="Tempus Sans ITC" pitchFamily="82" charset="0"/>
              </a:rPr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Total calories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Calories from fat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latin typeface="Tempus Sans ITC" pitchFamily="82" charset="0"/>
              </a:rPr>
              <a:t>Ingredient List: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Listed on the label in order of weight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Largest amount is listed first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latin typeface="Tempus Sans ITC" pitchFamily="82" charset="0"/>
            </a:endParaRPr>
          </a:p>
          <a:p>
            <a:pPr marL="990600" lvl="1" indent="-533400">
              <a:lnSpc>
                <a:spcPct val="90000"/>
              </a:lnSpc>
            </a:pPr>
            <a:endParaRPr lang="en-US" sz="2400">
              <a:latin typeface="Tempus Sans ITC" pitchFamily="82" charset="0"/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sz="2400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Food Labels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empus Sans ITC" pitchFamily="82" charset="0"/>
              </a:rPr>
              <a:t>How to calculate calories from grams?</a:t>
            </a:r>
          </a:p>
          <a:p>
            <a:pPr>
              <a:buFontTx/>
              <a:buNone/>
            </a:pPr>
            <a:endParaRPr lang="en-US">
              <a:latin typeface="Tempus Sans ITC" pitchFamily="82" charset="0"/>
            </a:endParaRPr>
          </a:p>
          <a:p>
            <a:r>
              <a:rPr lang="en-US" b="1">
                <a:latin typeface="Tempus Sans ITC" pitchFamily="82" charset="0"/>
              </a:rPr>
              <a:t>Fat</a:t>
            </a:r>
            <a:r>
              <a:rPr lang="en-US">
                <a:latin typeface="Tempus Sans ITC" pitchFamily="82" charset="0"/>
              </a:rPr>
              <a:t>: 1 gram = 9 calories</a:t>
            </a:r>
          </a:p>
          <a:p>
            <a:r>
              <a:rPr lang="en-US" b="1">
                <a:latin typeface="Tempus Sans ITC" pitchFamily="82" charset="0"/>
              </a:rPr>
              <a:t>Proteins</a:t>
            </a:r>
            <a:r>
              <a:rPr lang="en-US">
                <a:latin typeface="Tempus Sans ITC" pitchFamily="82" charset="0"/>
              </a:rPr>
              <a:t>: 1 gram = 4 calories</a:t>
            </a:r>
          </a:p>
          <a:p>
            <a:r>
              <a:rPr lang="en-US" b="1">
                <a:latin typeface="Tempus Sans ITC" pitchFamily="82" charset="0"/>
              </a:rPr>
              <a:t>Carbohydrates</a:t>
            </a:r>
            <a:r>
              <a:rPr lang="en-US">
                <a:latin typeface="Tempus Sans ITC" pitchFamily="82" charset="0"/>
              </a:rPr>
              <a:t>: 1 gram = 4 calories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B.  PROTEIN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r>
              <a:rPr lang="en-US" sz="2800" dirty="0" smtClean="0"/>
              <a:t>All foods made from meat, poultry, seafood, beans and peas, eggs, processed soy products, nuts, and seeds.</a:t>
            </a:r>
            <a:endParaRPr lang="en-US" sz="2800" dirty="0"/>
          </a:p>
        </p:txBody>
      </p:sp>
      <p:pic>
        <p:nvPicPr>
          <p:cNvPr id="49154" name="Picture 2" descr="http://www.choosemyplate.gov/images/MyPlateImages/JPG/myplate_magenta_protei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828800"/>
            <a:ext cx="3352800" cy="330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Other terms on food labels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Tempus Sans ITC" pitchFamily="82" charset="0"/>
              </a:rPr>
              <a:t>Calories:</a:t>
            </a:r>
          </a:p>
          <a:p>
            <a:r>
              <a:rPr lang="en-US">
                <a:latin typeface="Tempus Sans ITC" pitchFamily="82" charset="0"/>
              </a:rPr>
              <a:t>Calorie Free: less than 5 calories</a:t>
            </a:r>
          </a:p>
          <a:p>
            <a:r>
              <a:rPr lang="en-US">
                <a:latin typeface="Tempus Sans ITC" pitchFamily="82" charset="0"/>
              </a:rPr>
              <a:t>Light: 1/3 less calories</a:t>
            </a:r>
          </a:p>
          <a:p>
            <a:r>
              <a:rPr lang="en-US">
                <a:latin typeface="Tempus Sans ITC" pitchFamily="82" charset="0"/>
              </a:rPr>
              <a:t>Low Calorie: No more than 40 calories</a:t>
            </a:r>
          </a:p>
          <a:p>
            <a:r>
              <a:rPr lang="en-US">
                <a:latin typeface="Tempus Sans ITC" pitchFamily="82" charset="0"/>
              </a:rPr>
              <a:t>Reduced Calorie: 25% less calories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Other terms on food labels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Tempus Sans ITC" pitchFamily="82" charset="0"/>
              </a:rPr>
              <a:t>Fat:</a:t>
            </a:r>
          </a:p>
          <a:p>
            <a:r>
              <a:rPr lang="en-US">
                <a:latin typeface="Tempus Sans ITC" pitchFamily="82" charset="0"/>
              </a:rPr>
              <a:t>Fat Free: less than 0.5 grams of fat</a:t>
            </a:r>
          </a:p>
          <a:p>
            <a:r>
              <a:rPr lang="en-US">
                <a:latin typeface="Tempus Sans ITC" pitchFamily="82" charset="0"/>
              </a:rPr>
              <a:t>Low Fat: 3 grams or less</a:t>
            </a:r>
          </a:p>
          <a:p>
            <a:r>
              <a:rPr lang="en-US">
                <a:latin typeface="Tempus Sans ITC" pitchFamily="82" charset="0"/>
              </a:rPr>
              <a:t>Extra Lean: less than 5 grams</a:t>
            </a:r>
          </a:p>
          <a:p>
            <a:r>
              <a:rPr lang="en-US" sz="2800" b="1">
                <a:latin typeface="Tempus Sans ITC" pitchFamily="82" charset="0"/>
              </a:rPr>
              <a:t>LOW FAT CAN STILL BE HIGH IN CALORIES!</a:t>
            </a:r>
          </a:p>
          <a:p>
            <a:pPr>
              <a:buFontTx/>
              <a:buNone/>
            </a:pPr>
            <a:endParaRPr lang="en-US" sz="2800" b="1"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Athletes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empus Sans ITC" pitchFamily="82" charset="0"/>
              </a:rPr>
              <a:t>Diet HIGH in carbohydrates to provide the quick energy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empus Sans ITC" pitchFamily="82" charset="0"/>
              </a:rPr>
              <a:t>2 hours before: eat a high-carb snack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empus Sans ITC" pitchFamily="82" charset="0"/>
              </a:rPr>
              <a:t>Examples</a:t>
            </a:r>
            <a:r>
              <a:rPr lang="en-US" sz="2400">
                <a:latin typeface="Tempus Sans ITC" pitchFamily="82" charset="0"/>
              </a:rPr>
              <a:t>: ½ bagel, handful of low-salt pretzels, or yogurt and fruit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empus Sans ITC" pitchFamily="82" charset="0"/>
              </a:rPr>
              <a:t>Fluid intake: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2 hours prior: 16 oz.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Immediately before: 16 oz.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Every 15 minutes during activity: 8 oz.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empus Sans ITC" pitchFamily="82" charset="0"/>
              </a:rPr>
              <a:t>After activity: 16-24 oz. For every pound of body weight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empus Sans ITC" pitchFamily="82" charset="0"/>
              </a:rPr>
              <a:t>Vegetarianism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Semivegetarian: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Not eat red meat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Eats poultry and/or fish</a:t>
            </a:r>
          </a:p>
          <a:p>
            <a:pPr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Lacto-ovo vegetarian: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Not eat any meat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Eats eggs and dairy products</a:t>
            </a:r>
          </a:p>
          <a:p>
            <a:pPr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Vegans: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empus Sans ITC" pitchFamily="82" charset="0"/>
              </a:rPr>
              <a:t>Strictest type: do not eat any animal products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latin typeface="Tempus Sans ITC" pitchFamily="82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C.  VEGETABLES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7620000" cy="4114800"/>
          </a:xfrm>
          <a:ln/>
        </p:spPr>
        <p:txBody>
          <a:bodyPr/>
          <a:lstStyle/>
          <a:p>
            <a:r>
              <a:rPr lang="en-US" sz="2800" dirty="0" smtClean="0"/>
              <a:t>Any vegetable or 100% vegetable juice counts as a member of the Vegetable Group.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 smtClean="0"/>
              <a:t>1.  5 SUB-GROUP OF VEGETABLES</a:t>
            </a:r>
            <a:endParaRPr 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7772400" cy="3352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a.  Dark Green			c.  Starchy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1. Broccoli			1.  Corn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b.  Red and Orange		d.  Beans and Peas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1.  Carrots/Tomatoes		e.  Other</a:t>
            </a:r>
          </a:p>
          <a:p>
            <a:pPr>
              <a:lnSpc>
                <a:spcPct val="90000"/>
              </a:lnSpc>
              <a:buNone/>
            </a:pPr>
            <a:r>
              <a:rPr lang="en-US" sz="3000" dirty="0" smtClean="0"/>
              <a:t>						1.  Beets</a:t>
            </a:r>
          </a:p>
          <a:p>
            <a:pPr>
              <a:lnSpc>
                <a:spcPct val="90000"/>
              </a:lnSpc>
              <a:buNone/>
            </a:pPr>
            <a:endParaRPr lang="en-US" sz="3000" dirty="0" smtClean="0">
              <a:solidFill>
                <a:srgbClr val="99FF99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3000" dirty="0" smtClean="0">
              <a:solidFill>
                <a:srgbClr val="99FF99"/>
              </a:solidFill>
            </a:endParaRPr>
          </a:p>
        </p:txBody>
      </p:sp>
    </p:spTree>
  </p:cSld>
  <p:clrMapOvr>
    <a:masterClrMapping/>
  </p:clrMapOvr>
  <p:transition spd="slow">
    <p:cover dir="l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FRUITS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Any fruit or 100% fruit juice counts as part of the Fruit Group. Fruits may be fresh, canned, frozen, or dried, and may be whole, cut-up, or pureed.</a:t>
            </a:r>
          </a:p>
          <a:p>
            <a:endParaRPr lang="en-US" dirty="0"/>
          </a:p>
        </p:txBody>
      </p:sp>
      <p:graphicFrame>
        <p:nvGraphicFramePr>
          <p:cNvPr id="53250" name="Object 2"/>
          <p:cNvGraphicFramePr>
            <a:graphicFrameLocks/>
          </p:cNvGraphicFramePr>
          <p:nvPr>
            <p:ph type="clipArt" sz="half" idx="2"/>
          </p:nvPr>
        </p:nvGraphicFramePr>
        <p:xfrm>
          <a:off x="4648200" y="3244850"/>
          <a:ext cx="3810000" cy="1892300"/>
        </p:xfrm>
        <a:graphic>
          <a:graphicData uri="http://schemas.openxmlformats.org/presentationml/2006/ole">
            <p:oleObj spid="_x0000_s2050" name="Microsoft ClipArt Gallery" r:id="rId3" imgW="8323200" imgH="4132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 DAIRY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All fluid milk products and many foods made from milk are considered part of this food group. </a:t>
            </a:r>
            <a:endParaRPr lang="en-US" sz="3200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41" name="Picture 1" descr="C:\Documents and Settings\mryan\Local Settings\Temporary Internet Files\Content.IE5\RVFJ2ZFM\MC90044180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2743200" cy="2743200"/>
          </a:xfrm>
          <a:prstGeom prst="rect">
            <a:avLst/>
          </a:prstGeom>
          <a:noFill/>
        </p:spPr>
      </p:pic>
      <p:pic>
        <p:nvPicPr>
          <p:cNvPr id="61442" name="Picture 2" descr="C:\Documents and Settings\mryan\Local Settings\Temporary Internet Files\Content.IE5\DXR8SJWT\MC90001594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143000"/>
            <a:ext cx="1688897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1765</Words>
  <Application>Microsoft Office PowerPoint</Application>
  <PresentationFormat>On-screen Show (4:3)</PresentationFormat>
  <Paragraphs>336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Solstice</vt:lpstr>
      <vt:lpstr>Microsoft ClipArt Gallery</vt:lpstr>
      <vt:lpstr> </vt:lpstr>
      <vt:lpstr>MY PLATE NUTRIENTS</vt:lpstr>
      <vt:lpstr>A.  GRAINS</vt:lpstr>
      <vt:lpstr>  2.  Whole grains are the type of grains you want to eat. </vt:lpstr>
      <vt:lpstr>B.  PROTEIN</vt:lpstr>
      <vt:lpstr>C.  VEGETABLES</vt:lpstr>
      <vt:lpstr>1.  5 SUB-GROUP OF VEGETABLES</vt:lpstr>
      <vt:lpstr>D.  FRUITS</vt:lpstr>
      <vt:lpstr>E.  DAIRY</vt:lpstr>
      <vt:lpstr>Slide 10</vt:lpstr>
      <vt:lpstr>Slide 11</vt:lpstr>
      <vt:lpstr>Slide 12</vt:lpstr>
      <vt:lpstr>I.  NUTRIENTS</vt:lpstr>
      <vt:lpstr>Carbohydrates, Fats, &amp; Proteins</vt:lpstr>
      <vt:lpstr>Something to think about!</vt:lpstr>
      <vt:lpstr>6 Classes of Nutrients</vt:lpstr>
      <vt:lpstr>Important Definitions</vt:lpstr>
      <vt:lpstr>CARBOHYDRATES</vt:lpstr>
      <vt:lpstr>2 types of Carbs</vt:lpstr>
      <vt:lpstr>How much sugar should you have in a day?</vt:lpstr>
      <vt:lpstr>Carbohydrates in your diet</vt:lpstr>
      <vt:lpstr>FATS</vt:lpstr>
      <vt:lpstr>2 types of Fats</vt:lpstr>
      <vt:lpstr>Cholesterol</vt:lpstr>
      <vt:lpstr>2 types of Cholesterol</vt:lpstr>
      <vt:lpstr>Fats in your diet</vt:lpstr>
      <vt:lpstr>PROTEINS</vt:lpstr>
      <vt:lpstr>2 types of Proteins</vt:lpstr>
      <vt:lpstr>Proteins in your diet</vt:lpstr>
      <vt:lpstr>Vitamins, Minerals, &amp; Water</vt:lpstr>
      <vt:lpstr>Vitamins &amp; Minerals</vt:lpstr>
      <vt:lpstr>Classes of Vitamins</vt:lpstr>
      <vt:lpstr>Fat Soluble Vitamins</vt:lpstr>
      <vt:lpstr>Water Soluble Vitamins</vt:lpstr>
      <vt:lpstr>Minerals</vt:lpstr>
      <vt:lpstr>Minerals</vt:lpstr>
      <vt:lpstr>Nutrient Deficiency not having enough of a nutrient to maintain good health</vt:lpstr>
      <vt:lpstr>Water</vt:lpstr>
      <vt:lpstr>IV.  EATING DISORDERS</vt:lpstr>
      <vt:lpstr>A.  Anorexia Nervosa</vt:lpstr>
      <vt:lpstr>Slide 41</vt:lpstr>
      <vt:lpstr>B.  Bulimia Nervosa</vt:lpstr>
      <vt:lpstr>C.  Binge Eating Disorder</vt:lpstr>
      <vt:lpstr>Meeting Your Nutritional Needs</vt:lpstr>
      <vt:lpstr>Recommended Dietary Allowance (RDA’s)</vt:lpstr>
      <vt:lpstr>Slide 46</vt:lpstr>
      <vt:lpstr>Food Label Math</vt:lpstr>
      <vt:lpstr>Food Labels</vt:lpstr>
      <vt:lpstr>Food Labels</vt:lpstr>
      <vt:lpstr>Other terms on food labels</vt:lpstr>
      <vt:lpstr>Other terms on food labels</vt:lpstr>
      <vt:lpstr>Athletes</vt:lpstr>
      <vt:lpstr>Vegetarianism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mfcsd</dc:creator>
  <cp:lastModifiedBy>mfcsd</cp:lastModifiedBy>
  <cp:revision>25</cp:revision>
  <dcterms:created xsi:type="dcterms:W3CDTF">2014-09-02T14:56:11Z</dcterms:created>
  <dcterms:modified xsi:type="dcterms:W3CDTF">2014-09-17T12:32:48Z</dcterms:modified>
</cp:coreProperties>
</file>