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1"/>
  </p:handoutMasterIdLst>
  <p:sldIdLst>
    <p:sldId id="323" r:id="rId2"/>
    <p:sldId id="326" r:id="rId3"/>
    <p:sldId id="328" r:id="rId4"/>
    <p:sldId id="330" r:id="rId5"/>
    <p:sldId id="331" r:id="rId6"/>
    <p:sldId id="325" r:id="rId7"/>
    <p:sldId id="319" r:id="rId8"/>
    <p:sldId id="320" r:id="rId9"/>
    <p:sldId id="257" r:id="rId10"/>
    <p:sldId id="258" r:id="rId11"/>
    <p:sldId id="309" r:id="rId12"/>
    <p:sldId id="259" r:id="rId13"/>
    <p:sldId id="289" r:id="rId14"/>
    <p:sldId id="288" r:id="rId15"/>
    <p:sldId id="287" r:id="rId16"/>
    <p:sldId id="286" r:id="rId17"/>
    <p:sldId id="260" r:id="rId18"/>
    <p:sldId id="329" r:id="rId19"/>
    <p:sldId id="270" r:id="rId20"/>
    <p:sldId id="291" r:id="rId21"/>
    <p:sldId id="293" r:id="rId22"/>
    <p:sldId id="310" r:id="rId23"/>
    <p:sldId id="273" r:id="rId24"/>
    <p:sldId id="294" r:id="rId25"/>
    <p:sldId id="301" r:id="rId26"/>
    <p:sldId id="274" r:id="rId27"/>
    <p:sldId id="300" r:id="rId28"/>
    <p:sldId id="302" r:id="rId29"/>
    <p:sldId id="313" r:id="rId30"/>
    <p:sldId id="314" r:id="rId31"/>
    <p:sldId id="312" r:id="rId32"/>
    <p:sldId id="262" r:id="rId33"/>
    <p:sldId id="304" r:id="rId34"/>
    <p:sldId id="308" r:id="rId35"/>
    <p:sldId id="267" r:id="rId36"/>
    <p:sldId id="305" r:id="rId37"/>
    <p:sldId id="306" r:id="rId38"/>
    <p:sldId id="315" r:id="rId39"/>
    <p:sldId id="317" r:id="rId40"/>
    <p:sldId id="316" r:id="rId41"/>
    <p:sldId id="264" r:id="rId42"/>
    <p:sldId id="269" r:id="rId43"/>
    <p:sldId id="307" r:id="rId44"/>
    <p:sldId id="284" r:id="rId45"/>
    <p:sldId id="278" r:id="rId46"/>
    <p:sldId id="280" r:id="rId47"/>
    <p:sldId id="281" r:id="rId48"/>
    <p:sldId id="318" r:id="rId49"/>
    <p:sldId id="321" r:id="rId50"/>
  </p:sldIdLst>
  <p:sldSz cx="9144000" cy="6858000" type="screen4x3"/>
  <p:notesSz cx="6858000" cy="92408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66" d="100"/>
          <a:sy n="66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2504-EEB5-4F5B-B58F-47210367E290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E12C-252B-4A55-83AF-E362678A0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9A26-607D-4761-8863-A26010E2BCAB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5241-5708-4004-90D3-50A0651D9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1623-0970-4EDE-89CD-4E9912717C6D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DF26-F7DA-48D2-83B9-E39CBF35F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4DC7-1C85-4A7A-80F5-4D78BE4C382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025A-C775-40AC-B576-E1EB2C6F5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71BC-7CB7-4F54-AADC-EFD16D282B8D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F7A-22C2-414B-9FD4-0BE64AF1B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AE4E-839D-4A35-8B07-5C3D6B526964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393C-629B-48A0-AADB-763ED4503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447C-1C08-4630-90E9-A7A721A9B919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609F-42E3-4522-8FF6-0C5AB0E7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C68D-3CBE-48ED-9A9F-E91D767D24D1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B53B-06CA-430D-A6A3-1C771C1A5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7F4E-D145-48F1-AC3F-D27A98E8F567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0B8F-9A03-4A1B-A4A6-81C14C98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0656-070F-407E-8017-3DBF40504C14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33AF-29A0-4878-A3B3-E7601599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687E-44AB-4BB6-8F05-4DEDD9ED134B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CA22-3CA0-4816-93C5-3A1278330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3FBF-0A85-40A6-AB4A-DE0C0B6D16B9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64EB-B689-4A93-828E-5978D5ED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FE82-3E51-405C-8821-F3D66FE54448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E1E5-FD75-4D38-B551-4295859A8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2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E7AE23-6C16-4854-9CDF-CC940A41C46C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99D37F-13B3-44C4-865A-270D0613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9" r:id="rId4"/>
    <p:sldLayoutId id="2147483726" r:id="rId5"/>
    <p:sldLayoutId id="2147483720" r:id="rId6"/>
    <p:sldLayoutId id="2147483727" r:id="rId7"/>
    <p:sldLayoutId id="2147483728" r:id="rId8"/>
    <p:sldLayoutId id="2147483729" r:id="rId9"/>
    <p:sldLayoutId id="2147483721" r:id="rId10"/>
    <p:sldLayoutId id="2147483730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/url?sa=i&amp;rct=j&amp;q=&amp;esrc=s&amp;source=images&amp;cd=&amp;cad=rja&amp;uact=8&amp;ved=0CAcQjRxqFQoTCIH69eHnyccCFQlvPgodx4IAyA&amp;url=http://nitro.biosci.arizona.edu/courses/EEB195/Lecture07/Lecture07.html&amp;ei=7EvfVYHUDone-QHHhYLADA&amp;psig=AFQjCNHIHh8A4uhin0mwzroZWsr-KVDsLQ&amp;ust=1440783722174635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5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4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1DRmSFgSF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QOD: Which kingdom does not have a cell wall? How do organisms in that kingdom survive without protection from a cell wall?      </a:t>
            </a:r>
          </a:p>
          <a:p>
            <a:endParaRPr lang="en-US" dirty="0" smtClean="0"/>
          </a:p>
          <a:p>
            <a:r>
              <a:rPr lang="en-US" dirty="0" smtClean="0"/>
              <a:t>LG: Explain the three parts of the cell theory.  </a:t>
            </a:r>
          </a:p>
          <a:p>
            <a:r>
              <a:rPr lang="en-US" dirty="0" smtClean="0"/>
              <a:t>LG: Explain individual function and interrelatedness of organelles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Cell membrane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419600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 of Cells:</a:t>
            </a:r>
          </a:p>
          <a:p>
            <a:pPr lvl="1" eaLnBrk="1" hangingPunct="1"/>
            <a:r>
              <a:rPr lang="en-US" dirty="0" smtClean="0"/>
              <a:t>All cells</a:t>
            </a:r>
          </a:p>
          <a:p>
            <a:pPr eaLnBrk="1" hangingPunct="1"/>
            <a:r>
              <a:rPr lang="en-US" b="1" dirty="0" smtClean="0"/>
              <a:t>Structure:</a:t>
            </a:r>
          </a:p>
          <a:p>
            <a:pPr lvl="1" eaLnBrk="1" hangingPunct="1"/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endParaRPr lang="en-US" dirty="0" smtClean="0"/>
          </a:p>
          <a:p>
            <a:pPr lvl="1" eaLnBrk="1" hangingPunct="1"/>
            <a:r>
              <a:rPr lang="en-US" dirty="0" smtClean="0"/>
              <a:t>Thin, flexible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2133600"/>
          </a:xfrm>
        </p:spPr>
        <p:txBody>
          <a:bodyPr/>
          <a:lstStyle/>
          <a:p>
            <a:pPr eaLnBrk="1" hangingPunct="1"/>
            <a:r>
              <a:rPr lang="en-US" sz="2400" b="1" u="sng" dirty="0" smtClean="0"/>
              <a:t>Function</a:t>
            </a:r>
            <a:r>
              <a:rPr lang="en-US" sz="2400" b="1" dirty="0" smtClean="0"/>
              <a:t>:</a:t>
            </a:r>
          </a:p>
          <a:p>
            <a:pPr lvl="1" eaLnBrk="1" hangingPunct="1"/>
            <a:r>
              <a:rPr lang="en-US" sz="2000" dirty="0" smtClean="0"/>
              <a:t>Control movement in and out of cell</a:t>
            </a:r>
          </a:p>
          <a:p>
            <a:pPr lvl="1" eaLnBrk="1" hangingPunct="1"/>
            <a:r>
              <a:rPr lang="en-US" sz="2000" b="1" u="sng" dirty="0" smtClean="0"/>
              <a:t>Selectively permeable </a:t>
            </a:r>
            <a:r>
              <a:rPr lang="en-US" sz="2000" dirty="0" smtClean="0"/>
              <a:t>– only let certain substances in and out of the cell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3810000"/>
            <a:ext cx="4876800" cy="2727325"/>
            <a:chOff x="3810000" y="3810000"/>
            <a:chExt cx="4876800" cy="2727796"/>
          </a:xfrm>
        </p:grpSpPr>
        <p:pic>
          <p:nvPicPr>
            <p:cNvPr id="21510" name="Picture 4" descr="animal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494102" y="3345098"/>
              <a:ext cx="2727796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810000" y="5486400"/>
              <a:ext cx="14478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0178" name="Picture 2" descr="http://academic.brooklyn.cuny.edu/biology/bio4fv/page/lip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3810000"/>
            <a:ext cx="3752850" cy="2868846"/>
          </a:xfrm>
          <a:prstGeom prst="rect">
            <a:avLst/>
          </a:prstGeom>
          <a:noFill/>
        </p:spPr>
      </p:pic>
      <p:pic>
        <p:nvPicPr>
          <p:cNvPr id="50180" name="Picture 4" descr="http://www.bio.miami.edu/tom/courses/protected/MCB6/ch10/10-01corrected.jpg"/>
          <p:cNvPicPr>
            <a:picLocks noChangeAspect="1" noChangeArrowheads="1"/>
          </p:cNvPicPr>
          <p:nvPr/>
        </p:nvPicPr>
        <p:blipFill>
          <a:blip r:embed="rId5" cstate="print"/>
          <a:srcRect r="22121" b="24384"/>
          <a:stretch>
            <a:fillRect/>
          </a:stretch>
        </p:blipFill>
        <p:spPr bwMode="auto">
          <a:xfrm>
            <a:off x="4648200" y="0"/>
            <a:ext cx="4495800" cy="1442049"/>
          </a:xfrm>
          <a:prstGeom prst="rect">
            <a:avLst/>
          </a:prstGeom>
          <a:noFill/>
        </p:spPr>
      </p:pic>
      <p:pic>
        <p:nvPicPr>
          <p:cNvPr id="51202" name="Picture 2" descr="http://www.medicalsciencenavigator.com/wp-content/uploads/2012/03/Plasma-membrane-chann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219200"/>
            <a:ext cx="1226022" cy="11544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4290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All cells</a:t>
            </a:r>
          </a:p>
          <a:p>
            <a:pPr eaLnBrk="1" hangingPunct="1"/>
            <a:r>
              <a:rPr lang="en-US" b="1" dirty="0" smtClean="0"/>
              <a:t>Structure:</a:t>
            </a:r>
          </a:p>
          <a:p>
            <a:pPr lvl="1" eaLnBrk="1" hangingPunct="1"/>
            <a:r>
              <a:rPr lang="en-US" dirty="0" smtClean="0"/>
              <a:t>Clear, thick jelly-like material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9812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Function:</a:t>
            </a:r>
          </a:p>
          <a:p>
            <a:pPr lvl="1" eaLnBrk="1" hangingPunct="1"/>
            <a:r>
              <a:rPr lang="en-US" dirty="0" smtClean="0"/>
              <a:t>Support cellular organelles</a:t>
            </a:r>
          </a:p>
        </p:txBody>
      </p:sp>
      <p:pic>
        <p:nvPicPr>
          <p:cNvPr id="50178" name="Picture 2" descr="http://www.phschool.com/science/biology_place/biocoach/images/cells/Cytopla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886200" cy="33121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201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4152"/>
            <a:ext cx="8686800" cy="8412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Nucleus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191000" cy="4343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Types of Cells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000" dirty="0" smtClean="0"/>
              <a:t>Eukaryotic Cells</a:t>
            </a:r>
          </a:p>
          <a:p>
            <a:pPr lvl="1" eaLnBrk="1" hangingPunct="1">
              <a:buNone/>
            </a:pPr>
            <a:r>
              <a:rPr lang="en-US" sz="2000" dirty="0" smtClean="0"/>
              <a:t>   (Plant, Animal, Fungi, Protist)</a:t>
            </a:r>
          </a:p>
          <a:p>
            <a:pPr eaLnBrk="1" hangingPunct="1"/>
            <a:r>
              <a:rPr lang="en-US" sz="2400" b="1" dirty="0" smtClean="0"/>
              <a:t>Structure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000" dirty="0" smtClean="0"/>
              <a:t>Large, oval shape</a:t>
            </a:r>
          </a:p>
          <a:p>
            <a:pPr lvl="1" eaLnBrk="1" hangingPunct="1"/>
            <a:r>
              <a:rPr lang="en-US" sz="2000" dirty="0" smtClean="0"/>
              <a:t>Near center</a:t>
            </a:r>
          </a:p>
          <a:p>
            <a:pPr lvl="1" eaLnBrk="1" hangingPunct="1"/>
            <a:r>
              <a:rPr lang="en-US" sz="2000" dirty="0" smtClean="0"/>
              <a:t>Double membrane with nuclear pores (holes)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3434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Function:</a:t>
            </a:r>
          </a:p>
          <a:p>
            <a:pPr lvl="1" eaLnBrk="1" hangingPunct="1"/>
            <a:r>
              <a:rPr lang="en-US" dirty="0" smtClean="0"/>
              <a:t>Contains and protects DNA (genetic information)</a:t>
            </a:r>
          </a:p>
          <a:p>
            <a:pPr lvl="1" eaLnBrk="1" hangingPunct="1"/>
            <a:r>
              <a:rPr lang="en-US" dirty="0" smtClean="0"/>
              <a:t>Controls the cell</a:t>
            </a:r>
          </a:p>
          <a:p>
            <a:pPr lvl="1" eaLnBrk="1" hangingPunct="1"/>
            <a:endParaRPr lang="en-US" dirty="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4267200"/>
            <a:ext cx="4133850" cy="2590800"/>
            <a:chOff x="3657600" y="3048000"/>
            <a:chExt cx="5276850" cy="3390900"/>
          </a:xfrm>
        </p:grpSpPr>
        <p:pic>
          <p:nvPicPr>
            <p:cNvPr id="22534" name="Picture 4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19675" y="2524125"/>
              <a:ext cx="3390900" cy="443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3657600" y="3962400"/>
              <a:ext cx="3200400" cy="1060049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8610" name="Picture 2" descr="http://micro.magnet.fsu.edu/cells/animals/images/cellnucl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1"/>
            <a:ext cx="3865635" cy="358139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control movement in and out of the cell?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Nucleus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Cell wall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Cell membrane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Cytoplasm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49156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2889251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cells do not have a cell wall?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Animal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Plant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Bacteria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dirty="0" smtClean="0"/>
              <a:t>Fungi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48132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1379539" cy="4876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Which of the following is jelly-like substance found in all cells that supports organelles?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47108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7172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Cell membrane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Nucleus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Cytoplasm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Cell wall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66800" y="2819400"/>
            <a:ext cx="2057400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228600"/>
            <a:ext cx="3733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organelle is this?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5546725" y="2819400"/>
          <a:ext cx="3533775" cy="3975100"/>
        </p:xfrm>
        <a:graphic>
          <a:graphicData uri="http://schemas.openxmlformats.org/presentationml/2006/ole">
            <p:oleObj spid="_x0000_s1028" name="Chart" r:id="rId6" imgW="4572000" imgH="5143567" progId="MSGraph.Chart.8">
              <p:embed followColorScheme="full"/>
            </p:oleObj>
          </a:graphicData>
        </a:graphic>
      </p:graphicFrame>
      <p:pic>
        <p:nvPicPr>
          <p:cNvPr id="7" name="Picture 4" descr="animalcell no label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0"/>
            <a:ext cx="30241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4724400" y="990600"/>
            <a:ext cx="1905001" cy="2286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0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Cell membrane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Cytoplasm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Nucleus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Ribosome</a:t>
            </a:r>
          </a:p>
        </p:txBody>
      </p:sp>
      <p:sp>
        <p:nvSpPr>
          <p:cNvPr id="10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1604964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Dna</a:t>
            </a:r>
            <a:r>
              <a:rPr lang="en-US" dirty="0" smtClean="0"/>
              <a:t> (deoxyribonucleic acid)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219200"/>
            <a:ext cx="4191000" cy="49530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All cells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Inside nucleus in eukaryotic cells or in middle of prokaryotic cells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Structure: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Double helix of nucleic acids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DNA is coiled to form </a:t>
            </a:r>
            <a:r>
              <a:rPr lang="en-US" i="1" dirty="0" smtClean="0"/>
              <a:t>chromatin</a:t>
            </a:r>
            <a:r>
              <a:rPr lang="en-US" dirty="0" smtClean="0"/>
              <a:t> and wound up even more into organized packages of DNA called </a:t>
            </a:r>
            <a:r>
              <a:rPr lang="en-US" i="1" dirty="0" smtClean="0"/>
              <a:t>chromosomes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19812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Function: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Genetic information (“blue- print of life”)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Contains the code for making proteins</a:t>
            </a:r>
            <a:endParaRPr lang="en-US" dirty="0"/>
          </a:p>
        </p:txBody>
      </p:sp>
      <p:pic>
        <p:nvPicPr>
          <p:cNvPr id="24582" name="Picture 7" descr="http://enciclopedie.interactiuni.ro/o_stiri/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41470"/>
            <a:ext cx="2667000" cy="21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191000" y="4800600"/>
            <a:ext cx="838200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4754" name="Picture 2" descr="http://ocw.mit.edu/courses/biology/7-60-cell-biology-structure-and-functions-of-the-nucleus-spring-2010/7-60s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200524"/>
            <a:ext cx="3048000" cy="2657476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7391400" y="5257800"/>
            <a:ext cx="838200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 descr="http://nitro.biosci.arizona.edu/courses/EEB195/Lecture07/pics/OJ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199"/>
            <a:ext cx="7086600" cy="611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Eukaryotic (plant, animal, fungi, </a:t>
            </a:r>
            <a:r>
              <a:rPr lang="en-US" dirty="0" err="1" smtClean="0"/>
              <a:t>protist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Structure: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Small round structure inside the nucleus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Function: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Makes ribosomes</a:t>
            </a: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3557" name="Picture 5" descr="animalcell no labe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8100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48200" y="4876800"/>
            <a:ext cx="1752600" cy="6096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QOD: How do your cells get energy?      </a:t>
            </a:r>
          </a:p>
          <a:p>
            <a:endParaRPr lang="en-US" dirty="0" smtClean="0"/>
          </a:p>
          <a:p>
            <a:r>
              <a:rPr lang="en-US" dirty="0" smtClean="0"/>
              <a:t>LG: Explain the three parts of the cell theory.  </a:t>
            </a:r>
          </a:p>
          <a:p>
            <a:r>
              <a:rPr lang="en-US" dirty="0" smtClean="0"/>
              <a:t>LG: Explain individual function and interrelatedness of organelles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/>
          <a:lstStyle/>
          <a:p>
            <a:r>
              <a:rPr lang="en-US" dirty="0" smtClean="0"/>
              <a:t>DNA is located in what kind of cells?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Plant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Animal 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Bacteria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80900" name="Chart" r:id="rId7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2822576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1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0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clear, jelly-like substance that makes up the contents of the cell between the cell membrane and the nucleus is called?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Chloroplast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Vesicle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Cell wall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Cytoplasm 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82948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2055814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2766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Eukaryotic (plant, animal, fungi, </a:t>
            </a:r>
            <a:r>
              <a:rPr lang="en-US" dirty="0" err="1" smtClean="0"/>
              <a:t>protist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dirty="0" smtClean="0"/>
              <a:t>Structure:</a:t>
            </a:r>
          </a:p>
          <a:p>
            <a:pPr lvl="1" eaLnBrk="1" hangingPunct="1"/>
            <a:r>
              <a:rPr lang="en-US" dirty="0" smtClean="0"/>
              <a:t>Fluid-filled sacs</a:t>
            </a:r>
          </a:p>
          <a:p>
            <a:pPr lvl="1" eaLnBrk="1" hangingPunct="1"/>
            <a:r>
              <a:rPr lang="en-US" b="1" dirty="0" smtClean="0"/>
              <a:t>Larger in plants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Function:</a:t>
            </a:r>
          </a:p>
          <a:p>
            <a:pPr lvl="1" eaLnBrk="1" hangingPunct="1"/>
            <a:r>
              <a:rPr lang="en-US" dirty="0" smtClean="0"/>
              <a:t>Stores waste, food, water for later use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352800" y="2971800"/>
            <a:ext cx="5295900" cy="3600450"/>
            <a:chOff x="3352800" y="2971800"/>
            <a:chExt cx="5295900" cy="3600450"/>
          </a:xfrm>
        </p:grpSpPr>
        <p:pic>
          <p:nvPicPr>
            <p:cNvPr id="26630" name="Picture 6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2971800"/>
              <a:ext cx="33909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3352800" y="5181600"/>
              <a:ext cx="29718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7634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33528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Animal cells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Some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eaLnBrk="1" hangingPunct="1"/>
            <a:r>
              <a:rPr lang="en-US" b="1" dirty="0" smtClean="0"/>
              <a:t>Structure:</a:t>
            </a:r>
          </a:p>
          <a:p>
            <a:pPr lvl="1" eaLnBrk="1" hangingPunct="1"/>
            <a:r>
              <a:rPr lang="en-US" dirty="0" smtClean="0"/>
              <a:t>Small, round compartment that holds digestive enzymes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724400" cy="20574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Function:</a:t>
            </a:r>
          </a:p>
          <a:p>
            <a:pPr lvl="1" eaLnBrk="1" hangingPunct="1"/>
            <a:r>
              <a:rPr lang="en-US" dirty="0" smtClean="0"/>
              <a:t>Breakdown large food particles</a:t>
            </a:r>
          </a:p>
          <a:p>
            <a:pPr lvl="1" eaLnBrk="1" hangingPunct="1"/>
            <a:r>
              <a:rPr lang="en-US" dirty="0" smtClean="0"/>
              <a:t>Digest old cell parts </a:t>
            </a:r>
          </a:p>
          <a:p>
            <a:pPr lvl="1" eaLnBrk="1" hangingPunct="1"/>
            <a:r>
              <a:rPr lang="en-US" dirty="0" smtClean="0"/>
              <a:t>“Clean up”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29000" y="3276600"/>
            <a:ext cx="5467350" cy="3352800"/>
            <a:chOff x="3429000" y="3276600"/>
            <a:chExt cx="5467350" cy="3352800"/>
          </a:xfrm>
        </p:grpSpPr>
        <p:pic>
          <p:nvPicPr>
            <p:cNvPr id="27654" name="Picture 6" descr="animal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3276600"/>
              <a:ext cx="386715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429000" y="3810000"/>
              <a:ext cx="2667000" cy="198120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/>
          <a:lstStyle/>
          <a:p>
            <a:r>
              <a:rPr lang="en-US" dirty="0" smtClean="0"/>
              <a:t>What is the function of the vacuole?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Transport materials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Control the cell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Store water and nutrients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Protect the cell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83972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89" y="3206495"/>
            <a:ext cx="3001964" cy="107289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1364996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Microtubules &amp;</a:t>
            </a:r>
          </a:p>
          <a:p>
            <a:pPr marL="0" indent="0">
              <a:buNone/>
            </a:pPr>
            <a:r>
              <a:rPr lang="en-US" dirty="0" smtClean="0"/>
              <a:t>Microfilaments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41" y="1447800"/>
            <a:ext cx="4343400" cy="4724400"/>
          </a:xfrm>
        </p:spPr>
        <p:txBody>
          <a:bodyPr/>
          <a:lstStyle/>
          <a:p>
            <a:pPr lvl="1"/>
            <a:r>
              <a:rPr lang="en-US" dirty="0" smtClean="0"/>
              <a:t>A network of protein fibers extending throughout the cytoplasm</a:t>
            </a:r>
          </a:p>
        </p:txBody>
      </p:sp>
      <p:pic>
        <p:nvPicPr>
          <p:cNvPr id="5" name="Picture 2" descr="http://envorganelles.wikispaces.com/file/view/cytoseleton1005.JPG/190602906/cytoseleton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6302009" cy="243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https://bsp.med.harvard.edu/sites/bsp.med.harvard.edu/files/Image/student_resources/stained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786" y="4663551"/>
            <a:ext cx="3393023" cy="21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" y="1156164"/>
            <a:ext cx="4191000" cy="495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All Cells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Structure:</a:t>
            </a:r>
            <a:r>
              <a:rPr lang="en-US" dirty="0" smtClean="0"/>
              <a:t>	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Twisted </a:t>
            </a:r>
            <a:r>
              <a:rPr lang="en-US" dirty="0" smtClean="0"/>
              <a:t>chains </a:t>
            </a:r>
            <a:r>
              <a:rPr lang="en-US" dirty="0" smtClean="0"/>
              <a:t>of proteins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Thinnest protein fibers in the cell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42384"/>
            <a:ext cx="4343400" cy="2971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Function: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Help maintain shape and supports the cell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cause cytoplasmic streaming in plant cells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1600" dirty="0" smtClean="0"/>
          </a:p>
        </p:txBody>
      </p:sp>
      <p:pic>
        <p:nvPicPr>
          <p:cNvPr id="90114" name="Picture 2" descr="http://epiehonorsbiology.wikispaces.com/file/view/cytoskeleton.jpeg/390552344/cytoskelet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5070348" cy="33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Microtubules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6" y="1094816"/>
            <a:ext cx="4191000" cy="4724400"/>
          </a:xfrm>
        </p:spPr>
        <p:txBody>
          <a:bodyPr/>
          <a:lstStyle/>
          <a:p>
            <a:r>
              <a:rPr lang="en-US" b="1" dirty="0" smtClean="0"/>
              <a:t>Types of Cells:</a:t>
            </a:r>
          </a:p>
          <a:p>
            <a:pPr lvl="1"/>
            <a:r>
              <a:rPr lang="en-US" dirty="0" smtClean="0"/>
              <a:t>Eukaryotic</a:t>
            </a:r>
            <a:endParaRPr lang="en-US" dirty="0"/>
          </a:p>
          <a:p>
            <a:r>
              <a:rPr lang="en-US" b="1" dirty="0" smtClean="0"/>
              <a:t>Structure</a:t>
            </a:r>
          </a:p>
          <a:p>
            <a:pPr lvl="1"/>
            <a:r>
              <a:rPr lang="en-US" dirty="0" smtClean="0"/>
              <a:t>Hollow tubes made of Protein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"/>
            <a:ext cx="4343400" cy="4724400"/>
          </a:xfrm>
        </p:spPr>
        <p:txBody>
          <a:bodyPr/>
          <a:lstStyle/>
          <a:p>
            <a:r>
              <a:rPr lang="en-US" sz="3600" b="1" dirty="0" smtClean="0"/>
              <a:t>Function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800" dirty="0" smtClean="0"/>
              <a:t>Facilitate the movement of vesicles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Motor proteins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1600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12" descr="animalcell no labe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422" y="2895600"/>
            <a:ext cx="4353577" cy="377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105400" y="6248401"/>
            <a:ext cx="1714500" cy="304799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8070" name="Picture 6" descr="http://learn.genetics.utah.edu/content/begin/cells/vesicles/images/MotorProte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4208"/>
            <a:ext cx="3276600" cy="29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37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Cilia &amp; Flagella</a:t>
            </a:r>
            <a:br>
              <a:rPr lang="en-US" dirty="0" smtClean="0"/>
            </a:br>
            <a:r>
              <a:rPr lang="en-US" dirty="0" smtClean="0"/>
              <a:t> (ONLY FOUND IN CERTAIN Types CELLS)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" y="1143000"/>
            <a:ext cx="4191000" cy="4724400"/>
          </a:xfrm>
        </p:spPr>
        <p:txBody>
          <a:bodyPr/>
          <a:lstStyle/>
          <a:p>
            <a:r>
              <a:rPr lang="en-US" sz="3200" dirty="0" smtClean="0"/>
              <a:t>Cilia</a:t>
            </a:r>
          </a:p>
          <a:p>
            <a:pPr lvl="1"/>
            <a:r>
              <a:rPr lang="en-US" sz="2000" b="1" u="sng" dirty="0" smtClean="0"/>
              <a:t>Structure</a:t>
            </a:r>
            <a:r>
              <a:rPr lang="en-US" sz="2000" b="1" dirty="0" smtClean="0"/>
              <a:t>: </a:t>
            </a:r>
            <a:r>
              <a:rPr lang="en-US" sz="2000" dirty="0" smtClean="0"/>
              <a:t>Tiny </a:t>
            </a:r>
            <a:r>
              <a:rPr lang="en-US" sz="2000" b="1" dirty="0" smtClean="0"/>
              <a:t>hair-like</a:t>
            </a:r>
            <a:r>
              <a:rPr lang="en-US" sz="2000" dirty="0" smtClean="0"/>
              <a:t> projections on the outside of certain cells</a:t>
            </a:r>
          </a:p>
          <a:p>
            <a:pPr lvl="1"/>
            <a:r>
              <a:rPr lang="en-US" sz="2000" b="1" u="sng" dirty="0" smtClean="0"/>
              <a:t>Function</a:t>
            </a:r>
            <a:r>
              <a:rPr lang="en-US" sz="2000" dirty="0" smtClean="0"/>
              <a:t>: Moves materials around the outside of the cell</a:t>
            </a:r>
          </a:p>
          <a:p>
            <a:pPr lvl="1"/>
            <a:r>
              <a:rPr lang="en-US" sz="2000" b="1" dirty="0" smtClean="0"/>
              <a:t>Ex: </a:t>
            </a:r>
            <a:r>
              <a:rPr lang="en-US" sz="2000" dirty="0" smtClean="0"/>
              <a:t>cells found in the lining of the trachea (windpipe)</a:t>
            </a:r>
          </a:p>
          <a:p>
            <a:pPr lvl="2"/>
            <a:r>
              <a:rPr lang="en-US" sz="1800" dirty="0" smtClean="0"/>
              <a:t>Moves mucus </a:t>
            </a:r>
            <a:r>
              <a:rPr lang="en-US" sz="1800" dirty="0"/>
              <a:t>and dirt out of the lungs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052" y="1143000"/>
            <a:ext cx="4343400" cy="4724400"/>
          </a:xfrm>
        </p:spPr>
        <p:txBody>
          <a:bodyPr/>
          <a:lstStyle/>
          <a:p>
            <a:r>
              <a:rPr lang="en-US" dirty="0" smtClean="0"/>
              <a:t>Flagella</a:t>
            </a:r>
          </a:p>
          <a:p>
            <a:pPr lvl="1"/>
            <a:r>
              <a:rPr lang="en-US" dirty="0" smtClean="0"/>
              <a:t>Can be found in some prokaryotic &amp; eukaryotic cells</a:t>
            </a:r>
          </a:p>
          <a:p>
            <a:pPr lvl="1"/>
            <a:r>
              <a:rPr lang="en-US" b="1" u="sng" dirty="0" smtClean="0"/>
              <a:t>Structure: </a:t>
            </a:r>
            <a:r>
              <a:rPr lang="en-US" dirty="0" smtClean="0"/>
              <a:t>Long whip-like tail </a:t>
            </a:r>
          </a:p>
          <a:p>
            <a:pPr lvl="1"/>
            <a:r>
              <a:rPr lang="en-US" b="1" u="sng" dirty="0" smtClean="0"/>
              <a:t>Function</a:t>
            </a:r>
            <a:r>
              <a:rPr lang="en-US" dirty="0" smtClean="0"/>
              <a:t>: Moves the cell</a:t>
            </a:r>
          </a:p>
          <a:p>
            <a:pPr lvl="1"/>
            <a:r>
              <a:rPr lang="en-US" b="1" dirty="0" smtClean="0"/>
              <a:t>Ex: </a:t>
            </a:r>
            <a:r>
              <a:rPr lang="en-US" dirty="0" smtClean="0"/>
              <a:t>sperm cells </a:t>
            </a:r>
          </a:p>
        </p:txBody>
      </p:sp>
      <p:pic>
        <p:nvPicPr>
          <p:cNvPr id="89090" name="Picture 2" descr="File:Bronchiolar epithelium 3 - S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22325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s://encrypted-tbn1.gstatic.com/images?q=tbn:ANd9GcSw03xJluK3ab0Kea3yuWDoNFn6ZkSC0aKN-OkyxF2wVJYo25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0566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organelle is responsible for cleaning up the cell and digesting old dead cell parts?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8288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Rough ER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Smooth ER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Cytoplasm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err="1" smtClean="0"/>
              <a:t>Lysosome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98306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961389" y="3532632"/>
            <a:ext cx="1859726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5812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QOD: What will we need for the post zombie apocalypse community? 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LG: Explain individual function and interrelatedness of organelles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function of flagella?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Digestion of food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Movement of cell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makes lipids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Contains DNA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99330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89" y="2133600"/>
            <a:ext cx="3205164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6780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Ribosome  “I LOVE RIBOSOMES!!!”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Cells:</a:t>
            </a:r>
          </a:p>
          <a:p>
            <a:pPr lvl="1" eaLnBrk="1" hangingPunct="1"/>
            <a:r>
              <a:rPr lang="en-US" dirty="0" smtClean="0"/>
              <a:t>All Cells</a:t>
            </a:r>
          </a:p>
          <a:p>
            <a:pPr eaLnBrk="1" hangingPunct="1"/>
            <a:r>
              <a:rPr lang="en-US" dirty="0" smtClean="0"/>
              <a:t>Structure:</a:t>
            </a:r>
          </a:p>
          <a:p>
            <a:pPr lvl="1" eaLnBrk="1" hangingPunct="1"/>
            <a:r>
              <a:rPr lang="en-US" dirty="0" smtClean="0"/>
              <a:t>Small organelles made of RNA</a:t>
            </a:r>
          </a:p>
          <a:p>
            <a:pPr lvl="2" eaLnBrk="1" hangingPunct="1"/>
            <a:r>
              <a:rPr lang="en-US" dirty="0" smtClean="0"/>
              <a:t>No membrane</a:t>
            </a:r>
          </a:p>
          <a:p>
            <a:pPr lvl="1" eaLnBrk="1" hangingPunct="1"/>
            <a:r>
              <a:rPr lang="en-US" dirty="0" smtClean="0"/>
              <a:t>Floating free in the cytoplasm or attached to Rough 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3434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Function:</a:t>
            </a:r>
          </a:p>
          <a:p>
            <a:pPr lvl="1" eaLnBrk="1" hangingPunct="1"/>
            <a:r>
              <a:rPr lang="en-US" dirty="0" smtClean="0"/>
              <a:t>Help make proteins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505200" y="2743200"/>
            <a:ext cx="5419725" cy="3867150"/>
            <a:chOff x="3505200" y="2743201"/>
            <a:chExt cx="5419725" cy="3867150"/>
          </a:xfrm>
        </p:grpSpPr>
        <p:pic>
          <p:nvPicPr>
            <p:cNvPr id="30726" name="Picture 4" descr="animal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776788" y="2462213"/>
              <a:ext cx="3867150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27" name="Group 9"/>
            <p:cNvGrpSpPr>
              <a:grpSpLocks/>
            </p:cNvGrpSpPr>
            <p:nvPr/>
          </p:nvGrpSpPr>
          <p:grpSpPr bwMode="auto">
            <a:xfrm>
              <a:off x="3505200" y="3124201"/>
              <a:ext cx="3276600" cy="2819399"/>
              <a:chOff x="3505200" y="3124201"/>
              <a:chExt cx="3276600" cy="281939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3505200" y="4495800"/>
                <a:ext cx="1752600" cy="1447800"/>
              </a:xfrm>
              <a:prstGeom prst="straightConnector1">
                <a:avLst/>
              </a:prstGeom>
              <a:ln>
                <a:tailEnd type="arrow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495800" y="3124201"/>
                <a:ext cx="2286000" cy="228599"/>
              </a:xfrm>
              <a:prstGeom prst="straightConnector1">
                <a:avLst/>
              </a:prstGeom>
              <a:ln>
                <a:tailEnd type="arrow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2" descr="http://t0.gstatic.com/images?q=tbn:ANd9GcSqFznlmtIx8CuOi4cyMQ7kxoPj0NFTMKhgFauZZQbJqZtzZIimXQl2zeQT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0796"/>
            <a:ext cx="2514600" cy="1637204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10800000">
            <a:off x="762000" y="42672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342900" y="4686300"/>
            <a:ext cx="91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petfriendlyholidaylets.co.uk/pictures/petsholid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029200"/>
            <a:ext cx="1931907" cy="18288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6200000" flipV="1">
            <a:off x="2895600" y="47244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945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07" y="310503"/>
            <a:ext cx="8014006" cy="10809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Endoplasmic reticulum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133" y="1391408"/>
            <a:ext cx="4800600" cy="548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Type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Eukaryotic (plant, animal, fungi, </a:t>
            </a:r>
            <a:r>
              <a:rPr lang="en-US" dirty="0" err="1" smtClean="0"/>
              <a:t>protist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Structure: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Network of folded tubes or membranes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u="sng" dirty="0" smtClean="0"/>
              <a:t>ROUGH ER</a:t>
            </a:r>
            <a:r>
              <a:rPr lang="en-US" b="1" dirty="0" smtClean="0"/>
              <a:t>: </a:t>
            </a:r>
            <a:r>
              <a:rPr lang="en-US" dirty="0" smtClean="0"/>
              <a:t>Ribosomes attached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u="sng" dirty="0" smtClean="0"/>
              <a:t>SMOOTH ER</a:t>
            </a:r>
            <a:r>
              <a:rPr lang="en-US" b="1" dirty="0" smtClean="0"/>
              <a:t>: </a:t>
            </a:r>
            <a:r>
              <a:rPr lang="en-US" dirty="0" smtClean="0"/>
              <a:t>Nothing attached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1682" y="988703"/>
            <a:ext cx="4343400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/>
              <a:t>Function: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u="sng" dirty="0" smtClean="0"/>
              <a:t>Rough </a:t>
            </a:r>
            <a:r>
              <a:rPr lang="en-US" b="1" u="sng" dirty="0"/>
              <a:t>ER</a:t>
            </a:r>
            <a:r>
              <a:rPr lang="en-US" dirty="0"/>
              <a:t>: help make </a:t>
            </a:r>
            <a:r>
              <a:rPr lang="en-US" b="1" dirty="0" smtClean="0"/>
              <a:t>proteins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u="sng" dirty="0" smtClean="0"/>
              <a:t>Smooth </a:t>
            </a:r>
            <a:r>
              <a:rPr lang="en-US" b="1" u="sng" dirty="0"/>
              <a:t>ER</a:t>
            </a:r>
            <a:r>
              <a:rPr lang="en-US" dirty="0"/>
              <a:t>: makes</a:t>
            </a:r>
            <a:r>
              <a:rPr lang="en-US" b="1" dirty="0"/>
              <a:t> lipids (AKA FATS)</a:t>
            </a:r>
          </a:p>
          <a:p>
            <a:pPr lvl="1"/>
            <a:r>
              <a:rPr lang="en-US" b="1" dirty="0" smtClean="0"/>
              <a:t>Make and package materials (proteins or lipids) into transport vesicles </a:t>
            </a:r>
            <a:endParaRPr lang="en-US" b="1" dirty="0"/>
          </a:p>
        </p:txBody>
      </p:sp>
      <p:pic>
        <p:nvPicPr>
          <p:cNvPr id="93186" name="Picture 2" descr="http://0.tqn.com/d/biology/1/0/x/Z/cell_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54078"/>
            <a:ext cx="2568109" cy="22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5105400" y="5648298"/>
            <a:ext cx="2171700" cy="120970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ttp://micro.magnet.fsu.edu/cells/endoplasmicreticulum/images/endoplasmicreticulumfig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11" y="457200"/>
            <a:ext cx="8172682" cy="58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1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Vesicle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2766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Eukaryotic (plant, animal, fungi, </a:t>
            </a:r>
            <a:r>
              <a:rPr lang="en-US" dirty="0" err="1" smtClean="0"/>
              <a:t>protist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dirty="0" smtClean="0"/>
              <a:t>Structure:</a:t>
            </a:r>
          </a:p>
          <a:p>
            <a:pPr lvl="1" eaLnBrk="1" hangingPunct="1"/>
            <a:r>
              <a:rPr lang="en-US" dirty="0" smtClean="0"/>
              <a:t> membranous sac </a:t>
            </a:r>
          </a:p>
          <a:p>
            <a:pPr eaLnBrk="1" hangingPunct="1"/>
            <a:r>
              <a:rPr lang="en-US" dirty="0" smtClean="0"/>
              <a:t>Moves along the microtubules.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228600"/>
            <a:ext cx="4343400" cy="16764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Function:</a:t>
            </a:r>
          </a:p>
          <a:p>
            <a:pPr lvl="1" eaLnBrk="1" hangingPunct="1"/>
            <a:r>
              <a:rPr lang="en-US" b="1" dirty="0" smtClean="0"/>
              <a:t>transport</a:t>
            </a:r>
            <a:r>
              <a:rPr lang="en-US" dirty="0" smtClean="0"/>
              <a:t> of materials made by the cell (lipids and proteins)</a:t>
            </a:r>
          </a:p>
          <a:p>
            <a:pPr lvl="1" eaLnBrk="1" hangingPunct="1"/>
            <a:r>
              <a:rPr lang="en-US" b="1" dirty="0" smtClean="0"/>
              <a:t>Secrete </a:t>
            </a:r>
            <a:r>
              <a:rPr lang="en-US" dirty="0" smtClean="0"/>
              <a:t>materials to the outside of the cell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267200" y="2971800"/>
            <a:ext cx="4381500" cy="3600450"/>
            <a:chOff x="4343400" y="2963207"/>
            <a:chExt cx="4381500" cy="3600450"/>
          </a:xfrm>
        </p:grpSpPr>
        <p:pic>
          <p:nvPicPr>
            <p:cNvPr id="26630" name="Picture 6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963207"/>
              <a:ext cx="33909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343400" y="5782607"/>
              <a:ext cx="1603248" cy="370819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6" descr="http://learn.genetics.utah.edu/content/begin/cells/vesicles/images/MotorProte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853" y="4876800"/>
            <a:ext cx="253854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76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Location: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Eukaryotic (plant, animal, fungi, </a:t>
            </a:r>
            <a:r>
              <a:rPr lang="en-US" dirty="0" err="1" smtClean="0"/>
              <a:t>protist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Structure:</a:t>
            </a:r>
          </a:p>
          <a:p>
            <a:pPr lvl="1" eaLnBrk="1" hangingPunct="1"/>
            <a:r>
              <a:rPr lang="en-US" dirty="0" smtClean="0"/>
              <a:t>Flattened membranous sacs (like a stack of pancakes)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Function:</a:t>
            </a:r>
          </a:p>
          <a:p>
            <a:pPr lvl="1" eaLnBrk="1" hangingPunct="1"/>
            <a:r>
              <a:rPr lang="en-US" dirty="0" smtClean="0"/>
              <a:t>Modifies lipids &amp; proteins</a:t>
            </a:r>
          </a:p>
          <a:p>
            <a:pPr lvl="1" eaLnBrk="1" hangingPunct="1"/>
            <a:r>
              <a:rPr lang="en-US" dirty="0" smtClean="0"/>
              <a:t>Package materials into secretory vesicles to send them outside of the cell 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191000" y="4152900"/>
            <a:ext cx="4591050" cy="2705100"/>
            <a:chOff x="3581400" y="3433252"/>
            <a:chExt cx="5353050" cy="3158048"/>
          </a:xfrm>
        </p:grpSpPr>
        <p:pic>
          <p:nvPicPr>
            <p:cNvPr id="31750" name="Picture 4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5288501" y="2945351"/>
              <a:ext cx="3158048" cy="413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3581400" y="4572000"/>
              <a:ext cx="1828800" cy="53340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micro.magnet.fsu.edu/cells/golgi/images/golgifig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7823"/>
            <a:ext cx="6919913" cy="53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5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686800" cy="841248"/>
          </a:xfrm>
        </p:spPr>
        <p:txBody>
          <a:bodyPr/>
          <a:lstStyle/>
          <a:p>
            <a:r>
              <a:rPr lang="en-US" dirty="0" smtClean="0"/>
              <a:t>ENDOMEMBRANE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http://creationrevolution.com/wp-content/uploads/2010/11/Golgi-Apparatus-and-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22556"/>
            <a:ext cx="6934200" cy="60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7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4038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organelle is this?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5638800" y="3086100"/>
          <a:ext cx="3276600" cy="3686175"/>
        </p:xfrm>
        <a:graphic>
          <a:graphicData uri="http://schemas.openxmlformats.org/presentationml/2006/ole">
            <p:oleObj spid="_x0000_s100354" name="Chart" r:id="rId7" imgW="4572000" imgH="5143567" progId="MSGraph.Chart.8">
              <p:embed followColorScheme="full"/>
            </p:oleObj>
          </a:graphicData>
        </a:graphic>
      </p:graphicFrame>
      <p:pic>
        <p:nvPicPr>
          <p:cNvPr id="5" name="Content Placeholder 5" descr="plantcell no labels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4638" y="0"/>
            <a:ext cx="37893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267200" y="2286000"/>
            <a:ext cx="1981201" cy="7620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7353300" y="2400299"/>
            <a:ext cx="838200" cy="762001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5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Cell Membrane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Endoplasmic Reticulum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smtClean="0"/>
              <a:t>Cytoplasm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 err="1" smtClean="0"/>
              <a:t>Lysosome</a:t>
            </a:r>
            <a:endParaRPr lang="en-US" dirty="0" smtClean="0"/>
          </a:p>
        </p:txBody>
      </p:sp>
      <p:sp>
        <p:nvSpPr>
          <p:cNvPr id="10" name="CAI1"/>
          <p:cNvSpPr/>
          <p:nvPr>
            <p:custDataLst>
              <p:tags r:id="rId4"/>
            </p:custDataLst>
          </p:nvPr>
        </p:nvSpPr>
        <p:spPr>
          <a:xfrm>
            <a:off x="1037589" y="2133600"/>
            <a:ext cx="2462214" cy="107289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TPCountdown" hidden="1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2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0</a:t>
              </a:r>
              <a:endParaRPr lang="en-US" sz="2400" b="1" dirty="0"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4033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ARE the function of </a:t>
            </a:r>
            <a:r>
              <a:rPr lang="en-US" dirty="0" err="1" smtClean="0"/>
              <a:t>ribosomeS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5508625" y="1363663"/>
          <a:ext cx="2571750" cy="5719762"/>
        </p:xfrm>
        <a:graphic>
          <a:graphicData uri="http://schemas.openxmlformats.org/presentationml/2006/ole">
            <p:oleObj spid="_x0000_s101378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4100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Make lipids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Make proteins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Control the cell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Package and transport materials</a:t>
            </a:r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72720" y="2252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613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QOD: </a:t>
            </a:r>
            <a:r>
              <a:rPr lang="en-US" dirty="0" smtClean="0"/>
              <a:t>– Why do cells have cell walls? What is the evolutionary advantage? </a:t>
            </a:r>
            <a:endParaRPr lang="en-US" dirty="0" smtClean="0"/>
          </a:p>
          <a:p>
            <a:r>
              <a:rPr lang="en-US" dirty="0" smtClean="0"/>
              <a:t>LG: Explain individual function and interrelatedness of organelles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function of the Smooth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Make lipids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Control cell movement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Store nutrients</a:t>
            </a:r>
          </a:p>
          <a:p>
            <a:pPr marL="514350" indent="-514350"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/>
              <a:t>Help make proteins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72000" y="1714500"/>
          <a:ext cx="4572000" cy="5143500"/>
        </p:xfrm>
        <a:graphic>
          <a:graphicData uri="http://schemas.openxmlformats.org/presentationml/2006/ole">
            <p:oleObj spid="_x0000_s102402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990600" y="1371600"/>
            <a:ext cx="2078039" cy="1072897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707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2766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Cells: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Eukaryotic (plant, animal, fungi, </a:t>
            </a:r>
            <a:r>
              <a:rPr lang="en-US" dirty="0" err="1" smtClean="0"/>
              <a:t>protist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Structure:</a:t>
            </a:r>
          </a:p>
          <a:p>
            <a:pPr lvl="1" eaLnBrk="1" hangingPunct="1"/>
            <a:r>
              <a:rPr lang="en-US" dirty="0" smtClean="0"/>
              <a:t>Bean-shaped organelle with folded inner membranes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Function:</a:t>
            </a:r>
          </a:p>
          <a:p>
            <a:pPr lvl="1" eaLnBrk="1" hangingPunct="1"/>
            <a:r>
              <a:rPr lang="en-US" dirty="0" smtClean="0"/>
              <a:t>Convert energy</a:t>
            </a:r>
          </a:p>
          <a:p>
            <a:pPr lvl="1" eaLnBrk="1" hangingPunct="1">
              <a:buNone/>
            </a:pPr>
            <a:r>
              <a:rPr lang="en-US" dirty="0" smtClean="0"/>
              <a:t>		(Glucose to ATP)</a:t>
            </a:r>
          </a:p>
          <a:p>
            <a:pPr lvl="2" eaLnBrk="1" hangingPunct="1"/>
            <a:r>
              <a:rPr lang="en-US" dirty="0" smtClean="0"/>
              <a:t>Cellular Respiration occurs here</a:t>
            </a:r>
          </a:p>
          <a:p>
            <a:pPr lvl="2" eaLnBrk="1" hangingPunct="1"/>
            <a:r>
              <a:rPr lang="en-US" dirty="0" smtClean="0"/>
              <a:t>Convert food, oxygen, and water into useable energy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657600" y="3962400"/>
            <a:ext cx="5048250" cy="2781300"/>
            <a:chOff x="3048000" y="2971800"/>
            <a:chExt cx="5657850" cy="3390900"/>
          </a:xfrm>
        </p:grpSpPr>
        <p:pic>
          <p:nvPicPr>
            <p:cNvPr id="32774" name="Picture 4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791075" y="2447925"/>
              <a:ext cx="3390900" cy="443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3048000" y="5486400"/>
              <a:ext cx="1828800" cy="15240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cells:</a:t>
            </a:r>
          </a:p>
          <a:p>
            <a:pPr lvl="1" eaLnBrk="1" hangingPunct="1"/>
            <a:r>
              <a:rPr lang="en-US" b="1" dirty="0" smtClean="0"/>
              <a:t>Plant Cells ( and some protists)</a:t>
            </a:r>
          </a:p>
          <a:p>
            <a:pPr eaLnBrk="1" hangingPunct="1"/>
            <a:r>
              <a:rPr lang="en-US" dirty="0" smtClean="0"/>
              <a:t>Structure:</a:t>
            </a:r>
          </a:p>
          <a:p>
            <a:pPr lvl="1" eaLnBrk="1" hangingPunct="1"/>
            <a:r>
              <a:rPr lang="en-US" dirty="0" smtClean="0"/>
              <a:t>Green ovals containing chlorophyll (green pigment)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724400" cy="2057400"/>
          </a:xfrm>
        </p:spPr>
        <p:txBody>
          <a:bodyPr/>
          <a:lstStyle/>
          <a:p>
            <a:pPr eaLnBrk="1" hangingPunct="1"/>
            <a:r>
              <a:rPr lang="en-US" dirty="0" smtClean="0"/>
              <a:t>Function:</a:t>
            </a:r>
          </a:p>
          <a:p>
            <a:pPr lvl="1" eaLnBrk="1" hangingPunct="1"/>
            <a:r>
              <a:rPr lang="en-US" dirty="0" smtClean="0"/>
              <a:t>Convert energy from the sun to make food for the plant (photosynthesis)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971800" y="3352800"/>
            <a:ext cx="5886450" cy="3314700"/>
            <a:chOff x="2971800" y="3352800"/>
            <a:chExt cx="5886449" cy="3314700"/>
          </a:xfrm>
        </p:grpSpPr>
        <p:pic>
          <p:nvPicPr>
            <p:cNvPr id="33798" name="Picture 4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31447" y="2840697"/>
              <a:ext cx="3314700" cy="433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2971800" y="3962400"/>
              <a:ext cx="3048000" cy="99060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181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Origin of eukaryotic cells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181600" cy="4922837"/>
          </a:xfrm>
        </p:spPr>
        <p:txBody>
          <a:bodyPr/>
          <a:lstStyle/>
          <a:p>
            <a:r>
              <a:rPr lang="en-US" u="sng" dirty="0" err="1" smtClean="0"/>
              <a:t>Endosymbiotic</a:t>
            </a:r>
            <a:r>
              <a:rPr lang="en-US" u="sng" dirty="0" smtClean="0"/>
              <a:t> theory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Mitochondria and chloroplasts, the two energy related organelles, arose when a large eukaryotic cell engulfed independent prokaryotes</a:t>
            </a:r>
          </a:p>
          <a:p>
            <a:pPr lvl="2"/>
            <a:r>
              <a:rPr lang="en-US" dirty="0" smtClean="0"/>
              <a:t>This explains why they have a double membrane and why they have genetic material separate from the nucleus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0"/>
            <a:ext cx="37242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855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is the function of the mitochondria?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3076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Make lipids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Make proteins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Control the cell 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Make energy</a:t>
            </a:r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72720" y="34225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Which of the following organelles are found only in plant cells?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5124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5124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Mitochondria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Chloroplast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Golgi apparatus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Lysosomes</a:t>
            </a:r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72720" y="2252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Which of the following cells do not have nuclei?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6148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6148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Plant 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Animal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Eukaryote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Prokaryote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72720" y="34225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cells have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8196" name="Chart" r:id="rId6" imgW="4572000" imgH="5143567" progId="MSGraph.Chart.8">
              <p:embed followColorScheme="full"/>
            </p:oleObj>
          </a:graphicData>
        </a:graphic>
      </p:graphicFrame>
      <p:sp>
        <p:nvSpPr>
          <p:cNvPr id="819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Nucleus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Endoplasmic reticulum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Cell Wall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Cell Membrane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72720" y="391024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 VS. ANIMAL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https://www.youtube.com/watch?v=61DRmSFgSFA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QOD: What is a vesicle and how is it moved?</a:t>
            </a:r>
          </a:p>
          <a:p>
            <a:r>
              <a:rPr lang="en-US" dirty="0" smtClean="0"/>
              <a:t>LG</a:t>
            </a:r>
            <a:r>
              <a:rPr lang="en-US" dirty="0" smtClean="0"/>
              <a:t>: Explain individual function and interrelatedness of organelles</a:t>
            </a:r>
          </a:p>
          <a:p>
            <a:endParaRPr lang="en-US" dirty="0" smtClean="0"/>
          </a:p>
          <a:p>
            <a:r>
              <a:rPr lang="en-US" smtClean="0"/>
              <a:t>HW: NOTECARDS!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Discovery of the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473200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The Cell Theory</a:t>
            </a:r>
          </a:p>
          <a:p>
            <a:pPr marL="833438" lvl="1" indent="-514350" eaLnBrk="1" hangingPunct="1">
              <a:buFont typeface="Wingdings 2" pitchFamily="18" charset="2"/>
              <a:buAutoNum type="arabicPeriod"/>
            </a:pPr>
            <a:r>
              <a:rPr lang="en-US" sz="2800" dirty="0" smtClean="0"/>
              <a:t>All living things are made up of cells.</a:t>
            </a:r>
          </a:p>
          <a:p>
            <a:pPr marL="833438" lvl="1" indent="-514350" eaLnBrk="1" hangingPunct="1">
              <a:buFont typeface="Wingdings 2" pitchFamily="18" charset="2"/>
              <a:buAutoNum type="arabicPeriod"/>
            </a:pPr>
            <a:r>
              <a:rPr lang="en-US" sz="2800" dirty="0" smtClean="0"/>
              <a:t>Cells are the basic units of structure and function in living things.</a:t>
            </a:r>
          </a:p>
          <a:p>
            <a:pPr marL="833438" lvl="1" indent="-514350" eaLnBrk="1" hangingPunct="1">
              <a:buFont typeface="Wingdings 2" pitchFamily="18" charset="2"/>
              <a:buAutoNum type="arabicPeriod"/>
            </a:pPr>
            <a:r>
              <a:rPr lang="en-US" sz="2800" dirty="0" smtClean="0"/>
              <a:t>New cells are produced from existing cells</a:t>
            </a:r>
            <a:r>
              <a:rPr lang="en-US" dirty="0" smtClean="0"/>
              <a:t>.</a:t>
            </a:r>
          </a:p>
        </p:txBody>
      </p:sp>
      <p:pic>
        <p:nvPicPr>
          <p:cNvPr id="20484" name="Picture 2" descr="https://encrypted-tbn0.gstatic.com/images?q=tbn:ANd9GcQf12hTb2gKmsNr0MxHEWXn4lyKLYDKVmF38foad2_YVqq1_2KC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2527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371600" y="60960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u="sng" dirty="0"/>
              <a:t>Cells</a:t>
            </a:r>
            <a:r>
              <a:rPr lang="en-US" sz="2400" dirty="0"/>
              <a:t> – the basic unit of life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Cellular Structure &amp;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7772400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Cells are like cities because they have many parts that allow them function efficiently.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8786" name="Picture 2" descr="http://sepetjian.files.wordpress.com/2012/06/cell-1-jpe.jpeg?w=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551417" cy="3276600"/>
          </a:xfrm>
          <a:prstGeom prst="rect">
            <a:avLst/>
          </a:prstGeom>
          <a:noFill/>
        </p:spPr>
      </p:pic>
      <p:pic>
        <p:nvPicPr>
          <p:cNvPr id="118788" name="Picture 4" descr="http://scenicreflections.com/files/ABSTRACT_CARTOON_OF_A_FUTURE_CITY_Wallpaper__yv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41639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an Organelle?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specialized structure that performs important cellular functions</a:t>
            </a:r>
          </a:p>
          <a:p>
            <a:pPr lvl="1" eaLnBrk="1" hangingPunct="1"/>
            <a:r>
              <a:rPr lang="en-US" dirty="0" smtClean="0"/>
              <a:t>“little organ”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17762" name="Picture 2" descr="https://encrypted-tbn3.gstatic.com/images?q=tbn:ANd9GcQujB0poO1p2aslzpfYW5J701g1Qg4K6fT_WMYYMJarTSaf9m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3437792" cy="3724275"/>
          </a:xfrm>
          <a:prstGeom prst="rect">
            <a:avLst/>
          </a:prstGeom>
          <a:noFill/>
        </p:spPr>
      </p:pic>
      <p:pic>
        <p:nvPicPr>
          <p:cNvPr id="5" name="Picture 2" descr="http://sepetjian.files.wordpress.com/2012/06/cell-1-jpe.jpeg?w=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124200"/>
            <a:ext cx="455141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31242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 of Cell: </a:t>
            </a:r>
          </a:p>
          <a:p>
            <a:pPr lvl="1" eaLnBrk="1" hangingPunct="1"/>
            <a:r>
              <a:rPr lang="en-US" dirty="0" smtClean="0"/>
              <a:t>All except animal</a:t>
            </a:r>
          </a:p>
          <a:p>
            <a:pPr eaLnBrk="1" hangingPunct="1"/>
            <a:r>
              <a:rPr lang="en-US" b="1" dirty="0" smtClean="0"/>
              <a:t>Structure:</a:t>
            </a:r>
          </a:p>
          <a:p>
            <a:pPr lvl="1" eaLnBrk="1" hangingPunct="1"/>
            <a:r>
              <a:rPr lang="en-US" dirty="0" smtClean="0"/>
              <a:t>Rigid outer layer of cell.  </a:t>
            </a:r>
          </a:p>
          <a:p>
            <a:pPr lvl="1" eaLnBrk="1" hangingPunct="1"/>
            <a:r>
              <a:rPr lang="en-US" dirty="0" smtClean="0"/>
              <a:t>Slightly different composition for different types of cells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343400" cy="24384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Function:</a:t>
            </a:r>
          </a:p>
          <a:p>
            <a:pPr lvl="1" eaLnBrk="1" hangingPunct="1"/>
            <a:r>
              <a:rPr lang="en-US" dirty="0" smtClean="0"/>
              <a:t>Support </a:t>
            </a:r>
          </a:p>
          <a:p>
            <a:pPr lvl="1" eaLnBrk="1" hangingPunct="1"/>
            <a:r>
              <a:rPr lang="en-US" dirty="0" smtClean="0"/>
              <a:t>Protection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971800" y="3048000"/>
            <a:ext cx="5810250" cy="3390900"/>
            <a:chOff x="2971800" y="3048000"/>
            <a:chExt cx="5810250" cy="3390900"/>
          </a:xfrm>
        </p:grpSpPr>
        <p:pic>
          <p:nvPicPr>
            <p:cNvPr id="20486" name="Picture 4" descr="plantcell no labels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867275" y="2524125"/>
              <a:ext cx="3390900" cy="443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971800" y="5181600"/>
              <a:ext cx="1524000" cy="1588"/>
            </a:xfrm>
            <a:prstGeom prst="straightConnector1">
              <a:avLst/>
            </a:prstGeom>
            <a:ln w="50800"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02" name="Picture 2" descr="http://upload.wikimedia.org/wikipedia/commons/thumb/5/5a/Average_prokaryote_cell-_en.svg/400px-Average_prokaryote_cell-_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235991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809706" y="267494"/>
            <a:ext cx="763588" cy="2286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PPVERSION" val="12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0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EXPANDSHOWBAR" val="True"/>
  <p:tag name="WASPOLLED" val="B7A7B2218D6E4C1EB83E87D2E37EDBC7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f the following cells do not have a cell wall?&#10;22[;]23[;]22[;]False[;]21[;]&#10;1.09090909090909[;]1[;]0.416597790450531[;]0.173553719008264&#10;21[;]1[;]Animal1[;]Animal[;]&#10;0[;]-1[;]Plant2[;]Plant[;]&#10;1[;]-1[;]Bacteria3[;]Bacteria[;]&#10;0[;]-1[;]Fungi4[;]Fungi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828ECB802C2E4330B5B2D5C9DBD4474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34064204CFC4AE4B04D9BC7ADFCDACF&lt;/guid&gt;&#10;            &lt;repollguid&gt;489D51CE30F74531B2AB42A899A8E15E&lt;/repollguid&gt;&#10;            &lt;sourceid&gt;4BC35B6C1CEF47998A50B7FA6FE84448&lt;/sourceid&gt;&#10;            &lt;questiontext&gt;Which of the following cells do not have a cell wal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7FCD52C9A7942C2971270F347DFFA79&lt;/guid&gt;&#10;                    &lt;answertext&gt;Animal&lt;/answertext&gt;&#10;                    &lt;valuetype&gt;1&lt;/valuetype&gt;&#10;                &lt;/answer&gt;&#10;                &lt;answer&gt;&#10;                    &lt;guid&gt;665F5988605E404BA5F4F0B0B22E0ED3&lt;/guid&gt;&#10;                    &lt;answertext&gt;Plant&lt;/answertext&gt;&#10;                    &lt;valuetype&gt;-1&lt;/valuetype&gt;&#10;                &lt;/answer&gt;&#10;                &lt;answer&gt;&#10;                    &lt;guid&gt;2D94CFC7A9814AF5925701A87807F56E&lt;/guid&gt;&#10;                    &lt;answertext&gt;Bacteria&lt;/answertext&gt;&#10;                    &lt;valuetype&gt;-1&lt;/valuetype&gt;&#10;                &lt;/answer&gt;&#10;                &lt;answer&gt;&#10;                    &lt;guid&gt;C24F77EBB1EB4F72A80CF3986C2DE0AA&lt;/guid&gt;&#10;                    &lt;answertext&gt;Fungi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E722FBC0CA54623AD7C1A635081B84D"/>
  <p:tag name="SLIDEID" val="5E722FBC0CA54623AD7C1A635081B84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ere is dna located in a eukaryotic cell?"/>
  <p:tag name="ANSWERSALIAS" val="Mitochondria|smicln|Nucleus|smicln|Cytoplasm|smicln|Golgi Apparatus"/>
  <p:tag name="VALUES" val="Incorrect|smicln|Correct|smicln|Incorrect|smicln|Incorrect"/>
  <p:tag name="RESPONSESGATHERED" val="True"/>
  <p:tag name="TOTALRESPONSES" val="20"/>
  <p:tag name="RESPONSECOUNT" val="20"/>
  <p:tag name="SLICED" val="False"/>
  <p:tag name="RESPONSES" val="2;2;2;2;3;2;4;4;2;4;2;2;4;2;2;4;2;2;2;2;"/>
  <p:tag name="CHARTSTRINGSTD" val="0 14 1 5"/>
  <p:tag name="CHARTSTRINGREV" val="5 1 14 0"/>
  <p:tag name="CHARTSTRINGSTDPER" val="0 0.7 0.05 0.25"/>
  <p:tag name="CHARTSTRINGREVPER" val="0.25 0.05 0.7 0"/>
  <p:tag name="ANONYMOUSTEMP" val="False"/>
  <p:tag name="RESULTS" val="Which of the following is jelly-like substance found in all cells that supports organelles?&#10;22[;]23[;]22[;]False[;]20[;]&#10;2.90909090909091[;]3[;]0.287479787288034[;]0.0826446280991736&#10;0[;]-1[;]Cell membrane1[;]Cell membrane[;]&#10;2[;]-1[;]Nucleus2[;]Nucleus[;]&#10;20[;]1[;]Cytoplasm3[;]Cytoplasm[;]&#10;0[;]-1[;]Cell wall4[;]Cell wall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A5E8A542ACB4E0FAFE76BFEE0D3521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1C00D42DE5E4D9D95FE3D387E0CBB3C&lt;/guid&gt;&#10;            &lt;repollguid&gt;1E5EF9F9864641DCB3ABB30CC4922E54&lt;/repollguid&gt;&#10;            &lt;sourceid&gt;C9C2D35BC0D042CEACEC9335B1F47F33&lt;/sourceid&gt;&#10;            &lt;questiontext&gt;Which of the following is jelly-like substance found in all cells that supports organelle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3518D40470145479E42D4976845D022&lt;/guid&gt;&#10;                    &lt;answertext&gt;Cell membrane&lt;/answertext&gt;&#10;                    &lt;valuetype&gt;-1&lt;/valuetype&gt;&#10;                &lt;/answer&gt;&#10;                &lt;answer&gt;&#10;                    &lt;guid&gt;A368840539AF4C0BA7294292F6DE154D&lt;/guid&gt;&#10;                    &lt;answertext&gt;Nucleus&lt;/answertext&gt;&#10;                    &lt;valuetype&gt;-1&lt;/valuetype&gt;&#10;                &lt;/answer&gt;&#10;                &lt;answer&gt;&#10;                    &lt;guid&gt;CDDDEE8FA5424533AC17243E641248FC&lt;/guid&gt;&#10;                    &lt;answertext&gt;Cytoplasm&lt;/answertext&gt;&#10;                    &lt;valuetype&gt;1&lt;/valuetype&gt;&#10;                &lt;/answer&gt;&#10;                &lt;answer&gt;&#10;                    &lt;guid&gt;1DC0E8B5280E49B79085B9958EE0BC38&lt;/guid&gt;&#10;                    &lt;answertext&gt;Cell wall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6"/>
  <p:tag name="FONTSIZE" val="32"/>
  <p:tag name="BULLETTYPE" val="ppBulletArabicPeriod"/>
  <p:tag name="ANSWERTEXT" val="Mitochondria&#10;Nucleus&#10;Cytoplasm&#10;Golgi Apparatus"/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5B2A0835054C4DB092E63474E4CE81"/>
  <p:tag name="SLIDEID" val="F75B2A0835054C4DB092E63474E4CE8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organelle is this?"/>
  <p:tag name="ANSWERSALIAS" val="Cell membrane|smicln|Cytoplasm|smicln|Nucleus|smicln|Ribosome"/>
  <p:tag name="VALUES" val="Incorrect|smicln|Incorrect|smicln|Correct|smicln|Incorrect"/>
  <p:tag name="RESPONSESGATHERED" val="True"/>
  <p:tag name="TOTALRESPONSES" val="18"/>
  <p:tag name="RESPONSECOUNT" val="18"/>
  <p:tag name="SLICED" val="False"/>
  <p:tag name="RESPONSES" val="3;3;3;3;3;3;3;3;3;1;3;3;3;3;3;3;3;3;"/>
  <p:tag name="CHARTSTRINGSTD" val="1 0 17 0"/>
  <p:tag name="CHARTSTRINGREV" val="0 17 0 1"/>
  <p:tag name="CHARTSTRINGSTDPER" val="0.0555555555555556 0 0.944444444444444 0"/>
  <p:tag name="CHARTSTRINGREVPER" val="0 0.944444444444444 0 0.0555555555555556"/>
  <p:tag name="ANONYMOUSTEMP" val="False"/>
  <p:tag name="RESULTS" val="What organelle is this?&#10;23[;]23[;]23[;]False[;]19[;]&#10;2.8695652173913[;]3[;]0.536036000258172[;]0.287334593572779&#10;1[;]-1[;]Cell membrane1[;]Cell membrane[;]&#10;2[;]-1[;]Cytoplasm2[;]Cytoplasm[;]&#10;19[;]1[;]Nucleus3[;]Nucleus[;]&#10;1[;]-1[;]Ribosome4[;]Ribosom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EF72A38478A4281B2D794B3240AB344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2DDBA4F6715419CA7021D7BF537EF74&lt;/guid&gt;&#10;            &lt;repollguid&gt;53BE648FD7FA4091B8EABC60574F93E4&lt;/repollguid&gt;&#10;            &lt;sourceid&gt;8051D0E8C917420D97F8BCA3E534022E&lt;/sourceid&gt;&#10;            &lt;questiontext&gt;What organelle is thi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D7913EBF41F45DFA9F9C7DF2970AF5B&lt;/guid&gt;&#10;                    &lt;answertext&gt;Cell membrane&lt;/answertext&gt;&#10;                    &lt;valuetype&gt;-1&lt;/valuetype&gt;&#10;                &lt;/answer&gt;&#10;                &lt;answer&gt;&#10;                    &lt;guid&gt;3EF4269E0DF543DBBBC5D8E17B1FD6E3&lt;/guid&gt;&#10;                    &lt;answertext&gt;Cytoplasm&lt;/answertext&gt;&#10;                    &lt;valuetype&gt;-1&lt;/valuetype&gt;&#10;                &lt;/answer&gt;&#10;                &lt;answer&gt;&#10;                    &lt;guid&gt;3CBADCBB486C44CBB92522A8B68FFA9D&lt;/guid&gt;&#10;                    &lt;answertext&gt;Nucleus&lt;/answertext&gt;&#10;                    &lt;valuetype&gt;1&lt;/valuetype&gt;&#10;                &lt;/answer&gt;&#10;                &lt;answer&gt;&#10;                    &lt;guid&gt;FEF3CB4797E143F4BC4AF116D9CA25EC&lt;/guid&gt;&#10;                    &lt;answertext&gt;Ribosom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Cell membrane&#10;Cytoplasm&#10;Nucleus&#10;Ribosome"/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DNA is located in what kind of cells?&#10;21[;]21[;]21[;]False[;]20[;]&#10;3.9047619047619[;]4[;]0.42591770999996[;]0.18140589569161&#10;0[;]-1[;]Plant1[;]Plant[;]&#10;1[;]-1[;]Animal 2[;]Animal [;]&#10;0[;]-1[;]Bacteria3[;]Bacteria[;]&#10;20[;]1[;]All of the above4[;]All of the abov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99E9218D2044E41ACFC985DD0362F5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0E36265AD84849982AA6BA36DB18AB&lt;/guid&gt;&#10;            &lt;repollguid&gt;634D5694A1A54203B10435639C8D4290&lt;/repollguid&gt;&#10;            &lt;sourceid&gt;988103D0EEE94897BA25993B4C40FF36&lt;/sourceid&gt;&#10;            &lt;questiontext&gt;DNA is located in what kind of cells?&lt;/questiontext&gt;&#10;            &lt;showresults&gt;Fals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9D92C4636A66468A931D00A2844D6147&lt;/guid&gt;&#10;                    &lt;answertext&gt;Plant&lt;/answertext&gt;&#10;                    &lt;valuetype&gt;-1&lt;/valuetype&gt;&#10;                &lt;/answer&gt;&#10;                &lt;answer&gt;&#10;                    &lt;guid&gt;9F783494917A44EDB63004AFBDC4163C&lt;/guid&gt;&#10;                    &lt;answertext&gt;Animal &lt;/answertext&gt;&#10;                    &lt;valuetype&gt;-1&lt;/valuetype&gt;&#10;                &lt;/answer&gt;&#10;                &lt;answer&gt;&#10;                    &lt;guid&gt;C43394F1E13D45E495029330BE9C0A7B&lt;/guid&gt;&#10;                    &lt;answertext&gt;Bacteria&lt;/answertext&gt;&#10;                    &lt;valuetype&gt;-1&lt;/valuetype&gt;&#10;                &lt;/answer&gt;&#10;                &lt;answer&gt;&#10;                    &lt;guid&gt;F86397286F8E43779CA82A8B7216DF3C&lt;/guid&gt;&#10;                    &lt;answertext&gt;All of the abov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0"/>
  <p:tag name="TPCOUNTDOWNSOUND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The clear, jelly-like substance that makes up the contents of the cell between the cell membrane and the nucleus is called?&#10;21[;]21[;]21[;]False[;]16[;]&#10;3.28571428571429[;]4[;]1.27775312999988[;]1.63265306122449&#10;5[;]-1[;]Chloroplast1[;]Chloroplast[;]&#10;0[;]-1[;]Vesicle2[;]Vesicle[;]&#10;0[;]-1[;]Cell wall3[;]Cell wall[;]&#10;16[;]1[;]Cytoplasm 4[;]Cytoplasm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140D17BC0264B8EB843D2F922593C5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45AF69E5F5A4C1788D1B9187981690D&lt;/guid&gt;&#10;            &lt;repollguid&gt;11BC0CFC9AC14580AC4093CFC0BD0956&lt;/repollguid&gt;&#10;            &lt;sourceid&gt;9C784411813D4980B1A6552341B59B6A&lt;/sourceid&gt;&#10;            &lt;questiontext&gt;The clear, jelly-like substance that makes up the contents of the cell between the cell membrane and the nucleus is called?&lt;/questiontext&gt;&#10;            &lt;showresults&gt;Fals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313557E97994D9081B483ACC1B953B5&lt;/guid&gt;&#10;                    &lt;answertext&gt;Chloroplast&lt;/answertext&gt;&#10;                    &lt;valuetype&gt;-1&lt;/valuetype&gt;&#10;                &lt;/answer&gt;&#10;                &lt;answer&gt;&#10;                    &lt;guid&gt;5C6751BDA24C4A07BC29CC16E0C9AAAC&lt;/guid&gt;&#10;                    &lt;answertext&gt;Vesicle&lt;/answertext&gt;&#10;                    &lt;valuetype&gt;-1&lt;/valuetype&gt;&#10;                &lt;/answer&gt;&#10;                &lt;answer&gt;&#10;                    &lt;guid&gt;44F31037177345F49B31393ED34D588A&lt;/guid&gt;&#10;                    &lt;answertext&gt;Cell wall&lt;/answertext&gt;&#10;                    &lt;valuetype&gt;-1&lt;/valuetype&gt;&#10;                &lt;/answer&gt;&#10;                &lt;answer&gt;&#10;                    &lt;guid&gt;83A3312E00F54496A462D99AA59A03A2&lt;/guid&gt;&#10;                    &lt;answertext&gt;Cytoplasm 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at is the function of the vacuole?&#10;18[;]21[;]18[;]False[;]17[;]&#10;3.05555555555556[;]3[;]0.229061423645426[;]0.0524691358024691&#10;0[;]-1[;]Transport materials1[;]Transport materials[;]&#10;0[;]-1[;]Control the cell2[;]Control the cell[;]&#10;17[;]1[;]Store water and nutrients3[;]Store water and nutrients[;]&#10;1[;]-1[;]Protect the cell4[;]Protect the cell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7FC8EE4C8E94AEBB23F675294003BB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8E251664394DEBAF4D1A8591F7F6C5&lt;/guid&gt;&#10;            &lt;repollguid&gt;F1DE4129473E447AA947A27302337E3C&lt;/repollguid&gt;&#10;            &lt;sourceid&gt;DB62BC09F6E045D9A2725B9F57727C4A&lt;/sourceid&gt;&#10;            &lt;questiontext&gt;What is the function of the vacuole?&lt;/questiontext&gt;&#10;            &lt;showresults&gt;Fals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AD8FBBE2D14B4C35B93650CB4E257853&lt;/guid&gt;&#10;                    &lt;answertext&gt;Transport materials&lt;/answertext&gt;&#10;                    &lt;valuetype&gt;-1&lt;/valuetype&gt;&#10;                &lt;/answer&gt;&#10;                &lt;answer&gt;&#10;                    &lt;guid&gt;5DEC5C800C5241CFA3EF286828AC2DFE&lt;/guid&gt;&#10;                    &lt;answertext&gt;Control the cell&lt;/answertext&gt;&#10;                    &lt;valuetype&gt;-1&lt;/valuetype&gt;&#10;                &lt;/answer&gt;&#10;                &lt;answer&gt;&#10;                    &lt;guid&gt;95CAB09543E149ABA26C2420D9E718FA&lt;/guid&gt;&#10;                    &lt;answertext&gt;Store water and nutrients&lt;/answertext&gt;&#10;                    &lt;valuetype&gt;1&lt;/valuetype&gt;&#10;                &lt;/answer&gt;&#10;                &lt;answer&gt;&#10;                    &lt;guid&gt;12D1DF04DB2B4BEB8DEF5D1C6D3F2268&lt;/guid&gt;&#10;                    &lt;answertext&gt;Protect the cell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rganelle is responsible for cleaning up the cell and digesting old dead cell parts?&#10;21[;]21[;]21[;]False[;]16[;]&#10;3.57142857142857[;]4[;]0.903507902905251[;]0.816326530612245&#10;2[;]-1[;]Rough ER1[;]Rough ER[;]&#10;0[;]-1[;]Smooth ER2[;]Smooth ER[;]&#10;3[;]-1[;]Cytoplasm3[;]Cytoplasm[;]&#10;16[;]1[;]Lysosome4[;]Lysosome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05C7DB77DED4B6C81E035FA31EDB5BF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ABB8F6B16F74EFC914943AD0F2309AC&lt;/guid&gt;&#10;            &lt;repollguid&gt;884BB442658D4F8B9FEFE0C5EC1E90EE&lt;/repollguid&gt;&#10;            &lt;sourceid&gt;87B16A9266FF4CE5AB6516306A7BF27A&lt;/sourceid&gt;&#10;            &lt;questiontext&gt;Which organelle is responsible for cleaning up the cell and digesting old dead cell parts?&lt;/questiontext&gt;&#10;            &lt;showresults&gt;Fals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5C44FE57D054056A6EA5D7D19889B1B&lt;/guid&gt;&#10;                    &lt;answertext&gt;Rough ER&lt;/answertext&gt;&#10;                    &lt;valuetype&gt;-1&lt;/valuetype&gt;&#10;                &lt;/answer&gt;&#10;                &lt;answer&gt;&#10;                    &lt;guid&gt;6B304195368442489FFDA489170DA5CB&lt;/guid&gt;&#10;                    &lt;answertext&gt;Smooth ER&lt;/answertext&gt;&#10;                    &lt;valuetype&gt;-1&lt;/valuetype&gt;&#10;                &lt;/answer&gt;&#10;                &lt;answer&gt;&#10;                    &lt;guid&gt;51F9B9B91E6C42C1BF03920F62AE6A2D&lt;/guid&gt;&#10;                    &lt;answertext&gt;Cytoplasm&lt;/answertext&gt;&#10;                    &lt;valuetype&gt;-1&lt;/valuetype&gt;&#10;                &lt;/answer&gt;&#10;                &lt;answer&gt;&#10;                    &lt;guid&gt;262CAAE85C114C6C879C84D11FA251A5&lt;/guid&gt;&#10;                    &lt;answertext&gt;Lysosome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at is the function of flagella?&#10;22[;]22[;]22[;]False[;]19[;]&#10;2.22727272727273[;]2[;]0.597861201725723[;]0.357438016528926&#10;0[;]-1[;]Digestion of food1[;]Digestion of food[;]&#10;19[;]1[;]Movement of cell2[;]Movement of cell[;]&#10;1[;]-1[;]makes lipids3[;]makes lipids[;]&#10;2[;]-1[;]Contains DNA4[;]Contains DNA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201B388DBEA460ABC19F4F770EF11AE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277A782EEBF4C93BC7922D34F6CF1E4&lt;/guid&gt;&#10;            &lt;repollguid&gt;F3BE616BA85B4036BFE78EA28F12952D&lt;/repollguid&gt;&#10;            &lt;sourceid&gt;F83A24CB346D4D3791BF712FEE147514&lt;/sourceid&gt;&#10;            &lt;questiontext&gt;What is the function of flagella?&lt;/questiontext&gt;&#10;            &lt;showresults&gt;Fals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FC4ECEE30944191BDF957533327B6DB&lt;/guid&gt;&#10;                    &lt;answertext&gt;Digestion of food&lt;/answertext&gt;&#10;                    &lt;valuetype&gt;-1&lt;/valuetype&gt;&#10;                &lt;/answer&gt;&#10;                &lt;answer&gt;&#10;                    &lt;guid&gt;CD0386A3FBE9497D8A9D142F8FC398D6&lt;/guid&gt;&#10;                    &lt;answertext&gt;Movement of cell&lt;/answertext&gt;&#10;                    &lt;valuetype&gt;1&lt;/valuetype&gt;&#10;                &lt;/answer&gt;&#10;                &lt;answer&gt;&#10;                    &lt;guid&gt;FCCBEB537E054396AF035E882C67861E&lt;/guid&gt;&#10;                    &lt;answertext&gt;makes lipids&lt;/answertext&gt;&#10;                    &lt;valuetype&gt;-1&lt;/valuetype&gt;&#10;                &lt;/answer&gt;&#10;                &lt;answer&gt;&#10;                    &lt;guid&gt;1C7DAF8A0FCD4DACB9717F2F4625F5B1&lt;/guid&gt;&#10;                    &lt;answertext&gt;Contains DNA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1FA1020F43341669FDE4C7684D24F6B"/>
  <p:tag name="SLIDEID" val="A1FA1020F43341669FDE4C7684D24F6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Golgi Apparatus|smicln|Endoplasmic Reticulum|smicln|Mitochondria|smicln|Lysosome"/>
  <p:tag name="QUESTIONALIAS" val="Enter question text..."/>
  <p:tag name="VALUES" val="Incorrect|smicln|Correct|smicln|Incorrect|smicln|Incorrect"/>
  <p:tag name="RESPONSESGATHERED" val="True"/>
  <p:tag name="TOTALRESPONSES" val="19"/>
  <p:tag name="RESPONSECOUNT" val="19"/>
  <p:tag name="SLICED" val="False"/>
  <p:tag name="RESPONSES" val="2;2;2;2;2;2;2;2;2;4;2;2;1;2;2;2;2;3;4;"/>
  <p:tag name="CHARTSTRINGSTD" val="1 15 1 2"/>
  <p:tag name="CHARTSTRINGREV" val="2 1 15 1"/>
  <p:tag name="CHARTSTRINGSTDPER" val="0.0526315789473684 0.789473684210526 0.0526315789473684 0.105263157894737"/>
  <p:tag name="CHARTSTRINGREVPER" val="0.105263157894737 0.0526315789473684 0.789473684210526 0.0526315789473684"/>
  <p:tag name="ANONYMOUSTEMP" val="Fals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473C5626C5341EF8D2A187290EA9B61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9F230A834FB41FDADFA7FBCDB7C22B2&lt;/guid&gt;&#10;            &lt;repollguid&gt;384278D6620C45AB9FA7FB6B0EC1E9B2&lt;/repollguid&gt;&#10;            &lt;sourceid&gt;5DAF4C7F469A4A678575E31E856CD03B&lt;/sourceid&gt;&#10;            &lt;questiontext&gt;What organelle is thi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F58BB4137144354BFB88285406AA7BD&lt;/guid&gt;&#10;                    &lt;answertext&gt;Cell Membrane&lt;/answertext&gt;&#10;                    &lt;valuetype&gt;-1&lt;/valuetype&gt;&#10;                &lt;/answer&gt;&#10;                &lt;answer&gt;&#10;                    &lt;guid&gt;D70624E458F949D597497706A67AD822&lt;/guid&gt;&#10;                    &lt;answertext&gt;Endoplasmic Reticulum&lt;/answertext&gt;&#10;                    &lt;valuetype&gt;1&lt;/valuetype&gt;&#10;                &lt;/answer&gt;&#10;                &lt;answer&gt;&#10;                    &lt;guid&gt;46B9731EEB16474BBD4CB693F528E874&lt;/guid&gt;&#10;                    &lt;answertext&gt;Cytoplasm&lt;/answertext&gt;&#10;                    &lt;valuetype&gt;-1&lt;/valuetype&gt;&#10;                &lt;/answer&gt;&#10;                &lt;answer&gt;&#10;                    &lt;guid&gt;60410216B0024D269A08979D6823AB16&lt;/guid&gt;&#10;                    &lt;answertext&gt;Lysosome&lt;/answertext&gt;&#10;                    &lt;valuetype&gt;-1&lt;/valuetype&gt;&#10;                &lt;/answer&gt;&#10;            &lt;/answers&gt;&#10;        &lt;/multichoice&gt;&#10;    &lt;/questions&gt;&#10;&lt;/questionlist&gt;"/>
  <p:tag name="RESULTS" val="What organelle is this?&#10;17[;]23[;]17[;]False[;]9[;]&#10;2.35294117647059[;]2[;]0.836039435503053[;]0.698961937716263&#10;2[;]-1[;]Cell Membrane1[;]Cell Membrane[;]&#10;9[;]1[;]Endoplasmic Reticulum2[;]Endoplasmic Reticulum[;]&#10;4[;]-1[;]Cytoplasm3[;]Cytoplasm[;]&#10;2[;]-1[;]Lysosome4[;]Lysosome[;]&#10;"/>
  <p:tag name="HASRESULTS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3"/>
  <p:tag name="TEXTLENGTH" val="59"/>
  <p:tag name="FONTSIZE" val="32"/>
  <p:tag name="BULLETTYPE" val="ppBulletArabicPeriod"/>
  <p:tag name="ANSWERTEXT" val="Golgi Apparatus&#10;Endoplasmic Reticulum&#10;Mitochondria&#10;Lysosome"/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0"/>
  <p:tag name="TPCOUNTDOWNSOUND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5A18FE7BC8047D480856E2AAB0A47B0"/>
  <p:tag name="SLIDEID" val="15A18FE7BC8047D480856E2AAB0A47B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the function of ribosomeS?"/>
  <p:tag name="ANSWERSALIAS" val="Make lipids|smicln|Make proteins|smicln|Control the cell|smicln|Package and transport materials"/>
  <p:tag name="VALUES" val="Incorrect|smicln|Correct|smicln|Incorrect|smicln|Incorrect"/>
  <p:tag name="RESPONSESGATHERED" val="True"/>
  <p:tag name="TOTALRESPONSES" val="19"/>
  <p:tag name="RESPONSECOUNT" val="19"/>
  <p:tag name="SLICED" val="False"/>
  <p:tag name="RESPONSES" val="2;2;2;2;4;2;2;2;2;2;2;2;2;2;2;2;4;4;2;"/>
  <p:tag name="CHARTSTRINGSTD" val="0 16 0 3"/>
  <p:tag name="CHARTSTRINGREV" val="3 0 16 0"/>
  <p:tag name="CHARTSTRINGSTDPER" val="0 0.842105263157895 0 0.157894736842105"/>
  <p:tag name="CHARTSTRINGREVPER" val="0.157894736842105 0 0.842105263157895 0"/>
  <p:tag name="ANONYMOUSTEMP" val="Fals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FDE97C8A85C4B28A354FBAA72380C74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A95A7ED69949FB9754AF8377F02C85&lt;/guid&gt;&#10;            &lt;repollguid&gt;B29D7F85C4AA468293E3463DCFB4C4EB&lt;/repollguid&gt;&#10;            &lt;sourceid&gt;9340BC0BDCE44085B852410E678F0157&lt;/sourceid&gt;&#10;            &lt;questiontext&gt;What ARE the function of ribosome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485CE4CCD934F99B9D2981DB8ADE628&lt;/guid&gt;&#10;                    &lt;answertext&gt;Make lipids &lt;/answertext&gt;&#10;                    &lt;valuetype&gt;-1&lt;/valuetype&gt;&#10;                &lt;/answer&gt;&#10;                &lt;answer&gt;&#10;                    &lt;guid&gt;E155F623ABDB402199DC8CBD65740DE1&lt;/guid&gt;&#10;                    &lt;answertext&gt;Make proteins &lt;/answertext&gt;&#10;                    &lt;valuetype&gt;1&lt;/valuetype&gt;&#10;                &lt;/answer&gt;&#10;                &lt;answer&gt;&#10;                    &lt;guid&gt;182B4EBA840B40FB8E59B5CA5222C0DC&lt;/guid&gt;&#10;                    &lt;answertext&gt;Control the cell &lt;/answertext&gt;&#10;                    &lt;valuetype&gt;-1&lt;/valuetype&gt;&#10;                &lt;/answer&gt;&#10;                &lt;answer&gt;&#10;                    &lt;guid&gt;130BA351AC804FC4AE55C1BF84A631E2&lt;/guid&gt;&#10;                    &lt;answertext&gt;Package and transport materials&lt;/answertext&gt;&#10;                    &lt;valuetype&gt;-1&lt;/valuetype&gt;&#10;                &lt;/answer&gt;&#10;            &lt;/answers&gt;&#10;        &lt;/multichoice&gt;&#10;    &lt;/questions&gt;&#10;&lt;/questionlist&gt;"/>
  <p:tag name="RESULTS" val="What ARE the function of ribosomeS?&#10;20[;]23[;]20[;]False[;]18[;]&#10;2.2[;]2[;]0.6[;]0.36&#10;0[;]-1[;]Make lipids 1[;]Make lipids [;]&#10;18[;]1[;]Make proteins 2[;]Make proteins [;]&#10;0[;]-1[;]Control the cell 3[;]Control the cell [;]&#10;2[;]-1[;]Package and transport materials4[;]Package and transport materials[;]&#10;"/>
  <p:tag name="HASRESULTS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4"/>
  <p:tag name="FONTSIZE" val="32"/>
  <p:tag name="BULLETTYPE" val="ppBulletArabicPeriod"/>
  <p:tag name="ANSWERTEXT" val="Make lipids&#10;Make proteins&#10;Control the cell&#10;Package and transport material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at is the function of the Smooth er?&#10;19[;]23[;]19[;]False[;]2[;]&#10;1.36842105263158[;]1[;]0.929659038560826[;]0.86426592797784&#10;16[;]-1[;]Make lipids1[;]Make lipids[;]&#10;1[;]-1[;]Control cell movement2[;]Control cell movement[;]&#10;0[;]-1[;]Store nutrients3[;]Store nutrients[;]&#10;2[;]1[;]Help make proteins4[;]Help make proteins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46389376BBF425EA915B174FD47873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8F0AAD9A2CA4ADEA1C3661C9F0170CE&lt;/guid&gt;&#10;            &lt;repollguid&gt;84AF8991B819453B9B0923AF46723912&lt;/repollguid&gt;&#10;            &lt;sourceid&gt;955052CD615C4524A2D35CEC2695F270&lt;/sourceid&gt;&#10;            &lt;questiontext&gt;What is the function of the Smooth er?&lt;/questiontext&gt;&#10;            &lt;showresults&gt;Fals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AF2D3B16A50E46CC8A29562BF71D295B&lt;/guid&gt;&#10;                    &lt;answertext&gt;Make lipids&lt;/answertext&gt;&#10;                    &lt;valuetype&gt;-1&lt;/valuetype&gt;&#10;                &lt;/answer&gt;&#10;                &lt;answer&gt;&#10;                    &lt;guid&gt;435F7D39A6334814835FF5925A5A86B9&lt;/guid&gt;&#10;                    &lt;answertext&gt;Control cell movement&lt;/answertext&gt;&#10;                    &lt;valuetype&gt;-1&lt;/valuetype&gt;&#10;                &lt;/answer&gt;&#10;                &lt;answer&gt;&#10;                    &lt;guid&gt;F95D2F04492A40A89C0110A3FA050755&lt;/guid&gt;&#10;                    &lt;answertext&gt;Store nutrients&lt;/answertext&gt;&#10;                    &lt;valuetype&gt;-1&lt;/valuetype&gt;&#10;                &lt;/answer&gt;&#10;                &lt;answer&gt;&#10;                    &lt;guid&gt;5ACC36939B3645DF9BDDC3CCA10DFC95&lt;/guid&gt;&#10;                    &lt;answertext&gt;Help make proteins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1C08AAB087449B5BCDFC28696C74365"/>
  <p:tag name="SLIDEID" val="81C08AAB087449B5BCDFC28696C7436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the function of the mitochondria?"/>
  <p:tag name="ANSWERSALIAS" val="Make lipids|smicln|Make proteins|smicln|Control the cell |smicln|Make energy"/>
  <p:tag name="RESPONSESGATHERED" val="True"/>
  <p:tag name="TOTALRESPONSES" val="19"/>
  <p:tag name="RESPONSECOUNT" val="19"/>
  <p:tag name="SLICED" val="False"/>
  <p:tag name="RESPONSES" val="3;4;4;4;4;4;1;4;4;4;4;4;4;4;3;4;4;1;1;"/>
  <p:tag name="CHARTSTRINGSTD" val="3 0 2 14"/>
  <p:tag name="CHARTSTRINGREV" val="14 2 0 3"/>
  <p:tag name="CHARTSTRINGSTDPER" val="0.157894736842105 0 0.105263157894737 0.736842105263158"/>
  <p:tag name="CHARTSTRINGREVPER" val="0.736842105263158 0.105263157894737 0 0.157894736842105"/>
  <p:tag name="ANONYMOUSTEMP" val="False"/>
  <p:tag name="VALUES" val="Incorrect|smicln|Incorrect|smicln|Incorrect|smicln|Correct"/>
  <p:tag name="RESULTS" val="What is the function of the mitochondria?&#10;15[;]22[;]15[;]False[;]0[;]&#10;3.93333333333333[;]4[;]0.249443825784929[;]0.0622222222222222&#10;0[;]-1[;]Make lipids 1[;]Make lipids [;]&#10;0[;]1[;]Make proteins 2[;]Make proteins [;]&#10;1[;]-1[;]Control the cell  3[;]Control the cell  [;]&#10;14[;]-1[;]Make energy4[;]Make energy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D5AA3C4DFB0455494403C2C6A766247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78D9CA105FD4CDCB959231F0D664B51&lt;/guid&gt;&#10;            &lt;repollguid&gt;A74C8280072E48A997028488E6A0A0D9&lt;/repollguid&gt;&#10;            &lt;sourceid&gt;8E8FF281FE9B42259462E30F42984B9C&lt;/sourceid&gt;&#10;            &lt;questiontext&gt;What is the function of the mitochondria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23F105E978A431EA42AD017CC62A5A1&lt;/guid&gt;&#10;                    &lt;answertext&gt;Make lipids &lt;/answertext&gt;&#10;                    &lt;valuetype&gt;-1&lt;/valuetype&gt;&#10;                &lt;/answer&gt;&#10;                &lt;answer&gt;&#10;                    &lt;guid&gt;C8532105B16B4E2681655F33FD61BC25&lt;/guid&gt;&#10;                    &lt;answertext&gt;Make proteins &lt;/answertext&gt;&#10;                    &lt;valuetype&gt;1&lt;/valuetype&gt;&#10;                &lt;/answer&gt;&#10;                &lt;answer&gt;&#10;                    &lt;guid&gt;01CBB8C0D222420A9B103BC0215E4C54&lt;/guid&gt;&#10;                    &lt;answertext&gt;Control the cell  &lt;/answertext&gt;&#10;                    &lt;valuetype&gt;-1&lt;/valuetype&gt;&#10;                &lt;/answer&gt;&#10;                &lt;answer&gt;&#10;                    &lt;guid&gt;4330800A207B46CA90F52AFA50B9AC2E&lt;/guid&gt;&#10;                    &lt;answertext&gt;Make energy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5"/>
  <p:tag name="FONTSIZE" val="32"/>
  <p:tag name="BULLETTYPE" val="ppBulletArabicPeriod"/>
  <p:tag name="ANSWERTEXT" val="Make lipids&#10;Make proteins&#10;Control the cell &#10;Make energy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A2BB35D561F4BB5B8710173BB93BB57"/>
  <p:tag name="SLIDEID" val="CA2BB35D561F4BB5B8710173BB93BB5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of the following organelles are found only in plant cells?"/>
  <p:tag name="ANSWERSALIAS" val="Mitochondria|smicln|Chloroplast|smicln|Golgi apparatus|smicln|Lysosomes"/>
  <p:tag name="VALUES" val="Incorrect|smicln|Correct|smicln|Incorrect|smicln|Incorrect"/>
  <p:tag name="RESPONSESGATHERED" val="True"/>
  <p:tag name="TOTALRESPONSES" val="20"/>
  <p:tag name="RESPONSECOUNT" val="20"/>
  <p:tag name="SLICED" val="False"/>
  <p:tag name="RESPONSES" val="2;2;2;2;2;2;2;2;2;2;2;2;2;2;2;2;2;2;2;2;"/>
  <p:tag name="CHARTSTRINGSTD" val="0 20 0 0"/>
  <p:tag name="CHARTSTRINGREV" val="0 0 20 0"/>
  <p:tag name="CHARTSTRINGSTDPER" val="0 1 0 0"/>
  <p:tag name="CHARTSTRINGREVPER" val="0 0 1 0"/>
  <p:tag name="ANONYMOUSTEMP" val="Fals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50C91A6AE964DFAA9EE60CB9E1151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831642D045C485C9B45ECFA89BCCED3&lt;/guid&gt;&#10;            &lt;repollguid&gt;E77F185F17D3442F9FD76D64ADC5F485&lt;/repollguid&gt;&#10;            &lt;sourceid&gt;A3279C4F61C14C188BFA6F0791E790F6&lt;/sourceid&gt;&#10;            &lt;questiontext&gt;Which of the following organelles are found only in plant cell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970832D605F4176A69121E0B466FD39&lt;/guid&gt;&#10;                    &lt;answertext&gt;Mitochondria &lt;/answertext&gt;&#10;                    &lt;valuetype&gt;-1&lt;/valuetype&gt;&#10;                &lt;/answer&gt;&#10;                &lt;answer&gt;&#10;                    &lt;guid&gt;E7E5AF10742A440E9BD9EAE43F2C7FAC&lt;/guid&gt;&#10;                    &lt;answertext&gt;Chloroplast &lt;/answertext&gt;&#10;                    &lt;valuetype&gt;1&lt;/valuetype&gt;&#10;                &lt;/answer&gt;&#10;                &lt;answer&gt;&#10;                    &lt;guid&gt;A4F13FF5C7884BD1808B209285B66653&lt;/guid&gt;&#10;                    &lt;answertext&gt;Golgi apparatus &lt;/answertext&gt;&#10;                    &lt;valuetype&gt;-1&lt;/valuetype&gt;&#10;                &lt;/answer&gt;&#10;                &lt;answer&gt;&#10;                    &lt;guid&gt;C66863C032224B16926978E8F641CA43&lt;/guid&gt;&#10;                    &lt;answertext&gt;Lysosomes&lt;/answertext&gt;&#10;                    &lt;valuetype&gt;-1&lt;/valuetype&gt;&#10;                &lt;/answer&gt;&#10;            &lt;/answers&gt;&#10;        &lt;/multichoice&gt;&#10;    &lt;/questions&gt;&#10;&lt;/questionlist&gt;"/>
  <p:tag name="RESULTS" val="Which of the following organelles are found only in plant cells?&#10;15[;]22[;]15[;]False[;]11[;]&#10;1.73333333333333[;]2[;]0.442216638714053[;]0.195555555555556&#10;4[;]-1[;]Mitochondria 1[;]Mitochondria [;]&#10;11[;]1[;]Chloroplast 2[;]Chloroplast [;]&#10;0[;]-1[;]Golgi apparatus 3[;]Golgi apparatus [;]&#10;0[;]-1[;]Lysosomes4[;]Lysosomes[;]&#10;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0"/>
  <p:tag name="FONTSIZE" val="32"/>
  <p:tag name="BULLETTYPE" val="ppBulletArabicPeriod"/>
  <p:tag name="ANSWERTEXT" val="Mitochondria&#10;Chloroplast&#10;Golgi apparatus&#10;Lysosom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37BB79BBF06492AAAC218A051B73A4E"/>
  <p:tag name="SLIDEID" val="B37BB79BBF06492AAAC218A051B73A4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of the following cells do not have nuclei?"/>
  <p:tag name="ANSWERSALIAS" val="Plant |smicln|Animal|smicln|Eukaryote|smicln|Prokaryote"/>
  <p:tag name="VALUES" val="Incorrect|smicln|Incorrect|smicln|Incorrect|smicln|Correct"/>
  <p:tag name="RESPONSESGATHERED" val="True"/>
  <p:tag name="TOTALRESPONSES" val="20"/>
  <p:tag name="RESPONSECOUNT" val="20"/>
  <p:tag name="SLICED" val="False"/>
  <p:tag name="RESPONSES" val="4;4;3;3;3;4;3;4;4;4;4;4;4;3;4;4;4;2;1;3;"/>
  <p:tag name="CHARTSTRINGSTD" val="1 1 6 12"/>
  <p:tag name="CHARTSTRINGREV" val="12 6 1 1"/>
  <p:tag name="CHARTSTRINGSTDPER" val="0.05 0.05 0.3 0.6"/>
  <p:tag name="CHARTSTRINGREVPER" val="0.6 0.3 0.05 0.05"/>
  <p:tag name="ANONYMOUSTEMP" val="False"/>
  <p:tag name="RESULTS" val="Which of the following cells do not have nuclei?&#10;1[;]22[;]1[;]False[;]0[;]&#10;2[;]2[;]0[;]0&#10;0[;]-1[;]Plant  1[;]Plant  [;]&#10;1[;]-1[;]Animal 2[;]Animal [;]&#10;0[;]-1[;]Eukaryote 3[;]Eukaryote [;]&#10;0[;]1[;]Prokaryote4[;]Prokaryote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ABD6C8F15284E15BD7B08AB4F8A0DB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BBBC5F391254E1380139C1A4078D810&lt;/guid&gt;&#10;            &lt;repollguid&gt;8A6A85906FE947FFBB55C82E09803D18&lt;/repollguid&gt;&#10;            &lt;sourceid&gt;ECD8C8385F174B209A3D942814ABC475&lt;/sourceid&gt;&#10;            &lt;questiontext&gt;Which of the following cells do not have nuclei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0CA9947E93648D68A945647FD6A4D0A&lt;/guid&gt;&#10;                    &lt;answertext&gt;Plant  &lt;/answertext&gt;&#10;                    &lt;valuetype&gt;-1&lt;/valuetype&gt;&#10;                &lt;/answer&gt;&#10;                &lt;answer&gt;&#10;                    &lt;guid&gt;B54D086682F6466A86146B663EED81BA&lt;/guid&gt;&#10;                    &lt;answertext&gt;Animal &lt;/answertext&gt;&#10;                    &lt;valuetype&gt;-1&lt;/valuetype&gt;&#10;                &lt;/answer&gt;&#10;                &lt;answer&gt;&#10;                    &lt;guid&gt;D14E59B347D5455D83021ABD6BC70CF1&lt;/guid&gt;&#10;                    &lt;answertext&gt;Eukaryote &lt;/answertext&gt;&#10;                    &lt;valuetype&gt;-1&lt;/valuetype&gt;&#10;                &lt;/answer&gt;&#10;                &lt;answer&gt;&#10;                    &lt;guid&gt;9794948054FF4F4693125D273D8EA24D&lt;/guid&gt;&#10;                    &lt;answertext&gt;Prokaryote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"/>
  <p:tag name="FONTSIZE" val="32"/>
  <p:tag name="BULLETTYPE" val="ppBulletArabicPeriod"/>
  <p:tag name="ANSWERTEXT" val="Plant &#10;Animal&#10;Eukaryote&#10;Prokaryo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E871424FC67432D93BDA7A026E21FE0"/>
  <p:tag name="SLIDEID" val="AE871424FC67432D93BDA7A026E21FE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ll cells have"/>
  <p:tag name="ANSWERSALIAS" val="Nucleus|smicln|Endoplasmic reticulum|smicln|Cell Wall|smicln|Cell Membrane"/>
  <p:tag name="RESPONSESGATHERED" val="True"/>
  <p:tag name="TOTALRESPONSES" val="20"/>
  <p:tag name="RESPONSECOUNT" val="20"/>
  <p:tag name="SLICED" val="False"/>
  <p:tag name="RESPONSES" val="4;3;4;4;1;4;3;2;4;3;4;4;2;4;4;4;4;4;4;4;"/>
  <p:tag name="CHARTSTRINGSTD" val="1 2 3 14"/>
  <p:tag name="CHARTSTRINGREV" val="14 3 2 1"/>
  <p:tag name="CHARTSTRINGSTDPER" val="0.05 0.1 0.15 0.7"/>
  <p:tag name="CHARTSTRINGREVPER" val="0.7 0.15 0.1 0.05"/>
  <p:tag name="ANONYMOUSTEMP" val="False"/>
  <p:tag name="VALUES" val="Incorrect|smicln|Incorrect|smicln|Incorrect|smicln|Correct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FCFFCFD3C6D4111B5E80253896CC57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244DC4579414ACB955E1EC28EE29FF1&lt;/guid&gt;&#10;            &lt;repollguid&gt;C5FF23A608624E5D9D65D77EC6C73A06&lt;/repollguid&gt;&#10;            &lt;sourceid&gt;7DBDA28864434FB9A1765209BB5E5001&lt;/sourceid&gt;&#10;            &lt;questiontext&gt;All cells have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932E966474C430C9BBBBB103776080E&lt;/guid&gt;&#10;                    &lt;answertext&gt;Nucleus &lt;/answertext&gt;&#10;                    &lt;valuetype&gt;-1&lt;/valuetype&gt;&#10;                &lt;/answer&gt;&#10;                &lt;answer&gt;&#10;                    &lt;guid&gt;ED8FF723D3344BECB1E2AEA5917C5766&lt;/guid&gt;&#10;                    &lt;answertext&gt;Endoplasmic reticulum &lt;/answertext&gt;&#10;                    &lt;valuetype&gt;-1&lt;/valuetype&gt;&#10;                &lt;/answer&gt;&#10;                &lt;answer&gt;&#10;                    &lt;guid&gt;A4CF721A6C2B48A89F0842C4547FC2DA&lt;/guid&gt;&#10;                    &lt;answertext&gt;Cell Wall &lt;/answertext&gt;&#10;                    &lt;valuetype&gt;-1&lt;/valuetype&gt;&#10;                &lt;/answer&gt;&#10;                &lt;answer&gt;&#10;                    &lt;guid&gt;0C65603AD01A49AF99327A423C80B91A&lt;/guid&gt;&#10;                    &lt;answertext&gt;Cell Membran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3"/>
  <p:tag name="FONTSIZE" val="32"/>
  <p:tag name="BULLETTYPE" val="ppBulletArabicPeriod"/>
  <p:tag name="ANSWERTEXT" val="Nucleus&#10;Endoplasmic reticulum&#10;Cell Wall&#10;Cell Membran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of the following control movement in and out of the cell?&#10;20[;]21[;]20[;]False[;]16[;]&#10;2.95[;]3[;]0.58949130612758[;]0.3475&#10;1[;]-1[;]Nucleus1[;]Nucleus[;]&#10;1[;]-1[;]Cell wall2[;]Cell wall[;]&#10;16[;]1[;]Cell membrane3[;]Cell membrane[;]&#10;2[;]-1[;]Cytoplasm4[;]Cytoplasm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44788CA990F4FDFA8D76FCEF17377BA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BEBE83B2B504E8AB6E9F56D708638ED&lt;/guid&gt;&#10;            &lt;repollguid&gt;20699F4064D140F297356CF7A2EC39DE&lt;/repollguid&gt;&#10;            &lt;sourceid&gt;8A8DAB6087AC4035B37E2B3467D3D40E&lt;/sourceid&gt;&#10;            &lt;questiontext&gt;Which of the following control movement in and out of the cel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BFF3717F4124C35A3836A5C11FDDC56&lt;/guid&gt;&#10;                    &lt;answertext&gt;Nucleus&lt;/answertext&gt;&#10;                    &lt;valuetype&gt;-1&lt;/valuetype&gt;&#10;                &lt;/answer&gt;&#10;                &lt;answer&gt;&#10;                    &lt;guid&gt;0662B6965FB14D9F9AD1B91D02BDA262&lt;/guid&gt;&#10;                    &lt;answertext&gt;Cell wall&lt;/answertext&gt;&#10;                    &lt;valuetype&gt;-1&lt;/valuetype&gt;&#10;                &lt;/answer&gt;&#10;                &lt;answer&gt;&#10;                    &lt;guid&gt;125FC16090D84C79929BB06D4F91487B&lt;/guid&gt;&#10;                    &lt;answertext&gt;Cell membrane&lt;/answertext&gt;&#10;                    &lt;valuetype&gt;1&lt;/valuetype&gt;&#10;                &lt;/answer&gt;&#10;                &lt;answer&gt;&#10;                    &lt;guid&gt;1B47F79D38D64067808D5D2CEADCF6C1&lt;/guid&gt;&#10;                    &lt;answertext&gt;Cytoplasm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23190</TotalTime>
  <Words>1142</Words>
  <Application>Microsoft Office PowerPoint</Application>
  <PresentationFormat>On-screen Show (4:3)</PresentationFormat>
  <Paragraphs>280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Trek</vt:lpstr>
      <vt:lpstr>Chart</vt:lpstr>
      <vt:lpstr>Slide 1</vt:lpstr>
      <vt:lpstr>Slide 2</vt:lpstr>
      <vt:lpstr>8/27</vt:lpstr>
      <vt:lpstr>Slide 4</vt:lpstr>
      <vt:lpstr>9/1</vt:lpstr>
      <vt:lpstr>The Discovery of the Cell</vt:lpstr>
      <vt:lpstr>Cellular Structure &amp; Function</vt:lpstr>
      <vt:lpstr>What is an Organelle?</vt:lpstr>
      <vt:lpstr>Cell wall</vt:lpstr>
      <vt:lpstr>Cell membrane</vt:lpstr>
      <vt:lpstr>cytoplasm</vt:lpstr>
      <vt:lpstr>Nucleus</vt:lpstr>
      <vt:lpstr>Which of the following control movement in and out of the cell?</vt:lpstr>
      <vt:lpstr>Which of the following cells do not have a cell wall?</vt:lpstr>
      <vt:lpstr>Which of the following is jelly-like substance found in all cells that supports organelles?</vt:lpstr>
      <vt:lpstr>What organelle is this?</vt:lpstr>
      <vt:lpstr>Dna (deoxyribonucleic acid)</vt:lpstr>
      <vt:lpstr>Slide 18</vt:lpstr>
      <vt:lpstr>NUCLEOLUS</vt:lpstr>
      <vt:lpstr>DNA is located in what kind of cells?</vt:lpstr>
      <vt:lpstr>The clear, jelly-like substance that makes up the contents of the cell between the cell membrane and the nucleus is called?</vt:lpstr>
      <vt:lpstr>Vacuole</vt:lpstr>
      <vt:lpstr>Lysosome</vt:lpstr>
      <vt:lpstr>What is the function of the vacuole?</vt:lpstr>
      <vt:lpstr>Cytoskeleton</vt:lpstr>
      <vt:lpstr>Microfilaments</vt:lpstr>
      <vt:lpstr>Microtubules</vt:lpstr>
      <vt:lpstr>Cilia &amp; Flagella  (ONLY FOUND IN CERTAIN Types CELLS)</vt:lpstr>
      <vt:lpstr>Which organelle is responsible for cleaning up the cell and digesting old dead cell parts?</vt:lpstr>
      <vt:lpstr>What is the function of flagella?</vt:lpstr>
      <vt:lpstr>Ribosome  “I LOVE RIBOSOMES!!!”</vt:lpstr>
      <vt:lpstr>Endoplasmic reticulum (er)</vt:lpstr>
      <vt:lpstr>Slide 33</vt:lpstr>
      <vt:lpstr>Vesicle </vt:lpstr>
      <vt:lpstr>Golgi Apparatus</vt:lpstr>
      <vt:lpstr>Slide 36</vt:lpstr>
      <vt:lpstr>ENDOMEMBRANE SYSTEM</vt:lpstr>
      <vt:lpstr>What organelle is this?</vt:lpstr>
      <vt:lpstr>What ARE the function of ribosomeS?</vt:lpstr>
      <vt:lpstr>What is the function of the Smooth er?</vt:lpstr>
      <vt:lpstr>Mitochondria</vt:lpstr>
      <vt:lpstr>Chloroplast</vt:lpstr>
      <vt:lpstr>Origin of eukaryotic cells</vt:lpstr>
      <vt:lpstr>What is the function of the mitochondria?</vt:lpstr>
      <vt:lpstr>Which of the following organelles are found only in plant cells?</vt:lpstr>
      <vt:lpstr>Which of the following cells do not have nuclei?</vt:lpstr>
      <vt:lpstr>All cells have</vt:lpstr>
      <vt:lpstr>PLANT CELLS VS. ANIMAL CELLS</vt:lpstr>
      <vt:lpstr>Slide 49</vt:lpstr>
    </vt:vector>
  </TitlesOfParts>
  <Company>Solon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Organelles organized</dc:title>
  <dc:creator>Solon Board of Education</dc:creator>
  <cp:lastModifiedBy>mfcsd</cp:lastModifiedBy>
  <cp:revision>2090</cp:revision>
  <dcterms:created xsi:type="dcterms:W3CDTF">2010-09-15T11:53:24Z</dcterms:created>
  <dcterms:modified xsi:type="dcterms:W3CDTF">2015-09-01T13:10:02Z</dcterms:modified>
</cp:coreProperties>
</file>