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8" r:id="rId1"/>
  </p:sldMasterIdLst>
  <p:sldIdLst>
    <p:sldId id="256" r:id="rId2"/>
    <p:sldId id="258" r:id="rId3"/>
    <p:sldId id="259" r:id="rId4"/>
    <p:sldId id="257" r:id="rId5"/>
    <p:sldId id="260" r:id="rId6"/>
    <p:sldId id="261" r:id="rId7"/>
    <p:sldId id="263" r:id="rId8"/>
    <p:sldId id="264" r:id="rId9"/>
    <p:sldId id="265" r:id="rId10"/>
    <p:sldId id="266" r:id="rId11"/>
    <p:sldId id="267"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p:scale>
          <a:sx n="81" d="100"/>
          <a:sy n="81" d="100"/>
        </p:scale>
        <p:origin x="-138" y="-19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5A59C43-9FDA-4E64-A5D9-FAF104FA16EF}"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14F165-DFC3-45CE-824A-DA363046188E}" type="slidenum">
              <a:rPr lang="en-US" smtClean="0"/>
              <a:t>‹#›</a:t>
            </a:fld>
            <a:endParaRPr lang="en-US"/>
          </a:p>
        </p:txBody>
      </p:sp>
    </p:spTree>
    <p:extLst>
      <p:ext uri="{BB962C8B-B14F-4D97-AF65-F5344CB8AC3E}">
        <p14:creationId xmlns:p14="http://schemas.microsoft.com/office/powerpoint/2010/main" val="25324744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A5A59C43-9FDA-4E64-A5D9-FAF104FA16EF}"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14F165-DFC3-45CE-824A-DA363046188E}" type="slidenum">
              <a:rPr lang="en-US" smtClean="0"/>
              <a:t>‹#›</a:t>
            </a:fld>
            <a:endParaRPr lang="en-US"/>
          </a:p>
        </p:txBody>
      </p:sp>
    </p:spTree>
    <p:extLst>
      <p:ext uri="{BB962C8B-B14F-4D97-AF65-F5344CB8AC3E}">
        <p14:creationId xmlns:p14="http://schemas.microsoft.com/office/powerpoint/2010/main" val="37409156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A5A59C43-9FDA-4E64-A5D9-FAF104FA16EF}"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14F165-DFC3-45CE-824A-DA363046188E}" type="slidenum">
              <a:rPr lang="en-US" smtClean="0"/>
              <a:t>‹#›</a:t>
            </a:fld>
            <a:endParaRPr lang="en-US"/>
          </a:p>
        </p:txBody>
      </p:sp>
    </p:spTree>
    <p:extLst>
      <p:ext uri="{BB962C8B-B14F-4D97-AF65-F5344CB8AC3E}">
        <p14:creationId xmlns:p14="http://schemas.microsoft.com/office/powerpoint/2010/main" val="25700232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A5A59C43-9FDA-4E64-A5D9-FAF104FA16EF}"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14F165-DFC3-45CE-824A-DA363046188E}"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43004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5A59C43-9FDA-4E64-A5D9-FAF104FA16EF}"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14F165-DFC3-45CE-824A-DA363046188E}" type="slidenum">
              <a:rPr lang="en-US" smtClean="0"/>
              <a:t>‹#›</a:t>
            </a:fld>
            <a:endParaRPr lang="en-US"/>
          </a:p>
        </p:txBody>
      </p:sp>
    </p:spTree>
    <p:extLst>
      <p:ext uri="{BB962C8B-B14F-4D97-AF65-F5344CB8AC3E}">
        <p14:creationId xmlns:p14="http://schemas.microsoft.com/office/powerpoint/2010/main" val="21229374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A5A59C43-9FDA-4E64-A5D9-FAF104FA16EF}" type="datetimeFigureOut">
              <a:rPr lang="en-US" smtClean="0"/>
              <a:t>9/18/2016</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14F165-DFC3-45CE-824A-DA363046188E}" type="slidenum">
              <a:rPr lang="en-US" smtClean="0"/>
              <a:t>‹#›</a:t>
            </a:fld>
            <a:endParaRPr lang="en-US"/>
          </a:p>
        </p:txBody>
      </p:sp>
    </p:spTree>
    <p:extLst>
      <p:ext uri="{BB962C8B-B14F-4D97-AF65-F5344CB8AC3E}">
        <p14:creationId xmlns:p14="http://schemas.microsoft.com/office/powerpoint/2010/main" val="12726212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A5A59C43-9FDA-4E64-A5D9-FAF104FA16EF}" type="datetimeFigureOut">
              <a:rPr lang="en-US" smtClean="0"/>
              <a:t>9/18/2016</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14F165-DFC3-45CE-824A-DA363046188E}" type="slidenum">
              <a:rPr lang="en-US" smtClean="0"/>
              <a:t>‹#›</a:t>
            </a:fld>
            <a:endParaRPr lang="en-US"/>
          </a:p>
        </p:txBody>
      </p:sp>
    </p:spTree>
    <p:extLst>
      <p:ext uri="{BB962C8B-B14F-4D97-AF65-F5344CB8AC3E}">
        <p14:creationId xmlns:p14="http://schemas.microsoft.com/office/powerpoint/2010/main" val="9624493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5A59C43-9FDA-4E64-A5D9-FAF104FA16EF}"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14F165-DFC3-45CE-824A-DA363046188E}" type="slidenum">
              <a:rPr lang="en-US" smtClean="0"/>
              <a:t>‹#›</a:t>
            </a:fld>
            <a:endParaRPr lang="en-US"/>
          </a:p>
        </p:txBody>
      </p:sp>
    </p:spTree>
    <p:extLst>
      <p:ext uri="{BB962C8B-B14F-4D97-AF65-F5344CB8AC3E}">
        <p14:creationId xmlns:p14="http://schemas.microsoft.com/office/powerpoint/2010/main" val="3482929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5A59C43-9FDA-4E64-A5D9-FAF104FA16EF}"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14F165-DFC3-45CE-824A-DA363046188E}" type="slidenum">
              <a:rPr lang="en-US" smtClean="0"/>
              <a:t>‹#›</a:t>
            </a:fld>
            <a:endParaRPr lang="en-US"/>
          </a:p>
        </p:txBody>
      </p:sp>
    </p:spTree>
    <p:extLst>
      <p:ext uri="{BB962C8B-B14F-4D97-AF65-F5344CB8AC3E}">
        <p14:creationId xmlns:p14="http://schemas.microsoft.com/office/powerpoint/2010/main" val="17930995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A5A59C43-9FDA-4E64-A5D9-FAF104FA16EF}"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14F165-DFC3-45CE-824A-DA363046188E}" type="slidenum">
              <a:rPr lang="en-US" smtClean="0"/>
              <a:t>‹#›</a:t>
            </a:fld>
            <a:endParaRPr lang="en-US"/>
          </a:p>
        </p:txBody>
      </p:sp>
    </p:spTree>
    <p:extLst>
      <p:ext uri="{BB962C8B-B14F-4D97-AF65-F5344CB8AC3E}">
        <p14:creationId xmlns:p14="http://schemas.microsoft.com/office/powerpoint/2010/main" val="21949997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5A59C43-9FDA-4E64-A5D9-FAF104FA16EF}"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14F165-DFC3-45CE-824A-DA363046188E}" type="slidenum">
              <a:rPr lang="en-US" smtClean="0"/>
              <a:t>‹#›</a:t>
            </a:fld>
            <a:endParaRPr lang="en-US"/>
          </a:p>
        </p:txBody>
      </p:sp>
    </p:spTree>
    <p:extLst>
      <p:ext uri="{BB962C8B-B14F-4D97-AF65-F5344CB8AC3E}">
        <p14:creationId xmlns:p14="http://schemas.microsoft.com/office/powerpoint/2010/main" val="925859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5A59C43-9FDA-4E64-A5D9-FAF104FA16EF}"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14F165-DFC3-45CE-824A-DA363046188E}" type="slidenum">
              <a:rPr lang="en-US" smtClean="0"/>
              <a:t>‹#›</a:t>
            </a:fld>
            <a:endParaRPr lang="en-US"/>
          </a:p>
        </p:txBody>
      </p:sp>
    </p:spTree>
    <p:extLst>
      <p:ext uri="{BB962C8B-B14F-4D97-AF65-F5344CB8AC3E}">
        <p14:creationId xmlns:p14="http://schemas.microsoft.com/office/powerpoint/2010/main" val="37482401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5A59C43-9FDA-4E64-A5D9-FAF104FA16EF}" type="datetimeFigureOut">
              <a:rPr lang="en-US" smtClean="0"/>
              <a:t>9/18/2016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14F165-DFC3-45CE-824A-DA363046188E}" type="slidenum">
              <a:rPr lang="en-US" smtClean="0"/>
              <a:t>‹#›</a:t>
            </a:fld>
            <a:endParaRPr lang="en-US"/>
          </a:p>
        </p:txBody>
      </p:sp>
    </p:spTree>
    <p:extLst>
      <p:ext uri="{BB962C8B-B14F-4D97-AF65-F5344CB8AC3E}">
        <p14:creationId xmlns:p14="http://schemas.microsoft.com/office/powerpoint/2010/main" val="1469555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A5A59C43-9FDA-4E64-A5D9-FAF104FA16EF}" type="datetimeFigureOut">
              <a:rPr lang="en-US" smtClean="0"/>
              <a:t>9/18/2016</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6E14F165-DFC3-45CE-824A-DA363046188E}" type="slidenum">
              <a:rPr lang="en-US" smtClean="0"/>
              <a:t>‹#›</a:t>
            </a:fld>
            <a:endParaRPr lang="en-US"/>
          </a:p>
        </p:txBody>
      </p:sp>
    </p:spTree>
    <p:extLst>
      <p:ext uri="{BB962C8B-B14F-4D97-AF65-F5344CB8AC3E}">
        <p14:creationId xmlns:p14="http://schemas.microsoft.com/office/powerpoint/2010/main" val="642067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A5A59C43-9FDA-4E64-A5D9-FAF104FA16EF}" type="datetimeFigureOut">
              <a:rPr lang="en-US" smtClean="0"/>
              <a:t>9/18/2016</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6E14F165-DFC3-45CE-824A-DA363046188E}" type="slidenum">
              <a:rPr lang="en-US" smtClean="0"/>
              <a:t>‹#›</a:t>
            </a:fld>
            <a:endParaRPr lang="en-US"/>
          </a:p>
        </p:txBody>
      </p:sp>
    </p:spTree>
    <p:extLst>
      <p:ext uri="{BB962C8B-B14F-4D97-AF65-F5344CB8AC3E}">
        <p14:creationId xmlns:p14="http://schemas.microsoft.com/office/powerpoint/2010/main" val="17016098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7" name="Date Placeholder 4"/>
          <p:cNvSpPr>
            <a:spLocks noGrp="1"/>
          </p:cNvSpPr>
          <p:nvPr>
            <p:ph type="dt" sz="half" idx="10"/>
          </p:nvPr>
        </p:nvSpPr>
        <p:spPr/>
        <p:txBody>
          <a:bodyPr/>
          <a:lstStyle/>
          <a:p>
            <a:fld id="{A5A59C43-9FDA-4E64-A5D9-FAF104FA16EF}" type="datetimeFigureOut">
              <a:rPr lang="en-US" smtClean="0"/>
              <a:t>9/18/2016</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6E14F165-DFC3-45CE-824A-DA363046188E}" type="slidenum">
              <a:rPr lang="en-US" smtClean="0"/>
              <a:t>‹#›</a:t>
            </a:fld>
            <a:endParaRPr lang="en-US"/>
          </a:p>
        </p:txBody>
      </p:sp>
    </p:spTree>
    <p:extLst>
      <p:ext uri="{BB962C8B-B14F-4D97-AF65-F5344CB8AC3E}">
        <p14:creationId xmlns:p14="http://schemas.microsoft.com/office/powerpoint/2010/main" val="34604330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A5A59C43-9FDA-4E64-A5D9-FAF104FA16EF}"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14F165-DFC3-45CE-824A-DA363046188E}" type="slidenum">
              <a:rPr lang="en-US" smtClean="0"/>
              <a:t>‹#›</a:t>
            </a:fld>
            <a:endParaRPr lang="en-US"/>
          </a:p>
        </p:txBody>
      </p:sp>
    </p:spTree>
    <p:extLst>
      <p:ext uri="{BB962C8B-B14F-4D97-AF65-F5344CB8AC3E}">
        <p14:creationId xmlns:p14="http://schemas.microsoft.com/office/powerpoint/2010/main" val="1692346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A5A59C43-9FDA-4E64-A5D9-FAF104FA16EF}" type="datetimeFigureOut">
              <a:rPr lang="en-US" smtClean="0"/>
              <a:t>9/18/2016</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6E14F165-DFC3-45CE-824A-DA363046188E}" type="slidenum">
              <a:rPr lang="en-US" smtClean="0"/>
              <a:t>‹#›</a:t>
            </a:fld>
            <a:endParaRPr lang="en-US"/>
          </a:p>
        </p:txBody>
      </p:sp>
    </p:spTree>
    <p:extLst>
      <p:ext uri="{BB962C8B-B14F-4D97-AF65-F5344CB8AC3E}">
        <p14:creationId xmlns:p14="http://schemas.microsoft.com/office/powerpoint/2010/main" val="1054867916"/>
      </p:ext>
    </p:extLst>
  </p:cSld>
  <p:clrMap bg1="dk1" tx1="lt1" bg2="dk2" tx2="lt2" accent1="accent1" accent2="accent2" accent3="accent3" accent4="accent4" accent5="accent5" accent6="accent6" hlink="hlink" folHlink="folHlink"/>
  <p:sldLayoutIdLst>
    <p:sldLayoutId id="2147483799" r:id="rId1"/>
    <p:sldLayoutId id="2147483800" r:id="rId2"/>
    <p:sldLayoutId id="2147483801" r:id="rId3"/>
    <p:sldLayoutId id="2147483802" r:id="rId4"/>
    <p:sldLayoutId id="2147483803" r:id="rId5"/>
    <p:sldLayoutId id="2147483804" r:id="rId6"/>
    <p:sldLayoutId id="2147483805" r:id="rId7"/>
    <p:sldLayoutId id="2147483806" r:id="rId8"/>
    <p:sldLayoutId id="2147483807" r:id="rId9"/>
    <p:sldLayoutId id="2147483808" r:id="rId10"/>
    <p:sldLayoutId id="2147483809" r:id="rId11"/>
    <p:sldLayoutId id="2147483810" r:id="rId12"/>
    <p:sldLayoutId id="2147483811" r:id="rId13"/>
    <p:sldLayoutId id="2147483812" r:id="rId14"/>
    <p:sldLayoutId id="2147483813" r:id="rId15"/>
    <p:sldLayoutId id="2147483814" r:id="rId16"/>
    <p:sldLayoutId id="2147483815"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bing.com/images/search?q=popular+literary+symbols&amp;view=detailv2&amp;&amp;id=CD42365747462129C81DC05720A303142C662A56&amp;selectedIndex=67&amp;ccid=jKKKjndE&amp;simid=607991766228992151&amp;thid=OIP.M8ca28a8e7744a48ffe559558cf75761do0"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www.youtube.com/watch?v=YJgqkOG_TE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hyperlink" Target="http://study.com/academy/lesson/symbols-symbolism-in-of-mice-and-men.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hyperlink" Target="http://study.com/academy/lesson/symbols-symbolism-in-of-mice-and-men.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blog.udemy.com/symbolism-in-literature/" TargetMode="External"/><Relationship Id="rId2" Type="http://schemas.openxmlformats.org/officeDocument/2006/relationships/hyperlink" Target="https://www.udemy.com/screenwriting-workshop/?tc=blog.symbolisminliterature&amp;couponCode=half-off-for-blog&amp;utm_source=blog&amp;utm_medium=udemyads&amp;utm_content=post86146&amp;utm_campaign=content-marketing-blog&amp;xref=blo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dirty="0" smtClean="0">
                <a:solidFill>
                  <a:srgbClr val="00B050"/>
                </a:solidFill>
                <a:latin typeface="Aharoni" panose="02010803020104030203" pitchFamily="2" charset="-79"/>
                <a:cs typeface="Aharoni" panose="02010803020104030203" pitchFamily="2" charset="-79"/>
              </a:rPr>
              <a:t>Symbolism</a:t>
            </a:r>
            <a:endParaRPr lang="en-US" dirty="0">
              <a:solidFill>
                <a:srgbClr val="00B050"/>
              </a:solidFill>
              <a:latin typeface="Aharoni" panose="02010803020104030203" pitchFamily="2" charset="-79"/>
              <a:cs typeface="Aharoni" panose="02010803020104030203" pitchFamily="2" charset="-79"/>
            </a:endParaRPr>
          </a:p>
        </p:txBody>
      </p:sp>
      <p:sp>
        <p:nvSpPr>
          <p:cNvPr id="5" name="Content Placeholder 4"/>
          <p:cNvSpPr>
            <a:spLocks noGrp="1"/>
          </p:cNvSpPr>
          <p:nvPr>
            <p:ph idx="1"/>
          </p:nvPr>
        </p:nvSpPr>
        <p:spPr>
          <a:xfrm>
            <a:off x="1103312" y="1290182"/>
            <a:ext cx="8946541" cy="4958218"/>
          </a:xfrm>
        </p:spPr>
        <p:txBody>
          <a:bodyPr>
            <a:normAutofit fontScale="85000" lnSpcReduction="10000"/>
          </a:bodyPr>
          <a:lstStyle/>
          <a:p>
            <a:pPr marL="0" indent="0">
              <a:buNone/>
            </a:pPr>
            <a:endParaRPr lang="en-US" dirty="0"/>
          </a:p>
          <a:p>
            <a:r>
              <a:rPr lang="en-US" b="1" dirty="0"/>
              <a:t>“Why do writers use symbolism?” Okay, so let’s say you have a headache and you </a:t>
            </a:r>
            <a:r>
              <a:rPr lang="en-US" b="1" dirty="0" err="1"/>
              <a:t>wanna</a:t>
            </a:r>
            <a:r>
              <a:rPr lang="en-US" b="1" dirty="0"/>
              <a:t> tell someone about it and you say, “I have a headache!” and other people are like, “Yeah, whatever. Everybody gets headaches.” But your headache is not a regular headache, it’s a serious headache, so you say, “My brain is on fire!” to try to help these people understand that this is a headache that needs attention! That’s a metaphor, right? And you use it so that you can be understood. Now let’s say you want to take those same imagistic principles but apply them to a much more complex idea than having a headache, like, for instance, the yearning that one feels for one’s dreams. And you can see the dream but you can’t cross the bay to get to the green light that embodies your dream. And you want to talk about how socio-economic class in America is a barrier – a bay-like barrier, some would say – that stands between you and the green light and makes that gap unbridgeable. Now, you can just talk about that stuff directly, but when you talk about it symbolically, it becomes more powerful, because instead of being abstract it becomes kind of observable…. So I think that’s why</a:t>
            </a:r>
            <a:r>
              <a:rPr lang="en-US" b="1" dirty="0" smtClean="0"/>
              <a:t>.” [The Great Gatsby]</a:t>
            </a:r>
            <a:endParaRPr lang="en-US" dirty="0"/>
          </a:p>
          <a:p>
            <a:r>
              <a:rPr lang="en-US" b="1" dirty="0"/>
              <a:t>							</a:t>
            </a:r>
            <a:r>
              <a:rPr lang="en-US" b="1" dirty="0" smtClean="0"/>
              <a:t>                                         ------</a:t>
            </a:r>
            <a:r>
              <a:rPr lang="en-US" b="1" dirty="0"/>
              <a:t>John Green</a:t>
            </a:r>
            <a:endParaRPr lang="en-US" dirty="0"/>
          </a:p>
          <a:p>
            <a:endParaRPr lang="en-US" dirty="0"/>
          </a:p>
        </p:txBody>
      </p:sp>
    </p:spTree>
    <p:extLst>
      <p:ext uri="{BB962C8B-B14F-4D97-AF65-F5344CB8AC3E}">
        <p14:creationId xmlns:p14="http://schemas.microsoft.com/office/powerpoint/2010/main" val="37600567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Stretching the 9</a:t>
            </a:r>
            <a:r>
              <a:rPr lang="en-US" baseline="30000" dirty="0" smtClean="0">
                <a:solidFill>
                  <a:srgbClr val="FFFF00"/>
                </a:solidFill>
              </a:rPr>
              <a:t>th</a:t>
            </a:r>
            <a:r>
              <a:rPr lang="en-US" dirty="0" smtClean="0">
                <a:solidFill>
                  <a:srgbClr val="FFFF00"/>
                </a:solidFill>
              </a:rPr>
              <a:t> grade brain…..look for nuanced symbols...</a:t>
            </a:r>
            <a:endParaRPr lang="en-US" dirty="0">
              <a:solidFill>
                <a:srgbClr val="FFFF00"/>
              </a:solidFill>
            </a:endParaRPr>
          </a:p>
        </p:txBody>
      </p:sp>
      <p:sp>
        <p:nvSpPr>
          <p:cNvPr id="3" name="Content Placeholder 2"/>
          <p:cNvSpPr>
            <a:spLocks noGrp="1"/>
          </p:cNvSpPr>
          <p:nvPr>
            <p:ph idx="1"/>
          </p:nvPr>
        </p:nvSpPr>
        <p:spPr/>
        <p:txBody>
          <a:bodyPr>
            <a:normAutofit fontScale="70000" lnSpcReduction="20000"/>
          </a:bodyPr>
          <a:lstStyle/>
          <a:p>
            <a:r>
              <a:rPr lang="en-US" b="1" dirty="0"/>
              <a:t>What Are Some Examples of More Subtle Symbolism in Literature?</a:t>
            </a:r>
          </a:p>
          <a:p>
            <a:r>
              <a:rPr lang="en-US" dirty="0"/>
              <a:t>Sometimes, symbols are far more subtle, and not as immediately obvious.  These examples of symbolism are just as important to the plot of the story, but require a little more thought before they are identified.</a:t>
            </a:r>
          </a:p>
          <a:p>
            <a:r>
              <a:rPr lang="en-US" dirty="0"/>
              <a:t>In Harper Lee’s novel “To Kill a Mockingbird”, there is a scene where the character Atticus Finch is called upon to put down a rabid dog.  The Sheriff of the town does not step in to do this, even though it is his job.  This leaves Atticus, a lawyer, to stare down an angry animal himself.  This scene is actually symbolic of the racial tension in the story.  Atticus is also responsible for defending the innocence of a black man against a tide of angry townspeople.  The two are similarly dangerous situations for Atticus, and in both cases, he alone is tasked with doing the right thing.</a:t>
            </a:r>
          </a:p>
          <a:p>
            <a:r>
              <a:rPr lang="en-US" dirty="0"/>
              <a:t>Another more subtle symbol is the Overlook Hotel in Stephen King’s “The Shining”.  While there are frightening things happening all around in that novel, the aspect tying them all together is the setting itself.  It represents isolation, and becomes a physical manifestation of everything happening inside the mind of the now-crazed caretaker.</a:t>
            </a:r>
          </a:p>
          <a:p>
            <a:r>
              <a:rPr lang="en-US" dirty="0"/>
              <a:t>Understanding literature does not have to be intimidating.  It just takes some basic familiarity, and some good guidance to get you started.  Check out some of these courses at </a:t>
            </a:r>
            <a:r>
              <a:rPr lang="en-US" dirty="0" err="1"/>
              <a:t>Udemy</a:t>
            </a:r>
            <a:r>
              <a:rPr lang="en-US" dirty="0"/>
              <a:t>, for more help interpreting the classics:</a:t>
            </a:r>
          </a:p>
          <a:p>
            <a:endParaRPr lang="en-US" dirty="0"/>
          </a:p>
        </p:txBody>
      </p:sp>
    </p:spTree>
    <p:extLst>
      <p:ext uri="{BB962C8B-B14F-4D97-AF65-F5344CB8AC3E}">
        <p14:creationId xmlns:p14="http://schemas.microsoft.com/office/powerpoint/2010/main" val="25725931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What did you learn?</a:t>
            </a:r>
            <a:endParaRPr lang="en-US" dirty="0">
              <a:solidFill>
                <a:srgbClr val="FFFF00"/>
              </a:solidFill>
            </a:endParaRPr>
          </a:p>
        </p:txBody>
      </p:sp>
      <p:sp>
        <p:nvSpPr>
          <p:cNvPr id="3" name="Content Placeholder 2"/>
          <p:cNvSpPr>
            <a:spLocks noGrp="1"/>
          </p:cNvSpPr>
          <p:nvPr>
            <p:ph idx="1"/>
          </p:nvPr>
        </p:nvSpPr>
        <p:spPr>
          <a:xfrm>
            <a:off x="1103312" y="2625969"/>
            <a:ext cx="8946541" cy="3622430"/>
          </a:xfrm>
        </p:spPr>
        <p:txBody>
          <a:bodyPr/>
          <a:lstStyle/>
          <a:p>
            <a:r>
              <a:rPr lang="en-US" dirty="0" smtClean="0"/>
              <a:t>What is symbolism?</a:t>
            </a:r>
          </a:p>
          <a:p>
            <a:r>
              <a:rPr lang="en-US" dirty="0" smtClean="0"/>
              <a:t>Why is it important in literature?</a:t>
            </a:r>
          </a:p>
          <a:p>
            <a:r>
              <a:rPr lang="en-US" dirty="0" smtClean="0"/>
              <a:t>What is an example of a symbol in </a:t>
            </a:r>
            <a:r>
              <a:rPr lang="en-US" i="1" dirty="0" smtClean="0"/>
              <a:t>The Seventh Most important Thing</a:t>
            </a:r>
            <a:r>
              <a:rPr lang="en-US" dirty="0" smtClean="0"/>
              <a:t>?  Explain how the concrete symbol becomes a bigger idea.</a:t>
            </a:r>
          </a:p>
          <a:p>
            <a:r>
              <a:rPr lang="en-US" dirty="0" smtClean="0"/>
              <a:t>What was a nuanced symbol in Of Mice an Men?  Can you stretch to the 4-level?  </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77355" y="565638"/>
            <a:ext cx="3902319" cy="2601546"/>
          </a:xfrm>
          <a:prstGeom prst="rect">
            <a:avLst/>
          </a:prstGeom>
        </p:spPr>
      </p:pic>
    </p:spTree>
    <p:extLst>
      <p:ext uri="{BB962C8B-B14F-4D97-AF65-F5344CB8AC3E}">
        <p14:creationId xmlns:p14="http://schemas.microsoft.com/office/powerpoint/2010/main" val="29931726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36956"/>
          </a:xfrm>
        </p:spPr>
        <p:txBody>
          <a:bodyPr>
            <a:normAutofit fontScale="90000"/>
          </a:bodyPr>
          <a:lstStyle/>
          <a:p>
            <a:r>
              <a:rPr lang="en-US" b="1" i="1" dirty="0"/>
              <a:t>SYMBOLISM occurs when…</a:t>
            </a:r>
            <a:r>
              <a:rPr lang="en-US" dirty="0"/>
              <a:t/>
            </a:r>
            <a:br>
              <a:rPr lang="en-US" dirty="0"/>
            </a:br>
            <a:endParaRPr lang="en-US" dirty="0"/>
          </a:p>
        </p:txBody>
      </p:sp>
      <p:sp>
        <p:nvSpPr>
          <p:cNvPr id="3" name="Content Placeholder 2"/>
          <p:cNvSpPr>
            <a:spLocks noGrp="1"/>
          </p:cNvSpPr>
          <p:nvPr>
            <p:ph idx="1"/>
          </p:nvPr>
        </p:nvSpPr>
        <p:spPr>
          <a:xfrm>
            <a:off x="838201" y="2004165"/>
            <a:ext cx="6652846" cy="4196220"/>
          </a:xfrm>
        </p:spPr>
        <p:txBody>
          <a:bodyPr/>
          <a:lstStyle/>
          <a:p>
            <a:pPr>
              <a:buNone/>
            </a:pPr>
            <a:r>
              <a:rPr lang="en-US" dirty="0" smtClean="0"/>
              <a:t>SOMETHING </a:t>
            </a:r>
            <a:r>
              <a:rPr lang="en-US" b="1" i="1" dirty="0"/>
              <a:t>CONCRETE</a:t>
            </a:r>
            <a:r>
              <a:rPr lang="en-US" dirty="0"/>
              <a:t> REPRESENTS SOMETHING </a:t>
            </a:r>
            <a:r>
              <a:rPr lang="en-US" b="1" i="1" dirty="0"/>
              <a:t>ABSTRACT.</a:t>
            </a:r>
          </a:p>
          <a:p>
            <a:pPr>
              <a:buNone/>
            </a:pPr>
            <a:r>
              <a:rPr lang="en-US" dirty="0"/>
              <a:t>	</a:t>
            </a:r>
          </a:p>
          <a:p>
            <a:pPr>
              <a:buNone/>
            </a:pPr>
            <a:r>
              <a:rPr lang="en-US" dirty="0"/>
              <a:t>When trying to analyze a symbol, consider the symbol’s</a:t>
            </a:r>
          </a:p>
          <a:p>
            <a:pPr lvl="0"/>
            <a:r>
              <a:rPr lang="en-US" dirty="0"/>
              <a:t>physical characteristics.</a:t>
            </a:r>
          </a:p>
          <a:p>
            <a:pPr lvl="0"/>
            <a:r>
              <a:rPr lang="en-US" dirty="0"/>
              <a:t>the role the symbol plays in society.</a:t>
            </a:r>
          </a:p>
          <a:p>
            <a:pPr lvl="0"/>
            <a:r>
              <a:rPr lang="en-US" dirty="0"/>
              <a:t>how the symbol fits into the plot of the novel</a:t>
            </a:r>
            <a:r>
              <a:rPr lang="en-US" dirty="0" smtClean="0"/>
              <a:t>.</a:t>
            </a:r>
          </a:p>
          <a:p>
            <a:pPr lvl="0"/>
            <a:r>
              <a:rPr lang="en-US" dirty="0" smtClean="0"/>
              <a:t>If a symbol is used over and over…..it becomes a theme</a:t>
            </a:r>
            <a:endParaRPr lang="en-US" dirty="0"/>
          </a:p>
          <a:p>
            <a:pPr lvl="0"/>
            <a:endParaRPr lang="en-US" dirty="0"/>
          </a:p>
          <a:p>
            <a:endParaRPr lang="en-US" dirty="0"/>
          </a:p>
        </p:txBody>
      </p:sp>
      <p:pic>
        <p:nvPicPr>
          <p:cNvPr id="1028" name="Picture 4" descr="http://tse1.mm.bing.net/th?&amp;id=OIP.M8ca28a8e7744a48ffe559558cf75761do0&amp;w=300&amp;h=225&amp;c=0&amp;pid=1.9&amp;rs=0&amp;p=0&amp;r=0">
            <a:hlinkClick r:id="rId2" tooltip="View image details"/>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41016" y="1758461"/>
            <a:ext cx="4366590" cy="37631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915863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937671"/>
          </a:xfrm>
        </p:spPr>
        <p:txBody>
          <a:bodyPr/>
          <a:lstStyle/>
          <a:p>
            <a:r>
              <a:rPr lang="en-US" dirty="0" smtClean="0"/>
              <a:t>Symbolism………</a:t>
            </a:r>
            <a:endParaRPr lang="en-US" dirty="0"/>
          </a:p>
        </p:txBody>
      </p:sp>
      <p:sp>
        <p:nvSpPr>
          <p:cNvPr id="3" name="Content Placeholder 2"/>
          <p:cNvSpPr>
            <a:spLocks noGrp="1"/>
          </p:cNvSpPr>
          <p:nvPr>
            <p:ph idx="1"/>
          </p:nvPr>
        </p:nvSpPr>
        <p:spPr>
          <a:xfrm>
            <a:off x="1103312" y="1390390"/>
            <a:ext cx="8946541" cy="4858010"/>
          </a:xfrm>
        </p:spPr>
        <p:txBody>
          <a:bodyPr>
            <a:normAutofit/>
          </a:bodyPr>
          <a:lstStyle/>
          <a:p>
            <a:r>
              <a:rPr lang="en-US" dirty="0"/>
              <a:t>Authors often use symbolism to bring an idea or theme to the forefront. In this lesson, we'll discuss three major symbols in John Steinbeck's ''Of Mice and Men''.</a:t>
            </a:r>
          </a:p>
          <a:p>
            <a:r>
              <a:rPr lang="en-US" b="1" dirty="0"/>
              <a:t>What is Symbolism?</a:t>
            </a:r>
          </a:p>
          <a:p>
            <a:r>
              <a:rPr lang="en-US" dirty="0"/>
              <a:t>In a literary context, </a:t>
            </a:r>
            <a:r>
              <a:rPr lang="en-US" b="1" dirty="0"/>
              <a:t>symbolism</a:t>
            </a:r>
            <a:r>
              <a:rPr lang="en-US" dirty="0"/>
              <a:t> is the use of a person, place, or thing to represent a larger, more abstract concept. Authors use symbols to engage readers, but also to address an important theme or topic. Symbols are sometimes used to discuss concepts that are large and complex, like war, for example, in order to make the topic more manageable and concrete. </a:t>
            </a:r>
          </a:p>
          <a:p>
            <a:r>
              <a:rPr lang="en-US" dirty="0"/>
              <a:t>Let's examine three major symbols from John Steinbeck's classic </a:t>
            </a:r>
            <a:r>
              <a:rPr lang="en-US" i="1" dirty="0"/>
              <a:t>Of Mice and Men</a:t>
            </a:r>
            <a:r>
              <a:rPr lang="en-US" dirty="0"/>
              <a:t>: Candy's dog, mice, and the dream farm. </a:t>
            </a:r>
          </a:p>
          <a:p>
            <a:endParaRPr lang="en-US" dirty="0"/>
          </a:p>
        </p:txBody>
      </p:sp>
    </p:spTree>
    <p:extLst>
      <p:ext uri="{BB962C8B-B14F-4D97-AF65-F5344CB8AC3E}">
        <p14:creationId xmlns:p14="http://schemas.microsoft.com/office/powerpoint/2010/main" val="24103889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How does an object become a symbol?  Good Question---Perhaps this short video can help…..</a:t>
            </a:r>
            <a:r>
              <a:rPr lang="en-US" dirty="0" smtClean="0">
                <a:sym typeface="Wingdings" panose="05000000000000000000" pitchFamily="2" charset="2"/>
              </a:rPr>
              <a:t></a:t>
            </a:r>
            <a:endParaRPr lang="en-US" dirty="0"/>
          </a:p>
        </p:txBody>
      </p:sp>
      <p:sp>
        <p:nvSpPr>
          <p:cNvPr id="3" name="Content Placeholder 2"/>
          <p:cNvSpPr>
            <a:spLocks noGrp="1"/>
          </p:cNvSpPr>
          <p:nvPr>
            <p:ph idx="1"/>
          </p:nvPr>
        </p:nvSpPr>
        <p:spPr>
          <a:xfrm>
            <a:off x="1103312" y="2977662"/>
            <a:ext cx="8946541" cy="3270737"/>
          </a:xfrm>
        </p:spPr>
        <p:txBody>
          <a:bodyPr/>
          <a:lstStyle/>
          <a:p>
            <a:r>
              <a:rPr lang="en-US" dirty="0">
                <a:hlinkClick r:id="rId2"/>
              </a:rPr>
              <a:t>https://www.youtube.com/watch?v=YJgqkOG_TEg</a:t>
            </a:r>
            <a:endParaRPr lang="en-US" dirty="0"/>
          </a:p>
          <a:p>
            <a:endParaRPr lang="en-US" dirty="0" smtClean="0"/>
          </a:p>
          <a:p>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04251" y="3483220"/>
            <a:ext cx="6210798" cy="2999642"/>
          </a:xfrm>
          <a:prstGeom prst="rect">
            <a:avLst/>
          </a:prstGeom>
        </p:spPr>
      </p:pic>
    </p:spTree>
    <p:extLst>
      <p:ext uri="{BB962C8B-B14F-4D97-AF65-F5344CB8AC3E}">
        <p14:creationId xmlns:p14="http://schemas.microsoft.com/office/powerpoint/2010/main" val="1703193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Blue Highway" panose="02010603020202020303" pitchFamily="2" charset="0"/>
              </a:rPr>
              <a:t>Candy’s Dog</a:t>
            </a:r>
            <a:endParaRPr lang="en-US" dirty="0">
              <a:latin typeface="Blue Highway" panose="02010603020202020303" pitchFamily="2" charset="0"/>
            </a:endParaRPr>
          </a:p>
        </p:txBody>
      </p:sp>
      <p:sp>
        <p:nvSpPr>
          <p:cNvPr id="3" name="Content Placeholder 2"/>
          <p:cNvSpPr>
            <a:spLocks noGrp="1"/>
          </p:cNvSpPr>
          <p:nvPr>
            <p:ph idx="1"/>
          </p:nvPr>
        </p:nvSpPr>
        <p:spPr>
          <a:xfrm>
            <a:off x="838200" y="2116899"/>
            <a:ext cx="10515600" cy="4471790"/>
          </a:xfrm>
        </p:spPr>
        <p:txBody>
          <a:bodyPr>
            <a:normAutofit fontScale="85000" lnSpcReduction="20000"/>
          </a:bodyPr>
          <a:lstStyle/>
          <a:p>
            <a:r>
              <a:rPr lang="en-US" b="1" dirty="0"/>
              <a:t>Candy's dog</a:t>
            </a:r>
            <a:r>
              <a:rPr lang="en-US" dirty="0"/>
              <a:t> symbolizes the fate of those who outlive their usefulness, like those who are seen as weak in the eyes of the world. Although Candy has protective and loving feelings toward his dog, because he's raised it from a puppy, this argument falls on deaf ears on the ranch. You can totally sympathize with Candy, right? </a:t>
            </a:r>
            <a:r>
              <a:rPr lang="en-US" dirty="0" smtClean="0">
                <a:solidFill>
                  <a:srgbClr val="FF0000"/>
                </a:solidFill>
              </a:rPr>
              <a:t>(Reading Builds Empathy)You </a:t>
            </a:r>
            <a:r>
              <a:rPr lang="en-US" dirty="0"/>
              <a:t>know what it's like to love a pet - that dog or cat or lizard or horse is your family member, your friend. </a:t>
            </a:r>
          </a:p>
          <a:p>
            <a:r>
              <a:rPr lang="en-US" dirty="0"/>
              <a:t>But, again, these feelings don't matter to anyone on the ranch but Candy. True, the dog used to be an excellent sheepdog, but the poor thing is crippled by age now and can't perform any useful duties. And though Candy </a:t>
            </a:r>
            <a:r>
              <a:rPr lang="en-US" dirty="0" smtClean="0">
                <a:solidFill>
                  <a:srgbClr val="FF0000"/>
                </a:solidFill>
              </a:rPr>
              <a:t>pleads (what does this verb choice infer about the character of Candy?)</a:t>
            </a:r>
            <a:r>
              <a:rPr lang="en-US" dirty="0" smtClean="0"/>
              <a:t> for </a:t>
            </a:r>
            <a:r>
              <a:rPr lang="en-US" dirty="0"/>
              <a:t>his pal's life, </a:t>
            </a:r>
            <a:r>
              <a:rPr lang="en-US" dirty="0">
                <a:solidFill>
                  <a:srgbClr val="FF0000"/>
                </a:solidFill>
              </a:rPr>
              <a:t>Carlson won't listen</a:t>
            </a:r>
            <a:r>
              <a:rPr lang="en-US" dirty="0"/>
              <a:t>. </a:t>
            </a:r>
            <a:r>
              <a:rPr lang="en-US" dirty="0">
                <a:solidFill>
                  <a:srgbClr val="FF0000"/>
                </a:solidFill>
              </a:rPr>
              <a:t>(what does this </a:t>
            </a:r>
            <a:r>
              <a:rPr lang="en-US" dirty="0" smtClean="0">
                <a:solidFill>
                  <a:srgbClr val="FF0000"/>
                </a:solidFill>
              </a:rPr>
              <a:t>sentence infer </a:t>
            </a:r>
            <a:r>
              <a:rPr lang="en-US" dirty="0">
                <a:solidFill>
                  <a:srgbClr val="FF0000"/>
                </a:solidFill>
              </a:rPr>
              <a:t>about the character of </a:t>
            </a:r>
            <a:r>
              <a:rPr lang="en-US" dirty="0" smtClean="0">
                <a:solidFill>
                  <a:srgbClr val="FF0000"/>
                </a:solidFill>
              </a:rPr>
              <a:t>Carlson?)  </a:t>
            </a:r>
            <a:r>
              <a:rPr lang="en-US" dirty="0" smtClean="0"/>
              <a:t>Sure</a:t>
            </a:r>
            <a:r>
              <a:rPr lang="en-US" dirty="0"/>
              <a:t>, Carlson will kill the dog humanely and quickly so it feels no pain. But he still kills the dog. </a:t>
            </a:r>
          </a:p>
          <a:p>
            <a:r>
              <a:rPr lang="en-US" dirty="0"/>
              <a:t>The symbolism here is clear: Carlson's </a:t>
            </a:r>
            <a:r>
              <a:rPr lang="en-US" dirty="0">
                <a:solidFill>
                  <a:srgbClr val="FF0000"/>
                </a:solidFill>
              </a:rPr>
              <a:t>insistence</a:t>
            </a:r>
            <a:r>
              <a:rPr lang="en-US" dirty="0"/>
              <a:t> that the dog must die because it no </a:t>
            </a:r>
            <a:r>
              <a:rPr lang="en-US" dirty="0">
                <a:solidFill>
                  <a:srgbClr val="FF0000"/>
                </a:solidFill>
              </a:rPr>
              <a:t>longer has any value </a:t>
            </a:r>
            <a:r>
              <a:rPr lang="en-US" dirty="0"/>
              <a:t>other than sentimental illustrates a law of the farm, and of the book, that any creature that is more trouble than it's worth, </a:t>
            </a:r>
            <a:r>
              <a:rPr lang="en-US" dirty="0">
                <a:solidFill>
                  <a:srgbClr val="FF0000"/>
                </a:solidFill>
              </a:rPr>
              <a:t>whether through mental or physical weakness, cannot be allowed to survive</a:t>
            </a:r>
            <a:r>
              <a:rPr lang="en-US" dirty="0"/>
              <a:t>. Candy fears this foreshadows the day when he, too, will be deemed useless; it also foreshadows Lennie's death at the hands of George later in the novel. Lennie, much like Candy's dog, is too weak (not physically, but mentally) to live in this world. Ranch life is cruel. </a:t>
            </a:r>
          </a:p>
          <a:p>
            <a:r>
              <a:rPr lang="en-US" dirty="0">
                <a:hlinkClick r:id="rId2"/>
              </a:rPr>
              <a:t>http://</a:t>
            </a:r>
            <a:r>
              <a:rPr lang="en-US" dirty="0" smtClean="0">
                <a:hlinkClick r:id="rId2"/>
              </a:rPr>
              <a:t>study.com/academy/lesson/symbols-symbolism-in-of-mice-and-men.html</a:t>
            </a:r>
            <a:endParaRPr lang="en-US" dirty="0" smtClean="0"/>
          </a:p>
          <a:p>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91419" y="147767"/>
            <a:ext cx="2375545" cy="1581434"/>
          </a:xfrm>
          <a:prstGeom prst="rect">
            <a:avLst/>
          </a:prstGeom>
        </p:spPr>
      </p:pic>
    </p:spTree>
    <p:extLst>
      <p:ext uri="{BB962C8B-B14F-4D97-AF65-F5344CB8AC3E}">
        <p14:creationId xmlns:p14="http://schemas.microsoft.com/office/powerpoint/2010/main" val="1802733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haroni" panose="02010803020104030203" pitchFamily="2" charset="-79"/>
                <a:cs typeface="Aharoni" panose="02010803020104030203" pitchFamily="2" charset="-79"/>
              </a:rPr>
              <a:t>Mice</a:t>
            </a:r>
            <a:endParaRPr lang="en-US"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a:xfrm>
            <a:off x="838200" y="2073564"/>
            <a:ext cx="10515600" cy="4502599"/>
          </a:xfrm>
        </p:spPr>
        <p:txBody>
          <a:bodyPr>
            <a:normAutofit lnSpcReduction="10000"/>
          </a:bodyPr>
          <a:lstStyle/>
          <a:p>
            <a:r>
              <a:rPr lang="en-US" b="1" dirty="0">
                <a:solidFill>
                  <a:srgbClr val="FFC000"/>
                </a:solidFill>
              </a:rPr>
              <a:t>Mice</a:t>
            </a:r>
            <a:r>
              <a:rPr lang="en-US" dirty="0">
                <a:solidFill>
                  <a:srgbClr val="FFC000"/>
                </a:solidFill>
              </a:rPr>
              <a:t> are a symbol of false hope, mostly for Lennie. </a:t>
            </a:r>
            <a:r>
              <a:rPr lang="en-US" dirty="0"/>
              <a:t>They're bound to be important (they're in the title, after all), and there are several mice images throughout the novel that support their importance. </a:t>
            </a:r>
          </a:p>
          <a:p>
            <a:r>
              <a:rPr lang="en-US" dirty="0"/>
              <a:t>The first is of a dead mouse that Lennie keeps in his pocket to pet. It's a comfort thing - Lennie likes to pet soft things, and is always hopeful that he'll get to keep them. But that hope is always dashed by Lennie's unfortunate talent for killing what he loves, like mice, his puppy, or </a:t>
            </a:r>
            <a:r>
              <a:rPr lang="en-US" dirty="0" err="1"/>
              <a:t>Curly's</a:t>
            </a:r>
            <a:r>
              <a:rPr lang="en-US" dirty="0"/>
              <a:t> wife. </a:t>
            </a:r>
          </a:p>
          <a:p>
            <a:r>
              <a:rPr lang="en-US" dirty="0">
                <a:solidFill>
                  <a:srgbClr val="FFC000"/>
                </a:solidFill>
              </a:rPr>
              <a:t>Mice, like men, are also victims of cruel fate and destiny. </a:t>
            </a:r>
            <a:r>
              <a:rPr lang="en-US" dirty="0"/>
              <a:t>Lennie may be hopeful for his future life - hopeful that he'll have more warm, cuddly creatures to love and pet - but Lennie, like these mice, like all men, is subject to the </a:t>
            </a:r>
            <a:r>
              <a:rPr lang="en-US" dirty="0">
                <a:solidFill>
                  <a:srgbClr val="FF0000"/>
                </a:solidFill>
              </a:rPr>
              <a:t>whims of destiny. </a:t>
            </a:r>
            <a:r>
              <a:rPr lang="en-US" dirty="0" smtClean="0">
                <a:solidFill>
                  <a:srgbClr val="FF0000"/>
                </a:solidFill>
              </a:rPr>
              <a:t>(What term called?) </a:t>
            </a:r>
            <a:r>
              <a:rPr lang="en-US" dirty="0" smtClean="0"/>
              <a:t>Lennie </a:t>
            </a:r>
            <a:r>
              <a:rPr lang="en-US" dirty="0"/>
              <a:t>becomes more like a mouse in this way than ever: all he hopes for is something warm and happy, but in the end he's victim to his own vulnerability, exactly like a mouse. </a:t>
            </a:r>
          </a:p>
          <a:p>
            <a:r>
              <a:rPr lang="en-US" dirty="0">
                <a:hlinkClick r:id="rId2"/>
              </a:rPr>
              <a:t>http://</a:t>
            </a:r>
            <a:r>
              <a:rPr lang="en-US" dirty="0" smtClean="0">
                <a:hlinkClick r:id="rId2"/>
              </a:rPr>
              <a:t>study.com/academy/lesson/symbols-symbolism-in-of-mice-and-men.html</a:t>
            </a:r>
            <a:endParaRPr lang="en-US" dirty="0" smtClean="0"/>
          </a:p>
          <a:p>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37070" y="89227"/>
            <a:ext cx="2681872" cy="1601461"/>
          </a:xfrm>
          <a:prstGeom prst="rect">
            <a:avLst/>
          </a:prstGeom>
        </p:spPr>
      </p:pic>
    </p:spTree>
    <p:extLst>
      <p:ext uri="{BB962C8B-B14F-4D97-AF65-F5344CB8AC3E}">
        <p14:creationId xmlns:p14="http://schemas.microsoft.com/office/powerpoint/2010/main" val="16237852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46111" y="452718"/>
            <a:ext cx="9404723" cy="1751220"/>
          </a:xfrm>
        </p:spPr>
        <p:txBody>
          <a:bodyPr/>
          <a:lstStyle/>
          <a:p>
            <a:pPr algn="ctr"/>
            <a:r>
              <a:rPr lang="en-US" b="1" dirty="0"/>
              <a:t>George and Lennie’s </a:t>
            </a:r>
            <a:r>
              <a:rPr lang="en-US" b="1" dirty="0" smtClean="0"/>
              <a:t>Farm</a:t>
            </a:r>
            <a:br>
              <a:rPr lang="en-US" b="1" dirty="0" smtClean="0"/>
            </a:br>
            <a:r>
              <a:rPr lang="en-US" sz="2400" b="1" dirty="0" smtClean="0"/>
              <a:t>(use the worksheet provided and fill out your answers independently)</a:t>
            </a:r>
            <a:endParaRPr lang="en-US" sz="2400" dirty="0"/>
          </a:p>
        </p:txBody>
      </p:sp>
      <p:sp>
        <p:nvSpPr>
          <p:cNvPr id="5" name="Content Placeholder 4"/>
          <p:cNvSpPr>
            <a:spLocks noGrp="1"/>
          </p:cNvSpPr>
          <p:nvPr>
            <p:ph idx="1"/>
          </p:nvPr>
        </p:nvSpPr>
        <p:spPr>
          <a:xfrm>
            <a:off x="801666" y="2168769"/>
            <a:ext cx="10070926" cy="4206980"/>
          </a:xfrm>
        </p:spPr>
        <p:txBody>
          <a:bodyPr>
            <a:normAutofit lnSpcReduction="10000"/>
          </a:bodyPr>
          <a:lstStyle/>
          <a:p>
            <a:r>
              <a:rPr lang="en-US" sz="2400" dirty="0" smtClean="0"/>
              <a:t>What is a farm? (concrete)</a:t>
            </a:r>
          </a:p>
          <a:p>
            <a:r>
              <a:rPr lang="en-US" sz="2400" dirty="0" smtClean="0"/>
              <a:t>What does the farm symbolize? (abstract)</a:t>
            </a:r>
          </a:p>
          <a:p>
            <a:r>
              <a:rPr lang="en-US" sz="2400" dirty="0" smtClean="0"/>
              <a:t> How does the farm move from a concrete</a:t>
            </a:r>
          </a:p>
          <a:p>
            <a:pPr marL="0" indent="0">
              <a:buNone/>
            </a:pPr>
            <a:r>
              <a:rPr lang="en-US" sz="2400" dirty="0"/>
              <a:t> </a:t>
            </a:r>
            <a:r>
              <a:rPr lang="en-US" sz="2400" dirty="0" smtClean="0"/>
              <a:t>     farm to an abstract idea?</a:t>
            </a:r>
          </a:p>
          <a:p>
            <a:r>
              <a:rPr lang="en-US" sz="2400" dirty="0" smtClean="0"/>
              <a:t> What role does the symbol play in society? </a:t>
            </a:r>
          </a:p>
          <a:p>
            <a:r>
              <a:rPr lang="en-US" sz="2400" dirty="0" smtClean="0"/>
              <a:t> Especially during the great depression? </a:t>
            </a:r>
          </a:p>
          <a:p>
            <a:r>
              <a:rPr lang="en-US" sz="2400" dirty="0" smtClean="0"/>
              <a:t>How does the symbol fit into the plot of the novel?</a:t>
            </a:r>
          </a:p>
          <a:p>
            <a:r>
              <a:rPr lang="en-US" sz="2400" dirty="0" smtClean="0"/>
              <a:t> Is this symbol used over and over again? </a:t>
            </a:r>
          </a:p>
          <a:p>
            <a:pPr lvl="4"/>
            <a:r>
              <a:rPr lang="en-US" sz="1800" dirty="0" smtClean="0"/>
              <a:t>If so, it turns into a motif/theme</a:t>
            </a:r>
          </a:p>
          <a:p>
            <a:endParaRPr lang="en-US"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80082" y="2316041"/>
            <a:ext cx="4394687" cy="2197344"/>
          </a:xfrm>
          <a:prstGeom prst="rect">
            <a:avLst/>
          </a:prstGeom>
        </p:spPr>
      </p:pic>
    </p:spTree>
    <p:extLst>
      <p:ext uri="{BB962C8B-B14F-4D97-AF65-F5344CB8AC3E}">
        <p14:creationId xmlns:p14="http://schemas.microsoft.com/office/powerpoint/2010/main" val="10820683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George and Lennie’s Farm</a:t>
            </a:r>
            <a:endParaRPr lang="en-US" dirty="0"/>
          </a:p>
        </p:txBody>
      </p:sp>
      <p:sp>
        <p:nvSpPr>
          <p:cNvPr id="3" name="Content Placeholder 2"/>
          <p:cNvSpPr>
            <a:spLocks noGrp="1"/>
          </p:cNvSpPr>
          <p:nvPr>
            <p:ph idx="1"/>
          </p:nvPr>
        </p:nvSpPr>
        <p:spPr>
          <a:xfrm>
            <a:off x="1103312" y="1277816"/>
            <a:ext cx="8946541" cy="4970584"/>
          </a:xfrm>
        </p:spPr>
        <p:txBody>
          <a:bodyPr>
            <a:normAutofit fontScale="77500" lnSpcReduction="20000"/>
          </a:bodyPr>
          <a:lstStyle/>
          <a:p>
            <a:endParaRPr lang="en-US" dirty="0" smtClean="0"/>
          </a:p>
          <a:p>
            <a:r>
              <a:rPr lang="en-US" dirty="0" smtClean="0"/>
              <a:t>What is a farm: </a:t>
            </a:r>
            <a:r>
              <a:rPr lang="en-US" dirty="0" smtClean="0">
                <a:solidFill>
                  <a:srgbClr val="FFFF00"/>
                </a:solidFill>
              </a:rPr>
              <a:t>A farm is a area that raises fool and animals for others.  It is a profession that takes hard work, long hours, and tenacity.  A farm is also on a large piece of land.  It provides space and  peace.  The farm is an American icon.  This is the backbone of our heartland.</a:t>
            </a:r>
            <a:endParaRPr lang="en-US" dirty="0"/>
          </a:p>
          <a:p>
            <a:r>
              <a:rPr lang="en-US" dirty="0" smtClean="0"/>
              <a:t>What </a:t>
            </a:r>
            <a:r>
              <a:rPr lang="en-US" dirty="0"/>
              <a:t>does the farm symbolize? How does it move from a concrete farm to an abstract idea</a:t>
            </a:r>
            <a:r>
              <a:rPr lang="en-US" dirty="0" smtClean="0"/>
              <a:t>?</a:t>
            </a:r>
            <a:r>
              <a:rPr lang="en-US" dirty="0" smtClean="0">
                <a:solidFill>
                  <a:srgbClr val="FFFF00"/>
                </a:solidFill>
              </a:rPr>
              <a:t> The farm symbolizes a life that is free, independent, idyllic life.  A life where a man can make his own decisions, make his own money, have a purpose in life---a roof over his head.  </a:t>
            </a:r>
            <a:endParaRPr lang="en-US" dirty="0">
              <a:solidFill>
                <a:srgbClr val="FFFF00"/>
              </a:solidFill>
            </a:endParaRPr>
          </a:p>
          <a:p>
            <a:r>
              <a:rPr lang="en-US" dirty="0"/>
              <a:t>What role does the symbol play in society?  Especially during the great depression</a:t>
            </a:r>
            <a:r>
              <a:rPr lang="en-US" dirty="0" smtClean="0"/>
              <a:t>? </a:t>
            </a:r>
            <a:r>
              <a:rPr lang="en-US" dirty="0" smtClean="0">
                <a:solidFill>
                  <a:srgbClr val="FFFF00"/>
                </a:solidFill>
              </a:rPr>
              <a:t>This symbol reiterates that the men want a piece of the American Dream---a simple home and land of their own.  A place to enjoy liberation and freedom.  These are important ideas in the American fabric.  Freedom is  right in this country and the farm provides the evidence that it exists for the men.  In addition, liberty---the right to pursue happiness---is something all men seek.  This overshadows money and materialism.  Instead the farm would give them these things.  In addition, the farm would provide them companionship and value.  </a:t>
            </a:r>
            <a:r>
              <a:rPr lang="en-US" dirty="0" smtClean="0"/>
              <a:t>______________________________________________</a:t>
            </a:r>
            <a:endParaRPr lang="en-US" dirty="0"/>
          </a:p>
          <a:p>
            <a:r>
              <a:rPr lang="en-US" dirty="0"/>
              <a:t>How does the symbol </a:t>
            </a:r>
            <a:r>
              <a:rPr lang="en-US" dirty="0" smtClean="0"/>
              <a:t>fit </a:t>
            </a:r>
            <a:r>
              <a:rPr lang="en-US" dirty="0"/>
              <a:t>into the plot of the novel?_________________</a:t>
            </a:r>
          </a:p>
          <a:p>
            <a:r>
              <a:rPr lang="en-US" dirty="0"/>
              <a:t>Is this symbol used over and over again?  ____________________</a:t>
            </a:r>
          </a:p>
          <a:p>
            <a:pPr lvl="1"/>
            <a:r>
              <a:rPr lang="en-US" dirty="0"/>
              <a:t>If so, it turns into a motif/theme</a:t>
            </a:r>
          </a:p>
          <a:p>
            <a:endParaRPr lang="en-US" dirty="0"/>
          </a:p>
        </p:txBody>
      </p:sp>
    </p:spTree>
    <p:extLst>
      <p:ext uri="{BB962C8B-B14F-4D97-AF65-F5344CB8AC3E}">
        <p14:creationId xmlns:p14="http://schemas.microsoft.com/office/powerpoint/2010/main" val="14889596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46111" y="452718"/>
            <a:ext cx="10631489" cy="1400530"/>
          </a:xfrm>
        </p:spPr>
        <p:txBody>
          <a:bodyPr/>
          <a:lstStyle/>
          <a:p>
            <a:pPr algn="ctr"/>
            <a:r>
              <a:rPr lang="en-US" dirty="0" smtClean="0">
                <a:solidFill>
                  <a:srgbClr val="FFFF00"/>
                </a:solidFill>
              </a:rPr>
              <a:t>Symbolism is a necessity in Literature</a:t>
            </a:r>
            <a:endParaRPr lang="en-US" dirty="0">
              <a:solidFill>
                <a:srgbClr val="FFFF00"/>
              </a:solidFill>
            </a:endParaRPr>
          </a:p>
        </p:txBody>
      </p:sp>
      <p:sp>
        <p:nvSpPr>
          <p:cNvPr id="7" name="Content Placeholder 6"/>
          <p:cNvSpPr>
            <a:spLocks noGrp="1"/>
          </p:cNvSpPr>
          <p:nvPr>
            <p:ph idx="1"/>
          </p:nvPr>
        </p:nvSpPr>
        <p:spPr>
          <a:xfrm>
            <a:off x="1103312" y="1852246"/>
            <a:ext cx="8946541" cy="4665785"/>
          </a:xfrm>
        </p:spPr>
        <p:txBody>
          <a:bodyPr>
            <a:normAutofit fontScale="85000" lnSpcReduction="10000"/>
          </a:bodyPr>
          <a:lstStyle/>
          <a:p>
            <a:r>
              <a:rPr lang="en-US" b="1" dirty="0"/>
              <a:t>Why is symbolism important?</a:t>
            </a:r>
          </a:p>
          <a:p>
            <a:r>
              <a:rPr lang="en-US" dirty="0"/>
              <a:t>It gives nuance to a story.  If you were to </a:t>
            </a:r>
            <a:r>
              <a:rPr lang="en-US" dirty="0">
                <a:hlinkClick r:id="rId2" tooltip="Screenwriting Workshop"/>
              </a:rPr>
              <a:t>write a screenplay</a:t>
            </a:r>
            <a:r>
              <a:rPr lang="en-US" dirty="0"/>
              <a:t>, it would not be very fun for either you or your audience if you had to flatly explain the significance of every single thing.  Let’s look at some movies like the Star Wars franchise.  It is not necessary for the characters onscreen to continually point who the good guys and bad guys are.  There is plenty of symbolism around for the audience to pick up on.  The Jedi are dressed in light colors, while the menacing Darth Vader looms large in all black.  It is a thematic representation of light vs. darkness, only nobody is required to say it in order for audiences to understand it.</a:t>
            </a:r>
          </a:p>
          <a:p>
            <a:r>
              <a:rPr lang="en-US" dirty="0"/>
              <a:t>Symbolism also reinforces the ideas you want your audience to remember in your story.  In the Harry Potter series, the main character was given a scar on his forehead when an evil wizard harmed him as a baby.  As a young adult, whenever Harry’s scar begins to hurt, the audience understands that to mean that the villain must be nearby.  The evil wizard’s ability to harm the main character without even being physically present is an action which symbolizes how dangerous he is.</a:t>
            </a:r>
          </a:p>
          <a:p>
            <a:r>
              <a:rPr lang="en-US" dirty="0">
                <a:hlinkClick r:id="rId3"/>
              </a:rPr>
              <a:t>https://blog.udemy.com/symbolism-in-literature</a:t>
            </a:r>
            <a:r>
              <a:rPr lang="en-US" dirty="0" smtClean="0">
                <a:hlinkClick r:id="rId3"/>
              </a:rPr>
              <a:t>/</a:t>
            </a:r>
            <a:endParaRPr lang="en-US" dirty="0" smtClean="0"/>
          </a:p>
          <a:p>
            <a:endParaRPr lang="en-US" dirty="0"/>
          </a:p>
        </p:txBody>
      </p:sp>
    </p:spTree>
    <p:extLst>
      <p:ext uri="{BB962C8B-B14F-4D97-AF65-F5344CB8AC3E}">
        <p14:creationId xmlns:p14="http://schemas.microsoft.com/office/powerpoint/2010/main" val="54705781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xmlns=""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119</TotalTime>
  <Words>1422</Words>
  <Application>Microsoft Office PowerPoint</Application>
  <PresentationFormat>Custom</PresentationFormat>
  <Paragraphs>63</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Ion</vt:lpstr>
      <vt:lpstr>Symbolism</vt:lpstr>
      <vt:lpstr>SYMBOLISM occurs when… </vt:lpstr>
      <vt:lpstr>Symbolism………</vt:lpstr>
      <vt:lpstr>How does an object become a symbol?  Good Question---Perhaps this short video can help…..</vt:lpstr>
      <vt:lpstr>Candy’s Dog</vt:lpstr>
      <vt:lpstr>Mice</vt:lpstr>
      <vt:lpstr>George and Lennie’s Farm (use the worksheet provided and fill out your answers independently)</vt:lpstr>
      <vt:lpstr>George and Lennie’s Farm</vt:lpstr>
      <vt:lpstr>Symbolism is a necessity in Literature</vt:lpstr>
      <vt:lpstr>Stretching the 9th grade brain…..look for nuanced symbols...</vt:lpstr>
      <vt:lpstr>What did you learn?</vt:lpstr>
    </vt:vector>
  </TitlesOfParts>
  <Company>Mayfield City Schools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Symbolism</dc:title>
  <dc:creator>MFCSD</dc:creator>
  <cp:lastModifiedBy>Matthew</cp:lastModifiedBy>
  <cp:revision>16</cp:revision>
  <dcterms:created xsi:type="dcterms:W3CDTF">2016-09-13T12:29:25Z</dcterms:created>
  <dcterms:modified xsi:type="dcterms:W3CDTF">2016-09-18T18:13:28Z</dcterms:modified>
</cp:coreProperties>
</file>