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9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7" r:id="rId8"/>
    <p:sldId id="261" r:id="rId9"/>
    <p:sldId id="262" r:id="rId10"/>
    <p:sldId id="263" r:id="rId11"/>
    <p:sldId id="264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25AE17C7-B787-4E50-994D-5E804113A1E9}" type="datetime4">
              <a:rPr lang="en-US" smtClean="0"/>
              <a:pPr/>
              <a:t>September 18, 2016</a:t>
            </a:fld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7A28-FA93-4136-BDC1-BCCB2687E678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FBC0-13B8-4B1E-B170-BBEED4A77C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7A28-FA93-4136-BDC1-BCCB2687E678}" type="datetimeFigureOut">
              <a:rPr lang="en-US" smtClean="0"/>
              <a:pPr/>
              <a:t>9/18/2016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FBC0-13B8-4B1E-B170-BBEED4A77C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995D68B-21AC-438B-BECE-4F17DA129F19}" type="datetime4">
              <a:rPr lang="en-US" smtClean="0"/>
              <a:pPr/>
              <a:t>September 18, 2016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FCF-2EA5-4FF5-AF14-1CA9C8854AAB}" type="datetime4">
              <a:rPr lang="en-US" smtClean="0"/>
              <a:pPr/>
              <a:t>September 18, 2016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9E781C6-1634-4A56-B2BE-62150BE83935}" type="datetime4">
              <a:rPr lang="en-US" smtClean="0"/>
              <a:pPr/>
              <a:t>September 18, 2016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A9372AC2-3C75-4F5F-A929-48958086FE36}" type="datetime4">
              <a:rPr lang="en-US" smtClean="0"/>
              <a:pPr/>
              <a:t>September 18, 2016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09CF4-4C1A-45DC-BADA-6EFF91CB9ABB}" type="datetime4">
              <a:rPr lang="en-US" smtClean="0"/>
              <a:pPr/>
              <a:t>September 18, 2016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51C0-B478-4858-ABC7-96406A1C0480}" type="datetime4">
              <a:rPr lang="en-US" smtClean="0"/>
              <a:pPr/>
              <a:t>September 18, 2016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867641A-9D94-4BD6-862F-F651067079BC}" type="datetime4">
              <a:rPr lang="en-US" smtClean="0"/>
              <a:pPr/>
              <a:t>September 18, 2016</a:t>
            </a:fld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D74F0C02-0EF4-4745-9D82-E8D3F59464E3}" type="datetime4">
              <a:rPr lang="en-US" smtClean="0"/>
              <a:pPr/>
              <a:t>September 18, 2016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87367800-479D-41B0-B3F2-2DCE95BA1381}" type="datetime4">
              <a:rPr lang="en-US" smtClean="0"/>
              <a:pPr/>
              <a:t>September 18,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</p:sldLayoutIdLst>
  <p:hf sldNum="0" hdr="0" ftr="0" dt="0"/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A5M90DnTj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1009108"/>
          </a:xfrm>
        </p:spPr>
        <p:txBody>
          <a:bodyPr>
            <a:noAutofit/>
          </a:bodyPr>
          <a:lstStyle/>
          <a:p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smtClean="0"/>
              <a:t>THEME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13836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l"/>
            <a:r>
              <a:rPr lang="en-US" sz="2400" b="1" dirty="0"/>
              <a:t>Common </a:t>
            </a:r>
            <a:r>
              <a:rPr lang="en-US" sz="2400" b="1" dirty="0" smtClean="0"/>
              <a:t>themes are often based </a:t>
            </a:r>
            <a:r>
              <a:rPr lang="en-US" sz="2400" b="1" dirty="0"/>
              <a:t>on the following subjects:</a:t>
            </a:r>
          </a:p>
          <a:p>
            <a:pPr algn="l"/>
            <a:endParaRPr lang="en-US" sz="2400" dirty="0" smtClean="0"/>
          </a:p>
          <a:p>
            <a:pPr algn="l"/>
            <a:r>
              <a:rPr lang="en-US" sz="2400" dirty="0" smtClean="0"/>
              <a:t>Friendship</a:t>
            </a:r>
            <a:r>
              <a:rPr lang="en-US" sz="2400" dirty="0"/>
              <a:t>					Power/Weakness</a:t>
            </a:r>
          </a:p>
          <a:p>
            <a:pPr algn="l"/>
            <a:r>
              <a:rPr lang="en-US" sz="2400" dirty="0"/>
              <a:t>Survival					Poverty/Wealth</a:t>
            </a:r>
          </a:p>
          <a:p>
            <a:pPr algn="l"/>
            <a:r>
              <a:rPr lang="en-US" sz="2400" dirty="0"/>
              <a:t>Family						Prejudice</a:t>
            </a:r>
          </a:p>
          <a:p>
            <a:pPr algn="l"/>
            <a:r>
              <a:rPr lang="en-US" sz="2400" dirty="0"/>
              <a:t>Love/Hate					Laws/Justice</a:t>
            </a:r>
          </a:p>
          <a:p>
            <a:pPr algn="l"/>
            <a:r>
              <a:rPr lang="en-US" sz="2400" dirty="0"/>
              <a:t>Life/Death					Honesty</a:t>
            </a:r>
          </a:p>
          <a:p>
            <a:pPr algn="l"/>
            <a:r>
              <a:rPr lang="en-US" sz="2400" dirty="0"/>
              <a:t>Freedom					</a:t>
            </a:r>
            <a:r>
              <a:rPr lang="en-US" sz="2400" dirty="0" smtClean="0"/>
              <a:t>Belonging/Isolation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/>
              <a:t>Common Themes </a:t>
            </a:r>
            <a:r>
              <a:rPr lang="en-US" dirty="0"/>
              <a:t>-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66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4000" dirty="0"/>
              <a:t>Choose one of </a:t>
            </a:r>
            <a:r>
              <a:rPr lang="en-US" sz="4000" dirty="0" smtClean="0"/>
              <a:t>the </a:t>
            </a:r>
            <a:r>
              <a:rPr lang="en-US" sz="4000" dirty="0"/>
              <a:t>subjects and write a complete sentence that would express a point of view about the subject.</a:t>
            </a:r>
          </a:p>
          <a:p>
            <a:endParaRPr lang="en-US" sz="4000" i="1" dirty="0" smtClean="0"/>
          </a:p>
          <a:p>
            <a:r>
              <a:rPr lang="en-US" sz="4000" i="1" dirty="0" smtClean="0"/>
              <a:t>Example</a:t>
            </a:r>
            <a:r>
              <a:rPr lang="en-US" sz="4000" i="1" dirty="0"/>
              <a:t>: Underestimating the power of nature can ruin </a:t>
            </a:r>
            <a:r>
              <a:rPr lang="en-US" sz="4000" i="1" dirty="0" smtClean="0"/>
              <a:t>one’s </a:t>
            </a:r>
            <a:r>
              <a:rPr lang="en-US" sz="4000" i="1" dirty="0"/>
              <a:t>chances of survival</a:t>
            </a:r>
            <a:r>
              <a:rPr lang="en-US" i="1" dirty="0"/>
              <a:t>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TRY IT!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2675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742950" indent="-742950" algn="l">
              <a:buAutoNum type="arabicPeriod"/>
            </a:pPr>
            <a:r>
              <a:rPr lang="en-US" sz="4000" dirty="0" smtClean="0"/>
              <a:t>Watch the video: “</a:t>
            </a:r>
            <a:r>
              <a:rPr lang="en-US" sz="4000" dirty="0" smtClean="0">
                <a:hlinkClick r:id="rId2"/>
              </a:rPr>
              <a:t>I Would Run to You</a:t>
            </a:r>
            <a:r>
              <a:rPr lang="en-US" sz="4000" dirty="0" smtClean="0"/>
              <a:t>.”</a:t>
            </a:r>
          </a:p>
          <a:p>
            <a:pPr marL="742950" indent="-742950" algn="l">
              <a:buAutoNum type="arabicPeriod"/>
            </a:pPr>
            <a:r>
              <a:rPr lang="en-US" sz="4000" dirty="0" smtClean="0"/>
              <a:t>Brainstorm the major topics addressed in the video.</a:t>
            </a:r>
          </a:p>
          <a:p>
            <a:pPr marL="742950" indent="-742950" algn="l">
              <a:buAutoNum type="arabicPeriod"/>
            </a:pPr>
            <a:r>
              <a:rPr lang="en-US" sz="4000" dirty="0" smtClean="0"/>
              <a:t>Develop a universal theme statement.</a:t>
            </a:r>
          </a:p>
          <a:p>
            <a:pPr marL="742950" indent="-742950" algn="l">
              <a:buAutoNum type="arabicPeriod"/>
            </a:pPr>
            <a:r>
              <a:rPr lang="en-US" sz="4000" dirty="0" smtClean="0"/>
              <a:t>Explain where the theme emerges and how it develops.  Address whether characters, setting, plot, or a combination develop the theme.</a:t>
            </a:r>
            <a:endParaRPr lang="en-US" sz="4000" dirty="0"/>
          </a:p>
          <a:p>
            <a:endParaRPr lang="en-US" sz="4000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TRY </a:t>
            </a:r>
            <a:r>
              <a:rPr lang="en-US" sz="3600" smtClean="0"/>
              <a:t>IT again!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191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3200" b="1" dirty="0"/>
              <a:t>RL</a:t>
            </a:r>
            <a:r>
              <a:rPr lang="en-US" sz="3200" b="1" dirty="0" smtClean="0"/>
              <a:t>.9-10.2</a:t>
            </a:r>
            <a:r>
              <a:rPr lang="en-US" sz="3200" dirty="0" smtClean="0"/>
              <a:t> I can </a:t>
            </a:r>
            <a:r>
              <a:rPr lang="en-US" sz="3200" u="sng" dirty="0" smtClean="0"/>
              <a:t>determine </a:t>
            </a:r>
            <a:r>
              <a:rPr lang="en-US" sz="3200" u="sng" dirty="0"/>
              <a:t>a theme or central idea of a text</a:t>
            </a:r>
            <a:r>
              <a:rPr lang="en-US" sz="3200" dirty="0"/>
              <a:t> and </a:t>
            </a:r>
            <a:r>
              <a:rPr lang="en-US" sz="3200" u="sng" dirty="0"/>
              <a:t>analyze in detail its development over the course of the text</a:t>
            </a:r>
            <a:r>
              <a:rPr lang="en-US" sz="3200" dirty="0"/>
              <a:t>, including </a:t>
            </a:r>
            <a:r>
              <a:rPr lang="en-US" sz="3200" u="sng" dirty="0"/>
              <a:t>how it emerges</a:t>
            </a:r>
            <a:r>
              <a:rPr lang="en-US" sz="3200" dirty="0"/>
              <a:t> and </a:t>
            </a:r>
            <a:r>
              <a:rPr lang="en-US" sz="3200" u="sng" dirty="0"/>
              <a:t>is shaped and refined by specific </a:t>
            </a:r>
            <a:r>
              <a:rPr lang="en-US" sz="3200" u="sng" dirty="0" smtClean="0"/>
              <a:t>details</a:t>
            </a:r>
            <a:r>
              <a:rPr lang="en-US" sz="3200" dirty="0" smtClean="0"/>
              <a:t>.</a:t>
            </a:r>
          </a:p>
          <a:p>
            <a:pPr marL="457200" indent="-457200" algn="l">
              <a:buFont typeface="Arial"/>
              <a:buChar char="•"/>
            </a:pPr>
            <a:r>
              <a:rPr lang="en-US" sz="3200" b="1" dirty="0"/>
              <a:t>RL.9-</a:t>
            </a:r>
            <a:r>
              <a:rPr lang="en-US" sz="3200" b="1" dirty="0" smtClean="0"/>
              <a:t>10.3</a:t>
            </a:r>
            <a:r>
              <a:rPr lang="en-US" sz="3200" dirty="0" smtClean="0"/>
              <a:t> I </a:t>
            </a:r>
            <a:r>
              <a:rPr lang="en-US" sz="3200" u="sng" dirty="0" smtClean="0"/>
              <a:t>can analyze </a:t>
            </a:r>
            <a:r>
              <a:rPr lang="en-US" sz="3200" u="sng" dirty="0"/>
              <a:t>how complex characters</a:t>
            </a:r>
            <a:r>
              <a:rPr lang="en-US" sz="3200" dirty="0"/>
              <a:t> </a:t>
            </a:r>
            <a:r>
              <a:rPr lang="en-US" sz="3200" dirty="0" smtClean="0"/>
              <a:t>develop </a:t>
            </a:r>
            <a:r>
              <a:rPr lang="en-US" sz="3200" dirty="0"/>
              <a:t>over the course of a text, interact with other characters, and advance the plot or </a:t>
            </a:r>
            <a:r>
              <a:rPr lang="en-US" sz="3200" u="sng" dirty="0"/>
              <a:t>develop the theme</a:t>
            </a:r>
            <a:r>
              <a:rPr lang="en-US" sz="3200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79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 </a:t>
            </a:r>
            <a:endParaRPr lang="en-US" sz="3600" dirty="0"/>
          </a:p>
          <a:p>
            <a:pPr marL="342900" lvl="0" indent="-342900" algn="l">
              <a:buFont typeface="Arial"/>
              <a:buChar char="•"/>
            </a:pPr>
            <a:r>
              <a:rPr lang="en-US" sz="3600" dirty="0" smtClean="0"/>
              <a:t>How do authors use plot, setting, characters, and symbols to develop universal themes?</a:t>
            </a:r>
            <a:endParaRPr lang="en-US" sz="3600" dirty="0"/>
          </a:p>
          <a:p>
            <a:pPr marL="342900" lvl="0" indent="-342900" algn="l">
              <a:buFont typeface="Arial"/>
              <a:buChar char="•"/>
            </a:pPr>
            <a:endParaRPr lang="en-US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4600" y="404901"/>
            <a:ext cx="4114800" cy="1214700"/>
          </a:xfrm>
        </p:spPr>
        <p:txBody>
          <a:bodyPr>
            <a:normAutofit/>
          </a:bodyPr>
          <a:lstStyle/>
          <a:p>
            <a:r>
              <a:rPr lang="en-US" sz="2400" dirty="0"/>
              <a:t>Essential </a:t>
            </a:r>
            <a:r>
              <a:rPr lang="en-US" sz="2400" dirty="0" smtClean="0"/>
              <a:t>Question: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03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lvl="0" indent="-342900" algn="l">
              <a:buFont typeface="Arial"/>
              <a:buChar char="•"/>
            </a:pPr>
            <a:r>
              <a:rPr lang="en-US" sz="3200" dirty="0" smtClean="0"/>
              <a:t>Literary texts convey insights </a:t>
            </a:r>
            <a:r>
              <a:rPr lang="en-US" sz="3200" dirty="0"/>
              <a:t>or </a:t>
            </a:r>
            <a:r>
              <a:rPr lang="en-US" sz="3200" dirty="0" smtClean="0"/>
              <a:t>messages </a:t>
            </a:r>
            <a:r>
              <a:rPr lang="en-US" sz="3200" dirty="0"/>
              <a:t>about life.</a:t>
            </a:r>
          </a:p>
          <a:p>
            <a:pPr marL="342900" lvl="0" indent="-342900" algn="l">
              <a:buFont typeface="Arial"/>
              <a:buChar char="•"/>
            </a:pPr>
            <a:r>
              <a:rPr lang="en-US" sz="3200" dirty="0" smtClean="0"/>
              <a:t>There is </a:t>
            </a:r>
            <a:r>
              <a:rPr lang="en-US" sz="3200" dirty="0"/>
              <a:t>a </a:t>
            </a:r>
            <a:r>
              <a:rPr lang="en-US" sz="3200" dirty="0" smtClean="0"/>
              <a:t>direct relationship </a:t>
            </a:r>
            <a:r>
              <a:rPr lang="en-US" sz="3200" dirty="0"/>
              <a:t>between the theme </a:t>
            </a:r>
            <a:r>
              <a:rPr lang="en-US" sz="3200" dirty="0" smtClean="0"/>
              <a:t>and one or more of the following: characters</a:t>
            </a:r>
            <a:r>
              <a:rPr lang="en-US" sz="3200" dirty="0"/>
              <a:t>, </a:t>
            </a:r>
            <a:r>
              <a:rPr lang="en-US" sz="3200" dirty="0" smtClean="0"/>
              <a:t>setting, plot, and symbols.</a:t>
            </a:r>
          </a:p>
          <a:p>
            <a:pPr marL="342900" lvl="0" indent="-342900" algn="l">
              <a:buFont typeface="Arial"/>
              <a:buChar char="•"/>
            </a:pPr>
            <a:r>
              <a:rPr lang="en-US" sz="3200" dirty="0" smtClean="0"/>
              <a:t>When a character learns a lesson in the text, that lesson serves as one of the text’s themes.</a:t>
            </a:r>
            <a:endParaRPr lang="en-US" sz="3200" dirty="0"/>
          </a:p>
          <a:p>
            <a:pPr algn="l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4600" y="588946"/>
            <a:ext cx="4114800" cy="1087454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Enduring Understandings: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57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17521" y="1917127"/>
            <a:ext cx="8695195" cy="467681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200" b="1" dirty="0" smtClean="0"/>
              <a:t>THEME:</a:t>
            </a:r>
            <a:r>
              <a:rPr lang="en-US" sz="3200" dirty="0" smtClean="0"/>
              <a:t> A </a:t>
            </a:r>
            <a:r>
              <a:rPr lang="en-US" sz="3200" dirty="0"/>
              <a:t>universal insight about </a:t>
            </a:r>
            <a:r>
              <a:rPr lang="en-US" sz="3200" dirty="0" smtClean="0"/>
              <a:t>life or human nature.</a:t>
            </a:r>
          </a:p>
          <a:p>
            <a:pPr algn="l"/>
            <a:endParaRPr lang="en-US" sz="3200" dirty="0" smtClean="0"/>
          </a:p>
          <a:p>
            <a:pPr algn="l"/>
            <a:r>
              <a:rPr lang="en-US" sz="3200" b="1" dirty="0" smtClean="0"/>
              <a:t>THEME CHARACTERISTICS:</a:t>
            </a:r>
          </a:p>
          <a:p>
            <a:pPr marL="457200" indent="-457200" algn="l">
              <a:buFont typeface="Arial"/>
              <a:buChar char="•"/>
            </a:pPr>
            <a:r>
              <a:rPr lang="en-US" sz="3200" dirty="0" smtClean="0"/>
              <a:t>It </a:t>
            </a:r>
            <a:r>
              <a:rPr lang="en-US" sz="3200" dirty="0"/>
              <a:t>can be </a:t>
            </a:r>
            <a:r>
              <a:rPr lang="en-US" sz="3200" dirty="0" smtClean="0"/>
              <a:t>a </a:t>
            </a:r>
            <a:r>
              <a:rPr lang="en-US" sz="3200" dirty="0"/>
              <a:t>positive or </a:t>
            </a:r>
            <a:r>
              <a:rPr lang="en-US" sz="3200" dirty="0" smtClean="0"/>
              <a:t>negative message.</a:t>
            </a:r>
          </a:p>
          <a:p>
            <a:pPr marL="457200" indent="-457200" algn="l">
              <a:buFont typeface="Arial"/>
              <a:buChar char="•"/>
            </a:pPr>
            <a:r>
              <a:rPr lang="en-US" sz="3200" dirty="0" smtClean="0"/>
              <a:t>It should be </a:t>
            </a:r>
            <a:r>
              <a:rPr lang="en-US" sz="3200" dirty="0"/>
              <a:t>expressed in a complete sentence.</a:t>
            </a:r>
          </a:p>
          <a:p>
            <a:pPr marL="457200" indent="-457200" algn="l">
              <a:buFont typeface="Arial"/>
              <a:buChar char="•"/>
            </a:pPr>
            <a:r>
              <a:rPr lang="en-US" sz="3200" dirty="0" smtClean="0"/>
              <a:t>It must contain a point of view.</a:t>
            </a:r>
          </a:p>
          <a:p>
            <a:pPr marL="457200" indent="-457200" algn="l">
              <a:buFont typeface="Arial"/>
              <a:buChar char="•"/>
            </a:pPr>
            <a:r>
              <a:rPr lang="en-US" sz="3200" dirty="0" smtClean="0"/>
              <a:t>It must be applicable to the text, other texts, and the real world; these are the qualities that make a theme universal.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37162" y="610550"/>
            <a:ext cx="4492238" cy="106585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THEME DEFINITION AND CHARACTERISTICS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24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1840456"/>
            <a:ext cx="8229600" cy="5017544"/>
          </a:xfrm>
        </p:spPr>
        <p:txBody>
          <a:bodyPr>
            <a:normAutofit fontScale="92500" lnSpcReduction="10000"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3600" dirty="0"/>
              <a:t>Universal connections are familiar to readers across the world.</a:t>
            </a:r>
          </a:p>
          <a:p>
            <a:pPr marL="571500" indent="-571500" algn="l">
              <a:buFont typeface="Arial"/>
              <a:buChar char="•"/>
            </a:pPr>
            <a:r>
              <a:rPr lang="en-US" sz="3600" dirty="0"/>
              <a:t>No matter their background, experience, religion, or language, universal connections allow readers to connect with the texts they read.</a:t>
            </a:r>
          </a:p>
          <a:p>
            <a:pPr marL="571500" lvl="0" indent="-571500" algn="l">
              <a:buFont typeface="Arial"/>
              <a:buChar char="•"/>
            </a:pPr>
            <a:r>
              <a:rPr lang="en-US" sz="3600" dirty="0"/>
              <a:t>Universal connections make the reading experience more enjoyable and meaningful when readers can relate to the text on some level.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4600" y="496923"/>
            <a:ext cx="4114800" cy="1179477"/>
          </a:xfrm>
        </p:spPr>
        <p:txBody>
          <a:bodyPr>
            <a:noAutofit/>
          </a:bodyPr>
          <a:lstStyle/>
          <a:p>
            <a:r>
              <a:rPr lang="en-US" sz="2400" dirty="0"/>
              <a:t>What </a:t>
            </a:r>
            <a:r>
              <a:rPr lang="en-US" sz="2400" dirty="0" smtClean="0"/>
              <a:t>MAKES A THEME universal?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223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SUBJECT </a:t>
            </a:r>
          </a:p>
          <a:p>
            <a:r>
              <a:rPr lang="en-US" sz="4800" b="1" dirty="0" smtClean="0"/>
              <a:t>+ </a:t>
            </a:r>
          </a:p>
          <a:p>
            <a:r>
              <a:rPr lang="en-US" sz="4800" b="1" dirty="0" smtClean="0"/>
              <a:t>MESSAGE ABOUT IT = THEME</a:t>
            </a:r>
            <a:endParaRPr lang="en-US" sz="4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12737" y="647183"/>
            <a:ext cx="4958216" cy="118446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FORMULA FOR WRITING A THEME STATEMENT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9365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1840456"/>
            <a:ext cx="8229600" cy="5017544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3200" dirty="0" smtClean="0"/>
              <a:t>First or second person pronouns (</a:t>
            </a:r>
            <a:r>
              <a:rPr lang="en-US" sz="3200" i="1" dirty="0" smtClean="0"/>
              <a:t>I, me, my, we, our, ours, you, your, yours</a:t>
            </a:r>
            <a:r>
              <a:rPr lang="en-US" sz="3200" dirty="0" smtClean="0"/>
              <a:t>)</a:t>
            </a:r>
          </a:p>
          <a:p>
            <a:pPr marL="457200" indent="-457200" algn="l">
              <a:buFont typeface="Arial"/>
              <a:buChar char="•"/>
            </a:pPr>
            <a:r>
              <a:rPr lang="en-US" sz="3200" dirty="0" smtClean="0"/>
              <a:t>Plot detail</a:t>
            </a:r>
            <a:r>
              <a:rPr lang="en-US" sz="3200" dirty="0"/>
              <a:t> </a:t>
            </a:r>
            <a:r>
              <a:rPr lang="en-US" sz="3200" dirty="0" smtClean="0"/>
              <a:t>or characters’ names.</a:t>
            </a:r>
          </a:p>
          <a:p>
            <a:pPr marL="457200" indent="-457200" algn="l">
              <a:buFont typeface="Arial"/>
              <a:buChar char="•"/>
            </a:pPr>
            <a:r>
              <a:rPr lang="en-US" sz="3200" dirty="0" smtClean="0"/>
              <a:t>Themes </a:t>
            </a:r>
            <a:r>
              <a:rPr lang="en-US" sz="3200" dirty="0"/>
              <a:t>cannot be expressed in a single word</a:t>
            </a:r>
            <a:r>
              <a:rPr lang="en-US" sz="3200" dirty="0" smtClean="0"/>
              <a:t>.</a:t>
            </a:r>
          </a:p>
          <a:p>
            <a:pPr marL="1482725" lvl="1" indent="-457200" algn="l">
              <a:buFont typeface="Arial"/>
              <a:buChar char="•"/>
            </a:pPr>
            <a:r>
              <a:rPr lang="en-US" sz="3000" dirty="0" smtClean="0"/>
              <a:t>The subjects/topics a text addresses can be expressed in a word or two.</a:t>
            </a:r>
          </a:p>
          <a:p>
            <a:pPr marL="1482725" lvl="1" indent="-457200" algn="l">
              <a:buFont typeface="Arial"/>
              <a:buChar char="•"/>
            </a:pPr>
            <a:r>
              <a:rPr lang="en-US" sz="3000" dirty="0" smtClean="0"/>
              <a:t>Example Subject: Friendship</a:t>
            </a:r>
          </a:p>
          <a:p>
            <a:pPr marL="1482725" lvl="1" indent="-457200" algn="l">
              <a:buFont typeface="Arial"/>
              <a:buChar char="•"/>
            </a:pPr>
            <a:r>
              <a:rPr lang="en-US" sz="3000" dirty="0" smtClean="0"/>
              <a:t>Example Theme: Strong friendships can survive even the most difficult circumstances.</a:t>
            </a:r>
            <a:endParaRPr lang="en-US" sz="3000" dirty="0"/>
          </a:p>
          <a:p>
            <a:pPr algn="l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83005" y="341908"/>
            <a:ext cx="5507770" cy="1334492"/>
          </a:xfrm>
        </p:spPr>
        <p:txBody>
          <a:bodyPr>
            <a:normAutofit/>
          </a:bodyPr>
          <a:lstStyle/>
          <a:p>
            <a:r>
              <a:rPr lang="en-US" sz="2800" dirty="0"/>
              <a:t>What </a:t>
            </a:r>
            <a:r>
              <a:rPr lang="en-US" sz="2800" dirty="0" smtClean="0"/>
              <a:t>A Theme STATEMENT SHOULD NOT CONTAIN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15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207610" y="2020824"/>
            <a:ext cx="8479190" cy="4341104"/>
          </a:xfrm>
        </p:spPr>
        <p:txBody>
          <a:bodyPr>
            <a:normAutofit fontScale="77500" lnSpcReduction="20000"/>
          </a:bodyPr>
          <a:lstStyle/>
          <a:p>
            <a:pPr marL="457200" lvl="0" indent="-457200" algn="l">
              <a:buFont typeface="Arial"/>
              <a:buChar char="•"/>
            </a:pPr>
            <a:r>
              <a:rPr lang="en-US" sz="3600" dirty="0" smtClean="0"/>
              <a:t>What are the major topics of the story and what do I learn about those topics through the plot?</a:t>
            </a:r>
          </a:p>
          <a:p>
            <a:pPr marL="457200" lvl="0" indent="-457200" algn="l">
              <a:buFont typeface="Arial"/>
              <a:buChar char="•"/>
            </a:pPr>
            <a:r>
              <a:rPr lang="en-US" sz="3600" dirty="0" smtClean="0"/>
              <a:t>What is causing the conflicts in the story?</a:t>
            </a:r>
          </a:p>
          <a:p>
            <a:pPr marL="457200" lvl="0" indent="-457200" algn="l">
              <a:buFont typeface="Arial"/>
              <a:buChar char="•"/>
            </a:pPr>
            <a:r>
              <a:rPr lang="en-US" sz="3600" dirty="0" smtClean="0"/>
              <a:t>Which characters change and what causes them to change?</a:t>
            </a:r>
          </a:p>
          <a:p>
            <a:pPr marL="457200" lvl="0" indent="-457200" algn="l">
              <a:buFont typeface="Arial"/>
              <a:buChar char="•"/>
            </a:pPr>
            <a:r>
              <a:rPr lang="en-US" sz="3600" dirty="0" smtClean="0"/>
              <a:t>What happens at the end of the story and what causes that to happen?</a:t>
            </a:r>
          </a:p>
          <a:p>
            <a:pPr marL="457200" lvl="0" indent="-457200" algn="l">
              <a:buFont typeface="Arial"/>
              <a:buChar char="•"/>
            </a:pPr>
            <a:r>
              <a:rPr lang="en-US" sz="3600" dirty="0" smtClean="0"/>
              <a:t>How did the characters deal with difficult circumstances presented by the setting?</a:t>
            </a:r>
          </a:p>
          <a:p>
            <a:pPr marL="457200" lvl="0" indent="-457200" algn="l">
              <a:buFont typeface="Arial"/>
              <a:buChar char="•"/>
            </a:pPr>
            <a:r>
              <a:rPr lang="en-US" sz="3600" dirty="0" smtClean="0"/>
              <a:t>If there are symbols in the story, what larger ideas do they represent?</a:t>
            </a:r>
            <a:endParaRPr lang="en-US" sz="3600" dirty="0"/>
          </a:p>
          <a:p>
            <a:pPr algn="l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48668" y="331282"/>
            <a:ext cx="5996266" cy="1345118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Questions to ask yourself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If you need help </a:t>
            </a:r>
            <a:br>
              <a:rPr lang="en-US" sz="2400" dirty="0" smtClean="0"/>
            </a:br>
            <a:r>
              <a:rPr lang="en-US" sz="2400" dirty="0" smtClean="0"/>
              <a:t>determining </a:t>
            </a:r>
            <a:r>
              <a:rPr lang="en-US" sz="2400" dirty="0"/>
              <a:t>the theme </a:t>
            </a:r>
            <a:r>
              <a:rPr lang="en-US" sz="2400" dirty="0" smtClean="0"/>
              <a:t>of a text: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53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 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Tie.thmx</Template>
  <TotalTime>209</TotalTime>
  <Words>544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Black Tie</vt:lpstr>
      <vt:lpstr>  THEME</vt:lpstr>
      <vt:lpstr>Learning goals</vt:lpstr>
      <vt:lpstr>Essential Question: </vt:lpstr>
      <vt:lpstr>Enduring Understandings: </vt:lpstr>
      <vt:lpstr>THEME DEFINITION AND CHARACTERISTICS</vt:lpstr>
      <vt:lpstr>What MAKES A THEME universal?</vt:lpstr>
      <vt:lpstr>FORMULA FOR WRITING A THEME STATEMENT</vt:lpstr>
      <vt:lpstr>What A Theme STATEMENT SHOULD NOT CONTAIN</vt:lpstr>
      <vt:lpstr>Questions to ask yourself  If you need help  determining the theme of a text: </vt:lpstr>
      <vt:lpstr>Common Themes -  </vt:lpstr>
      <vt:lpstr>TRY IT!</vt:lpstr>
      <vt:lpstr>TRY IT again!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goals</dc:title>
  <dc:creator>Kerry Littelfield</dc:creator>
  <cp:lastModifiedBy>Matthew</cp:lastModifiedBy>
  <cp:revision>13</cp:revision>
  <dcterms:created xsi:type="dcterms:W3CDTF">2015-02-03T01:10:27Z</dcterms:created>
  <dcterms:modified xsi:type="dcterms:W3CDTF">2016-09-18T18:17:49Z</dcterms:modified>
</cp:coreProperties>
</file>