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Default Extension="WAV" ContentType="audio/wav"/>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57" r:id="rId4"/>
    <p:sldId id="259" r:id="rId5"/>
    <p:sldId id="260" r:id="rId6"/>
    <p:sldId id="261" r:id="rId7"/>
    <p:sldId id="266"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BCFAE-E6D0-4034-974E-3EA67D77CFCB}" type="datetimeFigureOut">
              <a:rPr lang="en-US" smtClean="0"/>
              <a:pPr/>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BCFAE-E6D0-4034-974E-3EA67D77CFCB}" type="datetimeFigureOut">
              <a:rPr lang="en-US" smtClean="0"/>
              <a:pPr/>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BCFAE-E6D0-4034-974E-3EA67D77CFCB}" type="datetimeFigureOut">
              <a:rPr lang="en-US" smtClean="0"/>
              <a:pPr/>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BCFAE-E6D0-4034-974E-3EA67D77CFCB}"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BCFAE-E6D0-4034-974E-3EA67D77CFCB}" type="datetimeFigureOut">
              <a:rPr lang="en-US" smtClean="0"/>
              <a:pPr/>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BCFAE-E6D0-4034-974E-3EA67D77CFCB}" type="datetimeFigureOut">
              <a:rPr lang="en-US" smtClean="0"/>
              <a:pPr/>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BCFAE-E6D0-4034-974E-3EA67D77CFCB}" type="datetimeFigureOut">
              <a:rPr lang="en-US" smtClean="0"/>
              <a:pPr/>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BCFAE-E6D0-4034-974E-3EA67D77CFCB}"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2F7D5-56DA-4011-9BE5-EEE9ABE2AF8A}"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BCFAE-E6D0-4034-974E-3EA67D77CFCB}" type="datetimeFigureOut">
              <a:rPr lang="en-US" smtClean="0"/>
              <a:pPr/>
              <a:t>2/24/2016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2F7D5-56DA-4011-9BE5-EEE9ABE2AF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BCFAE-E6D0-4034-974E-3EA67D77CFCB}" type="datetimeFigureOut">
              <a:rPr lang="en-US" smtClean="0"/>
              <a:pPr/>
              <a:t>2/24/2016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2F7D5-56DA-4011-9BE5-EEE9ABE2AF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2.xml"/><Relationship Id="rId1" Type="http://schemas.openxmlformats.org/officeDocument/2006/relationships/audio" Target="../media/media1.WAV"/><Relationship Id="rId5" Type="http://schemas.openxmlformats.org/officeDocument/2006/relationships/image" Target="../media/image2.png"/><Relationship Id="rId4" Type="http://schemas.microsoft.com/office/2007/relationships/media" Target="../media/media1.WAV"/></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media/media2.WAV"/><Relationship Id="rId5" Type="http://schemas.openxmlformats.org/officeDocument/2006/relationships/image" Target="../media/image4.png"/><Relationship Id="rId4" Type="http://schemas.microsoft.com/office/2007/relationships/media" Target="../media/media2.WAV"/></Relationships>
</file>

<file path=ppt/slides/_rels/slide3.xml.rels><?xml version="1.0" encoding="UTF-8" standalone="yes"?>
<Relationships xmlns="http://schemas.openxmlformats.org/package/2006/relationships"><Relationship Id="rId8" Type="http://schemas.microsoft.com/office/2007/relationships/media" Target="file:///C:\Documents%20and%20Settings\TEMP\Local%20Settings\Temporary%20Internet%20Files\Content.IE5\XQRZR5I8\MSj04416930000%5b1%5d.wav" TargetMode="External"/><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audio" Target="file:///C:\Documents%20and%20Settings\TEMP\Local%20Settings\Temporary%20Internet%20Files\Content.IE5\XQRZR5I8\MSj04416930000%5b1%5d.wav" TargetMode="External"/><Relationship Id="rId1" Type="http://schemas.openxmlformats.org/officeDocument/2006/relationships/audio" Target="../media/media3.WAV"/><Relationship Id="rId6" Type="http://schemas.microsoft.com/office/2007/relationships/media" Target="../media/media3.WAV"/><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media" Target="file:///C:\Documents%20and%20Settings\TEMP\Local%20Settings\Temporary%20Internet%20Files\Content.IE5\9RO8TTBJ\MSj04416400000%5b1%5d.wav" TargetMode="External"/><Relationship Id="rId2" Type="http://schemas.openxmlformats.org/officeDocument/2006/relationships/slideLayout" Target="../slideLayouts/slideLayout2.xml"/><Relationship Id="rId1" Type="http://schemas.openxmlformats.org/officeDocument/2006/relationships/audio" Target="file:///C:\Documents%20and%20Settings\TEMP\Local%20Settings\Temporary%20Internet%20Files\Content.IE5\9RO8TTBJ\MSj04416400000%5b1%5d.wav"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microsoft.com/office/2007/relationships/media" Target="file:///C:\Documents%20and%20Settings\TEMP\Local%20Settings\Temporary%20Internet%20Files\Content.IE5\9RO8TTBJ\MSj04416400000%5b1%5d.wav" TargetMode="External"/><Relationship Id="rId2" Type="http://schemas.openxmlformats.org/officeDocument/2006/relationships/slideLayout" Target="../slideLayouts/slideLayout2.xml"/><Relationship Id="rId1" Type="http://schemas.openxmlformats.org/officeDocument/2006/relationships/audio" Target="file:///C:\Documents%20and%20Settings\TEMP\Local%20Settings\Temporary%20Internet%20Files\Content.IE5\9RO8TTBJ\MSj04416400000%5b1%5d.wav"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audio" Target="file:///C:\Documents%20and%20Settings\tjohanns\Local%20Settings\Temporary%20Internet%20Files\Content.IE5\9PUYQFFI\MSj04416400000%5b1%5d.wav" TargetMode="External"/><Relationship Id="rId5" Type="http://schemas.openxmlformats.org/officeDocument/2006/relationships/image" Target="../media/image11.png"/><Relationship Id="rId4" Type="http://schemas.microsoft.com/office/2007/relationships/media" Target="file:///C:\Documents%20and%20Settings\tjohanns\Local%20Settings\Temporary%20Internet%20Files\Content.IE5\9PUYQFFI\MSj04416400000%5b1%5d.wa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media" Target="file:///C:\Documents%20and%20Settings\TEMP\Local%20Settings\Temporary%20Internet%20Files\Content.IE5\XQRZR5I8\MSj03881610000%5b1%5d.wav" TargetMode="External"/><Relationship Id="rId2" Type="http://schemas.openxmlformats.org/officeDocument/2006/relationships/slideLayout" Target="../slideLayouts/slideLayout8.xml"/><Relationship Id="rId1" Type="http://schemas.openxmlformats.org/officeDocument/2006/relationships/audio" Target="file:///C:\Documents%20and%20Settings\TEMP\Local%20Settings\Temporary%20Internet%20Files\Content.IE5\XQRZR5I8\MSj03881610000%5b1%5d.wav"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772400" cy="1390650"/>
          </a:xfrm>
        </p:spPr>
        <p:txBody>
          <a:bodyPr/>
          <a:lstStyle/>
          <a:p>
            <a:r>
              <a:rPr lang="en-US" dirty="0" smtClean="0">
                <a:solidFill>
                  <a:schemeClr val="bg1">
                    <a:lumMod val="95000"/>
                  </a:schemeClr>
                </a:solidFill>
                <a:latin typeface="Arial Black" pitchFamily="34" charset="0"/>
              </a:rPr>
              <a:t>Urbanization</a:t>
            </a:r>
            <a:endParaRPr lang="en-US" dirty="0">
              <a:solidFill>
                <a:schemeClr val="bg1">
                  <a:lumMod val="95000"/>
                </a:schemeClr>
              </a:solidFill>
              <a:latin typeface="Arial Black" pitchFamily="34" charset="0"/>
            </a:endParaRPr>
          </a:p>
        </p:txBody>
      </p:sp>
      <p:sp>
        <p:nvSpPr>
          <p:cNvPr id="3" name="Subtitle 2"/>
          <p:cNvSpPr>
            <a:spLocks noGrp="1"/>
          </p:cNvSpPr>
          <p:nvPr>
            <p:ph type="subTitle" idx="1"/>
          </p:nvPr>
        </p:nvSpPr>
        <p:spPr>
          <a:xfrm>
            <a:off x="1447800" y="2057400"/>
            <a:ext cx="6400800" cy="1752600"/>
          </a:xfrm>
        </p:spPr>
        <p:txBody>
          <a:bodyPr/>
          <a:lstStyle/>
          <a:p>
            <a:r>
              <a:rPr lang="en-US" b="1" dirty="0" smtClean="0">
                <a:solidFill>
                  <a:schemeClr val="tx2">
                    <a:lumMod val="50000"/>
                  </a:schemeClr>
                </a:solidFill>
              </a:rPr>
              <a:t>Urbanization is the movement of people from the countryside to the city.</a:t>
            </a:r>
            <a:endParaRPr lang="en-US" b="1" dirty="0">
              <a:solidFill>
                <a:schemeClr val="tx2">
                  <a:lumMod val="50000"/>
                </a:schemeClr>
              </a:solidFill>
            </a:endParaRPr>
          </a:p>
        </p:txBody>
      </p:sp>
      <p:pic>
        <p:nvPicPr>
          <p:cNvPr id="1037" name="Picture 13" descr="C:\Documents and Settings\tjohanns\Local Settings\Temporary Internet Files\Content.IE5\LQ1SDX0L\MCj04063820000[1].wmf"/>
          <p:cNvPicPr>
            <a:picLocks noChangeAspect="1" noChangeArrowheads="1"/>
          </p:cNvPicPr>
          <p:nvPr/>
        </p:nvPicPr>
        <p:blipFill>
          <a:blip r:embed="rId3" cstate="print"/>
          <a:srcRect/>
          <a:stretch>
            <a:fillRect/>
          </a:stretch>
        </p:blipFill>
        <p:spPr bwMode="auto">
          <a:xfrm>
            <a:off x="1295400" y="3810000"/>
            <a:ext cx="3352799" cy="2212747"/>
          </a:xfrm>
          <a:prstGeom prst="rect">
            <a:avLst/>
          </a:prstGeom>
          <a:noFill/>
        </p:spPr>
      </p:pic>
      <p:pic>
        <p:nvPicPr>
          <p:cNvPr id="19" name="MSSN00550A0000[1].wav">
            <a:hlinkClick r:id="" action="ppaction://media"/>
          </p:cNvPr>
          <p:cNvPicPr>
            <a:picLocks noRot="1" noChangeAspect="1"/>
          </p:cNvPicPr>
          <p:nvPr>
            <a:audioFile r:link="rId1"/>
            <p:extLst>
              <p:ext uri="{DAA4B4D4-6D71-4841-9C94-3DE7FCFB9230}">
                <p14:media xmlns:p14="http://schemas.microsoft.com/office/powerpoint/2010/main" xmlns="" r:embed="rId4"/>
              </p:ext>
            </p:extLst>
          </p:nvPr>
        </p:nvPicPr>
        <p:blipFill>
          <a:blip r:embed="rId5" cstate="print"/>
          <a:stretch>
            <a:fillRect/>
          </a:stretch>
        </p:blipFill>
        <p:spPr>
          <a:xfrm flipH="1" flipV="1">
            <a:off x="5486400" y="4343400"/>
            <a:ext cx="762000" cy="762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1037"/>
                                        </p:tgtEl>
                                        <p:attrNameLst>
                                          <p:attrName>style.visibility</p:attrName>
                                        </p:attrNameLst>
                                      </p:cBhvr>
                                      <p:to>
                                        <p:strVal val="visible"/>
                                      </p:to>
                                    </p:set>
                                    <p:animEffect transition="in" filter="fade">
                                      <p:cBhvr>
                                        <p:cTn id="23" dur="770" decel="100000"/>
                                        <p:tgtEl>
                                          <p:spTgt spid="1037"/>
                                        </p:tgtEl>
                                      </p:cBhvr>
                                    </p:animEffect>
                                    <p:animScale>
                                      <p:cBhvr>
                                        <p:cTn id="24" dur="770" decel="100000"/>
                                        <p:tgtEl>
                                          <p:spTgt spid="1037"/>
                                        </p:tgtEl>
                                      </p:cBhvr>
                                      <p:from x="10000" y="10000"/>
                                      <p:to x="200000" y="450000"/>
                                    </p:animScale>
                                    <p:animScale>
                                      <p:cBhvr>
                                        <p:cTn id="25" dur="1230" accel="100000" fill="hold">
                                          <p:stCondLst>
                                            <p:cond delay="770"/>
                                          </p:stCondLst>
                                        </p:cTn>
                                        <p:tgtEl>
                                          <p:spTgt spid="1037"/>
                                        </p:tgtEl>
                                      </p:cBhvr>
                                      <p:from x="200000" y="450000"/>
                                      <p:to x="100000" y="100000"/>
                                    </p:animScale>
                                    <p:set>
                                      <p:cBhvr>
                                        <p:cTn id="26" dur="770" fill="hold"/>
                                        <p:tgtEl>
                                          <p:spTgt spid="1037"/>
                                        </p:tgtEl>
                                        <p:attrNameLst>
                                          <p:attrName>ppt_x</p:attrName>
                                        </p:attrNameLst>
                                      </p:cBhvr>
                                      <p:to>
                                        <p:strVal val="(0.5)"/>
                                      </p:to>
                                    </p:set>
                                    <p:anim from="(0.5)" to="(#ppt_x)" calcmode="lin" valueType="num">
                                      <p:cBhvr>
                                        <p:cTn id="27" dur="1230" accel="100000" fill="hold">
                                          <p:stCondLst>
                                            <p:cond delay="770"/>
                                          </p:stCondLst>
                                        </p:cTn>
                                        <p:tgtEl>
                                          <p:spTgt spid="1037"/>
                                        </p:tgtEl>
                                        <p:attrNameLst>
                                          <p:attrName>ppt_x</p:attrName>
                                        </p:attrNameLst>
                                      </p:cBhvr>
                                    </p:anim>
                                    <p:set>
                                      <p:cBhvr>
                                        <p:cTn id="28" dur="770" fill="hold"/>
                                        <p:tgtEl>
                                          <p:spTgt spid="1037"/>
                                        </p:tgtEl>
                                        <p:attrNameLst>
                                          <p:attrName>ppt_y</p:attrName>
                                        </p:attrNameLst>
                                      </p:cBhvr>
                                      <p:to>
                                        <p:strVal val="(#ppt_y+0.4)"/>
                                      </p:to>
                                    </p:set>
                                    <p:anim from="(#ppt_y+0.4)" to="(#ppt_y)" calcmode="lin" valueType="num">
                                      <p:cBhvr>
                                        <p:cTn id="29" dur="1230" accel="100000" fill="hold">
                                          <p:stCondLst>
                                            <p:cond delay="770"/>
                                          </p:stCondLst>
                                        </p:cTn>
                                        <p:tgtEl>
                                          <p:spTgt spid="1037"/>
                                        </p:tgtEl>
                                        <p:attrNameLst>
                                          <p:attrName>ppt_y</p:attrName>
                                        </p:attrNameLst>
                                      </p:cBhvr>
                                    </p:anim>
                                  </p:childTnLst>
                                </p:cTn>
                              </p:par>
                            </p:childTnLst>
                          </p:cTn>
                        </p:par>
                        <p:par>
                          <p:cTn id="30" fill="hold">
                            <p:stCondLst>
                              <p:cond delay="2000"/>
                            </p:stCondLst>
                            <p:childTnLst>
                              <p:par>
                                <p:cTn id="31" presetID="1" presetClass="mediacall" presetSubtype="0" fill="hold" nodeType="afterEffect">
                                  <p:stCondLst>
                                    <p:cond delay="0"/>
                                  </p:stCondLst>
                                  <p:childTnLst>
                                    <p:cmd type="call" cmd="playFrom(0.0)">
                                      <p:cBhvr>
                                        <p:cTn id="32" dur="6078" fill="hold"/>
                                        <p:tgtEl>
                                          <p:spTgt spid="1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3" fill="hold" display="0">
                  <p:stCondLst>
                    <p:cond delay="indefinite"/>
                  </p:stCondLst>
                  <p:endCondLst>
                    <p:cond evt="onNext" delay="0">
                      <p:tgtEl>
                        <p:sldTgt/>
                      </p:tgtEl>
                    </p:cond>
                    <p:cond evt="onPrev" delay="0">
                      <p:tgtEl>
                        <p:sldTgt/>
                      </p:tgtEl>
                    </p:cond>
                    <p:cond evt="onStopAudio" delay="0">
                      <p:tgtEl>
                        <p:sldTgt/>
                      </p:tgtEl>
                    </p:cond>
                  </p:endCondLst>
                </p:cTn>
                <p:tgtEl>
                  <p:spTgt spid="19"/>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382000" cy="2170906"/>
          </a:xfrm>
        </p:spPr>
        <p:txBody>
          <a:bodyPr>
            <a:normAutofit/>
          </a:bodyPr>
          <a:lstStyle/>
          <a:p>
            <a:r>
              <a:rPr lang="en-US" sz="2800" dirty="0" smtClean="0">
                <a:solidFill>
                  <a:schemeClr val="accent1">
                    <a:lumMod val="75000"/>
                  </a:schemeClr>
                </a:solidFill>
              </a:rPr>
              <a:t>Why are people moving from the country to the city</a:t>
            </a:r>
            <a:r>
              <a:rPr lang="en-US" sz="2800" dirty="0" smtClean="0">
                <a:solidFill>
                  <a:schemeClr val="accent2">
                    <a:lumMod val="75000"/>
                  </a:schemeClr>
                </a:solidFill>
              </a:rPr>
              <a:t>?</a:t>
            </a:r>
            <a:r>
              <a:rPr lang="en-US" sz="2800" dirty="0" smtClean="0">
                <a:solidFill>
                  <a:srgbClr val="00B050"/>
                </a:solidFill>
              </a:rPr>
              <a:t>  Discuss two possible reasons with your neighbor.</a:t>
            </a:r>
            <a:endParaRPr lang="en-US" sz="2800" dirty="0">
              <a:solidFill>
                <a:srgbClr val="00B050"/>
              </a:solidFill>
            </a:endParaRPr>
          </a:p>
        </p:txBody>
      </p:sp>
      <p:pic>
        <p:nvPicPr>
          <p:cNvPr id="4" name="Picture 10" descr="http://photos.igougo.com/images/p190979-Park_City-Park_City_Utah_during_Sundance_Fest.jpg"/>
          <p:cNvPicPr>
            <a:picLocks noGrp="1" noChangeAspect="1" noChangeArrowheads="1"/>
          </p:cNvPicPr>
          <p:nvPr>
            <p:ph idx="1"/>
          </p:nvPr>
        </p:nvPicPr>
        <p:blipFill>
          <a:blip r:embed="rId3" cstate="print"/>
          <a:stretch>
            <a:fillRect/>
          </a:stretch>
        </p:blipFill>
        <p:spPr bwMode="auto">
          <a:xfrm>
            <a:off x="1143000" y="2253836"/>
            <a:ext cx="6640914" cy="3994563"/>
          </a:xfrm>
          <a:prstGeom prst="rect">
            <a:avLst/>
          </a:prstGeom>
          <a:noFill/>
        </p:spPr>
      </p:pic>
      <p:pic>
        <p:nvPicPr>
          <p:cNvPr id="7" name="ELPHRG01.wav">
            <a:hlinkClick r:id="" action="ppaction://media"/>
          </p:cNvPr>
          <p:cNvPicPr>
            <a:picLocks noRot="1" noChangeAspect="1"/>
          </p:cNvPicPr>
          <p:nvPr>
            <a:audioFile r:link="rId1"/>
            <p:extLst>
              <p:ext uri="{DAA4B4D4-6D71-4841-9C94-3DE7FCFB9230}">
                <p14:media xmlns:p14="http://schemas.microsoft.com/office/powerpoint/2010/main" xmlns="" r:embed="rId4"/>
              </p:ext>
            </p:extLst>
          </p:nvPr>
        </p:nvPicPr>
        <p:blipFill>
          <a:blip r:embed="rId5" cstate="print"/>
          <a:stretch>
            <a:fillRect/>
          </a:stretch>
        </p:blipFill>
        <p:spPr>
          <a:xfrm>
            <a:off x="4419600" y="3276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92"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know the difference between urban and rural?</a:t>
            </a:r>
            <a:endParaRPr lang="en-US" dirty="0"/>
          </a:p>
        </p:txBody>
      </p:sp>
      <p:sp>
        <p:nvSpPr>
          <p:cNvPr id="3" name="Content Placeholder 2"/>
          <p:cNvSpPr>
            <a:spLocks noGrp="1"/>
          </p:cNvSpPr>
          <p:nvPr>
            <p:ph idx="1"/>
          </p:nvPr>
        </p:nvSpPr>
        <p:spPr/>
        <p:txBody>
          <a:bodyPr/>
          <a:lstStyle/>
          <a:p>
            <a:r>
              <a:rPr lang="en-US" dirty="0" smtClean="0">
                <a:solidFill>
                  <a:schemeClr val="accent6">
                    <a:lumMod val="25000"/>
                  </a:schemeClr>
                </a:solidFill>
              </a:rPr>
              <a:t>Urban means in the </a:t>
            </a:r>
            <a:r>
              <a:rPr lang="en-US"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city.</a:t>
            </a:r>
            <a:endParaRPr lang="en-US" dirty="0" smtClean="0">
              <a:solidFill>
                <a:schemeClr val="accent2">
                  <a:lumMod val="75000"/>
                </a:schemeClr>
              </a:solidFill>
            </a:endParaRPr>
          </a:p>
          <a:p>
            <a:pPr>
              <a:buNone/>
            </a:pPr>
            <a:endParaRPr lang="en-US" dirty="0" smtClean="0"/>
          </a:p>
          <a:p>
            <a:pPr>
              <a:buNone/>
            </a:pPr>
            <a:endParaRPr lang="en-US" dirty="0"/>
          </a:p>
          <a:p>
            <a:endParaRPr lang="en-US" dirty="0" smtClean="0"/>
          </a:p>
          <a:p>
            <a:r>
              <a:rPr lang="en-US" dirty="0" smtClean="0">
                <a:solidFill>
                  <a:schemeClr val="accent6">
                    <a:lumMod val="25000"/>
                  </a:schemeClr>
                </a:solidFill>
              </a:rPr>
              <a:t>Rural means </a:t>
            </a:r>
            <a:r>
              <a:rPr lang="en-US" b="1"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in the country</a:t>
            </a:r>
            <a:r>
              <a:rPr lang="en-US" dirty="0" smtClean="0"/>
              <a:t>.</a:t>
            </a:r>
            <a:endParaRPr lang="en-US" dirty="0"/>
          </a:p>
        </p:txBody>
      </p:sp>
      <p:pic>
        <p:nvPicPr>
          <p:cNvPr id="14339" name="Picture 3" descr="C:\Documents and Settings\tjohanns\Local Settings\Temporary Internet Files\Content.IE5\EEFASSAM\MCj02316620000[1].wmf"/>
          <p:cNvPicPr>
            <a:picLocks noChangeAspect="1" noChangeArrowheads="1"/>
          </p:cNvPicPr>
          <p:nvPr/>
        </p:nvPicPr>
        <p:blipFill>
          <a:blip r:embed="rId4" cstate="print"/>
          <a:srcRect/>
          <a:stretch>
            <a:fillRect/>
          </a:stretch>
        </p:blipFill>
        <p:spPr bwMode="auto">
          <a:xfrm>
            <a:off x="5562600" y="4191000"/>
            <a:ext cx="3292176" cy="2017329"/>
          </a:xfrm>
          <a:prstGeom prst="rect">
            <a:avLst/>
          </a:prstGeom>
          <a:noFill/>
        </p:spPr>
      </p:pic>
      <p:pic>
        <p:nvPicPr>
          <p:cNvPr id="14342" name="Picture 6" descr="C:\Documents and Settings\tjohanns\Local Settings\Temporary Internet Files\Content.IE5\LQ1SDX0L\MCj04355040000[1].wmf"/>
          <p:cNvPicPr>
            <a:picLocks noChangeAspect="1" noChangeArrowheads="1"/>
          </p:cNvPicPr>
          <p:nvPr/>
        </p:nvPicPr>
        <p:blipFill>
          <a:blip r:embed="rId5" cstate="print"/>
          <a:srcRect/>
          <a:stretch>
            <a:fillRect/>
          </a:stretch>
        </p:blipFill>
        <p:spPr bwMode="auto">
          <a:xfrm>
            <a:off x="5257800" y="1676400"/>
            <a:ext cx="2825750" cy="2085209"/>
          </a:xfrm>
          <a:prstGeom prst="rect">
            <a:avLst/>
          </a:prstGeom>
          <a:noFill/>
        </p:spPr>
      </p:pic>
      <p:pic>
        <p:nvPicPr>
          <p:cNvPr id="16" name="MSj03881680000[1].wav">
            <a:hlinkClick r:id="" action="ppaction://media"/>
          </p:cNvPr>
          <p:cNvPicPr>
            <a:picLocks noRot="1" noChangeAspect="1"/>
          </p:cNvPicPr>
          <p:nvPr>
            <a:audioFile r:link="rId1"/>
            <p:extLst>
              <p:ext uri="{DAA4B4D4-6D71-4841-9C94-3DE7FCFB9230}">
                <p14:media xmlns:p14="http://schemas.microsoft.com/office/powerpoint/2010/main" xmlns="" r:embed="rId6"/>
              </p:ext>
            </p:extLst>
          </p:nvPr>
        </p:nvPicPr>
        <p:blipFill>
          <a:blip r:embed="rId7" cstate="print"/>
          <a:stretch>
            <a:fillRect/>
          </a:stretch>
        </p:blipFill>
        <p:spPr>
          <a:xfrm>
            <a:off x="4724400" y="5562600"/>
            <a:ext cx="304800" cy="304800"/>
          </a:xfrm>
          <a:prstGeom prst="rect">
            <a:avLst/>
          </a:prstGeom>
        </p:spPr>
      </p:pic>
      <p:pic>
        <p:nvPicPr>
          <p:cNvPr id="8" name="MSj04416930000[1].wav">
            <a:hlinkClick r:id="" action="ppaction://media"/>
          </p:cNvPr>
          <p:cNvPicPr>
            <a:picLocks noRot="1" noChangeAspect="1"/>
          </p:cNvPicPr>
          <p:nvPr>
            <a:audioFile r:link="rId2"/>
            <p:extLst>
              <p:ext uri="{DAA4B4D4-6D71-4841-9C94-3DE7FCFB9230}">
                <p14:media xmlns:p14="http://schemas.microsoft.com/office/powerpoint/2010/main" xmlns="" r:link="rId8"/>
              </p:ext>
            </p:extLst>
          </p:nvPr>
        </p:nvPicPr>
        <p:blipFill>
          <a:blip r:embed="rId9" cstate="print"/>
          <a:stretch>
            <a:fillRect/>
          </a:stretch>
        </p:blipFill>
        <p:spPr>
          <a:xfrm>
            <a:off x="4419600" y="3276600"/>
            <a:ext cx="304800" cy="3048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67" fill="hold"/>
                                        <p:tgtEl>
                                          <p:spTgt spid="16"/>
                                        </p:tgtEl>
                                      </p:cBhvr>
                                    </p:cmd>
                                  </p:childTnLst>
                                </p:cTn>
                              </p:par>
                            </p:childTnLst>
                          </p:cTn>
                        </p:par>
                        <p:par>
                          <p:cTn id="7" fill="hold">
                            <p:stCondLst>
                              <p:cond delay="4073"/>
                            </p:stCondLst>
                            <p:childTnLst>
                              <p:par>
                                <p:cTn id="8" presetID="1" presetClass="mediacall" presetSubtype="0" fill="hold" nodeType="afterEffect">
                                  <p:stCondLst>
                                    <p:cond delay="0"/>
                                  </p:stCondLst>
                                  <p:childTnLst>
                                    <p:cmd type="call" cmd="playFrom(0.0)">
                                      <p:cBhvr>
                                        <p:cTn id="9" dur="1080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50000"/>
                  </a:schemeClr>
                </a:solidFill>
              </a:rPr>
              <a:t/>
            </a:r>
            <a:br>
              <a:rPr lang="en-US" b="1" dirty="0" smtClean="0">
                <a:solidFill>
                  <a:schemeClr val="accent5">
                    <a:lumMod val="50000"/>
                  </a:schemeClr>
                </a:solidFill>
              </a:rPr>
            </a:br>
            <a:r>
              <a:rPr lang="en-US" b="1" dirty="0" smtClean="0">
                <a:solidFill>
                  <a:schemeClr val="accent5">
                    <a:lumMod val="50000"/>
                  </a:schemeClr>
                </a:solidFill>
              </a:rPr>
              <a:t>WHO LIVES IN THE CITY?</a:t>
            </a:r>
            <a:br>
              <a:rPr lang="en-US" b="1" dirty="0" smtClean="0">
                <a:solidFill>
                  <a:schemeClr val="accent5">
                    <a:lumMod val="50000"/>
                  </a:schemeClr>
                </a:solidFill>
              </a:rPr>
            </a:br>
            <a:endParaRPr lang="en-US" dirty="0"/>
          </a:p>
        </p:txBody>
      </p:sp>
      <p:sp>
        <p:nvSpPr>
          <p:cNvPr id="3" name="Content Placeholder 2"/>
          <p:cNvSpPr>
            <a:spLocks noGrp="1"/>
          </p:cNvSpPr>
          <p:nvPr>
            <p:ph idx="1"/>
          </p:nvPr>
        </p:nvSpPr>
        <p:spPr>
          <a:solidFill>
            <a:schemeClr val="accent4">
              <a:lumMod val="60000"/>
              <a:lumOff val="40000"/>
            </a:schemeClr>
          </a:solidFill>
          <a:ln>
            <a:solidFill>
              <a:schemeClr val="accent4">
                <a:lumMod val="60000"/>
                <a:lumOff val="40000"/>
              </a:schemeClr>
            </a:solidFill>
          </a:ln>
        </p:spPr>
        <p:txBody>
          <a:bodyPr>
            <a:normAutofit fontScale="92500" lnSpcReduction="10000"/>
          </a:bodyPr>
          <a:lstStyle/>
          <a:p>
            <a:pPr>
              <a:buNone/>
            </a:pPr>
            <a:r>
              <a:rPr lang="en-US" dirty="0" smtClean="0"/>
              <a:t>	*Wealthy people working in business and government</a:t>
            </a:r>
          </a:p>
          <a:p>
            <a:pPr>
              <a:buNone/>
            </a:pPr>
            <a:r>
              <a:rPr lang="en-US" dirty="0"/>
              <a:t>	</a:t>
            </a:r>
            <a:r>
              <a:rPr lang="en-US" dirty="0" smtClean="0"/>
              <a:t>*Middle class people in business and  government</a:t>
            </a:r>
          </a:p>
          <a:p>
            <a:pPr>
              <a:buNone/>
            </a:pPr>
            <a:r>
              <a:rPr lang="en-US" dirty="0" smtClean="0"/>
              <a:t>	*Those who live in poverty</a:t>
            </a:r>
          </a:p>
          <a:p>
            <a:pPr>
              <a:buNone/>
            </a:pPr>
            <a:r>
              <a:rPr lang="en-US" dirty="0" smtClean="0"/>
              <a:t>	*Those who are homeless</a:t>
            </a:r>
          </a:p>
          <a:p>
            <a:pPr>
              <a:buNone/>
            </a:pPr>
            <a:r>
              <a:rPr lang="en-US" dirty="0"/>
              <a:t>	</a:t>
            </a:r>
            <a:r>
              <a:rPr lang="en-US" dirty="0" smtClean="0"/>
              <a:t>*</a:t>
            </a:r>
            <a:r>
              <a:rPr lang="en-US" dirty="0"/>
              <a:t>T</a:t>
            </a:r>
            <a:r>
              <a:rPr lang="en-US" dirty="0" smtClean="0"/>
              <a:t>hose having different races, religions, and languages</a:t>
            </a:r>
          </a:p>
          <a:p>
            <a:pPr>
              <a:buNone/>
            </a:pPr>
            <a:r>
              <a:rPr lang="en-US" dirty="0" smtClean="0"/>
              <a:t>			                ….all kinds of people!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70" decel="100000"/>
                                        <p:tgtEl>
                                          <p:spTgt spid="3">
                                            <p:txEl>
                                              <p:pRg st="3" end="3"/>
                                            </p:txEl>
                                          </p:spTgt>
                                        </p:tgtEl>
                                      </p:cBhvr>
                                    </p:animEffect>
                                    <p:animScale>
                                      <p:cBhvr>
                                        <p:cTn id="23" dur="770" decel="100000"/>
                                        <p:tgtEl>
                                          <p:spTgt spid="3">
                                            <p:txEl>
                                              <p:pRg st="3" end="3"/>
                                            </p:txEl>
                                          </p:spTgt>
                                        </p:tgtEl>
                                      </p:cBhvr>
                                      <p:from x="10000" y="10000"/>
                                      <p:to x="200000" y="450000"/>
                                    </p:animScale>
                                    <p:animScale>
                                      <p:cBhvr>
                                        <p:cTn id="24" dur="1230" accel="100000" fill="hold">
                                          <p:stCondLst>
                                            <p:cond delay="770"/>
                                          </p:stCondLst>
                                        </p:cTn>
                                        <p:tgtEl>
                                          <p:spTgt spid="3">
                                            <p:txEl>
                                              <p:pRg st="3" end="3"/>
                                            </p:txEl>
                                          </p:spTgt>
                                        </p:tgtEl>
                                      </p:cBhvr>
                                      <p:from x="200000" y="450000"/>
                                      <p:to x="100000" y="100000"/>
                                    </p:animScale>
                                    <p:set>
                                      <p:cBhvr>
                                        <p:cTn id="25" dur="770" fill="hold"/>
                                        <p:tgtEl>
                                          <p:spTgt spid="3">
                                            <p:txEl>
                                              <p:pRg st="3" end="3"/>
                                            </p:txEl>
                                          </p:spTgt>
                                        </p:tgtEl>
                                        <p:attrNameLst>
                                          <p:attrName>ppt_x</p:attrName>
                                        </p:attrNameLst>
                                      </p:cBhvr>
                                      <p:to>
                                        <p:strVal val="(0.5)"/>
                                      </p:to>
                                    </p:set>
                                    <p:anim from="(0.5)" to="(#ppt_x)" calcmode="lin" valueType="num">
                                      <p:cBhvr>
                                        <p:cTn id="26" dur="1230" accel="100000" fill="hold">
                                          <p:stCondLst>
                                            <p:cond delay="770"/>
                                          </p:stCondLst>
                                        </p:cTn>
                                        <p:tgtEl>
                                          <p:spTgt spid="3">
                                            <p:txEl>
                                              <p:pRg st="3" end="3"/>
                                            </p:txEl>
                                          </p:spTgt>
                                        </p:tgtEl>
                                        <p:attrNameLst>
                                          <p:attrName>ppt_x</p:attrName>
                                        </p:attrNameLst>
                                      </p:cBhvr>
                                    </p:anim>
                                    <p:set>
                                      <p:cBhvr>
                                        <p:cTn id="27" dur="770" fill="hold"/>
                                        <p:tgtEl>
                                          <p:spTgt spid="3">
                                            <p:txEl>
                                              <p:pRg st="3" end="3"/>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3" end="3"/>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770" decel="100000"/>
                                        <p:tgtEl>
                                          <p:spTgt spid="3">
                                            <p:txEl>
                                              <p:pRg st="4" end="4"/>
                                            </p:txEl>
                                          </p:spTgt>
                                        </p:tgtEl>
                                      </p:cBhvr>
                                    </p:animEffect>
                                    <p:animScale>
                                      <p:cBhvr>
                                        <p:cTn id="34" dur="770" decel="100000"/>
                                        <p:tgtEl>
                                          <p:spTgt spid="3">
                                            <p:txEl>
                                              <p:pRg st="4" end="4"/>
                                            </p:txEl>
                                          </p:spTgt>
                                        </p:tgtEl>
                                      </p:cBhvr>
                                      <p:from x="10000" y="10000"/>
                                      <p:to x="200000" y="450000"/>
                                    </p:animScale>
                                    <p:animScale>
                                      <p:cBhvr>
                                        <p:cTn id="35" dur="1230" accel="100000" fill="hold">
                                          <p:stCondLst>
                                            <p:cond delay="770"/>
                                          </p:stCondLst>
                                        </p:cTn>
                                        <p:tgtEl>
                                          <p:spTgt spid="3">
                                            <p:txEl>
                                              <p:pRg st="4" end="4"/>
                                            </p:txEl>
                                          </p:spTgt>
                                        </p:tgtEl>
                                      </p:cBhvr>
                                      <p:from x="200000" y="450000"/>
                                      <p:to x="100000" y="100000"/>
                                    </p:animScale>
                                    <p:set>
                                      <p:cBhvr>
                                        <p:cTn id="36" dur="770" fill="hold"/>
                                        <p:tgtEl>
                                          <p:spTgt spid="3">
                                            <p:txEl>
                                              <p:pRg st="4" end="4"/>
                                            </p:txEl>
                                          </p:spTgt>
                                        </p:tgtEl>
                                        <p:attrNameLst>
                                          <p:attrName>ppt_x</p:attrName>
                                        </p:attrNameLst>
                                      </p:cBhvr>
                                      <p:to>
                                        <p:strVal val="(0.5)"/>
                                      </p:to>
                                    </p:set>
                                    <p:anim from="(0.5)" to="(#ppt_x)" calcmode="lin" valueType="num">
                                      <p:cBhvr>
                                        <p:cTn id="37" dur="1230" accel="100000" fill="hold">
                                          <p:stCondLst>
                                            <p:cond delay="770"/>
                                          </p:stCondLst>
                                        </p:cTn>
                                        <p:tgtEl>
                                          <p:spTgt spid="3">
                                            <p:txEl>
                                              <p:pRg st="4" end="4"/>
                                            </p:txEl>
                                          </p:spTgt>
                                        </p:tgtEl>
                                        <p:attrNameLst>
                                          <p:attrName>ppt_x</p:attrName>
                                        </p:attrNameLst>
                                      </p:cBhvr>
                                    </p:anim>
                                    <p:set>
                                      <p:cBhvr>
                                        <p:cTn id="38" dur="770" fill="hold"/>
                                        <p:tgtEl>
                                          <p:spTgt spid="3">
                                            <p:txEl>
                                              <p:pRg st="4" end="4"/>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4" end="4"/>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770" decel="100000"/>
                                        <p:tgtEl>
                                          <p:spTgt spid="3">
                                            <p:txEl>
                                              <p:pRg st="5" end="5"/>
                                            </p:txEl>
                                          </p:spTgt>
                                        </p:tgtEl>
                                      </p:cBhvr>
                                    </p:animEffect>
                                    <p:animScale>
                                      <p:cBhvr>
                                        <p:cTn id="45" dur="770" decel="100000"/>
                                        <p:tgtEl>
                                          <p:spTgt spid="3">
                                            <p:txEl>
                                              <p:pRg st="5" end="5"/>
                                            </p:txEl>
                                          </p:spTgt>
                                        </p:tgtEl>
                                      </p:cBhvr>
                                      <p:from x="10000" y="10000"/>
                                      <p:to x="200000" y="450000"/>
                                    </p:animScale>
                                    <p:animScale>
                                      <p:cBhvr>
                                        <p:cTn id="46" dur="1230" accel="100000" fill="hold">
                                          <p:stCondLst>
                                            <p:cond delay="770"/>
                                          </p:stCondLst>
                                        </p:cTn>
                                        <p:tgtEl>
                                          <p:spTgt spid="3">
                                            <p:txEl>
                                              <p:pRg st="5" end="5"/>
                                            </p:txEl>
                                          </p:spTgt>
                                        </p:tgtEl>
                                      </p:cBhvr>
                                      <p:from x="200000" y="450000"/>
                                      <p:to x="100000" y="100000"/>
                                    </p:animScale>
                                    <p:set>
                                      <p:cBhvr>
                                        <p:cTn id="47" dur="770" fill="hold"/>
                                        <p:tgtEl>
                                          <p:spTgt spid="3">
                                            <p:txEl>
                                              <p:pRg st="5" end="5"/>
                                            </p:txEl>
                                          </p:spTgt>
                                        </p:tgtEl>
                                        <p:attrNameLst>
                                          <p:attrName>ppt_x</p:attrName>
                                        </p:attrNameLst>
                                      </p:cBhvr>
                                      <p:to>
                                        <p:strVal val="(0.5)"/>
                                      </p:to>
                                    </p:set>
                                    <p:anim from="(0.5)" to="(#ppt_x)" calcmode="lin" valueType="num">
                                      <p:cBhvr>
                                        <p:cTn id="48" dur="1230" accel="100000" fill="hold">
                                          <p:stCondLst>
                                            <p:cond delay="770"/>
                                          </p:stCondLst>
                                        </p:cTn>
                                        <p:tgtEl>
                                          <p:spTgt spid="3">
                                            <p:txEl>
                                              <p:pRg st="5" end="5"/>
                                            </p:txEl>
                                          </p:spTgt>
                                        </p:tgtEl>
                                        <p:attrNameLst>
                                          <p:attrName>ppt_x</p:attrName>
                                        </p:attrNameLst>
                                      </p:cBhvr>
                                    </p:anim>
                                    <p:set>
                                      <p:cBhvr>
                                        <p:cTn id="49" dur="770" fill="hold"/>
                                        <p:tgtEl>
                                          <p:spTgt spid="3">
                                            <p:txEl>
                                              <p:pRg st="5" end="5"/>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600" dirty="0" smtClean="0"/>
              <a:t>    Why is urbanization happening in Asia?</a:t>
            </a:r>
            <a:endParaRPr lang="en-US" sz="3600" dirty="0"/>
          </a:p>
        </p:txBody>
      </p:sp>
      <p:sp>
        <p:nvSpPr>
          <p:cNvPr id="3" name="Content Placeholder 2"/>
          <p:cNvSpPr>
            <a:spLocks noGrp="1"/>
          </p:cNvSpPr>
          <p:nvPr>
            <p:ph idx="1"/>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Autofit/>
          </a:bodyPr>
          <a:lstStyle/>
          <a:p>
            <a:r>
              <a:rPr lang="en-US" sz="3600" dirty="0" smtClean="0"/>
              <a:t>For thousands of years, Asian people have lived in poverty working small plots of land growing rice, vegetables ,or raising chickens and pigs. Often their small plots of land can’t supply enough food for their family, let alone making extra money. (remember there are over  a billion people to feed in China &amp; India)</a:t>
            </a:r>
          </a:p>
        </p:txBody>
      </p:sp>
      <p:pic>
        <p:nvPicPr>
          <p:cNvPr id="4" name="MSj04416400000[1].wav">
            <a:hlinkClick r:id="" action="ppaction://media"/>
          </p:cNvPr>
          <p:cNvPicPr>
            <a:picLocks noRot="1" noChangeAspect="1"/>
          </p:cNvPicPr>
          <p:nvPr>
            <a:audioFile r:link="rId1"/>
            <p:extLst>
              <p:ext uri="{DAA4B4D4-6D71-4841-9C94-3DE7FCFB9230}">
                <p14:media xmlns:p14="http://schemas.microsoft.com/office/powerpoint/2010/main" xmlns="" r:link="rId3"/>
              </p:ext>
            </p:extLst>
          </p:nvPr>
        </p:nvPicPr>
        <p:blipFill>
          <a:blip r:embed="rId4" cstate="print"/>
          <a:stretch>
            <a:fillRect/>
          </a:stretch>
        </p:blipFill>
        <p:spPr>
          <a:xfrm>
            <a:off x="4419600" y="3276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600" dirty="0" smtClean="0"/>
              <a:t>    Why is urbanization happening in Asia?</a:t>
            </a:r>
            <a:endParaRPr lang="en-US" sz="3600" dirty="0"/>
          </a:p>
        </p:txBody>
      </p:sp>
      <p:sp>
        <p:nvSpPr>
          <p:cNvPr id="3" name="Content Placeholder 2"/>
          <p:cNvSpPr>
            <a:spLocks noGrp="1"/>
          </p:cNvSpPr>
          <p:nvPr>
            <p:ph idx="1"/>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r>
              <a:rPr lang="en-US" dirty="0" smtClean="0"/>
              <a:t>But in the past 20 years, many Asians from rural areas have left their simple life of peasant farming, or agriculture, to go to the city.  The promise of </a:t>
            </a:r>
            <a:r>
              <a:rPr lang="en-US" b="1" dirty="0" smtClean="0"/>
              <a:t>jobs</a:t>
            </a:r>
            <a:r>
              <a:rPr lang="en-US" dirty="0" smtClean="0"/>
              <a:t>, education, and better health care  attracts thousands of immigrants to the cities each year.</a:t>
            </a:r>
            <a:endParaRPr lang="en-US" dirty="0"/>
          </a:p>
        </p:txBody>
      </p:sp>
      <p:pic>
        <p:nvPicPr>
          <p:cNvPr id="4" name="MSj04416400000[1].wav">
            <a:hlinkClick r:id="" action="ppaction://media"/>
          </p:cNvPr>
          <p:cNvPicPr>
            <a:picLocks noRot="1" noChangeAspect="1"/>
          </p:cNvPicPr>
          <p:nvPr>
            <a:audioFile r:link="rId1"/>
            <p:extLst>
              <p:ext uri="{DAA4B4D4-6D71-4841-9C94-3DE7FCFB9230}">
                <p14:media xmlns:p14="http://schemas.microsoft.com/office/powerpoint/2010/main" xmlns="" r:link="rId3"/>
              </p:ext>
            </p:extLst>
          </p:nvPr>
        </p:nvPicPr>
        <p:blipFill>
          <a:blip r:embed="rId4" cstate="print"/>
          <a:stretch>
            <a:fillRect/>
          </a:stretch>
        </p:blipFill>
        <p:spPr>
          <a:xfrm>
            <a:off x="4419600" y="3276600"/>
            <a:ext cx="304800" cy="304800"/>
          </a:xfrm>
          <a:prstGeom prst="rect">
            <a:avLst/>
          </a:prstGeom>
        </p:spPr>
      </p:pic>
    </p:spTree>
    <p:extLst>
      <p:ext uri="{BB962C8B-B14F-4D97-AF65-F5344CB8AC3E}">
        <p14:creationId xmlns:p14="http://schemas.microsoft.com/office/powerpoint/2010/main" xmlns="" val="19143215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rgbClr val="FFF200"/>
              </a:gs>
              <a:gs pos="45000">
                <a:srgbClr val="FF7A00"/>
              </a:gs>
              <a:gs pos="70000">
                <a:srgbClr val="FF0300"/>
              </a:gs>
              <a:gs pos="100000">
                <a:srgbClr val="4D0808"/>
              </a:gs>
            </a:gsLst>
            <a:lin ang="18900000" scaled="0"/>
            <a:tileRect/>
          </a:gradFill>
        </p:spPr>
        <p:txBody>
          <a:bodyPr>
            <a:normAutofit fontScale="90000"/>
          </a:bodyPr>
          <a:lstStyle/>
          <a:p>
            <a:r>
              <a:rPr lang="en-US" dirty="0" smtClean="0"/>
              <a:t>Does everyone benefit from moving to the city?</a:t>
            </a:r>
            <a:endParaRPr lang="en-US" dirty="0"/>
          </a:p>
        </p:txBody>
      </p:sp>
      <p:sp>
        <p:nvSpPr>
          <p:cNvPr id="3" name="Content Placeholder 2"/>
          <p:cNvSpPr>
            <a:spLocks noGrp="1"/>
          </p:cNvSpPr>
          <p:nvPr>
            <p:ph idx="1"/>
          </p:nvPr>
        </p:nvSpPr>
        <p:spPr>
          <a:blipFill>
            <a:blip r:embed="rId3" cstate="print">
              <a:duotone>
                <a:schemeClr val="accent1">
                  <a:shade val="45000"/>
                  <a:satMod val="135000"/>
                </a:schemeClr>
                <a:prstClr val="white"/>
              </a:duotone>
            </a:blip>
            <a:tile tx="0" ty="0" sx="100000" sy="100000" flip="none" algn="tl"/>
          </a:blipFill>
          <a:effectLst>
            <a:outerShdw blurRad="50800" dist="50800" dir="5400000" algn="ctr" rotWithShape="0">
              <a:schemeClr val="tx2">
                <a:lumMod val="20000"/>
                <a:lumOff val="80000"/>
              </a:schemeClr>
            </a:outerShdw>
          </a:effectLst>
        </p:spPr>
        <p:txBody>
          <a:bodyPr>
            <a:normAutofit/>
          </a:bodyPr>
          <a:lstStyle/>
          <a:p>
            <a:r>
              <a:rPr lang="en-US" dirty="0" smtClean="0"/>
              <a:t>Not all people who move to the city are successful.  </a:t>
            </a:r>
          </a:p>
          <a:p>
            <a:pPr lvl="1"/>
            <a:r>
              <a:rPr lang="en-US" dirty="0" smtClean="0"/>
              <a:t>The cost of living </a:t>
            </a:r>
            <a:r>
              <a:rPr lang="en-US" dirty="0"/>
              <a:t>(rent/food) </a:t>
            </a:r>
            <a:r>
              <a:rPr lang="en-US" dirty="0" smtClean="0"/>
              <a:t>can be too much.  </a:t>
            </a:r>
          </a:p>
          <a:p>
            <a:pPr lvl="1"/>
            <a:r>
              <a:rPr lang="en-US" dirty="0" smtClean="0"/>
              <a:t>Immigrants end up homeless or live in the slums. </a:t>
            </a:r>
          </a:p>
          <a:p>
            <a:pPr lvl="1"/>
            <a:r>
              <a:rPr lang="en-US" dirty="0" smtClean="0"/>
              <a:t>Another problem = people lack the skills or training for the good jobs and have to accept low paying jobs.  </a:t>
            </a:r>
          </a:p>
          <a:p>
            <a:pPr lvl="1"/>
            <a:r>
              <a:rPr lang="en-US" dirty="0" smtClean="0"/>
              <a:t>low paying jobs = people live in poor areas or with several families in one very crowded apartment.</a:t>
            </a:r>
            <a:endParaRPr lang="en-US" dirty="0"/>
          </a:p>
        </p:txBody>
      </p:sp>
      <p:pic>
        <p:nvPicPr>
          <p:cNvPr id="4" name="MSj04416400000[1].wav">
            <a:hlinkClick r:id="" action="ppaction://media"/>
          </p:cNvPr>
          <p:cNvPicPr>
            <a:picLocks noRot="1" noChangeAspect="1"/>
          </p:cNvPicPr>
          <p:nvPr>
            <a:audioFile r:link="rId1"/>
            <p:extLst>
              <p:ext uri="{DAA4B4D4-6D71-4841-9C94-3DE7FCFB9230}">
                <p14:media xmlns:p14="http://schemas.microsoft.com/office/powerpoint/2010/main" xmlns="" r:link="rId4"/>
              </p:ext>
            </p:extLst>
          </p:nvPr>
        </p:nvPicPr>
        <p:blipFill>
          <a:blip r:embed="rId5" cstate="print"/>
          <a:stretch>
            <a:fillRect/>
          </a:stretch>
        </p:blipFill>
        <p:spPr>
          <a:xfrm>
            <a:off x="4419600" y="3276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543"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Factors that determine why people move and where they go…</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b="1" dirty="0" smtClean="0">
                <a:solidFill>
                  <a:srgbClr val="7030A0"/>
                </a:solidFill>
              </a:rPr>
              <a:t>Push factors </a:t>
            </a:r>
            <a:r>
              <a:rPr lang="en-US" dirty="0" smtClean="0"/>
              <a:t>make people leave an area.  No work, unfertile soil, and war are all reasons why people are pushed out of their homes. </a:t>
            </a:r>
          </a:p>
          <a:p>
            <a:r>
              <a:rPr lang="en-US" b="1" dirty="0" smtClean="0">
                <a:solidFill>
                  <a:srgbClr val="7030A0"/>
                </a:solidFill>
              </a:rPr>
              <a:t>Pull factors</a:t>
            </a:r>
            <a:r>
              <a:rPr lang="en-US" dirty="0" smtClean="0"/>
              <a:t> determine where people will go next.  Usually people move to a new area that will benefit them more.  (ex. </a:t>
            </a:r>
            <a:r>
              <a:rPr lang="en-US" dirty="0"/>
              <a:t>b</a:t>
            </a:r>
            <a:r>
              <a:rPr lang="en-US" dirty="0" smtClean="0"/>
              <a:t>etter schools, more jobs, safety, and better housing) </a:t>
            </a:r>
          </a:p>
          <a:p>
            <a:r>
              <a:rPr lang="en-US" dirty="0" smtClean="0"/>
              <a:t>Some of you might have been pulled in to Mayfield because of our good school system! </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3008313" cy="762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smtClean="0"/>
              <a:t>I was thinking…</a:t>
            </a:r>
            <a:endParaRPr lang="en-US" sz="32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Font typeface="Wingdings" pitchFamily="2" charset="2"/>
              <a:buChar char="v"/>
            </a:pPr>
            <a:r>
              <a:rPr lang="en-US" dirty="0" smtClean="0"/>
              <a:t>Less food being grown to feed people on earth</a:t>
            </a:r>
          </a:p>
          <a:p>
            <a:pPr>
              <a:buFont typeface="Wingdings" pitchFamily="2" charset="2"/>
              <a:buChar char="v"/>
            </a:pPr>
            <a:r>
              <a:rPr lang="en-US" dirty="0" smtClean="0"/>
              <a:t>Cities will become overcrowded</a:t>
            </a:r>
          </a:p>
          <a:p>
            <a:pPr>
              <a:buFont typeface="Wingdings" pitchFamily="2" charset="2"/>
              <a:buChar char="v"/>
            </a:pPr>
            <a:r>
              <a:rPr lang="en-US" dirty="0"/>
              <a:t>C</a:t>
            </a:r>
            <a:r>
              <a:rPr lang="en-US" dirty="0" smtClean="0"/>
              <a:t>ities will be more polluted</a:t>
            </a:r>
          </a:p>
          <a:p>
            <a:pPr>
              <a:buFont typeface="Wingdings" pitchFamily="2" charset="2"/>
              <a:buChar char="v"/>
            </a:pPr>
            <a:r>
              <a:rPr lang="en-US" dirty="0" smtClean="0"/>
              <a:t>More vehicle transportation harming the ozone layer</a:t>
            </a:r>
          </a:p>
          <a:p>
            <a:pPr>
              <a:buFont typeface="Wingdings" pitchFamily="2" charset="2"/>
              <a:buChar char="v"/>
            </a:pPr>
            <a:r>
              <a:rPr lang="en-US" dirty="0" smtClean="0"/>
              <a:t>Language and religion differences create conflict</a:t>
            </a:r>
          </a:p>
        </p:txBody>
      </p:sp>
      <p:sp>
        <p:nvSpPr>
          <p:cNvPr id="4" name="Text Placeholder 3"/>
          <p:cNvSpPr>
            <a:spLocks noGrp="1"/>
          </p:cNvSpPr>
          <p:nvPr>
            <p:ph type="body" sz="half" idx="2"/>
          </p:nvPr>
        </p:nvSpPr>
        <p:spPr>
          <a:xfrm>
            <a:off x="457200" y="2209801"/>
            <a:ext cx="3008313" cy="2895600"/>
          </a:xfr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1">
            <a:schemeClr val="accent4"/>
          </a:lnRef>
          <a:fillRef idx="2">
            <a:schemeClr val="accent4"/>
          </a:fillRef>
          <a:effectRef idx="1">
            <a:schemeClr val="accent4"/>
          </a:effectRef>
          <a:fontRef idx="minor">
            <a:schemeClr val="dk1"/>
          </a:fontRef>
        </p:style>
        <p:txBody>
          <a:bodyPr>
            <a:normAutofit/>
          </a:bodyPr>
          <a:lstStyle/>
          <a:p>
            <a:r>
              <a:rPr lang="en-US" sz="3200" dirty="0" smtClean="0"/>
              <a:t>What problems will occur in the cities if too many people move there?</a:t>
            </a:r>
            <a:endParaRPr lang="en-US" sz="3200" dirty="0"/>
          </a:p>
        </p:txBody>
      </p:sp>
      <p:pic>
        <p:nvPicPr>
          <p:cNvPr id="9" name="MSj03881610000[1].wav">
            <a:hlinkClick r:id="" action="ppaction://media"/>
          </p:cNvPr>
          <p:cNvPicPr>
            <a:picLocks noRot="1" noChangeAspect="1"/>
          </p:cNvPicPr>
          <p:nvPr>
            <a:audioFile r:link="rId1"/>
            <p:extLst>
              <p:ext uri="{DAA4B4D4-6D71-4841-9C94-3DE7FCFB9230}">
                <p14:media xmlns:p14="http://schemas.microsoft.com/office/powerpoint/2010/main" xmlns="" r:link="rId3"/>
              </p:ext>
            </p:extLst>
          </p:nvPr>
        </p:nvPicPr>
        <p:blipFill>
          <a:blip r:embed="rId4" cstate="print"/>
          <a:stretch>
            <a:fillRect/>
          </a:stretch>
        </p:blipFill>
        <p:spPr>
          <a:xfrm>
            <a:off x="2971800" y="16002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426"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1346</TotalTime>
  <Words>408</Words>
  <Application>Microsoft Office PowerPoint</Application>
  <PresentationFormat>On-screen Show (4:3)</PresentationFormat>
  <Paragraphs>37</Paragraphs>
  <Slides>9</Slides>
  <Notes>0</Notes>
  <HiddenSlides>0</HiddenSlides>
  <MMClips>8</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Urbanization</vt:lpstr>
      <vt:lpstr>Why are people moving from the country to the city?  Discuss two possible reasons with your neighbor.</vt:lpstr>
      <vt:lpstr>Do you know the difference between urban and rural?</vt:lpstr>
      <vt:lpstr> WHO LIVES IN THE CITY? </vt:lpstr>
      <vt:lpstr>    Why is urbanization happening in Asia?</vt:lpstr>
      <vt:lpstr>    Why is urbanization happening in Asia?</vt:lpstr>
      <vt:lpstr>Does everyone benefit from moving to the city?</vt:lpstr>
      <vt:lpstr>Factors that determine why people move and where they go…</vt:lpstr>
      <vt:lpstr>I was thinking…</vt:lpstr>
    </vt:vector>
  </TitlesOfParts>
  <Company>mfcsd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Urbanization</dc:title>
  <dc:creator>mfcsd</dc:creator>
  <cp:lastModifiedBy>mfcsd</cp:lastModifiedBy>
  <cp:revision>74</cp:revision>
  <dcterms:created xsi:type="dcterms:W3CDTF">2010-03-08T15:53:57Z</dcterms:created>
  <dcterms:modified xsi:type="dcterms:W3CDTF">2016-02-24T14:41:31Z</dcterms:modified>
</cp:coreProperties>
</file>