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E2B4E-489A-48CD-ABC7-F6CC562A8892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653F1-051E-4F25-8973-4F97949FC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653F1-051E-4F25-8973-4F97949FC93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E176-F6ED-4E4A-BDA5-68293B29D18A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B492-07D4-41B4-8FAE-99D61703E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E176-F6ED-4E4A-BDA5-68293B29D18A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B492-07D4-41B4-8FAE-99D61703E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E176-F6ED-4E4A-BDA5-68293B29D18A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B492-07D4-41B4-8FAE-99D61703E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E176-F6ED-4E4A-BDA5-68293B29D18A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B492-07D4-41B4-8FAE-99D61703E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E176-F6ED-4E4A-BDA5-68293B29D18A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B492-07D4-41B4-8FAE-99D61703E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E176-F6ED-4E4A-BDA5-68293B29D18A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B492-07D4-41B4-8FAE-99D61703E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E176-F6ED-4E4A-BDA5-68293B29D18A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B492-07D4-41B4-8FAE-99D61703E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E176-F6ED-4E4A-BDA5-68293B29D18A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B492-07D4-41B4-8FAE-99D61703E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E176-F6ED-4E4A-BDA5-68293B29D18A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B492-07D4-41B4-8FAE-99D61703E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E176-F6ED-4E4A-BDA5-68293B29D18A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B492-07D4-41B4-8FAE-99D61703E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E176-F6ED-4E4A-BDA5-68293B29D18A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B492-07D4-41B4-8FAE-99D61703E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7E176-F6ED-4E4A-BDA5-68293B29D18A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CB492-07D4-41B4-8FAE-99D61703E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ifetimeofcolor.com/study/g_lin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hyperlink" Target="http://www.clker.com/clipart-leaf-1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hyperlink" Target="http://www.free-pictures-photos.com/texture/texture-i3m8.jpg" TargetMode="External"/><Relationship Id="rId2" Type="http://schemas.openxmlformats.org/officeDocument/2006/relationships/hyperlink" Target="http://www.free-pictures-photos.com/texture/sponge-t7ev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www.free-pictures-photos.com/texture/texture-014.jpg" TargetMode="Externa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etty.edu/art/gettyguide/artObjectDetails?artobj=113640&amp;handle=l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etty.edu/art/gettyguide/artObjectDetails?artobj=144721&amp;handle=l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etty.edu/art/gettyguide/artObjectDetails?artobj=44971&amp;handle=l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etty.edu/art/gettyguide/artObjectDetails?artobj=70011&amp;handle=l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etty.edu/art/gettyguide/artObjectDetails?artobj=1319&amp;handle=l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etty.edu/art/gettyguide/artObjectDetails?artobj=141987&amp;handle=l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Review of the Elements of 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dirty="0" smtClean="0">
                <a:solidFill>
                  <a:schemeClr val="accent3"/>
                </a:solidFill>
                <a:hlinkClick r:id="rId2"/>
              </a:rPr>
              <a:t>lines</a:t>
            </a:r>
            <a:r>
              <a:rPr lang="en-US" dirty="0" smtClean="0"/>
              <a:t> meet, shapes are formed. </a:t>
            </a:r>
          </a:p>
          <a:p>
            <a:r>
              <a:rPr lang="en-US" dirty="0" smtClean="0"/>
              <a:t>Shapes are flat. </a:t>
            </a:r>
          </a:p>
          <a:p>
            <a:r>
              <a:rPr lang="en-US" dirty="0" smtClean="0"/>
              <a:t>Some shapes are geometric, such as squares, circles, triangles, rectangles, and ovals. </a:t>
            </a:r>
          </a:p>
          <a:p>
            <a:r>
              <a:rPr lang="en-US" dirty="0" smtClean="0"/>
              <a:t>Other shapes are organic or freeform.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arenswhimsy.com/public-domain-images/flower-clipart/images/flower-clipart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2819400"/>
            <a:ext cx="1195762" cy="1431925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7543800" y="457200"/>
            <a:ext cx="1371600" cy="12192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5638800"/>
          </a:xfrm>
        </p:spPr>
        <p:txBody>
          <a:bodyPr/>
          <a:lstStyle/>
          <a:p>
            <a:r>
              <a:rPr lang="en-US" dirty="0" smtClean="0"/>
              <a:t>Two basic types of shapes:</a:t>
            </a:r>
          </a:p>
          <a:p>
            <a:pPr>
              <a:buNone/>
            </a:pPr>
            <a:r>
              <a:rPr lang="en-US" dirty="0" smtClean="0"/>
              <a:t>		1.) Geometric: regular and irregular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2.) Freeform: usually living objects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Shapes can be positive or negative. </a:t>
            </a:r>
          </a:p>
        </p:txBody>
      </p:sp>
      <p:pic>
        <p:nvPicPr>
          <p:cNvPr id="1036" name="Picture 12" descr="http://www.faqs.org/photo-dict/photofiles/list/3414/4541lilac_le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352800"/>
            <a:ext cx="1460500" cy="1460500"/>
          </a:xfrm>
          <a:prstGeom prst="rect">
            <a:avLst/>
          </a:prstGeom>
          <a:noFill/>
        </p:spPr>
      </p:pic>
      <p:sp>
        <p:nvSpPr>
          <p:cNvPr id="4" name="Isosceles Triangle 3"/>
          <p:cNvSpPr/>
          <p:nvPr/>
        </p:nvSpPr>
        <p:spPr>
          <a:xfrm>
            <a:off x="7086600" y="1219200"/>
            <a:ext cx="762000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7696200" y="1143000"/>
            <a:ext cx="1219200" cy="1219200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ross 5"/>
          <p:cNvSpPr/>
          <p:nvPr/>
        </p:nvSpPr>
        <p:spPr>
          <a:xfrm>
            <a:off x="6781800" y="381000"/>
            <a:ext cx="838200" cy="762000"/>
          </a:xfrm>
          <a:prstGeom prst="plu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6553200" y="3200400"/>
            <a:ext cx="13716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Leaf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43438" y="-26052463"/>
            <a:ext cx="2714625" cy="2867025"/>
          </a:xfrm>
          <a:prstGeom prst="rect">
            <a:avLst/>
          </a:prstGeom>
          <a:noFill/>
        </p:spPr>
      </p:pic>
      <p:pic>
        <p:nvPicPr>
          <p:cNvPr id="1032" name="Picture 8" descr="Leaf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43438" y="-26052463"/>
            <a:ext cx="2714625" cy="2867025"/>
          </a:xfrm>
          <a:prstGeom prst="rect">
            <a:avLst/>
          </a:prstGeom>
          <a:noFill/>
        </p:spPr>
      </p:pic>
      <p:pic>
        <p:nvPicPr>
          <p:cNvPr id="1034" name="Picture 10" descr="Leaf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43438" y="-26052463"/>
            <a:ext cx="2714625" cy="2867025"/>
          </a:xfrm>
          <a:prstGeom prst="rect">
            <a:avLst/>
          </a:prstGeom>
          <a:noFill/>
        </p:spPr>
      </p:pic>
      <p:pic>
        <p:nvPicPr>
          <p:cNvPr id="15" name="Picture 5" descr="fig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5105400"/>
            <a:ext cx="2395509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Content Placeholder 3" descr="space-and-motio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85800" y="5029200"/>
            <a:ext cx="2235747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Shapes are flat, Forms are 3-D.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Forms can be:</a:t>
            </a:r>
          </a:p>
          <a:p>
            <a:pPr>
              <a:buNone/>
            </a:pPr>
            <a:r>
              <a:rPr lang="en-US" dirty="0" smtClean="0"/>
              <a:t>				Geometric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Free-form 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6019800" y="1905000"/>
            <a:ext cx="1752600" cy="1524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7391400" y="2895600"/>
            <a:ext cx="1066800" cy="990600"/>
          </a:xfrm>
          <a:prstGeom prst="cub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6" name="Picture 5" descr="st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572000"/>
            <a:ext cx="2151224" cy="1581150"/>
          </a:xfrm>
          <a:prstGeom prst="rect">
            <a:avLst/>
          </a:prstGeom>
        </p:spPr>
      </p:pic>
      <p:pic>
        <p:nvPicPr>
          <p:cNvPr id="24578" name="Picture 2" descr="C:\Documents and Settings\jstevenson\Local Settings\Temporary Internet Files\Content.IE5\YH23M7AS\MP90017792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419600"/>
            <a:ext cx="1447800" cy="2171700"/>
          </a:xfrm>
          <a:prstGeom prst="rect">
            <a:avLst/>
          </a:prstGeom>
          <a:noFill/>
        </p:spPr>
      </p:pic>
      <p:pic>
        <p:nvPicPr>
          <p:cNvPr id="24580" name="Picture 4" descr="C:\Documents and Settings\jstevenson\Local Settings\Temporary Internet Files\Content.IE5\K0V39STP\MP90038470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400800" y="5029200"/>
            <a:ext cx="1108601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area between, around, above below or within objects.</a:t>
            </a:r>
          </a:p>
          <a:p>
            <a:pPr>
              <a:buNone/>
            </a:pPr>
            <a:r>
              <a:rPr lang="en-US" dirty="0" smtClean="0"/>
              <a:t>Positive space is the area of an artwork where</a:t>
            </a:r>
          </a:p>
          <a:p>
            <a:pPr>
              <a:buNone/>
            </a:pPr>
            <a:r>
              <a:rPr lang="en-US" dirty="0" smtClean="0"/>
              <a:t>the main figure is located.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Negative space is the </a:t>
            </a:r>
          </a:p>
          <a:p>
            <a:pPr>
              <a:buNone/>
            </a:pPr>
            <a:r>
              <a:rPr lang="en-US" dirty="0" smtClean="0"/>
              <a:t>empty spaces between </a:t>
            </a:r>
          </a:p>
          <a:p>
            <a:pPr>
              <a:buNone/>
            </a:pPr>
            <a:r>
              <a:rPr lang="en-US" dirty="0" smtClean="0"/>
              <a:t>the shapes and forms.</a:t>
            </a:r>
            <a:endParaRPr lang="en-US" dirty="0"/>
          </a:p>
        </p:txBody>
      </p:sp>
      <p:pic>
        <p:nvPicPr>
          <p:cNvPr id="4" name="Content Placeholder 3" descr="rubinsvas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3276600"/>
            <a:ext cx="3536326" cy="2699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76600" y="4419600"/>
            <a:ext cx="8382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38400" y="4800600"/>
            <a:ext cx="1219200" cy="1219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057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Artists can create an illusion of space on a picture plane by using various techniques;</a:t>
            </a:r>
          </a:p>
          <a:p>
            <a:pPr>
              <a:buNone/>
            </a:pPr>
            <a:r>
              <a:rPr lang="en-US" dirty="0" smtClean="0"/>
              <a:t>Overlapping-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2667000" y="1524000"/>
            <a:ext cx="990600" cy="762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>
            <a:off x="3124200" y="1828800"/>
            <a:ext cx="1371600" cy="685800"/>
          </a:xfrm>
          <a:prstGeom prst="trapezoi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2895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Size-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1600200" y="2895600"/>
            <a:ext cx="838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0800" y="2971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29000" y="3124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43400" y="3657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Placement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400800" y="3962400"/>
            <a:ext cx="1447800" cy="76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01000" y="3352800"/>
            <a:ext cx="6096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62800" y="3048000"/>
            <a:ext cx="6096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5800" y="4800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Color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828800" y="5257800"/>
            <a:ext cx="1371600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PRIMARY COLORS-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Yellow</a:t>
            </a:r>
            <a:r>
              <a:rPr lang="en-US" dirty="0" smtClean="0"/>
              <a:t>, &amp; 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.  These colors cannot be mixed, the only way to produce them is to buy them in their true form.</a:t>
            </a: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838200" y="1752600"/>
            <a:ext cx="2057400" cy="1752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05200" y="1752600"/>
            <a:ext cx="2057400" cy="1752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1752600"/>
            <a:ext cx="2057400" cy="1752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	SECONDARY COLORS- </a:t>
            </a:r>
            <a:r>
              <a:rPr lang="en-US" dirty="0" smtClean="0">
                <a:solidFill>
                  <a:schemeClr val="accent6"/>
                </a:solidFill>
              </a:rPr>
              <a:t>Orange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, &amp; </a:t>
            </a:r>
            <a:r>
              <a:rPr lang="en-US" dirty="0" smtClean="0">
                <a:solidFill>
                  <a:srgbClr val="7030A0"/>
                </a:solidFill>
              </a:rPr>
              <a:t>Violet</a:t>
            </a:r>
            <a:r>
              <a:rPr lang="en-US" dirty="0" smtClean="0"/>
              <a:t>.  These colors are made by mixing 2 primary colors together.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4100" name="Picture 2" descr="http://www.wiu.edu/art/courses/design/col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85800"/>
            <a:ext cx="29622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85800" y="609600"/>
            <a:ext cx="1447800" cy="1295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90800" y="1447800"/>
            <a:ext cx="1447800" cy="1295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5800" y="2362200"/>
            <a:ext cx="1447800" cy="1295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intermedi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65125"/>
            <a:ext cx="382905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n-US" b="1" smtClean="0"/>
          </a:p>
          <a:p>
            <a:endParaRPr lang="en-US" b="1" smtClean="0"/>
          </a:p>
          <a:p>
            <a:pPr>
              <a:buFont typeface="Arial" pitchFamily="34" charset="0"/>
              <a:buNone/>
            </a:pPr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r>
              <a:rPr lang="en-US" b="1" smtClean="0"/>
              <a:t>INTERMEDIATE (TERTIARY) COLORS- </a:t>
            </a:r>
            <a:r>
              <a:rPr lang="en-US" smtClean="0">
                <a:solidFill>
                  <a:srgbClr val="FF3300"/>
                </a:solidFill>
              </a:rPr>
              <a:t>Red-Orange</a:t>
            </a:r>
            <a:r>
              <a:rPr lang="en-US" smtClean="0"/>
              <a:t>, </a:t>
            </a:r>
            <a:r>
              <a:rPr lang="en-US" smtClean="0">
                <a:solidFill>
                  <a:srgbClr val="009999"/>
                </a:solidFill>
              </a:rPr>
              <a:t>Blue-Green</a:t>
            </a:r>
            <a:r>
              <a:rPr lang="en-US" smtClean="0"/>
              <a:t>, </a:t>
            </a:r>
            <a:r>
              <a:rPr lang="en-US" smtClean="0">
                <a:solidFill>
                  <a:srgbClr val="CC0099"/>
                </a:solidFill>
              </a:rPr>
              <a:t>Red-Violet</a:t>
            </a:r>
            <a:r>
              <a:rPr lang="en-US" smtClean="0"/>
              <a:t>, </a:t>
            </a:r>
            <a:r>
              <a:rPr lang="en-US" smtClean="0">
                <a:solidFill>
                  <a:srgbClr val="92D050"/>
                </a:solidFill>
              </a:rPr>
              <a:t>Yellow-Green</a:t>
            </a:r>
            <a:r>
              <a:rPr lang="en-US" smtClean="0"/>
              <a:t>, etc…  These colors are made by mixing one primary color with one secondary color.</a:t>
            </a:r>
          </a:p>
          <a:p>
            <a:endParaRPr lang="en-US" smtClean="0"/>
          </a:p>
        </p:txBody>
      </p: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4419600" y="801688"/>
            <a:ext cx="1676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Red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 -</a:t>
            </a:r>
          </a:p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Orange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4343400" y="2209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Yellow -Orange</a:t>
            </a: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4343400" y="3200400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Yellow-</a:t>
            </a:r>
          </a:p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Green</a:t>
            </a:r>
          </a:p>
        </p:txBody>
      </p: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3048000" y="32766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Blue- </a:t>
            </a:r>
          </a:p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Green</a:t>
            </a:r>
          </a:p>
        </p:txBody>
      </p:sp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2362200" y="22098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Blue -Violet</a:t>
            </a:r>
          </a:p>
        </p:txBody>
      </p:sp>
      <p:sp>
        <p:nvSpPr>
          <p:cNvPr id="5130" name="TextBox 13"/>
          <p:cNvSpPr txBox="1">
            <a:spLocks noChangeArrowheads="1"/>
          </p:cNvSpPr>
          <p:nvPr/>
        </p:nvSpPr>
        <p:spPr bwMode="auto">
          <a:xfrm>
            <a:off x="2895600" y="838200"/>
            <a:ext cx="91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Red- Violet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5100" b="1" dirty="0" smtClean="0"/>
              <a:t>COMPLEMENTARY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b="1" dirty="0" smtClean="0"/>
              <a:t>	COLORS- </a:t>
            </a:r>
            <a:r>
              <a:rPr lang="en-US" sz="5100" dirty="0" smtClean="0"/>
              <a:t>Colors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 smtClean="0"/>
              <a:t>	that are across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 smtClean="0"/>
              <a:t>	from each other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 smtClean="0"/>
              <a:t>	on the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 smtClean="0"/>
              <a:t>	color wheel.</a:t>
            </a:r>
            <a:endParaRPr lang="en-US" sz="2400" b="1" dirty="0" smtClean="0"/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	</a:t>
            </a:r>
            <a:r>
              <a:rPr lang="en-US" sz="4400" dirty="0" smtClean="0"/>
              <a:t>Examples; </a:t>
            </a:r>
            <a:r>
              <a:rPr lang="en-US" sz="4400" dirty="0" smtClean="0">
                <a:solidFill>
                  <a:srgbClr val="7030A0"/>
                </a:solidFill>
              </a:rPr>
              <a:t>Violet</a:t>
            </a:r>
            <a:r>
              <a:rPr lang="en-US" sz="4400" dirty="0" smtClean="0"/>
              <a:t> &amp;</a:t>
            </a:r>
            <a:r>
              <a:rPr lang="en-US" sz="4400" dirty="0" smtClean="0">
                <a:solidFill>
                  <a:srgbClr val="FFFF00"/>
                </a:solidFill>
              </a:rPr>
              <a:t>Yellow</a:t>
            </a:r>
            <a:r>
              <a:rPr lang="en-US" sz="4400" dirty="0" smtClean="0"/>
              <a:t>, OR, </a:t>
            </a:r>
            <a:r>
              <a:rPr lang="en-US" sz="4400" dirty="0" smtClean="0">
                <a:solidFill>
                  <a:srgbClr val="FF0000"/>
                </a:solidFill>
              </a:rPr>
              <a:t>Red</a:t>
            </a:r>
            <a:r>
              <a:rPr lang="en-US" sz="4400" dirty="0" smtClean="0"/>
              <a:t> &amp; </a:t>
            </a:r>
            <a:r>
              <a:rPr lang="en-US" sz="4400" dirty="0" smtClean="0">
                <a:solidFill>
                  <a:srgbClr val="00B050"/>
                </a:solidFill>
              </a:rPr>
              <a:t>Green</a:t>
            </a:r>
            <a:r>
              <a:rPr lang="en-US" sz="4400" dirty="0" smtClean="0"/>
              <a:t>, OR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 smtClean="0"/>
              <a:t>	</a:t>
            </a:r>
            <a:r>
              <a:rPr lang="en-US" sz="4400" dirty="0" smtClean="0">
                <a:solidFill>
                  <a:srgbClr val="FF3300"/>
                </a:solidFill>
              </a:rPr>
              <a:t>Red-Orange</a:t>
            </a:r>
            <a:r>
              <a:rPr lang="en-US" sz="4400" dirty="0" smtClean="0"/>
              <a:t> &amp; </a:t>
            </a:r>
            <a:r>
              <a:rPr lang="en-US" sz="4400" dirty="0" smtClean="0">
                <a:solidFill>
                  <a:srgbClr val="009999"/>
                </a:solidFill>
              </a:rPr>
              <a:t>Blue Green, </a:t>
            </a:r>
            <a:r>
              <a:rPr lang="en-US" sz="4400" dirty="0" smtClean="0"/>
              <a:t>etc...  When used next together they look bright.  If mixed together, they form a neutral color.  The complement of a primary is always a secondary, and vice-versa.  Intermediate colors are always complementary to another intermediate color</a:t>
            </a:r>
            <a:r>
              <a:rPr lang="en-US" sz="3800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6148" name="Picture 5" descr="color wheel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319088"/>
            <a:ext cx="4437062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5029200" y="1752600"/>
            <a:ext cx="1143000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800600" y="2133600"/>
            <a:ext cx="16002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4838700" y="2095500"/>
            <a:ext cx="1524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76800" y="2133600"/>
            <a:ext cx="1524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5067300" y="1790700"/>
            <a:ext cx="1143000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876800" y="2133600"/>
            <a:ext cx="15240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ANALOGOUS COLORS- </a:t>
            </a:r>
            <a:r>
              <a:rPr lang="en-US" dirty="0" smtClean="0"/>
              <a:t>Colors that are directly next together on the color wheel, used in a group.  Example; </a:t>
            </a:r>
            <a:r>
              <a:rPr lang="en-US" dirty="0" smtClean="0">
                <a:solidFill>
                  <a:srgbClr val="FF3300"/>
                </a:solidFill>
              </a:rPr>
              <a:t>Red-Orange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CC0099"/>
                </a:solidFill>
              </a:rPr>
              <a:t>Red-Violet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7030A0"/>
                </a:solidFill>
              </a:rPr>
              <a:t>Violet 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7172" name="Picture 4" descr="color-wheel-30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57200"/>
            <a:ext cx="35623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7 Elements of Art: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</a:t>
            </a:r>
          </a:p>
          <a:p>
            <a:r>
              <a:rPr lang="en-US" dirty="0" smtClean="0"/>
              <a:t>Shape</a:t>
            </a:r>
          </a:p>
          <a:p>
            <a:r>
              <a:rPr lang="en-US" dirty="0" smtClean="0"/>
              <a:t>Space</a:t>
            </a:r>
          </a:p>
          <a:p>
            <a:r>
              <a:rPr lang="en-US" dirty="0" smtClean="0"/>
              <a:t>Form</a:t>
            </a:r>
          </a:p>
          <a:p>
            <a:r>
              <a:rPr lang="en-US" dirty="0" smtClean="0"/>
              <a:t>Color</a:t>
            </a:r>
          </a:p>
          <a:p>
            <a:r>
              <a:rPr lang="en-US" dirty="0" smtClean="0"/>
              <a:t>Value </a:t>
            </a:r>
          </a:p>
          <a:p>
            <a:r>
              <a:rPr lang="en-US" dirty="0" smtClean="0"/>
              <a:t>Texture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b="1" smtClean="0"/>
              <a:t>MONOCHROMATIC- </a:t>
            </a:r>
            <a:r>
              <a:rPr lang="en-US" smtClean="0"/>
              <a:t>Using only one color but adding white or black to create different values</a:t>
            </a:r>
          </a:p>
        </p:txBody>
      </p:sp>
      <p:pic>
        <p:nvPicPr>
          <p:cNvPr id="9219" name="Picture 3" descr="monochromatic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26670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monochromatic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95800"/>
            <a:ext cx="28575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monochromatic 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057400"/>
            <a:ext cx="29321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monochromatic 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495800"/>
            <a:ext cx="2624138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WARM COLORS- </a:t>
            </a:r>
            <a:r>
              <a:rPr lang="en-US" dirty="0" smtClean="0"/>
              <a:t>colors that give the feeling of warmth (think fiery colors, think of the sun)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Reds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/>
                </a:solidFill>
              </a:rPr>
              <a:t>Oranges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FFFF00"/>
                </a:solidFill>
              </a:rPr>
              <a:t>Yellows</a:t>
            </a:r>
            <a:r>
              <a:rPr lang="en-US" dirty="0" smtClean="0"/>
              <a:t>.  These colors are all located on one side of the color wheel.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10244" name="Picture 4" descr="warm_color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57200"/>
            <a:ext cx="374491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COOL COLORS- </a:t>
            </a:r>
            <a:r>
              <a:rPr lang="en-US" dirty="0" smtClean="0"/>
              <a:t>these colors are on the opposite side of the color wheel from the warm colors.  They are colors that give a feeling of coolness to artwork (think cool grass, water).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B050"/>
                </a:solidFill>
              </a:rPr>
              <a:t>Greens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Blues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7030A0"/>
                </a:solidFill>
              </a:rPr>
              <a:t>Violets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11268" name="Picture 3" descr="cool_color_whee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"/>
            <a:ext cx="34385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286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/>
              <a:t>Value describes the lightness or darkness of a color.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 tint is a light value of a color.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 shade is a dark value of a color.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810000"/>
            <a:ext cx="739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Value is created by a light source</a:t>
            </a:r>
          </a:p>
          <a:p>
            <a:r>
              <a:rPr lang="en-US" sz="2800" dirty="0" smtClean="0"/>
              <a:t>that creates shadows and </a:t>
            </a:r>
          </a:p>
          <a:p>
            <a:r>
              <a:rPr lang="en-US" sz="2800" dirty="0" smtClean="0"/>
              <a:t>highlights on an object.   </a:t>
            </a:r>
          </a:p>
          <a:p>
            <a:r>
              <a:rPr lang="en-US" sz="2800" dirty="0" smtClean="0"/>
              <a:t>Artists add value to a piece of </a:t>
            </a:r>
          </a:p>
          <a:p>
            <a:r>
              <a:rPr lang="en-US" sz="2800" dirty="0" smtClean="0"/>
              <a:t>artwork to make things look </a:t>
            </a:r>
          </a:p>
          <a:p>
            <a:r>
              <a:rPr lang="en-US" sz="2800" dirty="0" smtClean="0"/>
              <a:t>more 3-D and to add more depth.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4724400" y="1676400"/>
            <a:ext cx="9906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38800" y="2590800"/>
            <a:ext cx="990600" cy="9906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http://www.photoshopdaily.co.uk/wp-content/uploads/2009/06/shadow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962400"/>
            <a:ext cx="3246391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sponge-t7ev.jpg (1685707 Byte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724400"/>
            <a:ext cx="2247900" cy="182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Texture is how things feel or how they look like they might feel if they were touched.</a:t>
            </a:r>
          </a:p>
          <a:p>
            <a:pPr>
              <a:buNone/>
            </a:pPr>
            <a:r>
              <a:rPr lang="en-US" dirty="0" smtClean="0"/>
              <a:t>Textures can be rough, smooth, matte or shiny.</a:t>
            </a:r>
          </a:p>
          <a:p>
            <a:pPr>
              <a:buNone/>
            </a:pPr>
            <a:r>
              <a:rPr lang="en-US" dirty="0" smtClean="0"/>
              <a:t>Real textures are textures you can actually feel, visual textures is an illusion of an actual texture in an artwork.</a:t>
            </a:r>
            <a:endParaRPr lang="en-US" dirty="0"/>
          </a:p>
        </p:txBody>
      </p:sp>
      <p:pic>
        <p:nvPicPr>
          <p:cNvPr id="38914" name="Picture 2" descr="http://www.free-pictures-photos.com/texture/texture-hz6t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267200"/>
            <a:ext cx="2961149" cy="2057400"/>
          </a:xfrm>
          <a:prstGeom prst="rect">
            <a:avLst/>
          </a:prstGeom>
          <a:noFill/>
        </p:spPr>
      </p:pic>
      <p:pic>
        <p:nvPicPr>
          <p:cNvPr id="38918" name="Picture 6" descr="texture-014.jpg (1833774 Byte) bark of a tree, pictur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5181600"/>
            <a:ext cx="2195828" cy="1447800"/>
          </a:xfrm>
          <a:prstGeom prst="rect">
            <a:avLst/>
          </a:prstGeom>
          <a:noFill/>
        </p:spPr>
      </p:pic>
      <p:pic>
        <p:nvPicPr>
          <p:cNvPr id="38916" name="Picture 4" descr="texture-i3m8.jpg (1916202 Byte) leather picture lar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953000"/>
            <a:ext cx="2324100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one-dimensional , identifiable path created by a point moving in space </a:t>
            </a:r>
          </a:p>
          <a:p>
            <a:r>
              <a:rPr lang="en-US" dirty="0" smtClean="0"/>
              <a:t>Can vary in width (thick or thin), direction(horizontal, vertical or diagonal), and length (long or short)</a:t>
            </a:r>
          </a:p>
          <a:p>
            <a:r>
              <a:rPr lang="en-US" dirty="0" smtClean="0"/>
              <a:t>Lines often define the edges of a form. </a:t>
            </a:r>
          </a:p>
          <a:p>
            <a:r>
              <a:rPr lang="en-US" dirty="0" smtClean="0"/>
              <a:t>5 Main </a:t>
            </a:r>
            <a:r>
              <a:rPr lang="en-US" dirty="0"/>
              <a:t>T</a:t>
            </a:r>
            <a:r>
              <a:rPr lang="en-US" dirty="0" smtClean="0"/>
              <a:t>ypes of Line are: horizontal, vertical, diagonal, curved and zigzag.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Lines lead your eye around the composition and can communicate information through their character and direction.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1364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3733800" cy="27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562600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5200" dirty="0" smtClean="0">
                <a:solidFill>
                  <a:schemeClr val="accent3"/>
                </a:solidFill>
              </a:rPr>
              <a:t>Horizontal Lines </a:t>
            </a:r>
            <a:r>
              <a:rPr lang="en-US" dirty="0" smtClean="0"/>
              <a:t>suggest a feeling of rest or</a:t>
            </a:r>
          </a:p>
          <a:p>
            <a:pPr>
              <a:buNone/>
            </a:pPr>
            <a:r>
              <a:rPr lang="en-US" dirty="0" smtClean="0"/>
              <a:t>repose because objects parallel to the earth are </a:t>
            </a:r>
          </a:p>
          <a:p>
            <a:pPr>
              <a:buNone/>
            </a:pPr>
            <a:r>
              <a:rPr lang="en-US" dirty="0" smtClean="0"/>
              <a:t>at rest.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They also imply </a:t>
            </a:r>
          </a:p>
          <a:p>
            <a:pPr>
              <a:buNone/>
            </a:pPr>
            <a:r>
              <a:rPr lang="en-US" dirty="0" smtClean="0"/>
              <a:t>continuation </a:t>
            </a:r>
            <a:endParaRPr lang="en-US" dirty="0"/>
          </a:p>
          <a:p>
            <a:pPr>
              <a:buNone/>
            </a:pPr>
            <a:r>
              <a:rPr lang="en-US" dirty="0" smtClean="0"/>
              <a:t>of  the landscape </a:t>
            </a:r>
          </a:p>
          <a:p>
            <a:pPr>
              <a:buNone/>
            </a:pPr>
            <a:r>
              <a:rPr lang="en-US" dirty="0" smtClean="0"/>
              <a:t>beyond the picture </a:t>
            </a:r>
          </a:p>
          <a:p>
            <a:pPr>
              <a:buNone/>
            </a:pPr>
            <a:r>
              <a:rPr lang="en-US" dirty="0" smtClean="0"/>
              <a:t>plane to the left </a:t>
            </a:r>
          </a:p>
          <a:p>
            <a:pPr>
              <a:buNone/>
            </a:pPr>
            <a:r>
              <a:rPr lang="en-US" dirty="0" smtClean="0"/>
              <a:t>and right.	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5334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Landscape with a Calm</a:t>
            </a:r>
            <a:r>
              <a:rPr lang="en-US" dirty="0"/>
              <a:t> </a:t>
            </a:r>
            <a:r>
              <a:rPr lang="en-US" dirty="0" smtClean="0"/>
              <a:t>,  </a:t>
            </a:r>
            <a:r>
              <a:rPr lang="en-US" dirty="0" err="1"/>
              <a:t>Poussin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chemeClr val="accent3"/>
                </a:solidFill>
              </a:rPr>
              <a:t>Vertical Lines </a:t>
            </a:r>
            <a:r>
              <a:rPr lang="en-US" sz="2800" dirty="0" smtClean="0"/>
              <a:t>often communicate a sense of</a:t>
            </a:r>
          </a:p>
          <a:p>
            <a:pPr>
              <a:buNone/>
            </a:pPr>
            <a:r>
              <a:rPr lang="en-US" sz="2800" dirty="0"/>
              <a:t>h</a:t>
            </a:r>
            <a:r>
              <a:rPr lang="en-US" sz="2800" dirty="0" smtClean="0"/>
              <a:t>eight because they are perpendicular to the earth,</a:t>
            </a:r>
          </a:p>
          <a:p>
            <a:pPr>
              <a:buNone/>
            </a:pPr>
            <a:r>
              <a:rPr lang="en-US" sz="2800" dirty="0" smtClean="0"/>
              <a:t>extending upwards </a:t>
            </a:r>
          </a:p>
          <a:p>
            <a:pPr>
              <a:buNone/>
            </a:pPr>
            <a:r>
              <a:rPr lang="en-US" sz="2800" dirty="0" smtClean="0"/>
              <a:t>toward the sky.</a:t>
            </a:r>
            <a:endParaRPr lang="en-US" sz="2800" dirty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In this church interior, </a:t>
            </a:r>
          </a:p>
          <a:p>
            <a:pPr>
              <a:buNone/>
            </a:pPr>
            <a:r>
              <a:rPr lang="en-US" sz="2800" dirty="0" smtClean="0"/>
              <a:t>vertical lines suggest </a:t>
            </a:r>
          </a:p>
          <a:p>
            <a:pPr>
              <a:buNone/>
            </a:pPr>
            <a:r>
              <a:rPr lang="en-US" sz="2800" dirty="0" smtClean="0"/>
              <a:t>spirituality, rising </a:t>
            </a:r>
          </a:p>
          <a:p>
            <a:pPr>
              <a:buNone/>
            </a:pPr>
            <a:r>
              <a:rPr lang="en-US" sz="2800" dirty="0" smtClean="0"/>
              <a:t>beyond human reach </a:t>
            </a:r>
          </a:p>
          <a:p>
            <a:pPr>
              <a:buNone/>
            </a:pPr>
            <a:r>
              <a:rPr lang="en-US" sz="2800" dirty="0" smtClean="0"/>
              <a:t>toward the heavens.</a:t>
            </a:r>
            <a:endParaRPr lang="en-US" sz="2800" dirty="0"/>
          </a:p>
        </p:txBody>
      </p:sp>
      <p:pic>
        <p:nvPicPr>
          <p:cNvPr id="4" name="Picture 5" descr="Saint Bavo Church / Saenred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1200"/>
            <a:ext cx="3886200" cy="37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88064" y="5867400"/>
            <a:ext cx="2370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Saint </a:t>
            </a:r>
            <a:r>
              <a:rPr lang="en-US" i="1" dirty="0" err="1"/>
              <a:t>Bavo</a:t>
            </a:r>
            <a:r>
              <a:rPr lang="en-US" dirty="0" smtClean="0"/>
              <a:t>  </a:t>
            </a:r>
            <a:r>
              <a:rPr lang="en-US" dirty="0"/>
              <a:t>Pieter </a:t>
            </a:r>
            <a:r>
              <a:rPr lang="en-US" dirty="0" err="1"/>
              <a:t>Jansz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52400"/>
            <a:ext cx="8229600" cy="1222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3352800"/>
          </a:xfrm>
        </p:spPr>
        <p:txBody>
          <a:bodyPr/>
          <a:lstStyle/>
          <a:p>
            <a:pPr>
              <a:buNone/>
            </a:pPr>
            <a:r>
              <a:rPr lang="en-US" sz="4400" dirty="0" smtClean="0">
                <a:solidFill>
                  <a:schemeClr val="accent3"/>
                </a:solidFill>
              </a:rPr>
              <a:t>Diagonal Lines </a:t>
            </a:r>
            <a:r>
              <a:rPr lang="en-US" sz="2800" dirty="0" smtClean="0"/>
              <a:t>convey a feeling of movement. 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000" dirty="0" smtClean="0"/>
              <a:t>Objects in a diagonal position are</a:t>
            </a:r>
          </a:p>
          <a:p>
            <a:pPr>
              <a:buNone/>
            </a:pPr>
            <a:r>
              <a:rPr lang="en-US" sz="2000" dirty="0" smtClean="0"/>
              <a:t>unstable. Because they are neither </a:t>
            </a:r>
          </a:p>
          <a:p>
            <a:pPr>
              <a:buNone/>
            </a:pPr>
            <a:r>
              <a:rPr lang="en-US" sz="2000" dirty="0" smtClean="0"/>
              <a:t>vertical nor horizontal, </a:t>
            </a:r>
          </a:p>
          <a:p>
            <a:pPr>
              <a:buNone/>
            </a:pPr>
            <a:r>
              <a:rPr lang="en-US" sz="2000" dirty="0" smtClean="0"/>
              <a:t>they are either about to fall </a:t>
            </a:r>
          </a:p>
          <a:p>
            <a:pPr>
              <a:buNone/>
            </a:pPr>
            <a:r>
              <a:rPr lang="en-US" sz="2000" dirty="0" smtClean="0"/>
              <a:t>or are already in motion.</a:t>
            </a:r>
            <a:endParaRPr lang="en-US" sz="2000" dirty="0"/>
          </a:p>
        </p:txBody>
      </p:sp>
      <p:pic>
        <p:nvPicPr>
          <p:cNvPr id="4" name="Picture 5" descr="144721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066800"/>
            <a:ext cx="3905250" cy="301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64529" y="4191000"/>
            <a:ext cx="3768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i="1" dirty="0"/>
              <a:t>Storm on the Mediterranean Coast</a:t>
            </a:r>
            <a:r>
              <a:rPr lang="en-US" sz="1600" dirty="0"/>
              <a:t>   </a:t>
            </a:r>
            <a:r>
              <a:rPr lang="en-US" sz="1600" dirty="0" err="1"/>
              <a:t>Vernet</a:t>
            </a:r>
            <a:endParaRPr lang="en-US" sz="1600" dirty="0"/>
          </a:p>
        </p:txBody>
      </p:sp>
      <p:pic>
        <p:nvPicPr>
          <p:cNvPr id="7" name="Picture 5" descr="044971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124200"/>
            <a:ext cx="3751383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43400" y="47244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 two-dimensional composition, </a:t>
            </a:r>
            <a:br>
              <a:rPr lang="en-US" dirty="0"/>
            </a:br>
            <a:r>
              <a:rPr lang="en-US" dirty="0"/>
              <a:t>diagonal lines can also indicate </a:t>
            </a:r>
            <a:br>
              <a:rPr lang="en-US" dirty="0"/>
            </a:br>
            <a:r>
              <a:rPr lang="en-US" dirty="0"/>
              <a:t>depth through perspective. </a:t>
            </a:r>
            <a:br>
              <a:rPr lang="en-US" dirty="0"/>
            </a:br>
            <a:r>
              <a:rPr lang="en-US" dirty="0"/>
              <a:t>These diagonal lines pull the </a:t>
            </a:r>
            <a:br>
              <a:rPr lang="en-US" dirty="0"/>
            </a:br>
            <a:r>
              <a:rPr lang="en-US" dirty="0"/>
              <a:t>viewer visually into the image.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211669"/>
            <a:ext cx="4114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/>
              <a:t>Fifth Avenue looking South from </a:t>
            </a:r>
            <a:endParaRPr lang="en-US" sz="1600" i="1" dirty="0" smtClean="0"/>
          </a:p>
          <a:p>
            <a:pPr algn="r"/>
            <a:r>
              <a:rPr lang="en-US" sz="1600" i="1" dirty="0" smtClean="0"/>
              <a:t>Thirtieth </a:t>
            </a:r>
            <a:r>
              <a:rPr lang="en-US" sz="1600" i="1" dirty="0"/>
              <a:t>Street</a:t>
            </a:r>
            <a:r>
              <a:rPr lang="en-US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curve of a line can convey energy.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762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 smtClean="0"/>
              <a:t>Soft, shallow curves often have a pleasing, sensual quality and a softening effect on the composition.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edge of the pool in </a:t>
            </a:r>
            <a:br>
              <a:rPr lang="en-US" dirty="0" smtClean="0"/>
            </a:br>
            <a:r>
              <a:rPr lang="en-US" dirty="0" smtClean="0"/>
              <a:t>this photograph gently leads </a:t>
            </a:r>
            <a:br>
              <a:rPr lang="en-US" dirty="0" smtClean="0"/>
            </a:br>
            <a:r>
              <a:rPr lang="en-US" dirty="0" smtClean="0"/>
              <a:t>the eye to the sculptures on the horizon.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7" descr="070011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685801"/>
            <a:ext cx="3390900" cy="28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2971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 smtClean="0"/>
              <a:t>Pool, </a:t>
            </a:r>
          </a:p>
          <a:p>
            <a:pPr algn="r"/>
            <a:r>
              <a:rPr lang="en-US" dirty="0" smtClean="0"/>
              <a:t>Saint Cloud, 1915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24200" y="5715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Sharply curved or twisted lines can convey turmoil, chaos, and even violence. </a:t>
            </a:r>
            <a:endParaRPr lang="en-US" dirty="0"/>
          </a:p>
        </p:txBody>
      </p:sp>
      <p:pic>
        <p:nvPicPr>
          <p:cNvPr id="11" name="Picture 9" descr="001319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268311"/>
            <a:ext cx="2427287" cy="314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219200" y="6400800"/>
            <a:ext cx="1759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Laocoon</a:t>
            </a:r>
            <a:r>
              <a:rPr lang="en-US" dirty="0" smtClean="0"/>
              <a:t>, </a:t>
            </a:r>
            <a:r>
              <a:rPr lang="en-US" dirty="0" err="1" smtClean="0"/>
              <a:t>Foggini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267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When repeated, lines can </a:t>
            </a:r>
          </a:p>
          <a:p>
            <a:pPr>
              <a:buNone/>
            </a:pPr>
            <a:r>
              <a:rPr lang="en-US" b="1" dirty="0" smtClean="0"/>
              <a:t>create a pattern</a:t>
            </a:r>
          </a:p>
          <a:p>
            <a:pPr>
              <a:buNone/>
            </a:pPr>
            <a:r>
              <a:rPr lang="en-US" dirty="0" smtClean="0"/>
              <a:t>In this example, the artist </a:t>
            </a:r>
          </a:p>
          <a:p>
            <a:pPr>
              <a:buNone/>
            </a:pPr>
            <a:r>
              <a:rPr lang="en-US" dirty="0" smtClean="0"/>
              <a:t>repeated different kinds </a:t>
            </a:r>
          </a:p>
          <a:p>
            <a:pPr>
              <a:buNone/>
            </a:pPr>
            <a:r>
              <a:rPr lang="en-US" dirty="0" smtClean="0"/>
              <a:t>of lines across the </a:t>
            </a:r>
          </a:p>
          <a:p>
            <a:pPr>
              <a:buNone/>
            </a:pPr>
            <a:r>
              <a:rPr lang="en-US" dirty="0" smtClean="0"/>
              <a:t>composition to create </a:t>
            </a:r>
          </a:p>
          <a:p>
            <a:pPr>
              <a:buNone/>
            </a:pPr>
            <a:r>
              <a:rPr lang="en-US" dirty="0" smtClean="0"/>
              <a:t>various patterns. </a:t>
            </a:r>
          </a:p>
          <a:p>
            <a:pPr>
              <a:buNone/>
            </a:pPr>
            <a:r>
              <a:rPr lang="en-US" dirty="0" smtClean="0"/>
              <a:t>Patterned lines </a:t>
            </a:r>
          </a:p>
          <a:p>
            <a:pPr>
              <a:buNone/>
            </a:pPr>
            <a:r>
              <a:rPr lang="en-US" dirty="0" smtClean="0"/>
              <a:t>also give the image rhythm.</a:t>
            </a:r>
            <a:endParaRPr lang="en-US" dirty="0"/>
          </a:p>
        </p:txBody>
      </p:sp>
      <p:pic>
        <p:nvPicPr>
          <p:cNvPr id="4" name="Picture 5" descr="141987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9600"/>
            <a:ext cx="38100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19600" y="5638800"/>
            <a:ext cx="4254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 smtClean="0"/>
              <a:t>Arles, View from the </a:t>
            </a:r>
            <a:r>
              <a:rPr lang="en-US" i="1" dirty="0" err="1" smtClean="0"/>
              <a:t>Wheatfields</a:t>
            </a:r>
            <a:r>
              <a:rPr lang="en-US" dirty="0" smtClean="0"/>
              <a:t>, Van Gogh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730</Words>
  <Application>Microsoft Office PowerPoint</Application>
  <PresentationFormat>On-screen Show (4:3)</PresentationFormat>
  <Paragraphs>176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Digital Art 1</vt:lpstr>
      <vt:lpstr>The 7 Elements of Art:</vt:lpstr>
      <vt:lpstr>LINE</vt:lpstr>
      <vt:lpstr>     Lines lead your eye around the composition and can communicate information through their character and direction.</vt:lpstr>
      <vt:lpstr>Slide 5</vt:lpstr>
      <vt:lpstr>Slide 6</vt:lpstr>
      <vt:lpstr>Slide 7</vt:lpstr>
      <vt:lpstr>Slide 8</vt:lpstr>
      <vt:lpstr>Slide 9</vt:lpstr>
      <vt:lpstr>SHAPE</vt:lpstr>
      <vt:lpstr>Slide 11</vt:lpstr>
      <vt:lpstr>FORM</vt:lpstr>
      <vt:lpstr>SPACE</vt:lpstr>
      <vt:lpstr>Slide 14</vt:lpstr>
      <vt:lpstr>COLOR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VALUE</vt:lpstr>
      <vt:lpstr>TEXTURE</vt:lpstr>
    </vt:vector>
  </TitlesOfParts>
  <Company>mfcsd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Art 1</dc:title>
  <dc:creator>Jennifer Stevenson</dc:creator>
  <cp:lastModifiedBy>Jennifer Stevenson</cp:lastModifiedBy>
  <cp:revision>17</cp:revision>
  <dcterms:created xsi:type="dcterms:W3CDTF">2010-08-25T17:31:21Z</dcterms:created>
  <dcterms:modified xsi:type="dcterms:W3CDTF">2010-08-27T11:23:42Z</dcterms:modified>
</cp:coreProperties>
</file>