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40"/>
  </p:handoutMasterIdLst>
  <p:sldIdLst>
    <p:sldId id="296" r:id="rId2"/>
    <p:sldId id="295" r:id="rId3"/>
    <p:sldId id="256" r:id="rId4"/>
    <p:sldId id="290" r:id="rId5"/>
    <p:sldId id="293" r:id="rId6"/>
    <p:sldId id="257" r:id="rId7"/>
    <p:sldId id="291" r:id="rId8"/>
    <p:sldId id="292" r:id="rId9"/>
    <p:sldId id="258" r:id="rId10"/>
    <p:sldId id="272" r:id="rId11"/>
    <p:sldId id="267" r:id="rId12"/>
    <p:sldId id="268" r:id="rId13"/>
    <p:sldId id="269" r:id="rId14"/>
    <p:sldId id="259" r:id="rId15"/>
    <p:sldId id="260" r:id="rId16"/>
    <p:sldId id="270" r:id="rId17"/>
    <p:sldId id="261" r:id="rId18"/>
    <p:sldId id="271" r:id="rId19"/>
    <p:sldId id="273" r:id="rId20"/>
    <p:sldId id="262" r:id="rId21"/>
    <p:sldId id="274" r:id="rId22"/>
    <p:sldId id="263" r:id="rId23"/>
    <p:sldId id="275" r:id="rId24"/>
    <p:sldId id="264" r:id="rId25"/>
    <p:sldId id="277" r:id="rId26"/>
    <p:sldId id="276" r:id="rId27"/>
    <p:sldId id="265" r:id="rId28"/>
    <p:sldId id="266" r:id="rId29"/>
    <p:sldId id="283" r:id="rId30"/>
    <p:sldId id="278" r:id="rId31"/>
    <p:sldId id="282" r:id="rId32"/>
    <p:sldId id="279" r:id="rId33"/>
    <p:sldId id="280" r:id="rId34"/>
    <p:sldId id="284" r:id="rId35"/>
    <p:sldId id="285" r:id="rId36"/>
    <p:sldId id="281" r:id="rId37"/>
    <p:sldId id="286" r:id="rId38"/>
    <p:sldId id="294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708AA8E8-1234-49A8-803E-96996305E2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9728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728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728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9728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DEB4B5-637D-4304-A785-3DE85EF945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/>
      <p:bldP spid="9729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2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29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72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2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80030-ABD0-438D-963A-F61A1FAF9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FDB7-FF3A-4C4C-ABCC-F085FE994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2FD9E-27F3-4D89-B279-427B17D8F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BFDB-DB5C-4CF3-BBDE-802F70B1C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B1A4-50D1-4A96-8A3E-FE67B5B71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100CD-1AC9-4AE5-B8C5-57C87778C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35BFA-A921-46AB-9766-77B8ECF26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C1AF0-9366-4C60-B53F-0346A668B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14EF8-44DC-45C5-B8DD-1A43EE112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46224-A5E9-4CBA-B395-1781ADD65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625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962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962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45F6908-245D-41EC-B548-EA4339A7A3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62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268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.edu/hsc/dental/ghisto/ct/d_16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.edu/hsc/dental/ghisto/ct/c_2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.edu/hsc/dental/ghisto/ct/c_3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hoto.com/images/download_lo_res.html?id=70002379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hyperlink" Target="http://www.sciencephoto.com/images/download_wm_image.html/P920231-Eating_chips-SPL.jpg?id=80920023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hoto.com/images/download_wm_image.html/P780120-Collagen_fibres,_TEM-SPL.jpg?id=80780012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hyperlink" Target="http://www.sciencephoto.com/images/download_wm_image.html/C0051268-Areolar_or_loose_connective_tissue-SPL.jpg?id=670051268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 you find CT?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Fibroblast—laying matrix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hl2A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6324600" cy="4568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l2A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845425" cy="5530850"/>
          </a:xfrm>
          <a:prstGeom prst="rect">
            <a:avLst/>
          </a:prstGeom>
          <a:noFill/>
        </p:spPr>
      </p:pic>
      <p:pic>
        <p:nvPicPr>
          <p:cNvPr id="9218" name="Picture 2" descr="Mast Cel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1416050"/>
            <a:ext cx="2343150" cy="285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8" name="Picture 4" descr="img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8000" cy="5143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16_b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8001000" cy="530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CONNECTIVE </a:t>
            </a:r>
            <a:r>
              <a:rPr lang="en-US" dirty="0" smtClean="0"/>
              <a:t>TISSUE-3 FIBER </a:t>
            </a:r>
            <a:r>
              <a:rPr lang="en-US" dirty="0"/>
              <a:t>TYPES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Collagenous</a:t>
            </a:r>
            <a:r>
              <a:rPr lang="en-US" dirty="0"/>
              <a:t> fibers- Thick threads of protein (collagen) </a:t>
            </a:r>
          </a:p>
          <a:p>
            <a:r>
              <a:rPr lang="en-US" dirty="0"/>
              <a:t>Grouped in long parallel bundles, they are flexible, but only slightly elastic.</a:t>
            </a:r>
          </a:p>
          <a:p>
            <a:endParaRPr lang="en-US" dirty="0"/>
          </a:p>
          <a:p>
            <a:r>
              <a:rPr lang="en-US" dirty="0"/>
              <a:t>Great tensile strength (ligaments and tendons)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thefutureofthings.com/upload/image/new-news/2010/scientists-create-super-strong-collagen/colla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912043"/>
            <a:ext cx="2743200" cy="1945958"/>
          </a:xfrm>
          <a:prstGeom prst="rect">
            <a:avLst/>
          </a:prstGeom>
          <a:noFill/>
        </p:spPr>
      </p:pic>
      <p:pic>
        <p:nvPicPr>
          <p:cNvPr id="13316" name="Picture 4" descr="http://t0.gstatic.com/images?q=tbn:ANd9GcQZdfG_zGqJEcjbc_kvxswEFCXObGyI8ZpVeZocmxIXSJfkQeOm0VhnQBb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41747"/>
            <a:ext cx="1600200" cy="2016253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ANd9GcQTc7EACcWD1n1GtWsyRmJGwh3FCc0WYroml-epJhne3Oot0GlhqrYk1qJ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876800"/>
            <a:ext cx="1981200" cy="198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.istockimg.com/file_thumbview_approve/13844636/2/stock-illustration-13844636-fat-man-stret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304800"/>
            <a:ext cx="2676525" cy="36195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 Elastic fibers-</a:t>
            </a:r>
          </a:p>
          <a:p>
            <a:r>
              <a:rPr lang="en-US" dirty="0"/>
              <a:t>Composed of protein </a:t>
            </a:r>
            <a:r>
              <a:rPr lang="en-US" dirty="0" err="1"/>
              <a:t>elastin</a:t>
            </a:r>
            <a:endParaRPr lang="en-US" dirty="0"/>
          </a:p>
          <a:p>
            <a:r>
              <a:rPr lang="en-US" dirty="0"/>
              <a:t>These fibers branch, forming complex networks.</a:t>
            </a:r>
          </a:p>
          <a:p>
            <a:r>
              <a:rPr lang="en-US" dirty="0" smtClean="0"/>
              <a:t>weaker </a:t>
            </a:r>
            <a:r>
              <a:rPr lang="en-US" dirty="0"/>
              <a:t>than </a:t>
            </a:r>
            <a:r>
              <a:rPr lang="en-US" dirty="0" err="1"/>
              <a:t>collagenous</a:t>
            </a:r>
            <a:r>
              <a:rPr lang="en-US" dirty="0"/>
              <a:t> </a:t>
            </a:r>
            <a:r>
              <a:rPr lang="en-US" dirty="0" smtClean="0"/>
              <a:t>fiber</a:t>
            </a:r>
          </a:p>
          <a:p>
            <a:pPr lvl="1"/>
            <a:r>
              <a:rPr lang="en-US" dirty="0" smtClean="0"/>
              <a:t>however </a:t>
            </a:r>
            <a:r>
              <a:rPr lang="en-US" dirty="0"/>
              <a:t>they stretch and can return back to there </a:t>
            </a:r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5602" name="AutoShape 2" descr="data:image/jpeg;base64,/9j/4AAQSkZJRgABAQAAAQABAAD/2wCEAAkGBhIREBQTEhIUFRQTFRcVFxgWFRQVFBcXFhYXFxYWFxUXHCYeFxwjGRQUHzAgIycpLCwsFR4xNTAqNSYrLCkBCQoKDgwOGg8PGiwkHyQsLywtMiwvLCwuLTQtLCwtLCwsLCosLCwpNTAsLCwpLC0sLCwsLCwsLCwsLCwsLCwsLP/AABEIAQUAwQMBIgACEQEDEQH/xAAcAAEAAgMBAQEAAAAAAAAAAAAABQYDBAcCAQj/xABIEAABAwEEBgQIDAMIAwAAAAABAAIDEQQSITEFBhNBUWEicYGRBzJCUqGxwdEUFRcjVGJykpSi0/BTguEWJDNzwtLi8Qhjsv/EABsBAQADAQEBAQAAAAAAAAAAAAADBAUCAQYH/8QAMREAAgECBAQEBQUAAwAAAAAAAAECAxEEEiExBRNBUSJhkbEyUnHR8EKBocHhFDM0/9oADAMBAAIRAxEAPwDuKIiAIiIAiIgCIiAIiIAlVp6Vc8MvRmhaanfUb1Xm6VlAIvnHnWmNcDuUM6yg7NFinQdRXTLaihNH6e8mX73vUyx4IqCCDvC7hNTWhHOnKDsz0iIuyMIiIAiIgCIiAIiIAiIgCIiAIiIAiIgCIiAIiIAqvprQ7mEvjFWZkDNvZvCsstaG7StMK5V5qDtUlqj6RdUcQAR2imCgrpNaplrDOSl4Wvo+pBxE0xW1ZtIviNWnDeDkexYp5bxLqAVxNMqrUmkos++V6GpZSVmi76NtwmZeApjQjgQtpVjVG3t6cZNHE1bXfhQ054KzrTpTzRTMetDJNoIiKQhCIiAIiIAiIgCIiAIiIAiIgCIiAIiIAiIgC+EL6iAh7bq615qw3DwpVvYNyiNJ6tmOMvMlaEYAUzNM6q3rW0jDfie36vqx9ignRg03bUtU8RNNJvQo7I6GowI4K16G0vtBcf44yPnf1VdDV9aaGowIVKnNwd0aFWmqisy7oo7ROlNoLrvHHpHFSK0oyUldGPODg7MIiLo5CIiAIiIAiIgCIiAIiIAiIgCIozT+sMNjiMkzqbmt8t7tzWjefUvG7as9SbdkY9YNZ4LGwGV1XOrcY2he6lK0HDEYnDFU+Pwsuv8ASs42fJ9X07RQnkqRpbS0lpmfNKek85VJDB5LG1yAHeanetVpWZUxM2/DojapYKmo+PVnedEaahtUd+F4cN4yc08HN3Fb64bqtrT8Cn2hbea4XXjyrvFu6o4FdrsNtZNG2SNwcx4q0jIhXaNXmLXczcTQ5UtNjOiIpysUy0xXHubwJHuWKqkNPxXZifOAPs9ijarKmssmjcpyzRTMkcpaQQaEZK16Ot4lZUYEYEcD7lUKrZ0dbjE8O3ZOHEKSlUyPyIq9HmR03Lii8seCARiCKhelomQEREAREQBERAEREAREQBERAcd8JHhQ0lY7S6zNgZZ2mpjmrtXSM85hc0Na7iCHUPHAnn79OyTP2kjnPkOF+R5e4Dg3ABo5AL9Haw6tWa3QmK0xh7cwcnMNKXmOGLTzC4EdWoobe6zvc+420OixIDrt8hhrTeLprzVav5l7CvseLMHOY5wHRZSp5uNAOZ9gVo1Q0YXv2rh0G1pXeTh3ZqfOrEF1jbvQZk2uFeJ4nrqoXWPVq2yWhhs1pMcBaA5ge5lwje0MxdUbicwqOVNmk5tIgtZtD/B5iAei7pNByLScq8slZPBTrVsZ/gj3fNzGsYPkS0Jc2vBw9I+sty0aqtksogkkc5zalshxcHHrzHJc50hqhpKGQbOFzy0gtkic2lQatPSIIIwOIUtJ2d7kNe0o2aP0fDpSN0hjDukOWGGdDvottc/1enkBinlYWSXRfZUGjrpDhUVGasn9pMf8PD7X9FZhXVvEUamFaayaqxg1sN10R3OvN7cCPaoaqk9Z7S2ayh7c2PFQcxUEe1QNltN4Y5j91VatbPdF3Dp8uz6G1VfKrxeXy8oics+rVuvNMZOLcR9nh2H1qbVH0ZatnI1+4Gh5g5hXcFaFCd427GTiqeWd11PqIinKoREQBERAEREAREQBERAFzTwkagPlfLbYDRzYC9zN7pIi0tcONWBwP2Wrpa+FcyipKzO4TcHdHK/j8y6O+Ewgue+OrQBUh56JwHB1e5YtULNLZ7O2G0TOfM689oebxaDk28c6YnE9WCz6KsLbJap4IjWzSO21noKBhP8AjRdQJDhyceCm2sbWrmAuFbp3tJFD6FnWSbTehr3k4qSWvnp9TWsGi5mFznSXo7oIqSXX8KjHIVr6FsUXu6voavJyUrWVhTg4XvJvW+vseUXnI05VC9LglMdpqY3tHlD1EH2KDY8g1CsCpU2sUbZXscHNLHubWgINCRXBe2b2O4FjitAcOayt4nL94KFsekIn4tkFO414AFb/AMLrnhw4Ly1tz1o2XyVV01ftm0gbXNvRPZl6KKiX1YNTrXSR8Z8oXh1tz9B9CmoStP6lTFU81O/YtqIi0THCIiAIiIAiIgCIiAIiIAvjzQVOQX1aulK7F9PN/wC143ZXOoq7SKvamsc9zmNoK5e0DdXktczNa9t40BqvYK+yY4hoNMacOYWVe+pt2srHq/eNQKDdXM817axazbcK4seOyvqWK36SLopG2bCYtIa6TBrScK0FSuo2e7OZZtkiu6I1qmtFsmjFnLoWSOYJWVAaGm7V7j0TUgmgNaEYFWk4Gh3rXsEDLPZ2RNwZG0VO9zs3OPEk1PavcJLjeOG5o5cV7Uy9DqOZrUzLl2m4wbXOTg0SHrJ4Dn6l1Km85LkOkrWZJ5Hbi95AGQBcSP8Atd0epJHcOlvcgMANwH73ras2kJGeK89WY7itFhWZq6kaVOz0LBZNYz5be1vuKsmrmlG/CInNcD0gDxo7o4jtVAas0byMWktIyIwIKhtZ3RNLBQqxaWlz9DotHQdu29mhl/iRtd2kY+lby1FqfESi4ycXugiIhyEREAREQBEXl76cyUB6XlzwMysdSTQuA5DP0r70W9feUB923I0/e5ejQjiCsZlcTQCnX7gvDSQ04+VT00wCAruk9HGJ31TkfYVpgqw6U0nDFHW0SNYw1HSoCacjv5BU6DT0Er3iEyFjaUc5haHknENqa4DiBmqFWlZ+E16FSU4XktuvQkFrWmx3jUGjhvWdslRUAkcaGi87UbquPIV/6VexYuYY7FjV7rxGXAdi2S4BeBKA0uNQQ+7Q1GF3gtaR5JNGu3bjXHJGrDNc8aVtlInkHJpA6zgPSuW2mxviNHinPceoq8aYtQdPDZiCL5vOGIwGQ9vYteeymhvMN2pGIwOOC28HgVUo5pOze30MDF8Xlh8RlirxW/e++jKe1ZmqTtOrziC6JriN4oSOwrVZo92xMhDhR1KUPi73V4D2KrXoTpO0kfR4HH0cTHNB/t1X56GNqytXkWZ929cdd43TTr6uazSw3DS8HYVwVOSN+jNXsda8GdovaPa0nGN8jewvLh6HU7Fa1QPBLaPm7QyuT2P6g5tPWwq/q9Sd4I+N4nDJi6i87+uv9hERSGeEREAREQBY3+M3t9SyLHLgQdwrVAfLt4nHLDD3r1QNHBeWOAvGuFc92QVT0jr7EZTFZyHloJv+RXDxfPpjjl1rlyUdyejQqVnaCvbfyJ/S2mILOzaTuuN3VBq7kGjFx5Kh6T8JcksjY7OzZxl4F51C8iu4ZN3cT1KF1p0vtBdc6+8kFxrWgGPZjuVZdKRQg0INQeYVadVt2R9DheHUoU89RXf8en3JS16TnvvLg6Vr3uoHgvB6RFAdy3rFZAw2ktwbcjo2p6LiTep2UVcit0tbrHuBceO87+SsNnZcbdBOI6WPjb6njitDAUOZPN2MPj+N5NJUlvLTTt+aepJyTzslj2JNyjLrcbl3eRw3r3NrI1rXAtc0CVwcWVd9nAY0Ue2dwF0OcBwBwUfbrO/x4nFrgKGnlDd3Y96062Bp1viWvdaHymG4lUoPRtrs9V+xc7BbGuiLq5v6JcDg66KVBxHasTpntbN414BpJ30qakccK5KjaP0rLC44lwcaua7ImlK8jTBS1u1pMkTmRh7HODADWpwdUgEZCiyZ8JqqoktY9/ubsON0HScpaS7d/oa+i5XvkgfJW86dxbe8a4WuqMcaZdwUrDKXbYEkgsec94dhTgoWwwPviV7nXh4tTiOfJSAdStCcQQeYOYK31SyqyPl5187uyQlL9rHcrdoy7St275XLisFsgY9jx5O2Aw4bx1Z4LAy0OAuhzgOAOC8g4U3Z03VyXkqOZWlse08TKnLPBtMwvgmbbCHXrhrxubOncoVtKmmVTTqrh6FYXyEsuFxLCKXa4U4KHtViuGoxb6lg4zASpLPHVex+gcD45TxE1Sq+Gey7P/ffp2Lp4JZKT2gedGw/dc7/AHrpq5Z4KXf3qXnD/raupqvQ+AcZ/wDW35L2CIimMgIiIAiIgC1tI6QZBE+WQ0YwVNBU9QG8pbLc2JtXdg3lVXS1oNoa5r/FcCKbhUU7+ahqVVDTqWsPQ5kk5fD1/wAKXrLrnLayWN+agrgwHF3+YQcfs5dearjnL3aYyx7mOzaS09i13OVS7k7s+3iqdKChTVkfS5a0si9SyLXJUkYlCvW6EnoSCry85Ny6z/T1qeAwru9Z4BaejrNcjFcAM+ZONAs0k1eQGQ3BfVYWlyqaj13Z+XcTxP8AycRKfTZfRffcyXkvLG0LPBCXODWipOStGZYxujBzAPWAtizaNe7xIyepuHfkpuOwQ2ZodMQ5+4Z48m7+srBaNannCNrWjdXE+4KHmSl8CJ+TGH/Y7eS3NcavT0rcPVUV9a1Z7BIzx2ObzINO/JSWjtOSvko+e4CMDcaRXcDhkpG06ZlhPzjWSNOZaaYcaew8c1w51E7NIkVKlKN02vR+xVaLySrRJoyC1NL4CGPGYyFfrN3dYVbnicxxa4UcMwVLCopadSCpScNd13Md5fCUIWN2CkI15Fn8GkAba5MRjFgN/jNrTjgumLh9mtbo3tew0cw1B4Fdc1e0221QCQYOHRe3zXACo6sajrWJicKqXihs/wCD6bD8Qninas7yStful/ff1JRERUy4EREAWrb7c2JtTnuHEraVR0pai+V1fJJaOQBooatTItCxQpcyWuxitFpdI4ucak9w5BY14ql5ZzdzXStoiqa6aKNRO0cA/wBjvYexU+SSi6vMwOaQRUHDkue6w6tOhcXxgujzpm5vvHNS05LZlqFdqOUgnOW1oyy33gu8VuJ5kZAc8lgiiqLxwaO8ngOfqUjo91QTSgyaNwA/rvWnhaeeqkZXEsQ6OHlJbvT1/LklJNXkBkOC+tWFhXu8vpEfnrRmvKx2JjbLBtXj5x+Q68m+0qA0XBtJmNOROPUMT6lva02y9Nc3Rj0uAJ9FFHPxNRJaayRc+uyJGSJltjvso2ZoxHEcOrgVXpGlpIcCCDQg5grxZbY6N4ew0I/dDxCn7SY7bHfYLszRiNx5cxwK8V4O3T2PWlVV/wBXuQkEZe5rRm4gDhUq12vQcrrPAxt0OjrXHDHhhiqaSWuxqC09oIVuGmqvIJeRdGGzlvg1OJwyXlXNdOJ1QULNSMEOrdpY4SRuY1w+th6sQeC2tLQNtUBkaAJYi5rgDXxT0m8+IR2l2gGgky/hSf7VD6uWn5wgZPGI4EY1HLNReJ+J7omtBeBbP8uRV5Ly96ShuSvbuBqOo4j1rWvK2ncoONnY9OU9qTpswWprSehMRG4bgSeg7vw/mVfvLGXEHDPMde5czipxcWSUpOElJbo76i0tDW7b2eKXz2Nd2kYjvqt1fOtWdmfVJpq6CIi8PQqhpuK5O763S7/61VvUFrTZasbIB4uB6j/X1qDERvD6FrCzy1LdyvFy+Xlivr4XrNua9jLeXl8YcMcuO/qC8tO85fvAKd1UY17pCQCWht3lW9WncF3COeViOpPJFyKVatRH2o1jjczgQLrOujqA8cMSqzNYzC98JIJie6MkZEtcWkjtBX6CXANKy1tVoPGeU98jl9Dw2lkb1ufM8WxMqsYxtZXPl9fb61tom0WyfP2J/VZ395b9l3qWtpuT+8y/a9y1tD2y5Ow1wrQ/zYe1bOscJbOT54BHWMCPQO9cfrv5En6LeYsOjXSAurdYM3EE9wGJUxZtBXHgskeHAVvXRdNd1K+hedHW1zYmC6G0FKFste2jV9OknGQAsHRFQ6ktKnAil3guJSkzuMYoz6Y0Ttm3hQSAZ7ncj71txwESmSuBY1tN9QSfaou16Qe1rnMALyAMGy1wywLabyvsekXWiL5p9yVubcMe/dzXFnY7vG9yZnf0HfZPqVO0NLSeIjzh6ljm03aBVrnkHEEEAHnuWbVqK9ODuYCe04D1nuUijlTI5SzSVja1kAMxI3NbUcMMxyURfWXStuvTvcDkaD+XD3rXeQ4Xm7sxw5jl6l3HRI4lq2z3fXxzlr7RNoujix1zwZ23aWEN3xPczsJvj0OVsXNfBHaunaY9xEbx2FwPrb3LpSw8THLVZ9BhZZqUfzYIiKuWQvE0Ie0tIqHCh7V7RAc90jZHQyFjt2R4jcVrtO85fvAK+6T0SydtH5jJwzH74KmaX0JNDiReYMnNyA5jMLMq0XB3Wxs0MRGorPRmm+aqntTZ/nXt4tB7j/VVe+trRekTDK2SlbpxHEEUIUVOeWabJ6tPPBxR0suAX5+0pZZBNK4xvumWQg3XUoXuoa0ouh6V1hfaHU8WMZNrnzcd/UtZs10Yg9gLvQFqUuIcqTyxuY1XhfNis8rM5uJEvq1ayx2QxOfRzJR4pEcjbzvNdVoB6zkqffW/h6/Ohms19T5zEYbkTy3T+n5oZr6tME/wqBpBAmiIIrxGXY6neqhfWexW90Tw9hxHcRwKmepAlYudhtb5G/4oDhg5twVad4Ir6VtXJP4o+4PeoImC2itbkwHb/wAh6VGWrQVoYcAXji0+zNcWR1csmk9IOhYSZWl3ktuCpPfkqnFb3tk2jTR1SSeNTUgjgeCx/AZa/wCG/wC6Vt2XV+d5xbcHF3uzXaSR49SXlay2x3mUbM0YjjyPEcCvbnCx2alRtZPX7gPSsLXQWIZ35SKc/wDiFX7Zb3SvL3nE9wHALy3oLdT5fXpkpBqDQha99L67OcpuPo4Xm4U8ZvDmOXqWG+sTJiDUGhCyvo4Xm4U8ZvDmOXqXlz3KWvwY225pFjf4sb2doG0HoY7vXZVwDU+1XNIWV3/tA+8C3/Uu/rKxq8afkauC+BrzCIipF4IiIAiIgIm36sQS43bjuLMO8ZFV/SGpkjBWNwkHDJ3ZuKuyKGdCEuhYp4mpDZnLNmWuo4Fp4EEHuKz7RwHRbe5XqH0hdGtFjZIKPY132gD61xDwp6Sn0dbqCRzIZ2h8V0C6KANezKtQQHdTwoqeCblbMv3/AMLE+IJR1i/2t/Zsax62PY19ndZyxz20N8g9F28AYHeqbtVGT6zMkdekle5x3uDye+ix/HsPn/ld7l9Fh40aMMsWvPX7nzeJlWrzzST8tPsS+1TaqI+PYfP/ACu9yfHsPn/ld7lY5kO6K3KqdmS4lUjZ9ZJ2YB9R9YB3pzVW+PYfP/K73J8fQ+f+V3uTmU/mQ5NT5X6Fy/tjPwj+67/cta0ayTvFC+g+qLvpzVW+PofP/K73J8fQ+f8Ald7l5zafzL1POTP5WTG1TaqH+PofP/K73J8fQ+cfuu9yc2n8yPeVU7MmNqm1UN8fxcT90rz/AGhi+t91ObT+ZHvJqdmTe1XploINRgQoE6xR8Hdy8HWVnmP9HvXnOp9z1UKnYtVmtQbIyZuGzex7m8Lrgaj6uHYv0ovyXoXShtFqggYxwM0rI65kB7g0mlDWgJPYv1m0UFFn4upGdsrL+FpzhfMfURFSLgREQBERAEREAUFrdqbZtJwiK0tJDXXmOaS17XUpUHqORwU6iA/Jev2rsVj0laLNBeMcRjDbxq7pQxvdU/acVX9grbr5MJdKWx4xBncPuAM/0qC2StKOhA56kf8AB0+DqQ2SbJe5TzOR+wVq8FuihLpiyNcwOaHue4OAIoyNzsQeYChdkuheAzR17SpkphDZ5DXg57mNHov9y5lGyPYyuzvHxXD/AAY/uN9y8fEtnrXYRV/y2e5bqKsTnHP/ACB0TZ2WSzuZDE2R09281jWvuiN5IqMxUNwXDvg67P8A+QVrvT2SLcyOWQjm9zGtqOpju9co2SsQjoQzlZkfsE2CkNkmyXeU5zkfsFKar6vfDLbZ7NUtE0ga4ilQ0AueRXfdaaLHsl0HwHaLMmlDJTowQPdXcHPc1jR1kbQ/ylcyVlc9jK7sdD1U8C1hsFqbaWPnlfHW4JHMLWkgi9RrRU0Jz4roCIqxOEREAREQBERAEREAWK1WgRxve7JjS49TQSfUsqj9YNGutNlmgZJs3SscwPu3rt4UJu1FcOa9QPyw+R0hMjvGkcXu+08lzvSSvOzXWPkDk+ns/Cu/WT5A5Pp7Pwrv1le5lPv7lPlzOT7NNmusfIHJ9PZ+Fd+snyByfT2fhXfrJzKff3HLmcn2a654A7DT4XLxMcfcHOP/ANDvWP5A5Pp7Pwrv1lfNQ9TviyzOh2olc+UyOeGFgJLWtAulzqUDBvUdWcXGyZ3ThJSuyyoiKoWT86eFa3bbS0/CIMhH8rbzvzPcP5VUdmuwaR8B8s00kpt7KyyPea2ZxpecTSu2xpWi1/kDk+ns/Cu/WV6M6aSVyo4Tbucn2abNdY+QOT6ez8K79ZPkDk+ns/Cu/WXvMp9/c85czk+zXZfALo6kFqmpi+VsQPERsDu6sp9K0vkDk+ns/Cu/WXR9T9WxYLHHZw++WFxc+7dvOc4uJu1NM+JyUVWcXGyZJThJO7JpERVSw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63500" y="-1201738"/>
            <a:ext cx="1838325" cy="2486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 Fibers </a:t>
            </a:r>
          </a:p>
        </p:txBody>
      </p:sp>
      <p:pic>
        <p:nvPicPr>
          <p:cNvPr id="19460" name="Picture 4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362200"/>
            <a:ext cx="6172200" cy="4022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C. Reticular Fibers </a:t>
            </a:r>
          </a:p>
          <a:p>
            <a:r>
              <a:rPr lang="en-US"/>
              <a:t>Very thin collagenous fibers </a:t>
            </a:r>
          </a:p>
          <a:p>
            <a:r>
              <a:rPr lang="en-US"/>
              <a:t>Highly branched, form supporting networks </a:t>
            </a:r>
          </a:p>
          <a:p>
            <a:r>
              <a:rPr lang="en-US"/>
              <a:t>(LIKE A NET) </a:t>
            </a:r>
          </a:p>
        </p:txBody>
      </p:sp>
      <p:sp>
        <p:nvSpPr>
          <p:cNvPr id="23554" name="AutoShape 2" descr="data:image/jpeg;base64,/9j/4AAQSkZJRgABAQAAAQABAAD/2wCEAAkGBhQSERUUExQVFRUWGRgaGBgYGB0aGRwYHB8cGhocFxgaHCYfHBojHBcXHy8gJCcpLCwsFx4xNTAqNSYrLCkBCQoKDgwOGg8PGi0kHyQ0Ki8sLjY0KjQvNDAsKjQvLTQsLC8sLzQsLC0sMiwsLCwvLCwsLCwsLCwsLCwsLCwsLP/AABEIAMIBAwMBIgACEQEDEQH/xAAcAAADAAMBAQEAAAAAAAAAAAAFBgcAAwQCCAH/xABBEAABAgMGAwUECAQGAwEAAAABAgMABBEFBgcSITFBUWETInGBkRQyobEjQmJywdHh8BUzNUMXJDRSgvEWU5Il/8QAGQEAAwEBAQAAAAAAAAAAAAAAAgMEAQUA/8QANREAAgIBAwIDBQcDBQEAAAAAAQIAAxEEEiETMSJBUWFxgaHwBRQyMzSRwSPR4RVCUrHxQ//aAAwDAQACEQMRAD8A3O3ps6o7JsFyulKCh8o4bwzjLrtX/eIFNBSnSJPd5dJhHjDXiONGz4fKOTejG0V7uDO/pblGne3YCRDLdnSZIymh4aDeGu8N2pQst9soE5RT7R5+EQmz5kh1BqaZhx6xSL+2ityVbXWmVNE04frHjV0CBnJPb2Ty6j7wjHaAq8kDzmk3KlyapUkHcU0gjbFgduyhvMNONd/CJe3bTw+uYqapUmyfaATmSTl9Nz5wuzT3BhlsnyjaNXpmRxswMc+2LK8OFA1STDJOXXemJMNpQaioJ4QjS9/Hk/VSfWK/Yl4XV2X7QD301NOGnDwhxosyGsbOO31xJ11Gn2stKkZHMlTuGM4jUIr5RQ70yS3LFQnKc6QBlprUaQMlsbh9duG+Svu07KGYKU5a+7xI50il2bu3H175HWiHITnM+fxZTyFAltQoRwisYio7SyGF8gmDLd97Od94AeI/SDa2pR+WAqCyFacqx42FiD6Ty07QRnvPm6zTR5H3hDpiTLqCGSpJFQNxThFIcw9kl6poORB+Ueb5XdafbaQ4sHs00AGpPI9IByrOth4xG0o4relRndj5SQYdoBtBkHUVgtjGn/8AQP3YOWXdJMu+h5tBqg134QRvJdJNozRcqUk0CQdPQjQwS6itnyDMbRXpVgrFjCKfDTzqiKnLoPI7mFG8j2eadVzUYrFj4auSpUpAKqpII47aUhdew+zLUpYIUTU10hTajp2ndnHlGLozbQoT8WTnn9pruPMKRJPFKiAQdjE+eNVE8yYtVg3HUGVNCiEKIqo8BxpzMFWsPpJoVUU0Ee09h3Mxzg9puro8FdYxkDmIksgt2Z4gU9IQUWY6dkKj6JnZOSbl0BynZAkpO3x5QuP3qsxk0bYCz9o6fGvygQWpLEY5OfP+J6xVvCA5G0Y8v5Ii77Es2eltCSVK0oB0hflcMZte6aRRrXxAMuyhSWm0JPAJrSACMaHSoJCQamgomm8ZpWIztyc+eOIetVSVD4BAAxnn/qOMtdx02UJYCiz3TXammsKbGB5+s5DLfO870tINOhXfVqfP5RLZnEucc0z5fAxUA3JWQuawQGlmsy6wZkTK5wAajNpsfPeALeFUin3lg+YhftK1HUWeFdovMamuY7xPHLxTCt3VesKobqgkcR+qVaCoYZyMz6EsixZaXYcQ0v6M+8RrSsJtsWNINrqlaVA8NKg9YH2VPOCzVArNCNdd/HnEwcfUSdT6wAA1AZQcY8413+67GIByO0tV37JbczlgaBJzGoGnlxjiUuRSTmcTXjz+NI2YTHLIPrPBKjEktZzM84eajHk0le7aeZtn2jaEBAA+ErH8UswfX+X5xkR4JjIf9zq9JN/qN0sbODyWlhxLie6a6kU846r92KiaQ2hugygVKQAKjrxiYM3wmVqSlThKSRWHG808tqWbcQaECJ9Q9iOAMZPYyrSJS9Ts2cDuICVh26DUE6dIZbTsZ16US0lBK9RQD4+EJbd+nx/3FZsa0nEWWZhJq5XMT05eELNV7MDYe0Yl2lVHFIPI5krdw2nE/wBuKhZcgv8Agy2nEkKSkih3qBC8xjgrZbVYebp3uE8w44EAZeHOLXZ8cic6sJnwmfPT9jvJJq2r0iw4aHtLLdaO4ChQ+Ed/+IcgtRS4kJINCCBvBmwrSk3CpMuQCpJzZRQU6xjszDBH1+09XWqnIM+cJ1vK4sclH5w+XKczyjiOQPwg/bt2pBwkNEE11UdNenPxjzdq6pacyNkFLmm+xPGJNXqEsXYvedHQ6O2p+o34cGSWZSUrUORMVO4zqnbLmEVNEpr4KB4dfygLeDC+YStaxShJMMeFsqptuYlnKAqSSNd/CLHwwU55E5tSsjsMcHIk3ZvZMtmgcOkOVqWqtMk28CSrj1rE/taWKHnEkbKV84eGpRbtjFYTVKNzp++EK1de7ZxnnmO0NpUWDODg494g+zL5rW4lGozGkGLyXoVLPZdaEVFIQbEP+Yaqad4aw0YpMoTMN5FZxkFTSmum0KbSV9UADgx1euu+7sdxyCI/3Cvo5O9pmJo22fM03hPtDFV4LUnUlJIr4R14N6NzZ5IPyibTiquLPNR+cXKi5IkD2ttBz3lpmrZcFiGYUo9os5geXIRLE3mmHnEpLh7xAh/vu8GrElmuKgnSJvdtqsy1pUBQPpGKQqljPWbmZVHslKxXd7ORlmxoaCJdZDed9A+0IoOJK1zrzbbaaBAANTpXxjTdrDCZS6hwgacNoX1FNRK8nmNel+uAwwMiceIrtENI5AfKsKVhMZ5hpPNQit2xhw7Mu5nMqUjaqhSnlrBCx7gSUupJLgU5UUy8+kI0r7a9mD5ynW19S82AjHED4xrIYYaSCTQaCJXKWW4VJ7iqVHCL9eC3ZBt09uQpxOlOUDZe/skVpbZbSpSjQRSHOMLJXrBbLGLN5bKdVKNoQ2slQ07phLTcmY4pp4gxWr24jmTUEhpJA0qd69BwEK68a3VHKG066RLSrKuKz8cSvVMj2ZuHOBxn/E3Is1fsQaCTmOnwhcl8M3lmgqSeAEOt4L1dnJpcDae03J0ofKkIy8UZv6pSnwEL09bnJrbj69Y7WWUDatqHIHHPl8JT7DusuSs59pRFVJoDXieEI7GGXar96pJqddB1PIQRlLWddklLcWpRNDqdvAQhf+YTKahLhArBJvusO04A7wLejRUu9dxPI9kpCMF2qavpr4xkJMlbkwtAUXVVNfmYyLdh9T85z+on/GaEXCnEKCi0aAgmKDfSzEfwxvKn6RQoBrWvHThHIjHAHdr4QUtu83aMIeyJIA1FNNdTSJ9Q5VQzAZ8pVo6lcsqscY5kaVZDo/tqikXfmV+wKTVQoBUE6ekcab9y53Qn0hpuuhucbcUgBKANabmnIRNbZfbgFcY98r01OmpJIsByMYkUfZIUdDueEVrBCYq283+/3rBhFoWUe4UgEaEHevGvWC13GpBLtZdQC1aU5jwjoOxKYI9Jy0qCvkGQy+cr2c68n7Rgjh5PFD5TWgVSvWKheDDiVmXlLU4A4rcE0gCcJ3JdYdYV2lN0g1NOkBa+6kjzxDorZL1fyzE2+Ti2Zk5FEAx6ured32hAUrStR4iD1+brvvFKkNLrSp7p/KEtmyH5d1CltqASoV04cYTSiW07SOY/UtZRqSwJ25z7JWL+XwXLOBtera6KTx4bH1gXZV5mXVpygBddCnQ1jdigwmZkWX0kFSQKgHX08IllhT3YzDbn+1QME+lW3xZ5mpr7NO23Hhl6n7iyz9R3Qv6wO+bj8YVzZi2Zd+WTUNqqQPOn60jdiJazkuWJtknK6kZqbV5xw3avQZt3InVSqkp69IHULYUBSN0jUdUrZ3PaI3/jTjS0q3AIPpBa/sqpxbRSK9wfIQ8pDbmhSUq2OnGOxFzlvlNBQAAVVpp8zEa6i1nDYyRK30FVdTKGwGx8opYYSqm2J1RFKNH40p8jC5KXGeUStWgHeOnnF2sy7DbDak6UVTMTxprrA627dYQktNUWtdE1Gw9IuNxrUs3czmppxayoOQIm2vYyprswv3UJT4eHlHqQsFlpQ1GYa0HSA15L5dmtSAdQaUEdV2ErVKPTbqkpTQhNTr5COd0rmXd5Tr9fSrbtA58z6Ym6fvYw0TQDNXWuprDLcG9rk5mqaNtA68+XkIhEy9nWpXMkxXrnPolbJcNaOKG3jy5x0U0604OeTOU+st1RIx4RzE+9V+ZgzDiULIQFGkdmH066t1Ti1qJGgJO3E06wrs3fmJhRUltRzEmpHOKrcG5K25ZwOJKXDqmnXT0ii8HpkJ3kulObg1naTG+cznmVdI2XD0nEKIqE8IensHFrUVuOoBOtCaR1WPh4GHQUFKlckqBrExsNdQRQc4j0o61/UYjGc94u4v2kh19GQeOlDpprCRZcspTqAAdVCKnaNny/aKU6aqrrWmnTePdjzUol5CQAammWoNfIQNeobG0offG36Jd5cWL7BnmCL8MKTLIbynNQaU1hARY7x/tqi930tmUYyCYbr3RlVXUdITjfqQB7raj+/CNqW2obUAImag0ah99jEH0+jNTDJFn5QDU6U41pCg1cGcVs0dYr0zeZiWlEvIbRn3y0qQPvHjCyrHDk18BG6VGTcQQZmtZH2A5GBxBNn3KmkNpSWVVFfmTGQ3SOI7zraVhCAFajeMindZ6fX7yQInrIf2ZHA+kU5jvWd++UG7SmrMdAyFKSPQwRsSxZdcutZUSyDqE/ny8Ij1W+1gAvbzl+iVKVZiw5GMecgahrFNwwtdSGHEJ3ObX8hBO2JGzScrVOpoPQR5sWz5dtf0SxrwpHtTqgQUXv6zdDoCHFjEEekml5ARMrrxNYJXBtQszaVb9CYe7Tw/llNl1x0dofq1pSuwPlrAWVuMltYW24Kj7UE2qVagp/FiJTQWNcXUZUGesTLXd7UOoOQmlcp38awtSF/ptsj6QkQ6Xpu+uZQhKRrQddR4QrTGF06kV7P84PSXB0w3eZ9oad6rSUHhlEdvtMGVS4gjQa6VJ8a8YW04gNTGj2/XT9I3XclXEsKZeSUqpx6conNtyfZvKT1qIlqTquyOTmVX3GitLawMHvx5ypNMMvsqbbUKK1APCFK9OGz0pQjvA7fpHBcO2ewm2857hUKxTL52uWXUqPfYUkEV1y138oYFfSg45zjEBrKtdtLjbjOfZ6fCKkpOLnLNUwsnM1sk9P2IU7ozymJ5lQ3CwD5mhigWV7O7MAsLqtQNUJFaimtfCOSzrs2d2wWubo5nBCRqc1diPHhBaa1izAg4PygavTgKjKwyOPLn0+PrP2+l6VyNoOpbFQaKoSRSupg7eW/wC9Kycm8hKCp9BKga6cdPWPF8bvWc9NrXMzRbcokFO1BTSn5x0XksSQclZRD0yUtIQeyVSmcbV9IqOCRI/F4sGA3cQX5iQcdUEpyqAoNiORMBLqWyp99SlCnZoUoCvGGVN1pL2JwNTVWM6c6lA6HlURrundSUDi+xm0rPZqzBIKiE034RFZXu3eHnyPsl9VhU1ncMDuPbz/AIkvmFKefPNavxhzvMotSrUqipUQKgfv91ggm7lmNrQtmaK3QsUTz56RtmZuVbecW44FOAnunSnSN1FmHVQOBziZpKM1OxYAtxn2dz8TFixriuOUUvQfvjD+wZZpTaX1DI2CSnhWnHzpGiyXXH0F8pyso1TXRPSJjeW1C8+og1ANPGArW3UWZfsI216NJSRVyW+v/JWJjFeVaoiXaCiTQaaVg3btvONWcXlGjihUU0p0ERm4NjmYnGxTQGpinYpyzrqES7CCo01AGg8TF5Cq2Jy0dmUsZLZy/U25u6R4Q24e2g7lW6XFVodawGlMKJ1YrkpDrd+5kyywpstkKpSpIA9SYRrG8G1O/slX2ch6u63sPWS2884pyZWSSdYJYcMlU8igrTyh3bwdQolb7yQSakBX4weu5cGVlXkrbdBXXataw9HGwCSGpupuPrFPG9/6VCeX5RMpVNVp8RH0FeCxJF95SphwZh9U8PKAE1dqzgqqHUDkCPkRGGwquAMwuh1HyWA/eBLymkgkdDE0DZ5GLvadhsNtt+0OUQR3dK+taaxyy8zZDe/ePNRHyES6TqVjBWXa9a7XDB+wxAN25f8AyrX3fxMZDzKzskpAUholJ2I2jIr3SUJxPnWLnh85nslwchrCkbhy/wDvT6wyXclPZULQlaSkih14dfCJX1yNgCU0/ZdyklsSP2gSHVip94/OHDCnvziUqqRUV8Br+ENE1g424StL6aq1301gndTDX2J9LqXUq5ivyiqwq67ZDUj1uGiZiw6tqcOVRSDvSFCTtx0LTVaqVFfCLJfnDpc89nC0pA6isKBwTmQdFJ9axvgIwwgstm4lT844T1rNokELYOV1I3SNfMwjymMc2g0VRVIoln3PKZJSHEkuDYV08qRK7Rw0nEqUrs9CSRCqARnfgeko1RztNZJ9Y/XUxQE48lpxpAJ4kCC15ruWfm+na7MK2WPd8+USSyrAm5V9DhaWADqQKxbp6UTPSVDuU+h/7jbAoIMCp2KkGIFpYRNODPJPpVxArWCDTMwLNmWJpsdohOVokVKidO4Ym849MyD5CFrRQ6a6ekMll3pmZiWmHXXFKU2AEngOMbcWVMjntN0wR7NpyODn4Cc2H1nvys4lxbRplUNdqkQMRYb/ALWHeyVl7XP5ZqwRujeV9+ZCHFkpoTSONq9UyZkNdoaFzL5VpCN+o3kcZxH7NJ0lbxYyfT2Q1iJdqZmp1TrDK1oUlFCB0gjfW7Uy9ISDbbK1LbQQsU906DWOe/t9JuTnCyw6UoSlFBvwghfC+U0xIyLrbpC3UHOeZ3ikbvDI26eXxn6M4ZGwX2rEmWVtKS4p1NEkb1gPcmy32HHSpKkBTah49NIPyl65h6xph5x0lxLiQk9ByEC7i2rMTbjqVOVyNKUOH7MJvFpUhcY+cq0poDoXzny7Y+MA2Ld99E02tTagkLqT0jpt26s0/NOraZUtObcCPV37yzL040ypzRSwk+Ed95r5zcnOPMMukISvTTWPIt3V3NjtBdtP0Nq7u/s9I5XqkJt6Xl5WWbISptJWrYJOxB68YF2fhLLMALnH09RWgj8xGvjNSwlexdKe0ZBXxqefjrCJZKXp14F1xSkg1JUTSHANtznAk7FS+MZMuN17Ok0grlmxlT9em/hCnePF/wBndU220kkH3ucFJy3kSsn2TaSSRvt6DeI9NWNMPOKX2Z7x4wit6mJy0oururwoXmM7uL048oJTlTUgaRRbRmlN2XnUolahWvGsSOxbmvh1ClJAAOsWK8tiuPyaGWRuN+Ah26s/gIi1S1QS4IkHfvPMqOry/WH/AAbcW6+pS1FVNKknTwjmTgjMU1WK+Qgpdu6r0gohRIBrxp8QdYy+5UXtme0mmsts7xRxLXlnFJRUDxPxPGAFhOn2hupJ73OHi07l9u4VrcFT9oQZsvCJtORztgFUBoTAValXTC98Q79HbXZufsTBuJNprcl0BR0AFANol8XC81xlO5UlSSkAbGhPkYESWEzSj31pQOqtfIQvTXFBtcHMdrdN1H31kbcDz/icNjtnsG9/djIcZVTDCA0hYUlGgI4xkc9qqyxO+dSvqhAOn5CQ4Ws7/wCxXrFQw+bbXKOLec1odOJ8eMKS8OXgTr8IabtWM4wytCga0NOsW6m6kr4ACZztDpdQLfHkCI9p3jfQ8tKHVBIJoOkMGHNuvPTqEuOKUN6GOKcuE8talbVNaUhpudhtMykyh5QqnSo4iKluSxDjviQtRdW4LAgZnTi7a7su4hTSymo1psd4n6MQ50f3TFUxJua/PLQGhQJGpP4QjnBib3qP35wxNoXmLsFhbwxtureSZelVUKlKIrmAJPlwEJFsX5mmnlJWoqp/uOsP10Fqk5dTSklaqUBGiTCJblzX5h5TgATXhEINO89Rs/8AU6rpqRUvSQg/M++dsljQ8hISWkKAAEUe5F7BOIqUJRpsnkYkcnhdNOKypy1pWKFcW6c1JmjiQRtUH8IqJRlykgAuV8WCdl+5Sz2QHJtkqzKpVJO/UQJsa0rK9lmeyQsNUT2ieJ14abx2YtyLk020y2BVJzKJPTQQm2Ldd5qWmG1AZnAMtDpyhD3Ii4B59JTXprHfO3jB5+EYLpmyHZlKZZpwOUUdSQKAa1jjanbF7cJDTodz0HPPXn4wIundV+WmUuqoAARUHUGNEpcaYVNBwlCfpM/eVTjWldgYJbai5APxgNp9QKwSvmeMdvbHG+09ZTc0oTbLi3aJNRsRTSkdDr9nzcghzsXHGJeqQgGq0DmU70gTifISYmQ7NOOFRQkJZaAzKpxK1aJHrHDd6Ufb+llbNeaRT31zJSVDqFgJI/40h4HAMmLHcRgTXIzkk40622lXZjvqR0HL8fCMu9MSedfs6VBWRWahp3aeEebw2YloifZaUyUqCZphQAAC9M6aaFCttNK00EcdxbDUbQebTXIEuDMBXSlUjxIpEdmnPiwT6/3zOjXq+U3KvHB48vLHzhK6k7ZvtTYS2vtCoZDxC68dNt4J3jn7HTNuiZacL2Y5jvr0pw2gXdvC+cZnGnlJSEpcCiM2tI23swym5mceebCMi11TVWtNosVQvG4znu7OM7R7sQ/fKbsxPs/tbbiqtJ7PjRHI9Y5LLalHAlUo0Ut71UdzXl5Rl/rhTM37N2YT9E0EqqfrfsbwfuZc5TMiGnxRxJVqk10OsItQvVgGVaWwV37nHHr7Yn3jvL2BJCEqpz3hZcxId+qgD9+ENt58N5l9R7Md2u6iPwhe/wAGp7kn1hdGmrC5sHP16Q9VrL2sPSOF+E1WPe9990JJoOkMl67wPSzQ7JZToNOEabtYVzLDwU6AU8cp1hjv3cNcyAlhJGgqSdPjHjRi4MnAmpqWOnZLCSx7SVrxCnD/AHTFFwtt4upWZhyqiDTNt+UK/wDgvN80w5XIw/cl0qS9XY0y8YquY7fAOZFplO/+qSBJxey23WptxLa8qQdKAfCP26duPuzbSVuKUkqFQfGGO2cJ5l55SwAlJ2G+kbLv4VzMvMIdPeCSCRDBtCxRFhfPlC2Ms0pttpSFFJ2qOWkSX+Ovn+6v1i4YjXQeng2lvTKKkmET/BeaB3EZWwC4M9arlsrD1j2K6phsgAgjeojIbrGsh1phtCkGqRQxkc1tFWSTzO2mtdVA4kTN/H+nqYb7rWmt5ha1nXKfKEUXOmz/AGV+kVPD+7uSTc7ZtQWAdDUfDjD9RpkK/wBMAGR6LWWrZm0kiT2avo+26QDXKdKwYsHECbmHghThA40/OANsXVmC6pXZkBRJFdNPCO26tgutPBS00Eet6VVTKpAOIunr23KWyRn4Rhvpe2Zl1gtur13BJIhXexKnFJKS5od4PXvsF6adCWkkmsDmsIp08AILSFGr59s3Xi1bztyB5RhuxNLWwpaySSmEy2byPodUlKzQRZbt3YU1JFp1sFdKCo+Rie25hooPErcSkq1oCKAcIStNdTF3xj3e2UWXXX1pXVncO/MUGr4TSTVLpB6RScPbVU5lU+6on7VSPyhaTcJhPvvD1/KGiypVthsqSSQNAaU9IyzV1gAVCFptBcXzefnP3GZZS2hxpdCSBoem46GkJl3Z1apOaUpSioAUJOo8IabTxEk2gltUuXlpABKjUV6cI3WZfmWcl31pkWwEAVT/ALuOsOsrHTyRjJBk6WHreFs4BHy7xJuPPuOTQClqUMqtCa8I4Gpl1c2G868pdCaVNKZqQ+3cxAadmAlqTaaVQnNrUadCI5pXEpoPBHsTIVny5gONaV1JjQF6h8PlFncaVG7zPPr24jHb1nttzTs9MAK7JJTLoO30aaqWRx1okQKxYtKZaZl1JeWEub5TQEgAnMRzroNqCBt4raVMWsuXUv6NxC2W+ABdR3Sf+eWO6xbWcmpUNUbVMSwyOsPVGYI0S4hQ1SoDunhprSsUDsDEMeSvb+8/blTSpmyZhpyriiFpSdyAqmVNfv6geMHbuqRLLXLIoXg0pyYUPq0QEoRXnpUwCmbzz5R2TSZKTQPr9u2SOoIUdfBNY6sO5WWaEzlf9qdKCp1SQQnqErVqonXWkYw5yYSt2WJN17wzDtospW8tSS6Kgq0Ose7+22+i0ZhKHVpSF6AKNPKGSyL/AEmp9DbcilJzaK4inHTjpHFb9+m0TLgVLoKsxqaDWvOu8eaza2NuTMSoMhJfAz35/ae8ULWda9j7NxaMzCa5SRU6bw64UTynJAZ1FS1FZqo6nWgqfKFm2r9Ns9j28q28FNjLpQpHIcKR3XYxGk3FhKGCyr7J09NoBG3oCohunTtKs04MQ5mYl+8hxSDxyk5fIGERN/p0f31Rc72WCxNNgurKEqG4GnmeETu1cKmEpzszKVCu1ddYPqKq5aC1Vlj+Dzgm7d+Ztx4JW6SIYr83jmG0haHVA0GxoPQUgHZ9xVsuBaVhVOFRDFbl2nZxAbbT3suvSmkc6y0WXLsPHE6lWnsr0z9QeLyP+YjoxLnh/dMNtz7ffmQVOOKUqhpqdPCF93COdH1QYdcNLpOyyyH0kEAlPIn9OUWaisOoCeokGiteu3dZ2wYr3hxCm5eYW2ldQnnHJZmIM288lKnVAHkSI2XuuZMvTS1ttkpJ0jisO5ky2+hTjagmup3pDbEVkIHeIRrFtzzjMdr5XzmGGkLQrvCgPI6aHxhQ/wAWpw/WEN+KFgqUy02wgqNATz8SYmRulND+0qPUqAg3d4Wqcm0mvIEuViWotbDalr7yhU6xkJFmk9kiu9NYyOS2uwxG35zt16EFAS3yhBWN7XBn9+kN9gXqMzKLfCQmg0G/rHzdkPIxcrkqCbIXqK5Y6z1qvacGqxnJzFC18UlrdVVG2mgFNI33dva5Mu5aZQN4n8zKLUtRCFGqjwPOHnCaxVLme+kpAoTUUqBwET36VNpK95Xpddb1FVj4RCV5b4vWe9RFCVDj9UchANWLc4sgAgVMb8RrLemJxRbQVAVFeFYD2VcSb7RCi0aAgmKa0REAkt9ttlhPMsD86tFmFxSiVqFc1dYhc9eaYcUSp1R5eEXW8tjuuySGGk94p1PADjXrtpCNKYIuf3HQn0EeXbjxTbQ5I2xSuhIuTUwE5iqnM6VhyvrMKlmw1lIUBtzPTnDVdG5EvIuFQeSpQFSKiOa3L6Wc04pSx2rnXXyAieylbXBHlKabnoqZT5+clFjXMmpxdEp1OpKvnDmzcdcoy8ytxH0iRrXQcNY1OYkOzLyWpRpDWY0zBIBAOh21g7fWZbkbOUyvvvPDvE+9XgfKDtR7F2k4i6GqqbeBng/OLN3LqCXfCw8hehFBvrHIm5g7btO3brmzUr1rSOPDqQdcm00SqhSqhNQNuZ0jgas532wVQvL2upoaUzc9qQno2728Xl3xHdejpL/T8zxk8duY7zNxEzMwp8zKGiCmgJ1qNawWt+4QXMpm2ptDDqgk1BoCsaKWk8jTWEzFCz3P4gsNIXlCUDug026cYI39llqs6zcqVFQbNaA1G29IorUqqrmTXWK7uwXzzD167jNzTCXlOsIeSaOuo91fKoH1jygPdGxzJqdKHm19o2pJ8KHWOeypdf8AAZlJSrP2qaAg5ulBvAu4Ug72rtUL/lK3B5a7wu8WbCVbtG6Y1dVd69/PPaGLq3HQmbbc9pbzJWFZT9boDz6RuvdhyFzLryX2gFKPcB1T0IhVuhJOi0GCpCwkOjUg030j3iIhYtCYUArJn31y+u0NCP2Lc+uIg2V4yE4z2yYzWxcZ2d7MNqTVDYHj114aQnz10ZyTcClNq7p3TrFIRbyJuQbW0SmYaSAKHUAaa/lAezsXnGyWptsLA0JpWAo8Gawc48o7VBbCLSMZ7H3Rtu3bYmLOWFCqkp2412iM226408oBSgK1ABNPIRZbBvTZzy/o+4tehSNiDwI/GBV58LUvOkpdTXgCcqqeeh8YxmKPkjwz2wWV4U+LPeSyRt94LSC4aVFYqaJt1MqXWlFJQk6jyoDC+vBaY3SpPqD8ooEjYS02atlSKLFfM04QDojOrrxjv5Q6LLK0et+c9ucyYtYvzidyDD3hvfp6dcIcNAARTrEqtC5M02SotkCsF7iSrjT1FpKakUh17oikjGZPpksssCtnBjfebFF6TmFNFIUBsfzgKzi2+8sJ93MeAAHw1gBfxha5jQKURXXc+cArLlFpeRVKh3huCIHat1W4Z7TWsei4pxwfQSt2rfd2UCHFHOkgZgdfSscqca2uLI/+Y5MQLHUmSQtVNQKAa+sSooPIwOkrPT8feO+0LwLv6eMS7yakPoDoSEheoTQaRkDrtvn2VrT6vOPyANFee0pTV3bR4v8AqCjMSI5fCCsnNsoZzpSezzCoruOPlEaTvFnNkJbsntCSTTQbAafGEvo2UjacwqPtEOG3KBx5TqXf2zE7ITBKwb8SrqiWm6BIOoHwj57MUS4CKMLV0MVao9JNwkWh/r3BG7cxitHGBtpakBgVHQR5sbFZ2afS02gJzbmg2iU2yoqfWesHMP2VJmgoVBFKaQZISre3pFIWsu6a+spOJ973pPsw0qhIAPpEtmr9zjpoXSK8oasSJZ+cmE9m2VUArTapEBrKw2mytKlIoEmpHQaw1Cu3MXaLN5UZj7LWalqyy84VZyN67+NYiky7mWpXMmLLb8s5MMoZrkbCRUVoP++sfthXHkGW0uPKSVa9eNIlovrLnA5lur0twVQx8Ii7hZZ6Ws006knLokcSRBv/AMe/iU2XZk5E7pSdqD8YI3vtJmUZbW2gJQoEjTfWlaekTacvs86sJbqCTQeem0Zvte3w9oRTTVUAOfFLXJzEvLNOFoDs2U1UrrroIm8hi/MOPobDTNFrCa5daE0r40jvv0/7HZLUuD33qFfM8TWFLCqyu2tFskd1uqz5bRQFGCTIXc7wojrfrEt+SnFMobbUkBJBUNdRHRejEF6WlJN5KG1KfSSoEaA76ROL7PLmrQfUkEjMUjwGkON9rGU5KSDQB7jVT50j2xfDM3sd2PhC0hiA85ZT82UN523AkJy92nXrrHBdfEt+ZLoLbScjZIokb7a9I5bLspSbFnGaahSVDzp+IhVuFOGXnAFpqlxKkEHY16wLgBG8u8bUx6iA8g4zO7/Ex9boDgTTNQ6DnwFKRVHLPlnWUMvhIzpzJVwObUjxBNIg95pHsplxPWo8/wBYoUtbImrHSmp7dn3SOA6mAKVoBaOMxq23OWobnH8TVKWEZN8qa7zKidN9OfpC9f8AsEtrS8EnIvY8+sflh38W0oB0Zkg6jn4xYZe0Jack0POtjsxp0SOGnKE1VWJZ1H/9jrrqLaelV7+fKfPlizxZfbWNKKEW2/oLtnomGiQtIBBG+0apzDKQme8ysJJ5EQeYu6tMguWUc9EkJPPlXrFL2BiCJFXWyggyISWIU43s6T4xXMOr0Ozks4pxVVitKcNP0iW2hhjOIJPZ1HSHTB+Vdl3HGnUFGYVFeMHZtIyIuouGw2ZyWxiqpKlsPNg0O4A4bGPN3r0ImnktpSkEncp2hUxFs8pnnKJNK8BA66b6m5pBBKTCraa2Xew8pTRq7636anAJlfte05Wz36PozE7KI016c41N35sxZ9xNT4QkYmAqKVEkk01OvCEZg0Uk9RHtMFavKjHebrbLEuKuc9p9J2rNSoYaW+irR92uoTygKZqyFcEeUc96057GSeSYhdYaqbucxFtuw9p9BMzNmpACVkDgBtH7Evsd36BHh+MZED6hgxGJciKVBhEYetA++B/yhhmpHNLpZW73deJoR0iYS9uPLWlJWdSBFCvnIKZkG1507aUOsDbTeWAY5/iUafU6UI5VMYH7z1YtxpJSz2i00A+NR+sHVXbYYaWqXUVNUoqn1fDp8oiH8Sd/3q9Yt9jJ7OxCriU1il6P6YVzmR1atRaXrUD2RZLskjr6Qcum2xMu0aSAlGqlV+A6xFHV1JPUxZcGmMko64esLOiVPExJjE+0nc7VUCdFqYrMSzimwyMydNB+MaruYkOz8yGUJyJPveHKJLeB/PMuq5qMPuCclV9bhHuiLigC5nPW1mfE04n2kqXmezZUaU2PCFm7ky5MTTSXHCU1qamgoI7b9MOzE64pKSRWgPCOi5d33G3wpxNBE7NVQhK4zHqt2quAbJGYXxjtlCi0y2ahA4QqYf2Z2880mlaGvpDRad0VTLxcXUDgNtId7l3LZlQl2oC6E6cuvzjKNSrrt84zUaN0s3n8OePWJmKUu7NzwbaFUtAJ6Vg7hhdByV7Zah3loonTjBa1b2ykuSG0pWvcqVtX8TAt6/z3s63kqASCAKJFOvCAfUqBswYdej3EvkevPpD1m4etN6r7xOpJ014weds5qgCsuiQB4DlEiaxRdecQ2CaqUBUabwUxNvS5KvtpSTQtp9f2Yb0y2M/OT9RQDiMVustkraQoBNBm6nfXoKwrTF1u8FJpUGopGi5syueTMrrQpRx9YCSt98qqLJFDQ06RBZp7mc4HznWTVaUVKGha+VynH8ryB9TXTqYG3HZW2txlwUCwaRVHr0oalWFuAdm4mnh5+EC2DZyyFdopBGo1H5Vii1X6QTjElqNf3g3Z5znHrmRG2pXs31p6mKphBN9tKPS6taA/H/uClo3Ckppasjic51oag+Vfwj1dK4rlnTOdJq2vRWu3WKVcNXjPMiNLV2k44kjnbRflZhxCHFJyqIpWKdhJep2ZLiHllRA0hYv9cx5c4640iqSeHOP3C5h2WnkhxBSFimu1YY+GTPnEIGSzHlGO1sVXJSYWy6gKyk0PMcILXbxPZm3ktBuijx5QgYxSOSezAaKFYA3EmuznmT9oCB6YKZ84XVYWbT2lsvDa0iy6UTCAFHWvMeMAJuUs11QU04lB5HnzFIGY4y38lfSJZJuUcSeogekticxn3hqrOAJcLYuiy4Edu+hIKRlqN/lHGxhnZ6tn0KPSg+RhfvZrJIUNwN4nrdpOp2WoecTaRdw3Lx8TLPtCzY+H5yM5wJ9HPXcQ5JezdoCnbNCWrBZo7Oj/AOoKWM8V2KTU1pWtda03rEk/8wmkkjtVaRYqtzgyKxkGNwlRl8KVISEpdFBtqIyEOUvfMFAJcVXXj1jISUXPMMWccQdI3VfC0qKdAQTDleizFvMttoHAVjmkr+pddShIUMxpUgafCD19bfRJhstHtKgVBPHypErre9gLYBHb6zOhUdLXS4UsQe8ULMwpmXhUaAGm0VY3bdVZoltEq2JOwH7rE0bxcmVFKEgJBIApwr0h5vnbjsvZzbiFkLOpPEmLiHwAx5nNBr5KdoEYwQSPfdhps+xG5CScb7QFKtAeNTw+ERp/EKcXu6Yf7XK02Q2tRJrmqeOYitfgYC7eqZJh6bpM/bgfxzOBViSiSSVJ8h+JgvYc60xnWzWgHe5EcojS51Z3Wr1im3csxYsxblKJpuTvx8Yku09qYO4k/GX6bWU2Er0wABC1pX+kCigQEqHmQePiI83enVzaHHGwkNoB121iMuKqSesWa5I7GxXVnSoPxiq3TIRk9/WR6fX2qcL29IiWhfd0LUnfKSN9NIfbkWqtVnzMy8rvFJAr8AIjDhzKJ5kmKFJpKLLPM7en6xloTTqAg7mZp2s1LsbGPAJiDMTKlKJJJ1PGHi0R2dlJHP8ASFOVu6+uhDZpFJvkA7IS8u0NQAVGlB+sFqAngycAHMDSbwLMKSSMfvJzdVvNOMD7YhuxrV/nUDkgfhHFdS6riJtlZ2ChDFihdlyYnM4qE5aA86bwZvr/AB54EWumt27NpyZyYMuj/MpJ1KDQc9InVpJo84Ptq+cUG59iLllrrXVJoeoECp3D6YdUp0DRZKhpzgadQtjsAYy/SWJUhI55jHaCi9d5JP8AbVQHpof08omdmzSkuo1NMw4xX5KynBYjrKx30GlPlSJOuwH2yCWzoYYgG0qYi3O5WA9I5XznltBp1B3ArAyyL7uqcShR3NK1hjvrZCVWWy8lRJoKjQ/KJlJKyuoP2hElWlU1EOOeZdqdY637q2ODj/Mq9r3qMotJPuqAIP4QXsnEWTeyhaEhyo93TXgRCtiJY6hJsummoG2sTyzXcrzZ5KHzgtLR4NzZzN1+rJt2jBHGJ9HW9KyS1JMyEhSgKFXLlXzgQm5NnqUFNqSlQNQQobwFxUGez2HBWoANf+vCJJLWo4lQ76qVHGHrWSMg/X7yOywK2CMz6DvddFE8htKnAAkc94SpnBJVatuJ8zB29c2r+ENOoJCkgUI8IlrOIM2n+5GqrFcA4m2MgPiEp9oXAfXJhqqc+o01051hHmMIplPEef8A3DGxeJ9yRzlxWYa6GnDpCanEJ4bj4xJS7DIpX38y7UpW21tQ3ccYHlKlduyHWrNcYcScwGnXlSJW/h1OVJDRpUxTcObxuvyz6yfdFUjkda/hAZeNJQpSFtAlJIMUo7kZA5kdyV8c8eUUJe6E2lIT2KtK8IyHQY3I/wDV+/SMg91np9fvE7a/+UmF2UVmUQzYkVJQka7fKGpiwpYLAbUlSq6BJFa+Yj3bLbLbpD6aL+0Rt0jnWWObRZsPH+Z2KtOi6dquovJ7yTWVKLLzfdPvDh1iu4psqVJsNoBUSBoI2WPatnoUBQOOK0AG2vL84ZLzXrl5LJ2yNxpx24RaLGOCw59JzjUiAqrZHrIIxdWZJB7JVOPhFCvG4t2RaZQNgQB12JMdloYqsOJLbaBmVQbdY5LdvCZdpC6DUagAcYm1dlm5UAlmhppFbuzez3RRs3DaZerQaDfSKTO2ctqzESlPpFb9E7V8+EKcpi6tCQhtO536mO29Vvupl0vFRK1an5Ug7rLVVVP4jA09WnLOwztUQfZeGKVOJSs76VrFAnLrhuzvZgsZQoE9Ujh4/lEZavlMFYoaGvz0il35nVNWSyQohR1rxrxg1rtK7bD3izbQG30rwO/tgpuwJVHEeQguJFpLSCsFLRJopWg8hxiQt2u8taQpxRqRx6w/4hWwVSLDdAkADjrE7aVVcK7Zz9e2V164tWzVVgAd402he+SbayMpTU0SOdOPn+cBrVvAhgIKkpAUmo026RK7JFX2/vCHrFiz+xDArUlIJ5bQd2m32hfKK0+uNdDt554/mErHvmHZhttumZSk0oOsMF9b+IYeUw6NjVJ4xMcM01tFqO/GE/8A6CvCH16ZUJXuDJrNbbYosPcR4upe6XmHCMoolJNVVOvDT9Ix3F5pCihSBVOlKAQgYbH6Vfh+BhevAP8AMOeMCgHVascAQ7bGNC3MckkiWhrEHt2lrbQgJTSulSfw+EAVXjl3DVQBPOscmGdlh6TmKqIyg6ARNZoZXFDko/OE/dWsZgx4HbtH/fxTWhRRk95Xz2C2RuEZvjBGzrnSTzYKlJzEmnOnCAl1rNS5Y7iySSBoOA/OJmi2nknRxXrBabTMhJJmazWpYqjb8f4n0FbF0kzMohguJKUmla7wmP4KcUL8NYJWfOLXYnaBRzp1rxrSsTyXxMm0/Wr5mLAG8pA7JwWEq14rrOv2clin0idPlrEptHDeZZpmprtpFTsq8Ty7LMwFfSCh+enhCDOYrrdUCoHQUhbmxVOzkxoWlmHVOBCcyHF2f2aiqqdMvlwETpdgvD6hip2Tabj8sp5KKga+7pTrA1m97a92x/8AJ324dYgpsvQnC59Z0tTTpbApNmOOJ1XcsZarNWaapHeSdCOoiXPyKwo9xW54GLTZd5lOMqCGwlCU0NE+9TmTWA7tqS6j3kGvWDTUCtiVU5PeLt0nVRQ1gAHY+onTg2r/ACzyDyVpEsvA3SZdH2jFXshTWYlkKSaHUR6UZQ++yCriTpXxENr1gySwxFW/Zx2LtcGRaMiuKYkj9Vsf8f1jIZ9+r9sT/pVv/Jf3inhgsmfRUk+ME8aT/nB4GMjIq/3yIfkxYuT/AK5n7wh8xy3Z8IyMgG/MH16zyflNJrYX+oa+8IqeMqAJVigA0TGRkG34hMr/AC2kjk/5iPvCH6/H+kb8B84yMiLU/nV/XnLtH+mu9wiFJfzEfeT84ruKf9Nl/AfOMjItfuJFV+W0kch/NR94fOHfED+Q14CPyMiPUfn1yzS/pbvhFK73+pa+8If8cP5rP3fwjIyKj+Z9e2Rr+Sfr0i3hj/UG47MX/wCoK8I/IyD/AN8H/wCXxmnDb+crw/OAN4/9S54xkZEdf6pvd/aW2/oU95lLwY/00z4GJVaf85z7yvnGRkVL+NvhI7Py1lcw9/o7/gYjr3vHxMZGRq9zMt/Css90/wChL8Ii6tzH5GR5O5m3dllsuj/Q1+ERRzc+JjIyMr85678Ky04c/wBJd8DEam/fX94/OMjI1O5nrfwrH3D/AP07ngqEe1P5y/vGMjIi0/6iyX6v9JT8Y3Ybbr8/lC5eRREyuhprGRkeq/VP9ek9d+hr95g7t1f7j6mP2MjI6GBOVkz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imgc.artprintimages.com/images/art-print/albert-klein-abstract-distorted-net-like-fractal-pattern-on-black-background_i-G-29-2910-EMOPD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3476625"/>
            <a:ext cx="4505325" cy="3381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Reticular Fibers </a:t>
            </a:r>
          </a:p>
        </p:txBody>
      </p:sp>
      <p:pic>
        <p:nvPicPr>
          <p:cNvPr id="20484" name="Picture 4" descr="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905000"/>
            <a:ext cx="6172200" cy="40687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it comes to CT you can have a variety of types….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Loose CT 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areolar</a:t>
            </a:r>
            <a:r>
              <a:rPr lang="en-US" dirty="0" smtClean="0"/>
              <a:t> tissue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Reticular tissue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Adipose tissue</a:t>
            </a:r>
          </a:p>
          <a:p>
            <a:r>
              <a:rPr lang="en-US" dirty="0"/>
              <a:t>Dense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Regular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rregular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Cartilage types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 fibers in CT?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cells hang out in CT?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Loose Connective Tissue </a:t>
            </a:r>
          </a:p>
          <a:p>
            <a:pPr>
              <a:lnSpc>
                <a:spcPct val="90000"/>
              </a:lnSpc>
            </a:pPr>
            <a:r>
              <a:rPr lang="en-US"/>
              <a:t>Forms delicate thin membranes throughout the body</a:t>
            </a:r>
          </a:p>
          <a:p>
            <a:pPr>
              <a:lnSpc>
                <a:spcPct val="90000"/>
              </a:lnSpc>
            </a:pPr>
            <a:r>
              <a:rPr lang="en-US"/>
              <a:t>Main cell</a:t>
            </a:r>
            <a:r>
              <a:rPr lang="en-US">
                <a:sym typeface="Wingdings" pitchFamily="2" charset="2"/>
              </a:rPr>
              <a:t>Fibroblasts separated by a gel-like matrix 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Binds skin to underlying organs and fills spaces between muscles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Lies beneath epithelium 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hl2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239000" cy="52085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391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Adipose Tissue</a:t>
            </a:r>
          </a:p>
          <a:p>
            <a:pPr>
              <a:lnSpc>
                <a:spcPct val="90000"/>
              </a:lnSpc>
            </a:pPr>
            <a:r>
              <a:rPr lang="en-US" dirty="0"/>
              <a:t>FAT</a:t>
            </a:r>
            <a:r>
              <a:rPr lang="en-US" dirty="0" smtClean="0">
                <a:sym typeface="Wingdings" pitchFamily="2" charset="2"/>
              </a:rPr>
              <a:t>, </a:t>
            </a:r>
            <a:r>
              <a:rPr lang="en-US" dirty="0">
                <a:sym typeface="Wingdings" pitchFamily="2" charset="2"/>
              </a:rPr>
              <a:t>develop when certain cells store fat in droplets within their cytoplasm.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Beneath the skin, stored in many other locations as well.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Cushions, insulates, stores energy. </a:t>
            </a:r>
            <a:endParaRPr lang="en-US" dirty="0"/>
          </a:p>
        </p:txBody>
      </p:sp>
      <p:pic>
        <p:nvPicPr>
          <p:cNvPr id="18434" name="Picture 2" descr="http://t0.gstatic.com/images?q=tbn:ANd9GcQTm8b5shqF8WaXCqecoPG2A7LWbxkhsoXOKXfifLpfY1HP-I3ASzLulOOn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505201"/>
            <a:ext cx="1752600" cy="3352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l2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172200" cy="4406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img.ehowcdn.com/article-new/ehow/images/a04/th/0s/mineral-foundation-tips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800" cy="222885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Dense Connective </a:t>
            </a:r>
            <a:r>
              <a:rPr lang="en-US" sz="2800" dirty="0" err="1"/>
              <a:t>Tissue</a:t>
            </a:r>
            <a:r>
              <a:rPr lang="en-US" sz="2800" dirty="0" err="1">
                <a:sym typeface="Wingdings" pitchFamily="2" charset="2"/>
              </a:rPr>
              <a:t></a:t>
            </a:r>
            <a:r>
              <a:rPr lang="en-US" sz="28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regular</a:t>
            </a:r>
            <a:r>
              <a:rPr lang="en-US" sz="2800" b="1" i="1" u="sng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or irregular</a:t>
            </a:r>
          </a:p>
          <a:p>
            <a:endParaRPr lang="en-US" sz="28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dirty="0"/>
              <a:t>Closely packed, thick, </a:t>
            </a:r>
            <a:r>
              <a:rPr lang="en-US" sz="2800" dirty="0" err="1"/>
              <a:t>collagenous</a:t>
            </a:r>
            <a:r>
              <a:rPr lang="en-US" sz="2800" dirty="0"/>
              <a:t> fibers and a close network of elastic fibers. Relatively few </a:t>
            </a:r>
            <a:r>
              <a:rPr lang="en-US" sz="2800" dirty="0" err="1"/>
              <a:t>cells</a:t>
            </a:r>
            <a:r>
              <a:rPr lang="en-US" sz="2800" dirty="0" err="1">
                <a:sym typeface="Wingdings" pitchFamily="2" charset="2"/>
              </a:rPr>
              <a:t>most</a:t>
            </a:r>
            <a:r>
              <a:rPr lang="en-US" sz="2800" dirty="0">
                <a:sym typeface="Wingdings" pitchFamily="2" charset="2"/>
              </a:rPr>
              <a:t> of which are fibroblasts. 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VERY STRONG TISSUE </a:t>
            </a:r>
            <a:endParaRPr lang="en-US" sz="2800" dirty="0"/>
          </a:p>
        </p:txBody>
      </p:sp>
      <p:pic>
        <p:nvPicPr>
          <p:cNvPr id="16386" name="Picture 2" descr="https://encrypted-tbn1.google.com/images?q=tbn:ANd9GcTB2hJYrzgTjjLq6gOrokIJ-urxwqIYHoIXPPvEzjyYVlKOf5Eb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  <p:sp>
        <p:nvSpPr>
          <p:cNvPr id="16388" name="AutoShape 4" descr="data:image/jpeg;base64,/9j/4AAQSkZJRgABAQAAAQABAAD/2wCEAAkGBhAPEBAPDw8QDw8PDw8NDQ0NEA8MDw0NFBAVFBQQFBIXGyYeFxkjGRISHy8gIycpLCwsFR4xNTAqNSYrLCkBCQoKDgwOFA8PFCkcFBgpKSkpKSkpKSkpKSkpKSkpKSkpKSkpKSkpKSkpKSkpKSkpKSkpKSkpKSkpKSkpKSkpKf/AABEIAMIBAwMBIgACEQEDEQH/xAAcAAACAgMBAQAAAAAAAAAAAAABAgADBAUGBwj/xAA4EAACAgEBBQUECAYDAAAAAAAAAQIRAwQFEiExQQZRYXGBEyKR0QcyUlNiocHwI0KCseHxFBVy/8QAFwEBAQEBAAAAAAAAAAAAAAAAAAECA//EABwRAQEBAQADAQEAAAAAAAAAAAABETECEiFRQf/aAAwDAQACEQMRAD8AyYIyIRK4RL4HS36zJMPBFqQkUOguLEFCoZAwyGQgyQ2mQyChRibTBCgBobVwaJ++QEEbTBIQKG1MAHD9oYlDauFolBIxtMCvADQbANphQBANTAYrGYo0wGK0MKxtMJJFUkWsRoaYokimaMmUSqaH0xSoBLIxINpgwRdGJXEuiX+k4KGQEMiKKHQqCgHQQBQBGAggEIEGiApEREggRECSgIQJCANAGoFAChRmKyhQMZspWZKO83Sq7fd3kDsDNRrO1OnxfWyR/S+5d5i6TtvpcjreceNJyVWNG/AyrDrceT6k4z/8tS/sWgI0K0OwMCqSKpIvkiuSNBIxIPFEAWCLEVxLEW9ScMhkIh0FMhkIh0yBkFCjIApjARACMhQogYKFsKZA4UImGwHolCqQd4CNC/7C5COSuuvNeIBFkFsqyToop1Gak130l+fyPOu13bB5Lw4ZP2afvSX81ckjaduO0LxJYYP35xe81/JH5viebzyftEofJqG3xf6lftf8lbn+/mS/XxfBL0MjP0e1cuJ3jyTh3OMmvgeh9le2EMsY4s02svSUvqz9ejPL4ftmRiyNNNNprinyafgB7mRml7KbT9vp4y6x9yXfaN0agDEkh2Ky4BGJBorgQooQ6ZWmOi3qTh0MhUMiKZIZC2FMB0wiJjJgOgpiBsgdBEsNgMmSxbCQMmGxSAMggQUAQSjY1EaKKJtrny+18/maza+0VhhKTuoxcvdTk3S6I3mHTSyuorh1k+S+ZttHsfHi4pb0urlX5d3kUfNG1NpSz5JZZPjJ35Lol6GvfnSPQ/pQ7Fx0mdZ9PGtNqJO4pcNNn5uHgpXaXmu48+yR+BnymBL+H76EUvMEgJ/47iC2M+7mPjb8jHWR9xZCT8PyA9B+jjVccsOr3ZU64878TvDzH6P8j/5LS43B8OHTqem2ICBgbBZqCyLASL4EKMdDoRBTLepOLExkxEMRT2GxLCgHTDvC2EB7JYthRA1hTFCA1hsUKIGGSFRZAoiiOoAlkUfF/Zjxf+DL0+zpzp5Pcg+SXV9zZPgxo8XUFvPw5LzZsNLsa6lld/hXBIy1LFgXClRqtf2sxQummS0xvkoxVRSRRn1cY82jgtodvXxUOHkaHP2nzzdpv15Gb5/jXq7HtZPDqsGTBlpxlGr5OMlxjL0aTPAtXicJSjL60W4yrla7js9o7cbvem5v7MOXxOP18ZZJzyVW87ru4JfoWW/0sYLYN8M4Nc0J6FZFMux+pXFP/SNrsTZUtRkUeUb96XcgOw+jzZrSlndpS92Krg19qzu0azZekjihGEeCXJKzZRNQRiNljQjQEi3RBox4EKKEMhEMi3qThrGQqGQUyY6YiYyIGQRUMgGCmBBAKCKSwGJZz+1+2em09xi/bZF/JippPxlyRyG1O1mpz3c1p8f3eN+814y5k0d1tXtTptLwyT3p/d4/fk33OuC9TldodvNTltYUtND7T9/I138VwOOya+EPqK39rmzX59oSlzfojO6PW/o77bY4Oem1M9+TTy4Ms+Mn1njk/W1/UbfaXbyMZSxxfCSuD+y1y+H6HhWmzSjOM43cJKS733r1Vo7Wc8UWrbyS/D8zF1Y3Or7UZs3BWa/NOT45J7vg+L+BiS1s3wjUVfKPP4gx6SUn18W7MXGzy1UV9WO8++XyMbJOc+b9FwXwNnh2V3mbi2Wu4bbxfjmpaOT6GNPRSXTmdp/1q7iuey13D6fHET0X4Sr/AK6+h2ktk+AI7JS6DamRyul2HvNe6zs9i6BY1SjXkuZbptnpdDZ6fDRvx2s1k4UZMWU40XROrJgMNgZQ8VwICL4BAw0MhUxky3qTh0MhEMgp6GSEQxA6GsrUhkwGJZpNs9rtNpPdlPfydMWL3pX+J8o+pwe2+2ufUXHe9jifD2WJu5L8UubJo7rbHbHT6e4p+2yrh7PE06f4pcl+Zw+2e1mfUWsmT2WP7rE3G1+J3xOZnr6+rw8epiyzOXVmdGxntJR4QVePUws2slLm2yuGFszMGz2yUYig5GVg0DfM22l2U30N3o9id6MXy/Gp4/rSaLZvKkbzTbLb6G502ykq4GyxaNLoTLWtkajT7KS6GxxaBLobCGnLo4TU8Gb5MPHpC5aYylAdQN4msT/jgemM3cBuDBgPTeAi0xsfZiuBMXWJDCXKBZugKiJDpioJpDWSwAsosiwixfAgGIh0Igot6k4sTCmImNvEDpjWazam3MGlV5sii+kFxnLyicLtv6Q82W4YP4GPk5c8sv6uUfQarutr9pdPpF/Enc6tYYVLI/Tp5s4Lbnb7PnuON+wxd0H/ABJL8Uvkcpl1Tbtttvm5NybfmytJy5GbRdk1X++ZQ5N+JkYdC3zNnpdkN9DNsXGox6VvmZ2n2Y30Oi0ewH1Ru9LsRLoY9reNZP65nR7Fb6G60ew11R0GDZyXQzcWlXcPW03ONXptmJdDY4dHXQzIYS2OM6esjNqiGDwLY4i1RHSNIrUCxRGolEA3Q0GiIAUAYFAK0KyxoWgK2gOJY0ABKAO0KygACxWUWRfAgiIBjIZMrQ1lvUnEzZ4wjKcnUYpyk+5LmzgttfSJOVw0qeOP3sqc2vBP6v8AfyOt21FTw5Mb5ZISg/Jo8mybNyRk4S6OrXXxMeVFOo1cpycpScpN25Sbbb8xI4pS8Da6TYspco+rN5ouzb6ox7NY5nT7Mb6WbnR7Bk+h1Wk2JGPQ2mHQpdCZavyOd0fZ9Lmjc6fZaXQ2cNOZEMRqeBrDxaNLoZMNPRkRgOom8ZVxxligMkEoiiFIKCiCJBSDQSCIhCAEhEQCAIyAQDIyAADQWBsoVisLYrZQGKFigOokJFkAwrCKglvUnFGoxbyo0+XYMXLerzOgoG4ZvjKsuNXg2ZGPQzcelS6GSoDqIyQ1VHCWxiMkMkUCKHSAkNYBSCgINAMgoCCgCMKNZBEEFhsghLJZAJYbFJYBJYLBZQbCI5E3gCwNgchWyiNitkbEZBHIVsjYGyiyMuBBIvhzIBhpliKUyyLNXqTiywoSxkQMhxAoB0MhEFMBwoVMKQDIZCJhIpkGwJkAawioIDEFsm8A1ksVslkDbwGwWAAkFsDYBbJYtgsoaxWwbwLALFbIxQI2KwyEcgHRBIsgGFGRZFmNGRbFmqk4yVIKZVFjpkFqYbK0FAWIaytMZAOgiWNYDJjIRMKYU6CImGyB0ESybwD2SxN4lgPYGxbJYDWBi2TeANgsFgsAtgbA2K2AwAWCwCBsiYjYEbK5SDJlUpAOmASMggYUTIigENXqTi6KLEiEIGSDRCANFDUAgDJchkiEAZIlEIAaJRCBRoLX6kIQFoFEIBGgUQgEkhUiEALQKIQBaI0QgAaA0QgAoSSIQCtlM0EgCIhCA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T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7924800" cy="55927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l2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6400800" cy="4557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Cartilage </a:t>
            </a:r>
          </a:p>
          <a:p>
            <a:r>
              <a:rPr lang="en-US" sz="2800" dirty="0"/>
              <a:t>Rigid </a:t>
            </a:r>
            <a:r>
              <a:rPr lang="en-US" sz="2800" dirty="0" err="1"/>
              <a:t>CT</a:t>
            </a:r>
            <a:r>
              <a:rPr lang="en-US" sz="2800" dirty="0" err="1">
                <a:sym typeface="Wingdings" pitchFamily="2" charset="2"/>
              </a:rPr>
              <a:t>provides</a:t>
            </a:r>
            <a:r>
              <a:rPr lang="en-US" sz="2800" dirty="0">
                <a:sym typeface="Wingdings" pitchFamily="2" charset="2"/>
              </a:rPr>
              <a:t> support, frameworks, and attachments, protects underlying </a:t>
            </a:r>
            <a:r>
              <a:rPr lang="en-US" sz="2800" dirty="0" smtClean="0">
                <a:sym typeface="Wingdings" pitchFamily="2" charset="2"/>
              </a:rPr>
              <a:t>tissue</a:t>
            </a:r>
          </a:p>
          <a:p>
            <a:r>
              <a:rPr lang="en-US" sz="2800" dirty="0" smtClean="0">
                <a:sym typeface="Wingdings" pitchFamily="2" charset="2"/>
              </a:rPr>
              <a:t>forms </a:t>
            </a:r>
            <a:r>
              <a:rPr lang="en-US" sz="2800" dirty="0">
                <a:sym typeface="Wingdings" pitchFamily="2" charset="2"/>
              </a:rPr>
              <a:t>structural models for developing bone. 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Cartilage </a:t>
            </a:r>
            <a:r>
              <a:rPr lang="en-US" sz="2800" dirty="0" err="1">
                <a:sym typeface="Wingdings" pitchFamily="2" charset="2"/>
              </a:rPr>
              <a:t>matrixabundant</a:t>
            </a:r>
            <a:r>
              <a:rPr lang="en-US" sz="2800" dirty="0">
                <a:sym typeface="Wingdings" pitchFamily="2" charset="2"/>
              </a:rPr>
              <a:t>, largely composed of </a:t>
            </a:r>
            <a:r>
              <a:rPr lang="en-US" sz="2800" dirty="0" err="1">
                <a:sym typeface="Wingdings" pitchFamily="2" charset="2"/>
              </a:rPr>
              <a:t>colagenous</a:t>
            </a:r>
            <a:r>
              <a:rPr lang="en-US" sz="2800" dirty="0">
                <a:sym typeface="Wingdings" pitchFamily="2" charset="2"/>
              </a:rPr>
              <a:t> fibers embedded in a gel-like ground substance .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Cartilage</a:t>
            </a:r>
            <a:r>
              <a:rPr lang="en-US">
                <a:sym typeface="Wingdings" pitchFamily="2" charset="2"/>
              </a:rPr>
              <a:t>a special case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SPECIAL CARTILAGE CELLS</a:t>
            </a:r>
            <a:r>
              <a:rPr lang="en-US">
                <a:sym typeface="Wingdings" pitchFamily="2" charset="2"/>
              </a:rPr>
              <a:t></a:t>
            </a:r>
          </a:p>
          <a:p>
            <a:r>
              <a:rPr lang="en-US">
                <a:sym typeface="Wingdings" pitchFamily="2" charset="2"/>
              </a:rPr>
              <a:t>CHONDROCYTES, occupy small chambers called lacunae </a:t>
            </a:r>
          </a:p>
          <a:p>
            <a:endParaRPr lang="en-US">
              <a:sym typeface="Wingdings" pitchFamily="2" charset="2"/>
            </a:endParaRPr>
          </a:p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027" descr="hyc40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4972050" cy="6629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3988"/>
            <a:ext cx="7772400" cy="1501775"/>
          </a:xfrm>
        </p:spPr>
        <p:txBody>
          <a:bodyPr/>
          <a:lstStyle/>
          <a:p>
            <a:r>
              <a:rPr lang="en-US"/>
              <a:t>Connective Tissue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Holding it all together! </a:t>
            </a:r>
          </a:p>
        </p:txBody>
      </p:sp>
      <p:pic>
        <p:nvPicPr>
          <p:cNvPr id="2053" name="Picture 5" descr="Dense regular connective tissue">
            <a:hlinkClick r:id="rId3" tooltip="Click to enlar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4112113" cy="2667000"/>
          </a:xfrm>
          <a:prstGeom prst="rect">
            <a:avLst/>
          </a:prstGeom>
          <a:noFill/>
        </p:spPr>
      </p:pic>
      <p:pic>
        <p:nvPicPr>
          <p:cNvPr id="2055" name="Picture 7" descr="http://cache.boston.com/resize/bonzai-fba/AP_Photo/2010/10/03/1286137233_3810/539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-182563"/>
            <a:ext cx="3776027" cy="26971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Cartilage structures are enclosed in a covering of CT</a:t>
            </a:r>
            <a:r>
              <a:rPr lang="en-US">
                <a:sym typeface="Wingdings" pitchFamily="2" charset="2"/>
              </a:rPr>
              <a:t>perichondrium (contains the blood vessels that deliver nutrients) 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THE INTERCELLULAR MATRIX DISTINGUISHES THE TYPE OF CARTILAGE!  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027" descr="tra10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Hyaline Cartilage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*most common type </a:t>
            </a:r>
          </a:p>
          <a:p>
            <a:r>
              <a:rPr lang="en-US"/>
              <a:t>*very fine collagenous fibers </a:t>
            </a:r>
          </a:p>
          <a:p>
            <a:r>
              <a:rPr lang="en-US"/>
              <a:t>(looks like white glass)</a:t>
            </a:r>
          </a:p>
          <a:p>
            <a:endParaRPr lang="en-US"/>
          </a:p>
          <a:p>
            <a:r>
              <a:rPr lang="en-US"/>
              <a:t>Location: end of bones, joints, soft part of nose, trachea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 Cartilage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Dense network of elastic fibers </a:t>
            </a:r>
          </a:p>
          <a:p>
            <a:r>
              <a:rPr lang="en-US"/>
              <a:t>Much more flexible than hyaline cartilage </a:t>
            </a:r>
          </a:p>
          <a:p>
            <a:endParaRPr lang="en-US"/>
          </a:p>
          <a:p>
            <a:r>
              <a:rPr lang="en-US"/>
              <a:t>Location: framework of ear, parts of larynx </a:t>
            </a:r>
          </a:p>
          <a:p>
            <a:endParaRPr lang="en-US"/>
          </a:p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27" descr="elc40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1435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27" descr="elc02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1435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Fibrocartilage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Tough tissue, contains many collagenous fibers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-shock absorber for structures subjected to pressure.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Location: vertebrae (discs), knees,  pelvic girdle.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ic20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51435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1" name="Picture 5" descr="BREST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604125" cy="49942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Connective tissue is found everywhere! </a:t>
            </a:r>
          </a:p>
        </p:txBody>
      </p:sp>
      <p:sp>
        <p:nvSpPr>
          <p:cNvPr id="4505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types:</a:t>
            </a:r>
          </a:p>
          <a:p>
            <a:r>
              <a:rPr lang="en-US" dirty="0"/>
              <a:t>1. Connective tissue </a:t>
            </a:r>
            <a:r>
              <a:rPr lang="en-US" dirty="0" smtClean="0"/>
              <a:t>proper –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will focus on this one most of next week!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2. Cartilage</a:t>
            </a:r>
          </a:p>
          <a:p>
            <a:r>
              <a:rPr lang="en-US" dirty="0"/>
              <a:t>3. Bone</a:t>
            </a:r>
          </a:p>
          <a:p>
            <a:r>
              <a:rPr lang="en-US" dirty="0"/>
              <a:t>4. Blood </a:t>
            </a:r>
          </a:p>
          <a:p>
            <a:endParaRPr lang="en-US" dirty="0"/>
          </a:p>
        </p:txBody>
      </p:sp>
      <p:sp>
        <p:nvSpPr>
          <p:cNvPr id="36866" name="AutoShape 2" descr="data:image/jpeg;base64,/9j/4AAQSkZJRgABAQAAAQABAAD/2wCEAAkGBhQSEBUUExQVFRUUGBUaGBUYFRcYGBUXFhUXHBgYFhQXHSYeFxwjHBcYHy8gIycpLSwsGB4xNTAqNScrLCkBCQoKDgwOGg8PGiwkHyQsKSwsLCwsLCwsLCksLCwsLCwpLCwsKSksLCwsLCwpLCwpKSkpLCwsLCwsLCwsLCwsLP/AABEIALcBEwMBIgACEQEDEQH/xAAcAAABBQEBAQAAAAAAAAAAAAAGAAEEBQcDAgj/xABEEAABAgQEAwYDBQYDBwUAAAABAhEAAwQhBRIxQQZRYRMicYGRoQcywUKx0eHwFCNSYnKCM7LCFyRDU5Ki8RUlNJPS/8QAGQEAAgMBAAAAAAAAAAAAAAAAAAQBAgMF/8QAJxEAAgMAAwACAgICAwEAAAAAAAECAxESITEEQSIyQlETYSNxkRT/2gAMAwEAAhEDEQA/AMTVDwyocQEjCPcsXEeRCEBB9Iy/hlQok9omQh0JBuVFy3N47UHw+pVoUpUqUopOXQmzPsrrGQf7QcRNPm7ZGQBsuQPYtybrErhfiPEaxakJqhKYAk9mnfkw1tEYwBvjrD0SMRqJcsBKErGVI0AUlKmHrFFE/Hpkw1M3tl9pMzkKWzZimzsNLARAiQFDQ8KABoUKHgAaFDwoAFChQoAFDQ7Q+WADyYYQ5EMIAHhQoeABxHqGESaOgmTVZZaFLPIB28eXnAGaRoeCmk+G1Wv7KE+KtPQGLMfC05f8d1/wiX6t3rxR2wX2bKib+gChQYS/hnPUvKmZK8VZkkeKWPsYqeJuFJtCpKZpSoK0UklrNYuBziVOL8ZWVU4rWilhoeGi5mKEYTQxiAHhQ0PAAoUJ4aADyqHEMqEICRCHhhDwEF7hKc0kg5crkFyRax2i84cr0U0wqlCWSoMQ6tBfnApSVBQkhwxfqdG009Y70dflUSNbs4s53IBiyeEpRztnPiFb1c46Osn1AP1ivibUy1LWVKZ1XLaabRwXTkRBBxhQ5ENEAKFChQAKFChQAKPSEvHmJtDJcwAe6bDyraJhwRTaRoHCXBEyagTAglJ+1tbWC5fw/OXQPygAwGpoimIZTGo8Y8DzZEszFIZDgZnGp0HOM1qZbGADhHpKCSwDnlDypRUoJSHJLAczGp8H8GJlJC1gKmHU7J6CKTmoo1rrc2CfD3Ak2eQV/u0bki58BGk01JJpUply0gIAvzJ5k7mLIyglLCKXEamxhWUnP0fhCNfhdoqnkrmI1SlRDblL2PpHugAnUyKhIy50pUHsR0PuIB8J+IUuQJ0pbEMSCd3DKT4/jFVSfFSZJpUU6ZQVlABWpZfVywA9HiVU39BK+KzsM/iUhclElUksrtkj+0gu/tFD8YKwdnJlkd/NmB5pCVAkdHIimr+Ov2xLTu0lqQXlmUUkXBBC0qAJcH5gbci9o3FuM08+SO8tc9JSEqU5IRuFKOo+t40jXxa1GUrVKMkmCMdZUh4scNwRMxIUqaEkv3Wc2PjBTgfCKFEd5RfokfUwzggCcrClHaOc/DiNo3vh74f06pKVLCiT1bc8h0ig404MRKP7sFiNy94gDFly2jxFvitHlJioVAAnhQzw0ACVCEMYcQAIROpsMUqSuf8A8OWpCS795SvsjyBJ8ucQhGjYnhf/ALFLEsaJRNUw1JupR8iPIRWUswvCPLQLpqMJQJik5ybhP2QOaucXuD03asFSkNzSnKR5jXzivpakplS1puCnKr+VQex8QY0r4e0suomoSpCU2JOVxmYDZ2Gj25mLtmZI4S4fNPN/w0zErDMoDfQgkFot+IPh5TVKP8PsJmykMx8Uix+/rB9JwaWhmAt9I84nhw7JanLhJIudQHG8Ukt8NYyzpnybiuHmVMUg6pUUnxBaPEjCVq5Dx19IJuKUBVQuY11EluRMU0mo7zawNtAopsjTMDUA5IaK9SGJHKNOwzARMQMwtFVinBwllRTcRmrP7NpfHeagEhRMxShMpbbHT6xDjb0WazoQizwtTKEVyEElhrE6QMh5n2EQ2CWn0r8NcRlf+nywVJBBWGcP8xOngRBKKxALuln5x898J4sEguBtsIsJvFKma/L3gwg0X4rYrJVhy0pWkqzS2AIf5n0HSPm+tN4NsTxPtFMG0PneA3FaUpL7E+h5RG94WzrQm+H+B5ldsodEfU/SNSkoyiA/g5v2SSU/wsfEEg+4gmFVa8KTeyOjXFRisHralhAhjXaz0TBJKRkDkktq9kjc2PS0WeNVzJLRV/D/ABBCqqolzNSlJS/8rhQ/7gYF/ZLa3GBvE+Fy5FQuTLc5CxUS5UdX6W2iinSiA5BY7wUcXUpRWTHu6swPMEfn7RBxjE0zqeTLysuS4zBmUnbrsIb3pYc6SxtFfS0SygrCSUApBUHZJUTlBOxtEudUPJCSA6VOFNcAghQ8CUpLbOeceqHFFIpV03dMuZMRMJbvBSAQGPJj+rxwmHunr+Ln6CLL/ZU9YdUkKJezEeMHfCWNrSQErUkbsop3PI9YzlJYxd4RX5T+cBaT5YfTfCykqp0mx118TA7x5NSB6wLcN/EhMiRkUgquS+ZtdtDFNxdxv+0XAysDZ394grgGcRLGYwNrifX1eYxXExJA0KGh4AGVCEIwhAA8bRw7XShR04zZh2aAdD9llAjoduUYvE7C8YmSFOk906p2P4HrGdkOS6NqbFB9mi1vw+WJil0ExJSq6pKiGHg9iOT3EduEsaXTzApkAgkd0W5G41iupuLiqSTKVlUoZX5PY256xWUtFMyKWkEoQl9RoNzz0isJPPyLThHfxNrl8cFrlOj/AKvFNj3H8zs1BKh3gRoNDaMuOPKADnXT1b74jTMTUtSQDckN6xuzBRf9EfE6glZ3iNS4iZSw4BSfmSeXMPoRzixXhK8+bf2jnX4eFJzDbUdND5iMeSYwq5LsO8AqwuUzZRsx/TRNmYQZiVKlzgu3+GoWPQKGhii4Wr0TJaZXdzISHIV3rWYo10YvpeCeiw8S1FYcE69bNeMH16dD9opozPH6LNIzN3kXfoCx9vugRgw4hqspmjYZkeLm33PAfDFfhzLs5F9g+HfuTMO9h4DYeJjjIpTmJI3/AE0W3DZcJST3WAHibkwZSOGkqScvK3pGErMYxXTyQCqASoJS4dn1Dl4hrxIOze8WPElMlC3cW12ZoHjNSTqPf8IYhLUYOMVJ8i5p2Mwg7P7ECGxGSFJIAY/UbGPFPKASClSepGvgX2j1PXu4L7/rQxnJ/lpKXWBP8Kq4ETJCtQc6R0NlDyIHrB7UYQ4dJjFcJxM09aiZoxAV1Sqyvx8o3iinhSQYpOPe/wBjFMvxz+gSrsDJPeNuQ+pivncFzJE+VUIsziaP5VBg3UOH/KNPo8JCiFqHgOvOGxmkzJEsb3Ueg/NvSLwqeMzstXJJfRnOOcOirAS4TMSO6o/aHJ4CK/gypQvKZRV1SCQfSNRCDmymxSVB+RB+sWdPLBAzXUN4XjdKHQ1OiFnZkWF8F1Ewh0dklnKlWLbsk3fy84h4LhQnLmZnKUAEJFnd2f0jZsQbKYznhKjZU8jTOE+SQf8A9RornJMy/wDnjGSKcYSrN3TLQRogoB9SQTBLgVEickpnSpYUncAMfAjSJs3B0KL5X8QPWOOFSmUtaeWUcohz6No04ypxnDJSCezTOB5gZke5f3gYqlKDPodOraxoypU9PeHeTexN/Lb7op+JMOT2ExWVicpH9fPzdjF42Z0YWUbrRnKlR5MIw0MnPFChQoAEqEIRhCAB4bWwhExccHUZmVsizhMyWT5KB+kQ3i0tFcngQcN8EVOTNMkrSnMCXYEAdCXg4wqnQJSkKAysUsRqCLv6xI4mxqqllIpkdrusNZKQHZwdS2nWArH+P5isoWhKcqSCEgguflDm9m9zGGOY/kKfSs4owPLOP7OFTJYAcJdXZkk906nr5xK4R4amKmhUxDBBBAL6va0U9H8RK2TLVLkTexlrUVKSlKXJIZyognaJ1F8RasrCpswze6lDkBwkEsxDB7nURrxbjgtG2PPWujQMSwvKh8oD+xgXm4SpAmE2SpOZjsoaj7o61+Pzz2Ylz80ucEkEISVIUXGS9ge6oenOFLoZiAoqUspKSMqyDc72MLyjx+x1TU10idw3hKQlC8icwCsq2ZQvcPuDfwgnxKvTLkqUdhA9heIIGVKSwAAby1jzxHxlLploQuX2qVpUVC2mgsQx3getk8lGKM5xyuC2ALkqUon9ecVEdaufnWpQGUEkhI0SCbAeEcoaSxHLk9emk/CSglTlTFTUBYlBICdsxNi2+4g5x3iSqpULmCmkokyx8yluo3ADJSza84GvhJhipdKucReas5H3CBlB8MxX6R3+KlSoUaEGZmzTE5k2GgUdNWH4Qp7Zg+tVOmUcQY1Nqp6501TqUX5AcgBsAIrkG8T6ehzhZdsiSsjcgKAIHr7RXqZy2kNpnPZZ0pLht/foesWEuV2qghN1KIazFyP/ADFhjmCypFNSqlqzGbTiYs5n77m2VrMyR1aIRnGUBNQ6ViYtL7ZSi4bnc+sVeSjqLR6eMpapbq8hG/fDylVMp5S5mmRB/qJSD9Q8fPlarvk7Rrvwm41K5H7NMPektkPOUSwH9pLeBTFlFPNJU2tw2Eq2ERVSnUs7M3kPzePNNVgh+j+kdR8niL+jn7/eNSgIY5TFEztPszPYgfeQx9Y5y7sd/v8AKDCqo0rlFCg4Ic+Qs3Vz7QJLlGUtSFapLePUeIjnX14+R0vjW8lxf0cquWcrmBjh6mAEwN/xA/U9lLf3grm94cv1vAutJkTZhTd2UU87kFSevyuN4xrfqGZ9YyRXz+6pAJD2cRDw6XMSgIdBuTm0LbWAaPfZJWM5dzfUg+HSPZpSkOFPp3S3+YRt1ga/S5X8oUN4EOKyTLXdggFR/tDgeZaCdc5kAPpd/GADjHFE9mqWF94lLpYuU3LvpqBERWyWFbZpQYFQ0PDQ8cUUPDPCgAdoUdJcsqICQSTYAamCXDuGUpRmnB1/wvYDy1V0dolLSspKPoMyqRavlST1Yt6xq/w54eTLllZYq0fqRf6CBeZaTl0Ukt6lreNo0ThKSU0qW1USfB9PaMro4hn4cuU30W1StksEBgL328WjFeOq4zq2ZZgg5EjkED6lzGy1+YIP7xrPcJULdLRivFEkipWshs5zW072o6b+0Uq9Gflfoinn0qUywSSJhJdBDMlklKn6uYt8J4cmrpl1Pd7NBAuq6rpByjfKVpfxipqFqmKBVdgkP0SAA/kBF7QYxMTTGmSo9kVZ8h/ia5J1A06W5xv2c/osOH0Z80slry5gP80pZ9QRBXi1SCiKDhPBlLV2v2E90P8AaOpPqffpErims7PKgD51a7Brn6QvZ+VmI6FUnCnWRKPHexBRkQticqrsUvZJ0LjTqGgb4rxRVRPClABkJSw0DE6esWSXCiOp677vrrHaXgSJmoL8wYY4Jd/Yh/nlJYwQEuEUwbTOClBLi48LxXI4VmzJgly0uo+QA3JOwgIND+E2JBdCJZ+aWpaR/S+Yf5o7cbYFSFKu0VlnTQlMtRUohKge73dLuxPI9Ig8L4EcPdCpgWVd85QQBYBgTc23YR14tkJnEKF8oCn6OA0Ivqbw6UXyrWmTVclcpakKBSpJUCOT2UPAxClovt6xt2K8HIqpbTmTOlMlSksSxSkpKurEPA7/ALKwlbLn5U7HK7/91oYV0f5dMVfx5/x7QFUiVKZIBOjJY97kAOTt9IKeKuHDT0CBqtC80xuawx9O6PKDTAeGaekOdDrW3zqZ9L5Rt7nrFZx5WZZWTeYf+0MT9zecYzu5ySiMVfH4p8wRwDg6VVJQk9smcrMCQU5AEqIzZSl2brqOsVmG066DFeyUbomGWTsoKsk+BdKoPvhD31z0tcZC/IHM7cg+3O8XHxE+HH7ZlnU5SmpRlDkkCYkaZiNFJ2PK3Jm1qYhq+iwo8TJls+ob1t9YJqesCiR1A9bn2aAakpJskhM4MoZXILpNnOVW4cRe4RPIud3V5q09BDDWgFyi/mR6CBziymyrRMb5gx8U3HsT6Rd01RYe0RcdkdpTrV/B3k/2/MfMPC90di0a0y4zTB2mluHiox6iY5vXw3ixoZzFjpEyrkBaSG9o5XnZ1/egWShSRo4jlqdMo3gu4XwWVOQpC1KzyzoCLpOhFvKLpPDFPK7xSCRuo5vQG3tDkYOa1CcrVB8WAlNg0yewSCJf8Z3/AKR9r7usZZjWBVSpq5hppyQtSyBkUohKCBdhoA19OUfSCjm0DA+pH0ES5EoJGhjaEOItZY5+nyMYaPofjn4ZyK1JXLR2M/UTAnur6TUjX+rUddIwXGMHm0s5UqckpWnbYjYpO4PONDDCFDwoUBAd4ThKZCBYGYdVfRL7ffFrJwqZM0Tlfc2B/t1+6C6j4ZloYtfn9Is5FIkaDzjF3y/isGY/Cj7Y9A6g4LC1OskgkE7C3vBLPaQkbMLNpE6bNCA5IDRnPGHGmZRlyjYan8IzSlJ9sZ2FUeliKLi7GJomlQWsPtmIHiQIp8OrRNmgVCiULYFW6SzBXk7mIdfMK1Ook9TeOSZVwOtoYUMQm7eT36CifwJNSe4pCgdHUkEjmy29iYm0PAU0XmFITyCkEnySW8zBDw1SK/ZU5S4/hV3k+inaOGK1KpSXCFJcs7DL5flGTsn4hr/BWvyfh2mVPZICAAhKRoDFRXzEzEEKbm/IjQxWpqTMJZzz6eMQcRquthoIyUHvZM7U114epSjmYkE6OGb2jafhxwhKmUYmzEBSlqJSXNki1m6g6xhlAtRUCdI3LgvjQSaOWlUvuIBGYLDs7uUkDnsYbTbOc4KPYVHheSLBLfryiqn8EqRmMkIObUEsT0dmi2p+LKdV8+XooERMqOIpPZLUiYhRSkkALSS7WDO+rCJAzanAUSpfgByAjnPrJZqESWYKBzHUkISVkdLJ12iXUUxlyyoAlI3AdvED74zStxhSKmomKLKRLMpAe4VOYLU3RAWOhywsq27Oxx2JV9FrhPF001s8puicuYtQLd1IBOblZKQG6QSSq4kauDpuPLpADwlSrz9qlwEqAzA/K+/UbHxEG8yiVLn5TZEwBaOitFpfxv5xHyILeSL/AB7GkoMs6dTs8CfxFJORemqPS8GNLJy668tIk1XD0uqHZzEFSVEEs4y/zBWxEK1PLExu39H/ANAT8J6iYldR2cvPaUCM2X+Pdv00atSYgmagdmCNQX+wQWIPMxQ8JfD8UE2bknqWialIUCgApYuDmBuWJGg1i8riEAJSGA2G/Tzjps4qQjLCmDZ+QP0H1jpNwzNc6jcW8usdKNDC91HX8PCO0ycwL6xC6JKSbMUheQn5iAD01J9IuVTnQB/EQG6AOfYNFFiFUMwfUEseT2MeZfE9PLUO0nSksDqtOtuvJ41T5IkHMErxNky5mjgP0ax9DBIhYIEAvDtdJQqdIE1BSJszszmDLQpTpKX1gqw2qbunX745k48ZNHVrlzgmdJ8tUqYJsuyk6vuDqD4xbjEkzUCY7jkdc38JHTU+URV94NtFJPBkrzAOl7p59fGJrs4PH4Vtq/yLV6F1NUDlmO5On5xZSqjwiswyalaQpPynQtFmnT9fcYfRzWdFTD0gI+JfCiK6lUyQJ8kKVKVuWDqlk8lAac2MGJV5fdEKtLXgYI+UYaLHiGmEqrnyxoibMA8M5b2aGgKn0MoAC8QarEAgGI1dioSDeM64r4uKnlyzclirk/KFlHfDpTmoLWSuLeMCSZctTncjb84DZcoqMe6KkKlKPhF5S0AAhuFeHIuvcmQpGG2L7x6pKAFKktcEt9IukyrRHRKZR6xtmCjk2TMCxkySx+U3Unlb5g/vELGsaVPUVFwkfKPw/HUwy5neUCEkNv10b39obDpjTUqZyCG6Hn5RnJRhshmE7LUqt6LWRgZk0xcMtbFXPonoNm8YE5lPnnhB5+TxpZUqbmQBpqrckDQcgOfhHLDeBsxzN59fyaOep96dhUakl4gWp6eUgKBUkkJLAi7tYA73iR/6+hMlMsE2bMGIdlXAOmloh8XYcaeov8pPoR+MUdZPCUIa6lZyegBASPZXtDVb60Tsi3LAiTxGpySeZ15xIwnGv3mdXypID8n19oD0VYIvraLTDH7I5dbqy7EcvMD1Agm8XRWMHuM2vB64EEHRjrozbwH43wbTzFKmJSU3KlFKjdzyLsbx44bxkrlJGgZj1awf8IusCmZ8yFbuD6wNlUsOmF4BLlyUokjugKd7lRUNTzO/pE7HqAzKSSpCSZgmSwANSVHKoeG/lErCaYynQdAdem0X9DK5aOW6CzwcdWMFJqWorsJ4dzsqaoFrMnduZgkRTpSnKlIA5COMhDOLWv6xLSq1oI1xj4TOyU/WVq3AiqMx3WbtZI5nnFriabFt4HVVB7Vge4kM3V9X9faBlUWkmYwfc6mB/ifiZNPLK1eCUjVStgP1aLeomkI8Yx34hVql1YRtLQLdV3J9MvpFoLWVk8RW41xROqT3zlTtLS+Xz3UfH0EVQnjYe0djJCEhUwFibZWe2lztrEiRJBJXfKDc2cdbRZ2Z4uiVXvbZCUsGC7gWqqJ1QmnlqcFKiCoZuzCQ7i4cbZXa+0CeLICdFA3ceD3FoJfhhxPIo6tUyfmAMtSQUpzMSpBuHfRJi2qyOSRX8q3sWaHU0FZIssyljnkWkk+CVKEc1pnLS6pJLixQQsf9PzD0i4X8QKCoypTUynCwe8cpDa2mZS8X2Bz5fYgApUz3TcNtcRjKiDXhaPyrYv0BMBxZVPMyqcS1FlJUCChXMgs2o9Xg7Mzu5hALxCsLnziNCth/alKbf9PvFtwXiOZKpSi+Vm/pO3kfvjCqeScP/B66GxVn39l8uovyPKOFSvux0mSXHVOh+kQap8vU6QwxRHzrx2QcSqW/5h9WD+8KPHFqga+pynMO2mMrn3jCiUVfpc47xeVulFhud/KKKipjMmg/Z19BFdBLgsr90FdD95iYRS6KXTbTkydh9KAD1iehNo5SBHsrYQwIHvNEedNERqitaKyfVL/8RRzzo1hU5dneqrwFEc494fOcnwBB6gj8WiEsBTMQoHlYg9RsYm8F06p1SKdIzGY6fAaknkwDxja9ix2mCjJGhcAUkyesl2SXJUz+X5Ro9BhRRqzDQnU+I2iHIolUVKJVHKEyYkfaUEAk6qWv9coD8dwbFlSlLK0qUTmUlM0hKAPsoQWGm5cmFIQS9OlO1pYio+K9MlSsyG6sXfr1EBFXwVWCTLmmnnFCk2PZqNtXtsc1j0hYjxaQlEpDTFSwQFn5UuolkIGwdgTHMcT4ktKf96msgMlPbAMBoAkmGIQwUttUu0RZWEKST2gSln7qiQfQXjxIrDKUCLAH25RYVHFEyfNCa/MVME9rlSFpbQqAACx79Yq8Qp1AjMGcBQOxTzB3Foq097ITWavQx4aqEgFjqtRA5AsR98GHDi/95UOv0EZXh+I9ilJZ3dh0GsaBwXiyJiitJ5ONwW0MWitM5dM0zs3HjFpTWlxT0VQFARZqXYCNEZnszMpB5xIlTwod30iNNDgRwlOLixHpASTKiQpQ+byaBWdJyTSAktmt1e/1gnTMCxbXeOFZQZkOLEEEblhFGiUynrn9oyDiqiXMxEoQHK0oPkAXJPK0a7WO7dDeM+x2nWMQkKlsCuWpJUQ4ASSXbwX90HJpai0YqUkmSJHw9RUCXnmKSkJHdQBe2uZXPwiZiHAEmRIX2AWVEG6lPtvYWjhT43OkTEpE1E1BLN2RToNEqDu0EkzHz2C5hS2UFztGDcvtnRVcH4jBaiWyyhQIIs3KGlgIOp/XhBhiGDzakLqFIKkJKWSkMSFFgbXbrA1iND2cw5k5UspmchwlwHN9SNecbweCNkfpFVNcvexJLeLfhF3wPKP7UC5SEJUosW0DD3UIqJU0P3gW5jX0MXvDBKRMUEE5mSC3K5v6QT7i8Irjk1vgarxQAEPFzwFUZp0wjQJSPVVv8pgGmzJhsEKfkEl4L+FpyqeXZGZay6m0DDupfpdzzJheqvHrG7reUcQfTqoJSsk7tAlxTj5RRTpg7oCFhB0JUoEAjlc6x2XnmB5xt/AHF/ERnvxQxuyKcHXvqu9h8oJPVz5CGX2J+Gdw8eXh4kzHgrwC8hP93+YwJwT8NL/cnoo/Q/WLx9Mrf1LZKmiNVz46TVtFbPW5i8pYjGuHJpHJc17x7lKBBfbX8Y5CW5b+Kw8dvWJdLK+RWyyZahyU3d9foIzihtlWkd9JT9tweiwGLdLg+ca58EMOk/s8yeEvPUrIon7KQxYcnNzzYcoyaiISsuHCFoJ/pU6FfemNM+CeKhAqKcsP3mZJ52CVf6fWM7P1NqO5GsBX5n8Izf4rcTzJNJMQiZeaoSwzPkUDmuLiwI84PMUoFTUFImGWFAgqT83kTYHrGN/E3gBFHSpmImzZqzMGczFA2KSygkdRcudRGMV32MTeReGcSJJZwWP5En2EczIUwLG4cFjcDUg7xIn0x7JKk8r/AK/Wsck16wkpzKykZSHLZXdm5PeGGIkmmX2qFIVdSQ6Tv4R1kzyuUgEfKVpJ6HKoD1B9THTAqZgucqyEjfe7sOpZh4xfcC4IZ1NVW1lun+vMCj3QfIxE2lHWXri5SxA5iS2WEbpFv7rj2MesOrJlMsLlqIUNeRHIjcRwq/8A5C+iiP8Apt9IUxTL8YldIq3ptfDXEqJmUpWC9yAQ4fYjUQcy6kKEfMVPNXJOdCigh2UkkHXptGu8H8TqnSJal/MQyupSSCejs7dYlMg0czLeAjwFsL9HbaK9NY6fSJsicCljrEgSu1ADt+t47JqLFW0V0okG7EfraPVRWjMAPlDE8niGBEr5bJJbX9OIEcSlNPlK2SSD4LDffljrxX8QpEhJSD2kwO0tJFn/AI1aJ8NekZviXxDqJrZRLlhwzJKjzuVE/dGbjqLwlxkma1LwlAylwAkkp7odJVrlUzh394sZmDZkKSsAIUGYlniFg6V9giZNDKKEnJqylDTxiDXcFLrFZ51ZOSn/AJMtkoHQnVXtC270zpt53FEbGOH/ANlpSe1Cwg/Jl7zEtYg3bw5wJ1mFKraZUmmlZlJ/eMkAlhrckM7iL6u4NTSTgsz1zEEKZAAl5e6xKlpJOVjtd+ZsRTEeKKelWUy0KcJYntFAmwN0yyCAS1io+A0jeMU+9FbLZY1hV4bwHUqmJTNlLlocZioNbfKRYmzWO8EfC9MUmdK0CVqYcg8UFRxyidJMpRnICiLdoVoLGx7/AHksWNlGLCswCopKYVlPVonSFEJzyyXBOypaxZt3uI3Txiu6GKEtOlP1Bi9oUpCSGHdJ97xjcvjSpzJUpaV5S90D/SxgnwX4hoWtpqezzBnBdL7O90+8W1MAxqqpIkqU+jknkBGCYxiJnz1zT9sluiRZI8g0HnFWOlNNPlg3UyfJSg/sTGbPGYSFChoeAqPBHw0f3av6voIG4IcALSj/AFH7hFl6Un+pPqpsViZ7k+Md62cweOcjKVh7i2nKCXbwipYtLKjACWmDuKsToUg7+ALXGhbnFVUVykKmAlzmBJ5qQQUq8/rEvGpwHdEtSWuHIJP8wNgR4QOzpxe/T2iX0XRc1OQ1Cwi6Z0pRHQsFt5KQ3lBT8PUFKkK/iC3/ALphTf8A+oQD4ZmM6TlBUSpKQBclyze8bLwZwj2KUpUXUxc3YDMpTDzVC900o59sZ+NW5TUl4gtFeQkAHazxhvHFXMXWTFLXnazXYAlikDwMbHjmENLYKCQBckkRivE5lupMpXaKCiVr62YDn+UY1bvYze1hT9jMlDPLCjLUogEizjUHZwCPUR5TVp17EP7ekS8LxydJcIPdU2aWoBUtbCxUhViW31jTsCwehqZXa9mkEAZ5YUpJlnewUxHI2++GHZx9FY08/GZvSYbPrFpRlypH2QGAA3UdvExpmAYYKeT2YIzO6iNz+QDRHql0cs5ZBV1YsfM7xJpKu/TrrCV9jn19D/x6Y19vtmd8R4GZddOsySe0T1Cr28yRFUpAXUJSNHD+G8a1jGEColEaLY5VfQ9IyabTKkKmZwyg6fM2sYZosUo59iXyKnCW/TGqFlajskMTy/lH5eJi/wCCMQKZqpeyu8OhDA+x9opaGYCliXUPlTlJbmWG/U3jthFTkqZZf7TH+631jdixtVBUZgB6+EX82fkRm5XgJwiqdTDo5gg4grcskjwiQO2I48mWlSyQAkEqOtgHjF+IuKJ1StTzFpln5ZYUQkDbMBZR5vF3xfip7HIPtKAPVKQD97QELXAScwp7GOaDtDzI5TlaHn9IAPo7DyOxQUqz91Pf590X5eUQazjWmlTOxOaZMFylCFTD55RaKX4a8TIXSJlTGeV3Q+6Xt53h+LPiBLpFFEqXmWRcpAAHifpCXHvDpuf48gH+InEhVM7OUVpStKSsEkWdwljdIsCR0HKAdCHMSMTqjNmrmK1WSfWIzEXvDUViw505cpaOUsWixoq1SUqlu6Fi6SbOPlUOShz5ONCY44PSpmz0JmLCEKUApZ+ync+QeOk1CQo5Xy95n1y2Afr+EXRno4XHqSd+ccpuoA5D1MdCWiCyO1Uorl5XtbXptFQpJGsWMtV4aslZkvuPu3gArnhR5hQEHuCDBy0n+5X0hQosvSsvBpinMepBlA95KurFoUKIXpZL8UdcWrAUZUKKpYNgsd5L8lcopJVIZhtpzhQolkIK+C6UJrKcM/f33OVTRtiVmWm2p35Q8KE7l+Z0vjv/AI8/2Zp8ReJ13lBRc/MdGB2HWM5E45Flg6QkeIKnIPpDwo3rWRFLpNzZHqJrN7fhHaXiExBdCilRYEgkO+gPMQoUWxFOTReIxQhKQwJJblc7wa4DQLUAbANzJLekPChe+KS6G/jTcpYy3Cjmb2/OBX4icP55YnpAGVs99RoD5QoUJ1tqawetipVvQNosOJDXJIPdByhhqTa4jlTU7zUB/tDSwDF7ekPCjrM4aNO4c18x6mJ+PT88wI2SCSNiwtChQAZ5xhP/AHiRyBPqpv8ASIGphhQoCTkVx4ULeYhQoADTg3DVqQSnXXxaOfEpUpL5AnKWUQ17sLQoULx7swcksqQKVVMQArZT+xv98RDy9tvKFChgSPckXiSlyWH6bQB4UKJI+zykbwlKdoUKIJPSVx2lqhQogkrFpYkcoUKFAQf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QSERQUExQWFRUWGRoZGRgYGR0bGhshICAgHR4eIB8YHSYeIRojHB8eHy8gIycqLCwsGx4xNTAqNScrLSoBCQoKDgwOGg8PGikcHCQpKSksKSkpKSkpKSkpKSkpKSksKSkpKSkpLCkpKSwpLCkpLCkpLCwpLCksKSwsLiwsKf/AABEIAOEA4QMBIgACEQEDEQH/xAAcAAACAwEBAQEAAAAAAAAAAAAFBgMEBwACAQj/xABOEAACAQIEBAMEBwMIBgkFAQABAhEDIQAEEjEFBkFREyJhMnGBkQcUQqGxwfAjUtEVM2JygpKy4TRjc6Kz8RY2RFNUdIOT4iRDo8LSF//EABkBAAMBAQEAAAAAAAAAAAAAAAECAwAEBf/EACURAAICAgICAwEAAwEAAAAAAAABAhEDIRIxE0EiMlFhFEJxBP/aAAwDAQACEQMRAD8AWcivhVKZJkhg4klQYJkgsAIkFdJi4+ei1co63ZHUEAifW+F3l3kXJistSpxJa6owYJARWgzBNRzImJAjbGoZerTqoYZKikkHSVZTeLxIv/DDdisQuMLpKTOx2M4Gs9xv6ifXpg5zJllUoUJamdQBntEiesd+2ATjC0AXOZc+q5mioUy3hwSdh4kbgjp3HwxDnKxQkiTFbYeqkYi54VRWy7X2J3HRgeoxNxZP56ZjxFNvjhZIpHobhPqLnqfyxG4Y7z9+BNLm0GRpaeoKEfK8T/EY9UeOhyRGmOreX1tJvthOLsbkj3UplXPSdP5jHzJ8MpPRpyqElFmV6wPzxGucDvYhhCHUDI3NrdYvivR5ly9GmivMgFYWGNjGwNvjgOxky83L9HrST3gsPwbA7PcqUQCyBlIuIdosQftTizk+ccq5gF1P9IW+YJGCGYzqMjBSCQJjUs/LV6YGw2hf4zUPjMZ+wh+98Vq3KiED9rVE32U/mDizxn+cnug/E/xwRq52ktMFnUWG9ug9MZtoVChxHgTUlLCoWCido/P1xHTy1ZhTl/50mLxYdwBPmgR6Rg9xeugoF2OoPAAB9q4MD0tc4XshnzUzaEC0kCYkCDv6DuemHh0aTRYqcHqjqP70f4gMQDh2YQExKTJGtSPfvvh0p5MtMEN1gEEx3idsVMzlxpb3YHJoCorLlvDSnBPnp6jO8+WB7hONU4UT4NL/AGaf4RjMMwP2NA/6qPvTGk8DM5ege9Kn/hGHjsSf4eq0lv7QGFjlaoTlFeb1Hqv/AHnaPuwe4rX0UazjdQzD4KTgJy7T05HLWj9mPvJN/nhhRXEnitVSxurbHaaYve3zx74myUiac1GMCTqWxMQIJBkALaR02x9zVYJxBmMQtN2PeyT+WAOQ4mfEFZlDtJaCYvJv8OnSwxxzi3O/4dePaGri2WhWeo5A8NxoEap8Fg15j2VmPQ4scO4zlqroUyw1oZJq1qpIgBSyhYU3WD7/AFwE45nhVddPsnL1SB1l6dS3vsB/zxKaYo1kIYCnSZW1CSGSrciDtBJHWSBthIJqCvsWSoMcWqSahsJYGBMDzCwkm3xwK4o7Cs5AJudiLnpvtgnnCCrEeh+8YH8QrFa1SIMamg32MR6e/Fl0IV5f9w/P/PHzFj+VE/cf5f5Y7GNaErPZgVTTTUdctrYs0XI0zP7om4HUdpOnfRNQZPrqLYsmXNhYSagY2i4Uk+8Ys5/6J8vly1UitVpwG8rwyDcyFALAD7Skn06488I4hSpVSuTCtTKk1oYkmI8MeJJ85JZim0dBjo5UKo30OufoeLl2pqFHhqGVZuNNhHS4lY9RhKcYb+B8bSoBT0qrw4voBJYyDqdgYBm0NNu2F/juU8Os6kaYgxbqJPs2iZjGTsSSaEH6QV/mD/tB/hOJeK0PNWqTuEt03kHBbiD5app8asU0MYVVm0bknuREDp2wI4uyeFU0VBUGlPNsRDgQfWIONIqsbUbBnGM7TX6uqOzgLqfzESWIjYzESY6T6nEi0qITTpYs+lnUVTqWxK2caWIk/LAGnQBYjaWgnfuNvjh0yWY0NUKnQXXQxUDzDaGDalIHQlSbThiZ6PCsqqALlTqC3q06rJVsIkXZCesWBnphcr1nqMKbmnWHRqqw/wAXEP12JOGPIAU0VUkBQAMQcTyVN0Jgh97WBOwkDf5YJrBlLhlB5Xw3ToD5iW79wCOhmPdi9kspWpqWYaiqEA7NuQbgb6bxO2B2W47XkLLELPUgjYXO0/LfBV81Ug6lN1Im0XveOo9cI6GJ+MpdD/QH4j+OF1kapJVqaBXKw+qSffB99owxcWE0lP8AQT7yMKuqQtMGGeo5PoLeb3wCBhUjFutmDVKOfYT9nS/d1W1Oxt5ZtNj7PbHig6JqcIymoCCCwK9fYZehI0wR8Tgumbp0nFJVJRB3HxBkQQYBIO5mMR8RyeXpLTQ6tDlnZoBb+gIPba3S59KCl/lvh1au9JyngUqSy1XUBqLA6SdTQdTAj0Ha2DGZ4WzAhDrgQx95hb9WI6D+EqlHwmSmHZ4pliI0xciTEGQI3F7nDDy3zBNVUUalkglViTEKe2omL7xOElvY9+kRHK60oqTHkIJUdimwONF4FlQMvQAJIFJB8lAwrcWyLCpr0+TU23SYiffBwyZDilOjlKDVXCzTEdz0sBfAixJplDm9QnDsy0/Yb7/L+ePWW4dooUlJjTTQfJRP3zgR9InMNEZLwA2p62kgDoqsCSe22kDc4Uq/P2cqMWsFN9IUaY3AmJuDcb2OGboCjZY5mpotao2o3pupsB9kDed7gXGKnDeHmpliKVEsjNIZv5yQI+wpAWZt+ePL06mYzGpULal16JGypLb2tE+sDGj8rV/BydElXYFAf2a6t79SAN5knEZUdOOLejPqnC/COty1LTTqQjqSbh1UTYNJMCB1i2F3ivHvHZYQoqoqEaiS0dTYDe4HuxqHPOTbNAIlIsFI1ahuttejTJ1LZo7AmDhI4ryGy0po63qKZZepU7Qvdbe+dsGKXbNO7DnihqMgggoCPuOKnFARmHMAyzASdgCQRHv/AAx74blmTLKjAqwpXBFwex92IeYcwxqutOmXam1Z26QoO9rwN7YFEketTfvf7xx2Fz+V6v8AQ+X/AMsdhuJqP0LW4iKTqNYWwMHqIG3xM4TOb8gtKr4tMhaNYnUq2C1P3liIDi8xuDtOHHM0NbKFTUe5BWL/ANIXWbiL9O2Ia/CZVtZ1L5jpa6wb9R3kCfsnDNWJGXHZndTOCymPf+vwxay1R6w0vUKyfCR2vFjAnc9hN7gTjzxjglCmoeKlIEt5dQK+WO5NoPQnbFLI8x0NSrMXB8wsbzPoZuJjCQik+y+SXKOkDeauG5ek1TzaTbRBLEwIG8wSRDHpv2lbpZ6mqsvmUPvrXWIF4DU2ECesThp5z4yWqVGUjSDpSIg/0pG/Uj4YRKNEQWaQIMAdf8t/fGOjhRJ5JNUxkp8q1KdHx2UVFIJDUqlN1uJQEA6gzG2mJsbdqh4ooQlQ+obI3mmN57R7x0xV4bTDPpIUg06liJBMHSffJ36b49NzAVpeFCtTKzoddcE76WYa0YdCD064FIDej1Q4+wguI7xv8R0wQzGfZqQYK2hjdiCB2MGILCRPa1sCaoCoSpqOoMamiO4GkiReR6+mL/D8ufaAKq3szcx3Yezft2wrdIMY2wjllomnUpmkoqGm2lidNRYKkNqY3A0+zGxKr3FE8SKO6MxYJMhok7LEgWuflgXxquNYVIEDzEXE9hOwAtbucD6lZi2qbmPjEb/IfLBRpfgbrccqtUFGFKjSvsiYsd97GL72xLW4A65hHUqAwuWZFvBkIGYFiLWHW2KXBipzBbzEkltIE9Lz5tgJ/VsaTSzFD6pUSllqNTMPRLPUqquzAgMGdTKr7MD7Sx1wyQoqcJ4O2azK0707KKjEGRNwAD9qPgAZwz8+ZPLZemF+rVWpuRFVaiSjKCoUmorMBebQDPpAgydE06QMkVSQQ5ltOlYYmbtCgi+5PvwO5h4Bnj4n1iu701BC6jtElrFjp0xYGZ6EYknbtFH8UKHC88aFRjoWqR5QjixZutiCGAm4mcXqPPFQERThgxadREH0Gmx32wP4lw5zcamJCktEXAiIGxAjriXh/CKppvFF2sZfSTpNiZMfuj4STvh9E7sfcvzE1anNQ/ZDCwJMeaPedge+++IqPHQ1agNZTRlwqkQdLEaib+WdLHfuDgbwuwHuH6+WGrhvAcvop1Fpw5SCZkk+yfaMRIj3RhOF9FMNzlRnHMudD5mo+95kmTHQGLekxfGm8G5NotkKC1fbRhUOkA6m3g+WSuwI7CO+EnNcCVOJIlNlfW6PBElQCWZSNiPKfSD6YaeaOakypFPLk+KBLENCpNwI6tFz0FsBp9DpqLdilxzjn1POMaAUaXZlRgdMECV0kyAW1ACfdjQ+EcTVaQpSEfSoCtOxAuOpEbdcZvkuYGp5g5golRjIdWA8wO8GCQ3UN39+NH4ZxDJ52nYqzKLpUhXT3g7gH7SkjCzTQ0JkOY40KbaajkuD5NGnWSRCi1gbXY+nXEXKGU+s1mdQyIqDVpU+Yk6Qq6iADAjUbWPaSg8zZ2m+ZYZcDwkAppp2aCZb3FiY7iD1we5G4/Ry4arVzVbLVhenTZS9GsAuzWiWJgAEFd5wyh1Ykpu2aHzfymgytWqlPTUVCSVcuSOoIIGwvbthI4bURc/UJVtRdtJViBZiSWjcFREG0TjWeG8ap5qhRrUySlaLHcfZZT/SBkH3TjD+A8LbOVmpCoV0M2pzeFU6Qeklrdbm+HcL0iUZVtmg+Llv+5o/Ifwx2Kn/APneX/8AE5r/APHjsH/HmP5oj1WrrpLh1kCxYiAfXSZ9MCa/EwZRxoqCSKZ6x+62zCQdvSYmMLPD/pMp1MmrVNH1pWKVUVIIAY+aG8ullEGDEmMDs/8ASpQWmF+qNqU6kWV8OfVTMC3QWtGNT7I2uj7znmdFLL1I1eJWOoEGIZfKIG6yto3I74ucE4XRVHFSnD5kQUi4QCfN0WSZHw7YROJc8ZjNVFA00l8RSioshDNjqa/lJJ6C+2GrmLjWZyaon1rK5jUwWVUCr5pkMFJHTpvIxJwt2dEJpRpiPxOqtPXR848NiIcdjYHpt6X6YCV6xMsb9PcBYAeg7YN8XzK5urUrVErSKau+h0A0iEDXXqxA7364rZ3lSomVOap6vA1aW1wHUzEEAmRNpHY2ti/J0RfZDwLMKtRGcwq7mOhBB2wJJkCTeMS0x5WHoPxEYL5rl1aeVo1mJ1tVZXWQQFiRYQwaAbE36euZvQLqZxioBNlAHTpsDG8eu2LJ4nVWgiKCqmQX/eg2APpMGMRaaUVGjyoQAJa5M+sxbvtht4ZwNKvB3zMuG8YURTBmnBIvcFtQLTv+JwjCnQkacXs3mKRo01SgKdRfbqeIzGpbqpssG9u5GKNSmVYg7i2PLHDACXLlfTmEJMAkrP8AWBHy2w9cPz7HKjLz5krER10nz++NY/DGYoxHf0/H8cN/ImcqV86EqVCVKuWJi2kTMWnt3vg+mgx0xo4zn6dI0NR8vmsFLTAB9lb3MemPnM/M1GpTamju1RipuhCsJBYaid4J73kdcdneXabg1jVqzKqthARqiKTphiTDGwJki2AmSydKtl6rs9SUrLTpmIWKlOoaZIK9aiAHay4nGNIM5Wyk2CXLnEfDrgTC1Bob3zKn5yP7eIuIcYShUpmhS066KGKoJIa4ciSRpJUkEbgiCMEOF5M59q9NqtEmhR8Wm9BYGowQhLASoYwbTIN8BoSKp2e85wgq5amRBk6JjSesdIPbFd+aKyBKFKNTeyxEnzECBe0e188WOFcSFdIby1FFwfvv2/zwtZHPhc4HK60Vmj8FP5z642NvZ0SSUk4+zQeLUKeUy5r0NK1EXU1R0V6rGYPnYjQDLCFXqN5vmmczZqOzuZZiST6/xwV5t5gavV8NSfAUKVU2JLRJaD5oiB0i/rhfqkdwD7xho/rEm90Sg4ly2SeqwSmjVGMkKilmtvZRPvxc4ByxXzTDSuhWIGp7CO8bx67YfeW81l+GZZarnU9cmSI8RlBJEAkDQqAMQDux3MYzkBQf/DNczlalAjWjUiCCPERl7/vAHbGj8g5yg1Gll10+JoVnpFA0sRElnBklRIp01gAeZjgFzhz1Trq9HLuzBmdqjwQhU+z5KgtVXygOmkiIk4UczUd2ptPmJVQwVUI6C9MD57nrON9kZaZq/Ds6OFVMyv8A2RtT0CDOir4erwjv7Xsgzuqd8AvohW2ZY/6lZnrDk7+8HHnglBny/n8QuPK6u5ZTB3CzF95ifvwxcncNSilcIukPUBIkR7MWm8TOH/8APK50DLCo8kM2r3/MY7EWk9x92Ox6Zx2zHqmlAwQCWYkhbgfiYUWE3thYrS9S2om+wloAMn3evTEjlWUhg2qdIbVAgH7Q9BYRbGlfR5yzUydVqzGmzNTKKtybkGb20Wu3YxjzcmTVHTjx2wR9HfJhzVTXW/0dRcAxrNjoEbLESd4MdcE+fuWmWmzUeHpQpU2nxqdSSV0iS9MmYBtq3EHvjReDcPFGmFUQqzYCACbmAP0JwD5v4h41Gvl6Dq9Uo6+GiO1SQL+YHSsTJm0WxzqVnS4KjLuV+D0s3U8F6roXGhQpg+QBlkEXUmQBvIGG7mzhFajwgZVSjJSqBiTIqONTN1MagWJ0jphGJzPD6xXUaVSlDR5WuROq8rcRHS+CtCrmszl61VnZ3ogVGerWiaZBEKrCdYKyYa9hG2KOydqqFinlmo1AWRgwgoCLTO+14m0emNCzXJ1WpkdVVjTqBzV8MrVqtARtIhFbQxJ2mBHvwj8O4kTVDNDhTq07SVuILG14E4feZecs8E1imtFQRDpW+0dgTScap2PwxndgVUZoKEkDTJY2jUb7e6/59MF+Gcz1EpfU1I+r+J4umBqLgCfNvFjHvw98h5KlXylbM/Vqb1mqOpFRNaaokeZzKy7BiLiAcC+LZLLUcrmM1Voh3TMNl6K+xBUwaj+HBZiQzBZCqAAAJwaEEvimYpHUCrCqpiwGk3+cRce8YqtlBpLAizQQQe28xBE2+VuuPtWudWuovtaSItbpHwAF8G+C5AZjNeFrdEDa6aQWIU+cG9pKmLzOrA+o32YArUoHlmZgqdx2xd4VXFANVb2l8opnUrEMI1Ax0OHXjhyfh1UytEGlTKirWFtLGQoptPtahuPLYiIk4TxylmKirURhUVjAJeDAvPmtEXsTF8ZOzSVGicOqrTya1DWTUMsKi0tYLr5mZNU3LnXNhso6CSvcP4Y1fKVqFNS9V62VWkAY8w8YknuoQPPbe2F3NZasK1TxEYuGGs6Z8zbXFvMdu/TGn/RhyzXoPUqV0NPUqaFYjUoOsSRupN4BvG+A9KwqNvsoc68ANCgq0Mu9TQqeJXJDqBS1Mwpo/m0BzqJmAGA2x65N5sqZlarV6+WV6cKhqCirG0yLCY2336Wwb+kXmujlSyVNTs9HwwisgLCprkvrBhRpWNIEk4Q6f0T13ydKvRqI7OiuaJXSbjZWLFWPaYnaZtgdoN09DHyBVpa88jGk3ssoOm8NU1FAx/djabEYzvSErssxpcgR2BP3R3wd4R9HubqsqvRFIIFDVKlh7RFokljOwiIvGBPG6C08zUBvc/8AI+/f0k9hiq6JPs88DIq50FwCA4sb2VWMX6eUDDrm8zSoLqamILX0qAAYJM7CQomN+2EDglJxUlZWoHBAiSIvt1mQPUE4beHcvV88mYNZalKklVWinSNZmYTAVVMxpa59w6YlOLv+F4T1Xs+1Oci8rQUBmVyGNyoUEs0bWUTuR+GAFDl569CvmqLgplyTUFQwTO5pwCG31GYN+uPXM1ILm6oenEmdLI9I366TBBI+Bxcqcf8Aq2RbKUQAuaAqVS0lhsvlJiNWm8zt64ZJLoSUnLsXKLgFCDEqfKDcfmBN56z6YIZZQatGfKshu/cdJPSAN9sDkIF/178XeEvoqKx+y6OYufKQTF97bTeOmCIaWMvQpZMVDWRGWmXLBlJdj5ghUGdRJ0iYK3B7Yv8ALeZmmxuDqA3HRQY2jc4XePcSVaXiVKKVVYxIIvMtJkdT3vP3lODZk+EzKiKrebQWEt9kGQpEwNvXFcVcrSFlNuNDL9Y9Pwx2Bn13/Vj5f/HHY7Lf4RMs4DyrWzlTTTBWmTDVCLDuB+83oPjGN14LwNKNJUUWVdILGWMWEn3fhi5lOHqlgAOnuHp2GA3NvHzSApUjFWoDB/dAF2t6wB6nHkzla2ehFcQPzjzBVRtFBkWmVqBqhYTrXy6AAdS3OnVbzW95DhnFkprqpJHjBHYxEVIIqBiYuCIsYFhjMecOLKIpKSCugIkzopqttREgsznV8Z2Aww/RlxFcylWgBo8OGVNU+Vj5oJA8qtFj+9vhEnxsykuR751TJ1qqVM0SrhBTV0aL7qz+UiBN7bH3YsZTK5aiP5PpCoz5mm7VHOh9IKMBUaAGZQBIVIgX6jHj6ROT5oCrSnXSkn1Q+1a8sI1T6EYQOA51FrB6tSpSZVUUq9PzGkyQFLKPbQr5SJmO+2KRVoWbp9F/nD6PamTUPTOumVAI3dCtzOkeamd1qC0QCAcKGVbURq9kBvnFo9dsa/neNrmD5WUqQATBAiJKhblQWmQLduuJ8n9FWWzFKnmKICyCKqu7AKVaNug03IJ2gjfDRb9iSSXQr/RxxavSC02Y/VqlT2YEF9MapibEIImDeRhx5s4HTzNBw5caoZiIu6iA0GbxAmxK2MwCA+f5cr0cklYqtMCoFHmAIFSpC6RFr6DJjYzgxS4rVr0adP6u4qEaajMNKKRFx0g2PTfAld2GFVRl3GeT3yyB2IqU5glSZE2AIIsD3FsNfJiJ49KqttS6H7HSpbT7zo0rtB72wWz1DxKNRDbUjL7ifzDR8QMI/JnE9NagkiGqICJM+2pv03n5nGydWjQ7NE4lyRRXhbUhH7Om1ViTpU1AJLtBEkKCiTYBjYnGVvn61Agh2p6kUqpuulvMIXYjTeY3k741f6SATl1XakXpa1FtY1gaS8+RdzIBkhe+FznnhyrkEWmuunTWkiuwDME1ErDASbtFv3ukYSE9bGlC3oXuAc3Zpa9N0cVCWVWlBdVbVA2v5ydQAI6HG+5AWJHVm3sdyB90YyHlT6PFWtlalZyjFRVajovaowAJBgL5UmYN9PfGwo4QSbBQSfgJP4Y7IpcTnbpmHccr1KGeqZqai5bMZiqhqUyC8U3KsoZgQDbUo6iANsMHIfGqqmrSOqrSWowBM6tbeI/2hJBRCWU7RMCZDTyvwVanDaFOpPnRakizBmY1Q6no41Ag+/vhQ5R4U1HinhaqpVazuXaP2hRH0Cf3jrfUYvb4JLH6DGVOx8ymbY1PEYaFZQABsL2PcjpOM85h5QH8ouWUigyrVC7A6rMk7wHDE+hA2xo5ybGvpL/sfa0AQZJkDUN0F/KY3HYjEnMHCRXp2I1AllbfpcW3U7H4bkYfHBpUzTkm7Rn1SEEKsCPZURPbDEOYKPD8kalQ6hUuFWCzOTeA0iR1DRAHrGAlBZYlhpK9CeoMH5YHcaVSugwQ2506vkGHXuBhckLNCVBXjfLa8YppVR2SoEXww4gFVeojgimxUanEyoMQLXxlJSKbEtDK0aDv2IPY6rR6E40fk/PVg1bLU4Ch2CTYgqo1jyQQWmT0kX3xX4pwSk1Sq5RWdgwLAR5iplh3MzcycRjd0UkqVmeC9oIJxay9MsQJA1dT0nf+N+2COX4UqUmq1HQsFmlSR1cs37z6SQlNRe5kmAI3xDkaQSGLd7QdiPx9+HED/Gahq5IGwBfSe0rK3MblSDa9r4ZuGVA6SFC+ZoEzAEeUmxPaYwt8WypGTq02gl66soFzDMszAgQEJ/tHDPwrLDXUPQVKojp7Z/XphsLaeibVKmGPq/ofvx2PUjuf7zfxx2OzyMlxQX41zDTytJqtV4A77k9AB1J7YyROZalWsa7qNVYkAMT+zpIbQRt5gzsbg6PfgFxzjVTNVC9Q7SEXovYD1PU46u2lWA/dFFfcANZ/EH1qH1x5vD9O2U76KOerGsz1TuxnbYWA+MQMNf0Y8JL1/FWoyaJAKmJkQb9vTqRPQYVUEUi3XR8xP8ADh75GBoImsMFJBnabA/mP73rhn8UIlbNOTgqFIbzdZHtYzr6SOF0adMVDTKuHUIwABJMmGGzLAPqLe7Gm8MzC2tExGF/6T+XzmsoZqJRWi3il3B0wFZY8t5889dtsTT2WcKRjvKGfNHM/WzRWutFWd0LKg20qTqmSCZgAnthr4d9LFb63qCpRoVdC1KY86zca5ZbTMEAC0dsIVXhBlQp1sW0gadN7b6rAQRcxviso6EERYz8jPxxYgzVuO8dVshSyxWorIU8RiP2asqmmp1QLkkMYm6KepwzZbjKvXCLTFNPCCqNRafD8qzbfQYt+WEvLM2ZyKz7VSiRc9YIB/vKDi3w/Pnw6NZblQrEdxEMB6xf3jCy6Gi6Yx8cyIQmoLKwk+hj07j7x64W+JcpUnahm6ICMtSmXVbK/mFwOjTBtvfDJxHi9M5apUaCgRmMXkC9v1vjP+D89o6qlU+GwZWk+wSOk9Pj2xBuVaOmo3saPpQztWnk1am+kFtLwASQRqXfbzAbd8S8h19fDVA3o1KgAN7BtQ39CPuwK+kTiStw8AMreI6CxHQ6p39I+Ix5+i3iINKrTm8q8ehUL+K4FfAH+4xcsZ5GzFRZ/aqz6pNysU2pH+rK1F9Gc/vYZeYNRy1ZEYBmpuEJ+ySpAPun7zjLDmhT41AJFgh07ywmPUbAg9PhDpQ40+Y4iKCktQyyl67aYDVLqiEjfQxJMbspn2cd2J/FHJkXyY1ZFFFNFAgBVUDtpGkfcPuwk8S/ZcTDG37Wmx9zAAn5E4eaQu3Y3t+t8I/PtMivq6mmIPfSSP4YrIRDRxvM+B4dQgada03noGJAPweJ9Ce2JzxFVBd2Cqqk6SumwG07fI4g42Vr5NmNlenrJgSJTWCOkhtvUYx+nUqVCX0vDkvCyyKZ1EoFtAY7gdNzY4DlRqGnxi5LNux1e6b/CNsUGfVVI/dj9fPEGV4qSsaSGOx6TsT3B9CMRUaDeIgWTUYXjqBuTPT1OJtmoqZPNlKleqokJVrs243CxcdZAHxwbTPg7bD8f8vzxQrcnZhKdX9ov7TUSoZoM9D9kyLHA7OcQ+rPDA+GQdLfeFI7xYHqIwkZKykouihxygKTMixpcMyiDMNaO1jPyHfHZchqeq0CAfQ7R8T+OJlr/AFpWqNSnw10r52A/eMx2ucXOF8IKeepQA06SHid9puYJgkT2wrkrDxdHqpmnDZem3t+PpaLjy+WAfUWt3PfDVw6p/OANc1KkT31GRhG45m1p5mg7Top1FZrf0gT17CY3xoXCEDo03Bd4+DHbVfFsWieTZL4D+vzx2KPh5/8A76j+vhjsXtkqMqaZMkb/AJ4sVnLNYGIt/aJYnsDJ+4YrObwLSTbt7sEctRkR2/XzxzKNl7KqZVoYWuDJBmOv69+NT5H5iSvSq0ahVSi60EwAAIgf1T5h1ExjMmRqZnp+vvxdyebak61KZAKmRby3FwQPssLEdicaUE0GMqZuWVqmF0wHgaQbhpuBb1/jirT5VaigRaK5qpU1GtWzDyig3ICmzCbBYEAXPTFXlXja5xUdFZfCkPI9l4HlnYwJMibMOpjDXneK0qVA1K7IiJEs4lR0G25JtG+Obp0XbtGA8y8IqZXNhX0ZeowLf/TsVUqd2EMYQ3XSCCL7CJFZymrOwprJMrqKhmeIdnGonS0Hp3ImcbFT4DkeKs9VkLFYUOqVMuSIO0k60JJIsCDHTChzB9FmYovqyk16fRbCsnSDcaltMg/DD8ifEock5yppajUuKYVqZjYSQVnqARbrc4J8IWBVpX/ZVXA9x86x6XxDwDh70FfxjFRiBpBkIF2Eixabkj0x6WqUzb2tVpKwNxLUyVJEj92L4cmLXO+bq0z4Acig+lwloJ+1eJgGDpmAT8lGMalxsAoGOWp1z7EVCAFvOrUL6ReYI6YU35PZgWFRA+5QK2kT0BvbptjJBkwDSyn7MvFgwW2+xPytHwwU5a4m9GqHpMNQDr0IMiQCGIBvFpG2KuWzHg+NTeW1EJpW1wT5p9Le8H3Yb+TOS6WaWgzB2arVq0lBqBEHhoHklabPcExB6YFG/qF3h9OvmM2lRjULPDMyDzxGkkaVOny2FrRbG18v5WjQU+HFNNgrGCFQkAnVBvd5O+qT1xVr8BXIkUUCBSNQCBjG4hixJY9ZMbx0x88Q9Pw/LFIS4o48mdqVF/jHOuSyoBqVZNjppftGgiQTFgsGxPcYDcdzhzmVp5qlQqLRXURUfQAykgSFVi0Bh1HXGZc+ZXTn6oAEOKbQLWgCPuj32xc4HzDopaJzNWiiBTSNRRTDai3l38kdDebnYYzm2dMUmrHDjPElPAijEeUrT/u1AV/3CPke2EjileGCoWpgA1CyBl0qSSO1pgdd8R8Q4zXrDwaU06MglJDSQZ1aiouDsLC2KXEKlWrUDstNfChSFUKNpkibset+o3wHKxki5RzJaIr3kXYAz33Xeepw18kcIYVDVqatFUwjMfaCiBBAjTqnthKXL0ViQWINtIKgetz/AMsafykNWXylKJ0rrD91aW0+8MSoJ30+/Esj0VxRtkfPHHqmUBZamTRDp0U3Beu6mPPpDQFmSNR26YznjvEDWpNqqBmkPHh6dug022J+Rx+hM9Rp1EKMED1VdRqUGfKZuVMgLJg9JtjAeZ+A1sjWalWYOdAZW1NpYGYIkg2Igg2EXwItUadhHljl3NJUFHQX8ZEdQLpocay5f2V0jSCJ+1GNZ4Lw1K9BwRSdddzHiIYAvfSGtYN7O7b4w85xly9dNBqM1OiVdQT4R1SfZsAyytx1AxtfBc0mVytTMh9VOnQpu51Fgzin5t566UAFhEQIwGqMpaoy7nbh1HLZ11dTUVSpWmxcM4KqwFgIWZUsTJ6XGNF4bwr9hTrUQfCqoKmnVqKFgGIBbzMt7HcAGZ3xkvBc5mK+akxXzFY//dVagMAnTFSwgCLEdtsaLytXo5rNZeS+Xr5fxC2URAtJ3KlGdBMrb2qcE9rSTVS4sSrQZle4+WPuCP8A0T/1y/P/ADx2Lecl4j86128/un7zb8MXKCEgb22/Q2xSr6S/lkAGJvLRMneB+vWGDI8JeqFNFSynqxImN4neb7bdYxOM0h+JSLsL/MG4P+eLOUorUdF1BQ5A1n7HeY3A6dzGIM0SCACDIBAB9O5A2xJkqIi/W5/h+t8VTvoXo37l/hlPL5dFC+FTRTZiJHVmci0m7E/DpjEue/pArZyqEUEZRXDogBl4JALncmLgbCe98MGf59qPw1sqQTUMUzU/1XUHrrsEnqN74RjSJ633HwxBY6eykp2MHJ/Nr5HMs5mpQqhQ6LOoRs6k+UEXsTeSMa3R5mTMU1OWOsOPat5bbESdL7SDtexxhNISojpI+G4+44afo5oipmKlE1q1J3RXUo3lfQTqR0PlYFYPQwDfAnDVhhNrQ1Z3ILrZQVYiCYgm8i/XcH7sL/MNHwUp5jzaqTiQdij+UwPQ6TA3vgnz5xs5fO0dKqf2bGoq2DBnMDrBBDETtiLiudStQTTJFVS8RBhZn4zI+GLQfwIzXyBmQJrKWqEsQbKDAgDa1hJ3MYuLQcQYMAEgRbePvjEfLfAMwXBQaaYMlohABtE7se3zw+56iWgIAYABDdtzJ2Bvab9cRciqRm3N+TQ5CpUemhqroKVBZhLqpEjcRO8/ZOEvl7iDLXyyGs6UvFpsQrkKCYV20gwDpJBPYnfbGr8wcZolKi0FWvWfyeHSDOCeqyFhtIEkLO243xmHEOW2yp05tHpVGQmnTsTuBcLZVInczYG2AnYars1XJ8MqLXrU3ZAqEEaUgwZibxNj85wbprlxCeKztp1FUEyN4Glbk7BQZOEHlfnWnRpDxWl1sL3aBAEmYFoE7T8yVDn3KpSId665iuwNWpQFI6UBnwqeup+zpgGAdMnzEiThKdmePHV0KHEeM0zXrVK1NqlVDoWjmkgKrGQGIcEOtwPLsZnqeTOUnVQaFKlUG5ozpII/pEnV1MGOm4xY5/4dSTNlcuuvVFQ6Hes+qH1EtESIkqshQOmE/NZyU8hMkgCLk72xRMWqGZaWksVgmL3uPhvgJXY63mV85IBPf7XxAA+GLPC2FN2gyCo1H13+4yMD83U1VX9/5YawHoN/zxsv0YcNK5NKrkwdTgNsqXKgeh9r3sdsY1QAldQ1AEEiYkdpG07SNpxsWf55yr8LrLlyEq+GEFBoDCfLYCzrBIlek2GJ5E2imNpAPlPnLx8zUNR9RqOGoKZkFVcArNlhCVI64n53rNmqmXy7AJ47hFrVF16NiFAGxZoEjuTjO8tnGpClWp6QyPqUKJA809TcdIPS3XGscwcI+u5OlURl8QJ4lN0BVdRYOG0lmgwANzufTCSVNMeL5KhS5cyWY4bxBaVSWFdWVdEstUmNFj1DgAzsCffh6+lKp9W4KKIN6j06drA3LsfcdJPxxb5VYZtqdWogFSjIad1qMsOB6RN+zYX/AKcOJT4OXUA+SpWbuArKAfuPwnATuRpKlQufQ1l6ZzdWo92RAqD+vIY+/SI9zHGk8w8nZfMRVKDWkGf3gPst3Ui3cbgjGR8jcAr12qPl28Oouko5kK1zK3s3c9u2NKynMOay7LTzeXJm2tCCCOpuRb1t7sUlBt2hYzVUwv8AyXkP/DZb/wBpf4Y7Af67R/eb5D+OOwvCYeUDJE4HqBg672INoMye4jf1w75TlfNVcmul3ZCy6UCKoFzrHlAhBYgbTNrnHziHI5yroPGdxUbylJWSfNDAyBYbA7DpjROG0hlqGgtA9x639564SU7KRh+mP8b5TqUVd9INNHPmEgkTvpO0AbzEHbAZDjUud+Kp9SqMdcVA1NCyMoLdN42g7TtjJfHJ2x0YW62SzJJ6L9Z1CAu0Fo0KI80mJJJhV3g9xeMV1QxPxxAidZEnv1+eLWVESIIjFkQZFRUgntY/iCPeLfdiTL8SehWo1qZAZWsTtIg39DBBHUE4+OIcjuJ+/FfOL+zO/lINul8CXQUEOZeZhnMxUrhdAbSqKTJAAtJ2mZJjvivwLjb0KrFtTUyCsTcEx5gCYHu+OBHDKD1n00VLsegG3qSbR6mMEc1w2pROmojITcSLH1BEg/A4XpUa9mq8J+kLLqKKBWYGS24K2EC+7GTcbQYucFKXE2FGqzaahYO8dCTdbG3Ye4Yx3IVLC9wfj3BHuw7cFrHMmmiWJIFUBohRdiAO8ADpL4jlxvjaOjDJJ0x/5Z4ai0lKqFYU1p6h7RUS0Ana7Fid5PoIzr6VuCgV8scvQ1PU8aRTFRmY+W5tc39oXxoPMfMdHh9AM41OwOimu7EDadgBIkn78IXKvMdapmPrdfNgKAUaiq1mAFQxv7CXUEFJjT2xPGn2Nka6FXk3g1GvUjOLUVWVSjampz5jqKmIJ23BEA7b4E/UvCqZhGB1BwikmY0tckiQYWB7zjYeLkuGHhQrjzFwQsE+2Ax0hmU7qAJJO+Fqly9l1bWtID0JYj5ExtikHyIyXER6+czKV6bh6imiE8Jhcoi7kQTAGqYPRoONk5g5OyOYptWqImq58SlC+IzAQfJYzY7Hc7YVP5KpFtT00ZgACSLm0D34+co59EpVaT0y5pvURG6CSSDANt49wt6GUX6NGSvYkHJ+EWVvaWx6D4DtgY6+Zp3nD7zhwoGktYWYWYd1JAX4qbe4xjPzU87wCTqawucP0J2W8uR8MfKuYYOChKspkEdMSZTKCB5zKrLArHSSR1MWG2/SDOKlSmUa/X13/wAsGwUWTVBpnvJPyk7D3ffhy5Y+kmnlsl9XqU6j1EkLBAUiZWWJkRMbHbCd9Uih4oYeaq6aYM2p65naLxGKdLKsWAUSTFvfe/wvOEcU+xlJx6NF+jzn1aGczFTN1AiV1mysVDqRpAVQT7Pl+AxLxWp9azdTNVgQjLop0TH82BEv6tdtM7m/bADhPBgsMSC28wYW3T19flg/IUfr9R/DFoY1diSyNqgzRzMiDFthFgNgI2j0xQ4hRg612+0vzMj4nb1xXy2an3/q+LaZi344vSJWReNT747E31Sn+6PljsajWNHEOYKQZNdRNQu0EEgx1C7GMFspn0rUSVIamZElTBixjULj/PGXpyWHatqzVM6DbzKCRGr7ML8fWOuLfL3BVpZhRQqq9VpTTqhWBEkE7QAJ26Wucea8Oj0Fm2HOfG8bINQpZd6xUowNK4pwSQSq+aNMja8/EZJRUT0Eb/r+OP0hwfJGkGLRrc6iR8gJgbXOw3xV5i5Ry2dQrWpgN0qqAKinuGiSO6mQcUxviqJZHydmA6ANj+eIa7xLTpIvNv18MW+IcLrZfMVMswZnpsVhAPN1BAuxBEH44FcbSsPaQqovB69zv0+7F29WSJslmlLA1mZV2kATE3tM7jBFqyRUpqhbWBvZZBkEkXje4tI7HASlkKqorkAlSCARcSJAY7TEEKbiRt1YeF8wDKUS6Um8eqGCMzEJREFSVUWZ9zcQJHY4nthIuX+JjKKQqBi3tEGCew2iN+874feAEZ6kTVpKKRMAOA2qOvooNg0zv2wO4NyVSUB6suwAMN7K9dvtN/Wt1wxpU6AQBso6+s9vX8sdShrZFyBlf6P8qT5GqINyEiB2guCQPQ2wV5O4EmTdyz6yxADFQpgbLAtuSfXFylJEWje2366Y91awALE9ZJ9Bcn4R92FyY1KNBhkcXZnv0ocR8bPlDdaKBfQE+dz96iP6IxT5eMeIg2Oh/gjAkz30yfhgbxPPGtUqVROt2Z107yT5QIG8Hf0xNwnOBNTG00qqybboVnsDq/xDEEuMKL/aVmjcS4XTp09KFwqAQhdmRSDHlDExBFhsOmBbZUsN7ehifl1xPnc8aygL9oAntcSfXe2IshTMRoI3NmBt8T3nEsN7bHzVdI8HJeUyzDpe8WsZMffY4EZCq6ZuujQGfTUEGxmxKz9nVfSdthMYavEH2gRFrjcfn8yMJPFeFaMwuZrODQ8dKZW4YILvGmJEFtpPmnFZOiKRd5lz+qmQ25gAe4z91zjO8rmPbvp1arkSY37j9Rho5m4tlzmiMorFKbMELOW1DrCkGwMw7GTYxbAKtkPKXLKC59iQ5C3nUAdQggdZMz6lbsKVF6jxhfqngtRLOX1vVLebStxTWBtaZJ3xzcTTSAsFAT5YEeu/XFF3BXSB5u5Bv7h3n9HFY8PYmCQoHQXP3A364wRlpZOnUXRACyWsSIJADNA38g29MQcM5dqsWZVfSpKrMHaVuTAgC1sDqFEhgwYk99UemxA6YJZOo1NgVYqTAiT3i82+J64NgoLrks0loESslBrMegJibCTMCcDMrRzKsxY1WkgftFNhJ9k76jb2bdDhp4TxY19apT8yLqYT0ESRG4BIwd4W4qCzQeoWB+U/fg2zUhMXl/MF1bV4UTAqeXff2muOhEbe7F2vmjTbRUUg9INj6gnp2w5DhyiTae8X+e+BPGeGitCsCb+0LFevvvt+rZSaF4oEfWx+63zX+OPuLX/Ryn2f/wB1sfcP5JG4Ipcb+ivPNmazZd5pVDr11nCN7iAOneBMbYY/o++jhstWNXMuXrUx5QrTSGsET7ILNpJ6wJGNKqd8SBbme/5Y5bZQiWj6Y7RiZmgYBcVz+o+HTmSZc/uiZ0e87kdvfgSaQYq3QofSe6U3DKIqVael2UC4U7Md4gwY9Ae2M5zPHKBbTVRc0mmLhqRBAvoKgwfXYne2NwzHC6VTzVEo1KqAhDWAbTPQSJA6mN8JH0mVmpZdV8SlrdggShlbsJBYK7FiCF7b/E4ZZr0F4q2UOQmL5V1aILmBpAlYFyPtXtqIgx2GB3NHJn7bLihPhksCu60xJZmB6Lc27xGIaPDKlBzY5WpTXxGpj2aYKrEEkzKxPVmMdIxc4fzktZIqnw3U31CJ6z6GBfp1nHXFqSpnNJNO0M4rCCJgDcR+N/ie8RiTK1Pa8pLH5d9z6Wj0MYWG5mokrSp1A7sYhQfebkAACJJ7Tvg9kKzBCAbepkjbvcb7jF0Rdl6tmDGmACd47Rtilxu2TryxDeDVYR/QAkegOrftbFijRv7+uFrnvjTJVWgnsmiyuPR2Vvn+zG/RjhZukGCtiZ4RO3b/AJYY87lEOVLrlaoGhYcU5DWkvrmAo69TMYA5TMRbZh3tMbfd264OcX5mnJ5bLgxpQpUAO4VyVGlSTEQSTGx9+ObJ0dSu9BThPEaH1ZGq10puspDVAZCwAdJ8wne1sM2R4YGQOtRWUyAVIIPuN/TrjPuDcptmaqUUVTUYa3ZpAEezqI6RciJ2Aw08E4MvDsy+VqVkr1qpVxToU6hKwpu6gELYzv2nEqaGew23CGLXJ0gW02M+8z+Hxwlc+5ypQqIERqSKjIKjAFaniSHAmf6Ik3ME2gHGi0jc227qRj3CumiqodWHmVgCD7wd8Zp9mVH56y7yxU9h+A79f1fFwKQIBgG4H3GP127DGrZ36LMlUDGmj0idilQkL/ZqSCP7XuIwncS+jfN0iTTVcyijdDpf18jG5/qk4CkjNCwzsDbt0t9369cfaNUHrHvMfgceajzLbAWj1Hoev4Rj1TJJm1uvqemHASZxfDAJJuNpxCa7OwA3M3uJ679p7YvZyslJqLLLzQRnGs+VyWBExKgQtvXA/NcRLlGUeGUGkFSdRkzJPe8WwDGm/RDwVlbMVnj2VpqIPUyxuLjygT78OtfltGJemPDdt4HkP9nofUfLCX9GmdWhlga1YU9dap7ckGAouSbLaJ7+/DsnN1BmKpXy4A+0S5n3BViP7U4Nm4lX+SaqdA3qpn7jBwJzqnWQZmNiIPy3+eCWY5jqktpqUNK2mmC02mQX7e7fA/geZq18yErN41Ng2rWqRAEiNKC8wPnjJopLE4pNlLxR3X+9/njsOv8AIuV/7tPl/wDLHYNkbC9OsGTUOv8AHFhmwo5XjootUQhnvICxYncEmwmxx9q5ytmbN+zp9UWb/wBZtyPQQMcvkVHT4ZWEs1xXxmNOk1h7bg3I2Oj0mxYbTbecVMxm6eXSWKoon/P1PvxWzDhAFpg6tl02O3Q7ARvNrXFsInEq+YzreBlqg8rDxKzREg20wLqIta+56Qv32UVQ0NZ56pGTlw+YgSfC0oAJAu1aAN9hex7Y9LxqjW0VqkGojEpDa2pnREK3qWJgW8uFalw1sgRTWoGFUE+JUn+dvqUgGdLghomZG9zhXXOBc2Ud/EY2DlQoDHzQANpHe+3rikYKUqTElOk20Mn0pFc7Sptlm81LWXFwWUQR0uQQSB6k2OEY1z9UDVKZJ2FQ7O28NO6ooBgReBh5pdOjDqMVec8r4mSLXmk+q8xB8rfASD8Mdvh4x0zi8vJ9ATlPhLGs9aLBdKzvLAEke4W/temHvIULEmSPhBMi3fbCryfzFlUoolWp4bqLlwdJNzuARHvg4Zq3MGUUgCqrWLBafnMbk+SYESbxtikGkqEmm2FMs0vtYXJjCzxDgS1821V2ZmYwFHlAAAUCZnpOw3ww5biVN6Aq02DK4OlrwbkfMGRivw+gAwJ6feYuBhMsvSGxx/RZ5woZXKU1popbMMJHmJCj95heZuFXrhZrcKqU6k1goqFUIQkQJggMO5EEruJvBnD3wzgAbPZjNVrxVIpg7LEDX7wLDtvhB4rxDxsy9bozu19oNlmLwFAJI2nELLGicj5Oplc+cxUzWWelUVlqKjybkMNOoj7QBnti/l675ChxjOsA2YqOzUXBDTTMBSD2UmWXsg6AHA2l9G9A5Txv5QokmD4hC+B6gEMHn9RgDlsxkqFVWUV86q7p4a0qbdLyxYrvYgTafUGJuMcZGRpUqVM685VppWzGYqMS8uNYpq0wog3Ydx3sPyH0m5jUPtqRtUhj8GRVMe+ceebuYKeer03p5Y0AiLTKnSSwWdOkqOgMR2jtgZxCq2m4MfMdNzsO/wAN8ExsHAuNNWorU0MkyCjA2gwdxMdQYwaUB/cN8K3DeJacurGoWUUw7MbmyyR6GBt1OF886ZnVqQhOyhQ0ehZrk/IThJR9jJ+iXnrlmlUzlBSTQNZXZ3CgyV9glQRM7GL7bxhQfl16YDM2vzMrBFII7EWMzvtacNFTxqzJUr1HdxsGg23iIEAG4v8APbBDL1WVlYEAqZtJMxF9JAkjeLYyDJCHxLlnMBA60XKyVYGQVM+UtIG4a3xwHrZGpSfRUUo1jBiY3kR0O2+NV4nRq+FSrNqanTJ1SSUuNIK6jfTBb1DthN5vpB6tJgwIZJk7e2e36thkCUa6PHB+K0g1OnUWEVnYErMEqAAdyATf4T1wZr8XpTC6if6C2HxOlcC+GZEDqGcesdAdjc7g4tnKk7gj3AkD+7+HTDClylxrQI0VHO99IBPaQxsPT8cG/wDpX4WWGigVqsyhjrJWImCFCuFjt33jC3TyZB03B6z069en34sUJDXk/rt1HvwKQ7k2qDP/AEizX71P+5/njsVfF9B8l/hjsYnQ1ZbSCT6kn5495jit9Ci52Ub+/wB36kYE5fiCqApqAsSQEVGat8BGnY2YmOpFsGeG8vitPjFadM70VcNUf/bVB/w1gY444HezslnVaKnD8u2bLBCVoCRWrD7YF2pUj6/bqfAeqhwHji5am+pQoZhDaoBmYW8mw9++NC5wzqjKijl3VWcilKERTQKXqG1limpH9rGRcU4UzojnSC7pRpobGKihg19h5knsIx1KK40zm5u7LvMvHK9amSlE+HNqskgevs+U7i+EOsJY3BJeSwOoTBNj1xrPIfL9ajnX8joa1JgJKgFkZC58rEH2rHsfXE30n8jItBcx4Qp1BUUakiHno4FptZoJHWxsyiktAlJt7A3Bs0K6BwROzDqrdQfjcehGDooK6PTe6usEbkhlFvf19+FnlrlfNZfXmDTDZc5dahYE+z3DER4imZQmYBjphnWqyZN86tM1KaEhjqCkRZiRHxt32x1RyJx2c0oNPRldWg1CrVpN7VNmQ+sdfiL4n5apnVquL1AdPtGQev7uxuLwRO+I+JVPGr1az1qYNRiSFR46bEibbX7Y98JYhvL7BZgSDERbbfYnfuemOZl0M/J/EhRepRrOdAuNS/am+w7D3YaKXFKVQ+SrRG8S4sPQGDjMfHKu0glbQVvAki/qScXadCbyInrHu623wDDvxjKV0o5p6NWnoqjVsxZCYVtMeWCOp27YUcrwsKoPhN6FgwPwmwmNsDs5ABTSt4BgAgA7kkDoATf78XkommP2cz6NBjcT1Bnox69Ixglg8NTemD6ghQP90QfiJ9+Ppy/l3gD1/hb5YlSoSxcywIAKkkdOhGx3viCq3QAxe5IB+MfrbGsB4AXrJ6R3x6zdNfDqQyCFIAJlmMGAALkn1sOuIHHr8v8APHrLURqtJN+pPqfTYEzjMwycEroOGsakMIYJTBlpqCEQ6b6maah/dUDvGIkpikhJU6gBYQxHr2sItvhV+seFVFRSosQSx3tB379+lu5wa/lV5iFJOyyQDbuD2PQ/jgVYU6DIaGYe0GgqwlpBmG2AsRGnpjszn0pgs5Ww2kdbjb5fxwoPSrkgslQkksfK2lQeiqCFj1M9MV6eSMwQGIIOyn5nce6Ol8aqN2W+MBq37QOzAnURrOkHYQsx2tE7jvikKTE6ncsbAEkyL97gd46jBPKJKaZDAyx7GbT0jb54s1Mv7MlRa4mL736xabj8JBCeeGUTdTIFyJJv6Dqd5xcdYI8pFwZi8/P+OPOUTT0EHrta23u29ZxfqC1wT3EWN4P+fXbGMQLmXnctIG7TeBt1sfTfHU6pMSR39kd4N1M7/PHxQWNivm2mO4k3kxB/PE3gGJOmd+t79ZveZA+PTGMSwP3V/wB7/wDrHYvfVB6f3l/jjsYwT5Z3q+7+GLfENx/Zx2OxV9kV0Lv0j/6PQ/r1P8C4Wuav5xffR/4a47HYX9H9Gmcuf6fkv/KH/CuDH0q/6B/6tL8cdjsTfYSplf8Aq63/AJWp+DYCcP8A+r2e/wDW/wD1x2OxjMyOp+RxNw72z7zjsdij6MixX/7R/s1/4lPEPBvtf1Vx8x2EMS5n2z7k/E4Jn8/yGOx2CYmpdMVm/LHY7AMRVcWuFe3/AGav/CfHY7GMVftfFfzxNl9z/XH+HH3HYxg3wD21/rYHcc/nD/WrfgMfMdgsJazH80n9n8MUU9ke4/4zjsdjGCeV9hf69X8sTv7J9zfnjsdgMJTqe0n9r8MXMl7R/r/mMdjsYAQx2Ox2MY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data:image/jpeg;base64,/9j/4AAQSkZJRgABAQAAAQABAAD/2wCEAAkGBhQSERQUExQWFRUWGRoZGRgYGR0bGhshICAgHR4eIB8YHSYeIRojHB8eHy8gIycqLCwsGx4xNTAqNScrLSoBCQoKDgwOGg8PGikcHCQpKSksKSkpKSkpKSkpKSkpKSksKSkpKSkpLCkpKSwpLCkpLCkpLCwpLCksKSwsLiwsKf/AABEIAOEA4QMBIgACEQEDEQH/xAAcAAACAwEBAQEAAAAAAAAAAAAFBgMEBwACAQj/xABOEAACAQIEBAMEBwMIBgkFAQABAhEDIQAEEjEFBkFREyJhMnGBkQcUQqGxwfAjUtEVM2JygpKy4TRjc6Kz8RY2RFNUdIOT4iRDo8LSF//EABkBAAMBAQEAAAAAAAAAAAAAAAECAwAEBf/EACURAAICAgICAwEAAwEAAAAAAAABAhEDIRIxE0EiMlFhFEJxBP/aAAwDAQACEQMRAD8AWcivhVKZJkhg4klQYJkgsAIkFdJi4+ei1co63ZHUEAifW+F3l3kXJistSpxJa6owYJARWgzBNRzImJAjbGoZerTqoYZKikkHSVZTeLxIv/DDdisQuMLpKTOx2M4Gs9xv6ifXpg5zJllUoUJamdQBntEiesd+2ATjC0AXOZc+q5mioUy3hwSdh4kbgjp3HwxDnKxQkiTFbYeqkYi54VRWy7X2J3HRgeoxNxZP56ZjxFNvjhZIpHobhPqLnqfyxG4Y7z9+BNLm0GRpaeoKEfK8T/EY9UeOhyRGmOreX1tJvthOLsbkj3UplXPSdP5jHzJ8MpPRpyqElFmV6wPzxGucDvYhhCHUDI3NrdYvivR5ly9GmivMgFYWGNjGwNvjgOxky83L9HrST3gsPwbA7PcqUQCyBlIuIdosQftTizk+ccq5gF1P9IW+YJGCGYzqMjBSCQJjUs/LV6YGw2hf4zUPjMZ+wh+98Vq3KiED9rVE32U/mDizxn+cnug/E/xwRq52ktMFnUWG9ug9MZtoVChxHgTUlLCoWCido/P1xHTy1ZhTl/50mLxYdwBPmgR6Rg9xeugoF2OoPAAB9q4MD0tc4XshnzUzaEC0kCYkCDv6DuemHh0aTRYqcHqjqP70f4gMQDh2YQExKTJGtSPfvvh0p5MtMEN1gEEx3idsVMzlxpb3YHJoCorLlvDSnBPnp6jO8+WB7hONU4UT4NL/AGaf4RjMMwP2NA/6qPvTGk8DM5ege9Kn/hGHjsSf4eq0lv7QGFjlaoTlFeb1Hqv/AHnaPuwe4rX0UazjdQzD4KTgJy7T05HLWj9mPvJN/nhhRXEnitVSxurbHaaYve3zx74myUiac1GMCTqWxMQIJBkALaR02x9zVYJxBmMQtN2PeyT+WAOQ4mfEFZlDtJaCYvJv8OnSwxxzi3O/4dePaGri2WhWeo5A8NxoEap8Fg15j2VmPQ4scO4zlqroUyw1oZJq1qpIgBSyhYU3WD7/AFwE45nhVddPsnL1SB1l6dS3vsB/zxKaYo1kIYCnSZW1CSGSrciDtBJHWSBthIJqCvsWSoMcWqSahsJYGBMDzCwkm3xwK4o7Cs5AJudiLnpvtgnnCCrEeh+8YH8QrFa1SIMamg32MR6e/Fl0IV5f9w/P/PHzFj+VE/cf5f5Y7GNaErPZgVTTTUdctrYs0XI0zP7om4HUdpOnfRNQZPrqLYsmXNhYSagY2i4Uk+8Ys5/6J8vly1UitVpwG8rwyDcyFALAD7Skn06488I4hSpVSuTCtTKk1oYkmI8MeJJ85JZim0dBjo5UKo30OufoeLl2pqFHhqGVZuNNhHS4lY9RhKcYb+B8bSoBT0qrw4voBJYyDqdgYBm0NNu2F/juU8Os6kaYgxbqJPs2iZjGTsSSaEH6QV/mD/tB/hOJeK0PNWqTuEt03kHBbiD5app8asU0MYVVm0bknuREDp2wI4uyeFU0VBUGlPNsRDgQfWIONIqsbUbBnGM7TX6uqOzgLqfzESWIjYzESY6T6nEi0qITTpYs+lnUVTqWxK2caWIk/LAGnQBYjaWgnfuNvjh0yWY0NUKnQXXQxUDzDaGDalIHQlSbThiZ6PCsqqALlTqC3q06rJVsIkXZCesWBnphcr1nqMKbmnWHRqqw/wAXEP12JOGPIAU0VUkBQAMQcTyVN0Jgh97WBOwkDf5YJrBlLhlB5Xw3ToD5iW79wCOhmPdi9kspWpqWYaiqEA7NuQbgb6bxO2B2W47XkLLELPUgjYXO0/LfBV81Ug6lN1Im0XveOo9cI6GJ+MpdD/QH4j+OF1kapJVqaBXKw+qSffB99owxcWE0lP8AQT7yMKuqQtMGGeo5PoLeb3wCBhUjFutmDVKOfYT9nS/d1W1Oxt5ZtNj7PbHig6JqcIymoCCCwK9fYZehI0wR8Tgumbp0nFJVJRB3HxBkQQYBIO5mMR8RyeXpLTQ6tDlnZoBb+gIPba3S59KCl/lvh1au9JyngUqSy1XUBqLA6SdTQdTAj0Ha2DGZ4WzAhDrgQx95hb9WI6D+EqlHwmSmHZ4pliI0xciTEGQI3F7nDDy3zBNVUUalkglViTEKe2omL7xOElvY9+kRHK60oqTHkIJUdimwONF4FlQMvQAJIFJB8lAwrcWyLCpr0+TU23SYiffBwyZDilOjlKDVXCzTEdz0sBfAixJplDm9QnDsy0/Yb7/L+ePWW4dooUlJjTTQfJRP3zgR9InMNEZLwA2p62kgDoqsCSe22kDc4Uq/P2cqMWsFN9IUaY3AmJuDcb2OGboCjZY5mpotao2o3pupsB9kDed7gXGKnDeHmpliKVEsjNIZv5yQI+wpAWZt+ePL06mYzGpULal16JGypLb2tE+sDGj8rV/BydElXYFAf2a6t79SAN5knEZUdOOLejPqnC/COty1LTTqQjqSbh1UTYNJMCB1i2F3ivHvHZYQoqoqEaiS0dTYDe4HuxqHPOTbNAIlIsFI1ahuttejTJ1LZo7AmDhI4ryGy0po63qKZZepU7Qvdbe+dsGKXbNO7DnihqMgggoCPuOKnFARmHMAyzASdgCQRHv/AAx74blmTLKjAqwpXBFwex92IeYcwxqutOmXam1Z26QoO9rwN7YFEketTfvf7xx2Fz+V6v8AQ+X/AMsdhuJqP0LW4iKTqNYWwMHqIG3xM4TOb8gtKr4tMhaNYnUq2C1P3liIDi8xuDtOHHM0NbKFTUe5BWL/ANIXWbiL9O2Ia/CZVtZ1L5jpa6wb9R3kCfsnDNWJGXHZndTOCymPf+vwxay1R6w0vUKyfCR2vFjAnc9hN7gTjzxjglCmoeKlIEt5dQK+WO5NoPQnbFLI8x0NSrMXB8wsbzPoZuJjCQik+y+SXKOkDeauG5ek1TzaTbRBLEwIG8wSRDHpv2lbpZ6mqsvmUPvrXWIF4DU2ECesThp5z4yWqVGUjSDpSIg/0pG/Uj4YRKNEQWaQIMAdf8t/fGOjhRJ5JNUxkp8q1KdHx2UVFIJDUqlN1uJQEA6gzG2mJsbdqh4ooQlQ+obI3mmN57R7x0xV4bTDPpIUg06liJBMHSffJ36b49NzAVpeFCtTKzoddcE76WYa0YdCD064FIDej1Q4+wguI7xv8R0wQzGfZqQYK2hjdiCB2MGILCRPa1sCaoCoSpqOoMamiO4GkiReR6+mL/D8ufaAKq3szcx3Yezft2wrdIMY2wjllomnUpmkoqGm2lidNRYKkNqY3A0+zGxKr3FE8SKO6MxYJMhok7LEgWuflgXxquNYVIEDzEXE9hOwAtbucD6lZi2qbmPjEb/IfLBRpfgbrccqtUFGFKjSvsiYsd97GL72xLW4A65hHUqAwuWZFvBkIGYFiLWHW2KXBipzBbzEkltIE9Lz5tgJ/VsaTSzFD6pUSllqNTMPRLPUqquzAgMGdTKr7MD7Sx1wyQoqcJ4O2azK0707KKjEGRNwAD9qPgAZwz8+ZPLZemF+rVWpuRFVaiSjKCoUmorMBebQDPpAgydE06QMkVSQQ5ltOlYYmbtCgi+5PvwO5h4Bnj4n1iu701BC6jtElrFjp0xYGZ6EYknbtFH8UKHC88aFRjoWqR5QjixZutiCGAm4mcXqPPFQERThgxadREH0Gmx32wP4lw5zcamJCktEXAiIGxAjriXh/CKppvFF2sZfSTpNiZMfuj4STvh9E7sfcvzE1anNQ/ZDCwJMeaPedge+++IqPHQ1agNZTRlwqkQdLEaib+WdLHfuDgbwuwHuH6+WGrhvAcvop1Fpw5SCZkk+yfaMRIj3RhOF9FMNzlRnHMudD5mo+95kmTHQGLekxfGm8G5NotkKC1fbRhUOkA6m3g+WSuwI7CO+EnNcCVOJIlNlfW6PBElQCWZSNiPKfSD6YaeaOakypFPLk+KBLENCpNwI6tFz0FsBp9DpqLdilxzjn1POMaAUaXZlRgdMECV0kyAW1ACfdjQ+EcTVaQpSEfSoCtOxAuOpEbdcZvkuYGp5g5golRjIdWA8wO8GCQ3UN39+NH4ZxDJ52nYqzKLpUhXT3g7gH7SkjCzTQ0JkOY40KbaajkuD5NGnWSRCi1gbXY+nXEXKGU+s1mdQyIqDVpU+Yk6Qq6iADAjUbWPaSg8zZ2m+ZYZcDwkAppp2aCZb3FiY7iD1we5G4/Ry4arVzVbLVhenTZS9GsAuzWiWJgAEFd5wyh1Ykpu2aHzfymgytWqlPTUVCSVcuSOoIIGwvbthI4bURc/UJVtRdtJViBZiSWjcFREG0TjWeG8ap5qhRrUySlaLHcfZZT/SBkH3TjD+A8LbOVmpCoV0M2pzeFU6Qeklrdbm+HcL0iUZVtmg+Llv+5o/Ifwx2Kn/APneX/8AE5r/APHjsH/HmP5oj1WrrpLh1kCxYiAfXSZ9MCa/EwZRxoqCSKZ6x+62zCQdvSYmMLPD/pMp1MmrVNH1pWKVUVIIAY+aG8ullEGDEmMDs/8ASpQWmF+qNqU6kWV8OfVTMC3QWtGNT7I2uj7znmdFLL1I1eJWOoEGIZfKIG6yto3I74ucE4XRVHFSnD5kQUi4QCfN0WSZHw7YROJc8ZjNVFA00l8RSioshDNjqa/lJJ6C+2GrmLjWZyaon1rK5jUwWVUCr5pkMFJHTpvIxJwt2dEJpRpiPxOqtPXR848NiIcdjYHpt6X6YCV6xMsb9PcBYAeg7YN8XzK5urUrVErSKau+h0A0iEDXXqxA7364rZ3lSomVOap6vA1aW1wHUzEEAmRNpHY2ti/J0RfZDwLMKtRGcwq7mOhBB2wJJkCTeMS0x5WHoPxEYL5rl1aeVo1mJ1tVZXWQQFiRYQwaAbE36euZvQLqZxioBNlAHTpsDG8eu2LJ4nVWgiKCqmQX/eg2APpMGMRaaUVGjyoQAJa5M+sxbvtht4ZwNKvB3zMuG8YURTBmnBIvcFtQLTv+JwjCnQkacXs3mKRo01SgKdRfbqeIzGpbqpssG9u5GKNSmVYg7i2PLHDACXLlfTmEJMAkrP8AWBHy2w9cPz7HKjLz5krER10nz++NY/DGYoxHf0/H8cN/ImcqV86EqVCVKuWJi2kTMWnt3vg+mgx0xo4zn6dI0NR8vmsFLTAB9lb3MemPnM/M1GpTamju1RipuhCsJBYaid4J73kdcdneXabg1jVqzKqthARqiKTphiTDGwJki2AmSydKtl6rs9SUrLTpmIWKlOoaZIK9aiAHay4nGNIM5Wyk2CXLnEfDrgTC1Bob3zKn5yP7eIuIcYShUpmhS066KGKoJIa4ciSRpJUkEbgiCMEOF5M59q9NqtEmhR8Wm9BYGowQhLASoYwbTIN8BoSKp2e85wgq5amRBk6JjSesdIPbFd+aKyBKFKNTeyxEnzECBe0e188WOFcSFdIby1FFwfvv2/zwtZHPhc4HK60Vmj8FP5z642NvZ0SSUk4+zQeLUKeUy5r0NK1EXU1R0V6rGYPnYjQDLCFXqN5vmmczZqOzuZZiST6/xwV5t5gavV8NSfAUKVU2JLRJaD5oiB0i/rhfqkdwD7xho/rEm90Sg4ly2SeqwSmjVGMkKilmtvZRPvxc4ByxXzTDSuhWIGp7CO8bx67YfeW81l+GZZarnU9cmSI8RlBJEAkDQqAMQDux3MYzkBQf/DNczlalAjWjUiCCPERl7/vAHbGj8g5yg1Gll10+JoVnpFA0sRElnBklRIp01gAeZjgFzhz1Trq9HLuzBmdqjwQhU+z5KgtVXygOmkiIk4UczUd2ptPmJVQwVUI6C9MD57nrON9kZaZq/Ds6OFVMyv8A2RtT0CDOir4erwjv7Xsgzuqd8AvohW2ZY/6lZnrDk7+8HHnglBny/n8QuPK6u5ZTB3CzF95ifvwxcncNSilcIukPUBIkR7MWm8TOH/8APK50DLCo8kM2r3/MY7EWk9x92Ox6Zx2zHqmlAwQCWYkhbgfiYUWE3thYrS9S2om+wloAMn3evTEjlWUhg2qdIbVAgH7Q9BYRbGlfR5yzUydVqzGmzNTKKtybkGb20Wu3YxjzcmTVHTjx2wR9HfJhzVTXW/0dRcAxrNjoEbLESd4MdcE+fuWmWmzUeHpQpU2nxqdSSV0iS9MmYBtq3EHvjReDcPFGmFUQqzYCACbmAP0JwD5v4h41Gvl6Dq9Uo6+GiO1SQL+YHSsTJm0WxzqVnS4KjLuV+D0s3U8F6roXGhQpg+QBlkEXUmQBvIGG7mzhFajwgZVSjJSqBiTIqONTN1MagWJ0jphGJzPD6xXUaVSlDR5WuROq8rcRHS+CtCrmszl61VnZ3ogVGerWiaZBEKrCdYKyYa9hG2KOydqqFinlmo1AWRgwgoCLTO+14m0emNCzXJ1WpkdVVjTqBzV8MrVqtARtIhFbQxJ2mBHvwj8O4kTVDNDhTq07SVuILG14E4feZecs8E1imtFQRDpW+0dgTScap2PwxndgVUZoKEkDTJY2jUb7e6/59MF+Gcz1EpfU1I+r+J4umBqLgCfNvFjHvw98h5KlXylbM/Vqb1mqOpFRNaaokeZzKy7BiLiAcC+LZLLUcrmM1Voh3TMNl6K+xBUwaj+HBZiQzBZCqAAAJwaEEvimYpHUCrCqpiwGk3+cRce8YqtlBpLAizQQQe28xBE2+VuuPtWudWuovtaSItbpHwAF8G+C5AZjNeFrdEDa6aQWIU+cG9pKmLzOrA+o32YArUoHlmZgqdx2xd4VXFANVb2l8opnUrEMI1Ax0OHXjhyfh1UytEGlTKirWFtLGQoptPtahuPLYiIk4TxylmKirURhUVjAJeDAvPmtEXsTF8ZOzSVGicOqrTya1DWTUMsKi0tYLr5mZNU3LnXNhso6CSvcP4Y1fKVqFNS9V62VWkAY8w8YknuoQPPbe2F3NZasK1TxEYuGGs6Z8zbXFvMdu/TGn/RhyzXoPUqV0NPUqaFYjUoOsSRupN4BvG+A9KwqNvsoc68ANCgq0Mu9TQqeJXJDqBS1Mwpo/m0BzqJmAGA2x65N5sqZlarV6+WV6cKhqCirG0yLCY2336Wwb+kXmujlSyVNTs9HwwisgLCprkvrBhRpWNIEk4Q6f0T13ydKvRqI7OiuaJXSbjZWLFWPaYnaZtgdoN09DHyBVpa88jGk3ssoOm8NU1FAx/djabEYzvSErssxpcgR2BP3R3wd4R9HubqsqvRFIIFDVKlh7RFokljOwiIvGBPG6C08zUBvc/8AI+/f0k9hiq6JPs88DIq50FwCA4sb2VWMX6eUDDrm8zSoLqamILX0qAAYJM7CQomN+2EDglJxUlZWoHBAiSIvt1mQPUE4beHcvV88mYNZalKklVWinSNZmYTAVVMxpa59w6YlOLv+F4T1Xs+1Oci8rQUBmVyGNyoUEs0bWUTuR+GAFDl569CvmqLgplyTUFQwTO5pwCG31GYN+uPXM1ILm6oenEmdLI9I366TBBI+Bxcqcf8Aq2RbKUQAuaAqVS0lhsvlJiNWm8zt64ZJLoSUnLsXKLgFCDEqfKDcfmBN56z6YIZZQatGfKshu/cdJPSAN9sDkIF/178XeEvoqKx+y6OYufKQTF97bTeOmCIaWMvQpZMVDWRGWmXLBlJdj5ghUGdRJ0iYK3B7Yv8ALeZmmxuDqA3HRQY2jc4XePcSVaXiVKKVVYxIIvMtJkdT3vP3lODZk+EzKiKrebQWEt9kGQpEwNvXFcVcrSFlNuNDL9Y9Pwx2Bn13/Vj5f/HHY7Lf4RMs4DyrWzlTTTBWmTDVCLDuB+83oPjGN14LwNKNJUUWVdILGWMWEn3fhi5lOHqlgAOnuHp2GA3NvHzSApUjFWoDB/dAF2t6wB6nHkzla2ehFcQPzjzBVRtFBkWmVqBqhYTrXy6AAdS3OnVbzW95DhnFkprqpJHjBHYxEVIIqBiYuCIsYFhjMecOLKIpKSCugIkzopqttREgsznV8Z2Aww/RlxFcylWgBo8OGVNU+Vj5oJA8qtFj+9vhEnxsykuR751TJ1qqVM0SrhBTV0aL7qz+UiBN7bH3YsZTK5aiP5PpCoz5mm7VHOh9IKMBUaAGZQBIVIgX6jHj6ROT5oCrSnXSkn1Q+1a8sI1T6EYQOA51FrB6tSpSZVUUq9PzGkyQFLKPbQr5SJmO+2KRVoWbp9F/nD6PamTUPTOumVAI3dCtzOkeamd1qC0QCAcKGVbURq9kBvnFo9dsa/neNrmD5WUqQATBAiJKhblQWmQLduuJ8n9FWWzFKnmKICyCKqu7AKVaNug03IJ2gjfDRb9iSSXQr/RxxavSC02Y/VqlT2YEF9MapibEIImDeRhx5s4HTzNBw5caoZiIu6iA0GbxAmxK2MwCA+f5cr0cklYqtMCoFHmAIFSpC6RFr6DJjYzgxS4rVr0adP6u4qEaajMNKKRFx0g2PTfAld2GFVRl3GeT3yyB2IqU5glSZE2AIIsD3FsNfJiJ49KqttS6H7HSpbT7zo0rtB72wWz1DxKNRDbUjL7ifzDR8QMI/JnE9NagkiGqICJM+2pv03n5nGydWjQ7NE4lyRRXhbUhH7Om1ViTpU1AJLtBEkKCiTYBjYnGVvn61Agh2p6kUqpuulvMIXYjTeY3k741f6SATl1XakXpa1FtY1gaS8+RdzIBkhe+FznnhyrkEWmuunTWkiuwDME1ErDASbtFv3ukYSE9bGlC3oXuAc3Zpa9N0cVCWVWlBdVbVA2v5ydQAI6HG+5AWJHVm3sdyB90YyHlT6PFWtlalZyjFRVajovaowAJBgL5UmYN9PfGwo4QSbBQSfgJP4Y7IpcTnbpmHccr1KGeqZqai5bMZiqhqUyC8U3KsoZgQDbUo6iANsMHIfGqqmrSOqrSWowBM6tbeI/2hJBRCWU7RMCZDTyvwVanDaFOpPnRakizBmY1Q6no41Ag+/vhQ5R4U1HinhaqpVazuXaP2hRH0Cf3jrfUYvb4JLH6DGVOx8ymbY1PEYaFZQABsL2PcjpOM85h5QH8ouWUigyrVC7A6rMk7wHDE+hA2xo5ybGvpL/sfa0AQZJkDUN0F/KY3HYjEnMHCRXp2I1AllbfpcW3U7H4bkYfHBpUzTkm7Rn1SEEKsCPZURPbDEOYKPD8kalQ6hUuFWCzOTeA0iR1DRAHrGAlBZYlhpK9CeoMH5YHcaVSugwQ2506vkGHXuBhckLNCVBXjfLa8YppVR2SoEXww4gFVeojgimxUanEyoMQLXxlJSKbEtDK0aDv2IPY6rR6E40fk/PVg1bLU4Ch2CTYgqo1jyQQWmT0kX3xX4pwSk1Sq5RWdgwLAR5iplh3MzcycRjd0UkqVmeC9oIJxay9MsQJA1dT0nf+N+2COX4UqUmq1HQsFmlSR1cs37z6SQlNRe5kmAI3xDkaQSGLd7QdiPx9+HED/Gahq5IGwBfSe0rK3MblSDa9r4ZuGVA6SFC+ZoEzAEeUmxPaYwt8WypGTq02gl66soFzDMszAgQEJ/tHDPwrLDXUPQVKojp7Z/XphsLaeibVKmGPq/ofvx2PUjuf7zfxx2OzyMlxQX41zDTytJqtV4A77k9AB1J7YyROZalWsa7qNVYkAMT+zpIbQRt5gzsbg6PfgFxzjVTNVC9Q7SEXovYD1PU46u2lWA/dFFfcANZ/EH1qH1x5vD9O2U76KOerGsz1TuxnbYWA+MQMNf0Y8JL1/FWoyaJAKmJkQb9vTqRPQYVUEUi3XR8xP8ADh75GBoImsMFJBnabA/mP73rhn8UIlbNOTgqFIbzdZHtYzr6SOF0adMVDTKuHUIwABJMmGGzLAPqLe7Gm8MzC2tExGF/6T+XzmsoZqJRWi3il3B0wFZY8t5889dtsTT2WcKRjvKGfNHM/WzRWutFWd0LKg20qTqmSCZgAnthr4d9LFb63qCpRoVdC1KY86zca5ZbTMEAC0dsIVXhBlQp1sW0gadN7b6rAQRcxviso6EERYz8jPxxYgzVuO8dVshSyxWorIU8RiP2asqmmp1QLkkMYm6KepwzZbjKvXCLTFNPCCqNRafD8qzbfQYt+WEvLM2ZyKz7VSiRc9YIB/vKDi3w/Pnw6NZblQrEdxEMB6xf3jCy6Gi6Yx8cyIQmoLKwk+hj07j7x64W+JcpUnahm6ICMtSmXVbK/mFwOjTBtvfDJxHi9M5apUaCgRmMXkC9v1vjP+D89o6qlU+GwZWk+wSOk9Pj2xBuVaOmo3saPpQztWnk1am+kFtLwASQRqXfbzAbd8S8h19fDVA3o1KgAN7BtQ39CPuwK+kTiStw8AMreI6CxHQ6p39I+Ix5+i3iINKrTm8q8ehUL+K4FfAH+4xcsZ5GzFRZ/aqz6pNysU2pH+rK1F9Gc/vYZeYNRy1ZEYBmpuEJ+ySpAPun7zjLDmhT41AJFgh07ywmPUbAg9PhDpQ40+Y4iKCktQyyl67aYDVLqiEjfQxJMbspn2cd2J/FHJkXyY1ZFFFNFAgBVUDtpGkfcPuwk8S/ZcTDG37Wmx9zAAn5E4eaQu3Y3t+t8I/PtMivq6mmIPfSSP4YrIRDRxvM+B4dQgada03noGJAPweJ9Ce2JzxFVBd2Cqqk6SumwG07fI4g42Vr5NmNlenrJgSJTWCOkhtvUYx+nUqVCX0vDkvCyyKZ1EoFtAY7gdNzY4DlRqGnxi5LNux1e6b/CNsUGfVVI/dj9fPEGV4qSsaSGOx6TsT3B9CMRUaDeIgWTUYXjqBuTPT1OJtmoqZPNlKleqokJVrs243CxcdZAHxwbTPg7bD8f8vzxQrcnZhKdX9ov7TUSoZoM9D9kyLHA7OcQ+rPDA+GQdLfeFI7xYHqIwkZKykouihxygKTMixpcMyiDMNaO1jPyHfHZchqeq0CAfQ7R8T+OJlr/AFpWqNSnw10r52A/eMx2ucXOF8IKeepQA06SHid9puYJgkT2wrkrDxdHqpmnDZem3t+PpaLjy+WAfUWt3PfDVw6p/OANc1KkT31GRhG45m1p5mg7Top1FZrf0gT17CY3xoXCEDo03Bd4+DHbVfFsWieTZL4D+vzx2KPh5/8A76j+vhjsXtkqMqaZMkb/AJ4sVnLNYGIt/aJYnsDJ+4YrObwLSTbt7sEctRkR2/XzxzKNl7KqZVoYWuDJBmOv69+NT5H5iSvSq0ahVSi60EwAAIgf1T5h1ExjMmRqZnp+vvxdyebak61KZAKmRby3FwQPssLEdicaUE0GMqZuWVqmF0wHgaQbhpuBb1/jirT5VaigRaK5qpU1GtWzDyig3ICmzCbBYEAXPTFXlXja5xUdFZfCkPI9l4HlnYwJMibMOpjDXneK0qVA1K7IiJEs4lR0G25JtG+Obp0XbtGA8y8IqZXNhX0ZeowLf/TsVUqd2EMYQ3XSCCL7CJFZymrOwprJMrqKhmeIdnGonS0Hp3ImcbFT4DkeKs9VkLFYUOqVMuSIO0k60JJIsCDHTChzB9FmYovqyk16fRbCsnSDcaltMg/DD8ifEock5yppajUuKYVqZjYSQVnqARbrc4J8IWBVpX/ZVXA9x86x6XxDwDh70FfxjFRiBpBkIF2Eixabkj0x6WqUzb2tVpKwNxLUyVJEj92L4cmLXO+bq0z4Acig+lwloJ+1eJgGDpmAT8lGMalxsAoGOWp1z7EVCAFvOrUL6ReYI6YU35PZgWFRA+5QK2kT0BvbptjJBkwDSyn7MvFgwW2+xPytHwwU5a4m9GqHpMNQDr0IMiQCGIBvFpG2KuWzHg+NTeW1EJpW1wT5p9Le8H3Yb+TOS6WaWgzB2arVq0lBqBEHhoHklabPcExB6YFG/qF3h9OvmM2lRjULPDMyDzxGkkaVOny2FrRbG18v5WjQU+HFNNgrGCFQkAnVBvd5O+qT1xVr8BXIkUUCBSNQCBjG4hixJY9ZMbx0x88Q9Pw/LFIS4o48mdqVF/jHOuSyoBqVZNjppftGgiQTFgsGxPcYDcdzhzmVp5qlQqLRXURUfQAykgSFVi0Bh1HXGZc+ZXTn6oAEOKbQLWgCPuj32xc4HzDopaJzNWiiBTSNRRTDai3l38kdDebnYYzm2dMUmrHDjPElPAijEeUrT/u1AV/3CPke2EjileGCoWpgA1CyBl0qSSO1pgdd8R8Q4zXrDwaU06MglJDSQZ1aiouDsLC2KXEKlWrUDstNfChSFUKNpkibset+o3wHKxki5RzJaIr3kXYAz33Xeepw18kcIYVDVqatFUwjMfaCiBBAjTqnthKXL0ViQWINtIKgetz/AMsafykNWXylKJ0rrD91aW0+8MSoJ30+/Esj0VxRtkfPHHqmUBZamTRDp0U3Beu6mPPpDQFmSNR26YznjvEDWpNqqBmkPHh6dug022J+Rx+hM9Rp1EKMED1VdRqUGfKZuVMgLJg9JtjAeZ+A1sjWalWYOdAZW1NpYGYIkg2Igg2EXwItUadhHljl3NJUFHQX8ZEdQLpocay5f2V0jSCJ+1GNZ4Lw1K9BwRSdddzHiIYAvfSGtYN7O7b4w85xly9dNBqM1OiVdQT4R1SfZsAyytx1AxtfBc0mVytTMh9VOnQpu51Fgzin5t566UAFhEQIwGqMpaoy7nbh1HLZ11dTUVSpWmxcM4KqwFgIWZUsTJ6XGNF4bwr9hTrUQfCqoKmnVqKFgGIBbzMt7HcAGZ3xkvBc5mK+akxXzFY//dVagMAnTFSwgCLEdtsaLytXo5rNZeS+Xr5fxC2URAtJ3KlGdBMrb2qcE9rSTVS4sSrQZle4+WPuCP8A0T/1y/P/ADx2Lecl4j86128/un7zb8MXKCEgb22/Q2xSr6S/lkAGJvLRMneB+vWGDI8JeqFNFSynqxImN4neb7bdYxOM0h+JSLsL/MG4P+eLOUorUdF1BQ5A1n7HeY3A6dzGIM0SCACDIBAB9O5A2xJkqIi/W5/h+t8VTvoXo37l/hlPL5dFC+FTRTZiJHVmci0m7E/DpjEue/pArZyqEUEZRXDogBl4JALncmLgbCe98MGf59qPw1sqQTUMUzU/1XUHrrsEnqN74RjSJ633HwxBY6eykp2MHJ/Nr5HMs5mpQqhQ6LOoRs6k+UEXsTeSMa3R5mTMU1OWOsOPat5bbESdL7SDtexxhNISojpI+G4+44afo5oipmKlE1q1J3RXUo3lfQTqR0PlYFYPQwDfAnDVhhNrQ1Z3ILrZQVYiCYgm8i/XcH7sL/MNHwUp5jzaqTiQdij+UwPQ6TA3vgnz5xs5fO0dKqf2bGoq2DBnMDrBBDETtiLiudStQTTJFVS8RBhZn4zI+GLQfwIzXyBmQJrKWqEsQbKDAgDa1hJ3MYuLQcQYMAEgRbePvjEfLfAMwXBQaaYMlohABtE7se3zw+56iWgIAYABDdtzJ2Bvab9cRciqRm3N+TQ5CpUemhqroKVBZhLqpEjcRO8/ZOEvl7iDLXyyGs6UvFpsQrkKCYV20gwDpJBPYnfbGr8wcZolKi0FWvWfyeHSDOCeqyFhtIEkLO243xmHEOW2yp05tHpVGQmnTsTuBcLZVInczYG2AnYars1XJ8MqLXrU3ZAqEEaUgwZibxNj85wbprlxCeKztp1FUEyN4Glbk7BQZOEHlfnWnRpDxWl1sL3aBAEmYFoE7T8yVDn3KpSId665iuwNWpQFI6UBnwqeup+zpgGAdMnzEiThKdmePHV0KHEeM0zXrVK1NqlVDoWjmkgKrGQGIcEOtwPLsZnqeTOUnVQaFKlUG5ozpII/pEnV1MGOm4xY5/4dSTNlcuuvVFQ6Hes+qH1EtESIkqshQOmE/NZyU8hMkgCLk72xRMWqGZaWksVgmL3uPhvgJXY63mV85IBPf7XxAA+GLPC2FN2gyCo1H13+4yMD83U1VX9/5YawHoN/zxsv0YcNK5NKrkwdTgNsqXKgeh9r3sdsY1QAldQ1AEEiYkdpG07SNpxsWf55yr8LrLlyEq+GEFBoDCfLYCzrBIlek2GJ5E2imNpAPlPnLx8zUNR9RqOGoKZkFVcArNlhCVI64n53rNmqmXy7AJ47hFrVF16NiFAGxZoEjuTjO8tnGpClWp6QyPqUKJA809TcdIPS3XGscwcI+u5OlURl8QJ4lN0BVdRYOG0lmgwANzufTCSVNMeL5KhS5cyWY4bxBaVSWFdWVdEstUmNFj1DgAzsCffh6+lKp9W4KKIN6j06drA3LsfcdJPxxb5VYZtqdWogFSjIad1qMsOB6RN+zYX/AKcOJT4OXUA+SpWbuArKAfuPwnATuRpKlQufQ1l6ZzdWo92RAqD+vIY+/SI9zHGk8w8nZfMRVKDWkGf3gPst3Ui3cbgjGR8jcAr12qPl28Oouko5kK1zK3s3c9u2NKynMOay7LTzeXJm2tCCCOpuRb1t7sUlBt2hYzVUwv8AyXkP/DZb/wBpf4Y7Af67R/eb5D+OOwvCYeUDJE4HqBg672INoMye4jf1w75TlfNVcmul3ZCy6UCKoFzrHlAhBYgbTNrnHziHI5yroPGdxUbylJWSfNDAyBYbA7DpjROG0hlqGgtA9x639564SU7KRh+mP8b5TqUVd9INNHPmEgkTvpO0AbzEHbAZDjUud+Kp9SqMdcVA1NCyMoLdN42g7TtjJfHJ2x0YW62SzJJ6L9Z1CAu0Fo0KI80mJJJhV3g9xeMV1QxPxxAidZEnv1+eLWVESIIjFkQZFRUgntY/iCPeLfdiTL8SehWo1qZAZWsTtIg39DBBHUE4+OIcjuJ+/FfOL+zO/lINul8CXQUEOZeZhnMxUrhdAbSqKTJAAtJ2mZJjvivwLjb0KrFtTUyCsTcEx5gCYHu+OBHDKD1n00VLsegG3qSbR6mMEc1w2pROmojITcSLH1BEg/A4XpUa9mq8J+kLLqKKBWYGS24K2EC+7GTcbQYucFKXE2FGqzaahYO8dCTdbG3Ye4Yx3IVLC9wfj3BHuw7cFrHMmmiWJIFUBohRdiAO8ADpL4jlxvjaOjDJJ0x/5Z4ai0lKqFYU1p6h7RUS0Ana7Fid5PoIzr6VuCgV8scvQ1PU8aRTFRmY+W5tc39oXxoPMfMdHh9AM41OwOimu7EDadgBIkn78IXKvMdapmPrdfNgKAUaiq1mAFQxv7CXUEFJjT2xPGn2Nka6FXk3g1GvUjOLUVWVSjampz5jqKmIJ23BEA7b4E/UvCqZhGB1BwikmY0tckiQYWB7zjYeLkuGHhQrjzFwQsE+2Ax0hmU7qAJJO+Fqly9l1bWtID0JYj5ExtikHyIyXER6+czKV6bh6imiE8Jhcoi7kQTAGqYPRoONk5g5OyOYptWqImq58SlC+IzAQfJYzY7Hc7YVP5KpFtT00ZgACSLm0D34+co59EpVaT0y5pvURG6CSSDANt49wt6GUX6NGSvYkHJ+EWVvaWx6D4DtgY6+Zp3nD7zhwoGktYWYWYd1JAX4qbe4xjPzU87wCTqawucP0J2W8uR8MfKuYYOChKspkEdMSZTKCB5zKrLArHSSR1MWG2/SDOKlSmUa/X13/wAsGwUWTVBpnvJPyk7D3ffhy5Y+kmnlsl9XqU6j1EkLBAUiZWWJkRMbHbCd9Uih4oYeaq6aYM2p65naLxGKdLKsWAUSTFvfe/wvOEcU+xlJx6NF+jzn1aGczFTN1AiV1mysVDqRpAVQT7Pl+AxLxWp9azdTNVgQjLop0TH82BEv6tdtM7m/bADhPBgsMSC28wYW3T19flg/IUfr9R/DFoY1diSyNqgzRzMiDFthFgNgI2j0xQ4hRg612+0vzMj4nb1xXy2an3/q+LaZi344vSJWReNT747E31Sn+6PljsajWNHEOYKQZNdRNQu0EEgx1C7GMFspn0rUSVIamZElTBixjULj/PGXpyWHatqzVM6DbzKCRGr7ML8fWOuLfL3BVpZhRQqq9VpTTqhWBEkE7QAJ26Wucea8Oj0Fm2HOfG8bINQpZd6xUowNK4pwSQSq+aNMja8/EZJRUT0Eb/r+OP0hwfJGkGLRrc6iR8gJgbXOw3xV5i5Ry2dQrWpgN0qqAKinuGiSO6mQcUxviqJZHydmA6ANj+eIa7xLTpIvNv18MW+IcLrZfMVMswZnpsVhAPN1BAuxBEH44FcbSsPaQqovB69zv0+7F29WSJslmlLA1mZV2kATE3tM7jBFqyRUpqhbWBvZZBkEkXje4tI7HASlkKqorkAlSCARcSJAY7TEEKbiRt1YeF8wDKUS6Um8eqGCMzEJREFSVUWZ9zcQJHY4nthIuX+JjKKQqBi3tEGCew2iN+874feAEZ6kTVpKKRMAOA2qOvooNg0zv2wO4NyVSUB6suwAMN7K9dvtN/Wt1wxpU6AQBso6+s9vX8sdShrZFyBlf6P8qT5GqINyEiB2guCQPQ2wV5O4EmTdyz6yxADFQpgbLAtuSfXFylJEWje2366Y91awALE9ZJ9Bcn4R92FyY1KNBhkcXZnv0ocR8bPlDdaKBfQE+dz96iP6IxT5eMeIg2Oh/gjAkz30yfhgbxPPGtUqVROt2Z107yT5QIG8Hf0xNwnOBNTG00qqybboVnsDq/xDEEuMKL/aVmjcS4XTp09KFwqAQhdmRSDHlDExBFhsOmBbZUsN7ehifl1xPnc8aygL9oAntcSfXe2IshTMRoI3NmBt8T3nEsN7bHzVdI8HJeUyzDpe8WsZMffY4EZCq6ZuujQGfTUEGxmxKz9nVfSdthMYavEH2gRFrjcfn8yMJPFeFaMwuZrODQ8dKZW4YILvGmJEFtpPmnFZOiKRd5lz+qmQ25gAe4z91zjO8rmPbvp1arkSY37j9Rho5m4tlzmiMorFKbMELOW1DrCkGwMw7GTYxbAKtkPKXLKC59iQ5C3nUAdQggdZMz6lbsKVF6jxhfqngtRLOX1vVLebStxTWBtaZJ3xzcTTSAsFAT5YEeu/XFF3BXSB5u5Bv7h3n9HFY8PYmCQoHQXP3A364wRlpZOnUXRACyWsSIJADNA38g29MQcM5dqsWZVfSpKrMHaVuTAgC1sDqFEhgwYk99UemxA6YJZOo1NgVYqTAiT3i82+J64NgoLrks0loESslBrMegJibCTMCcDMrRzKsxY1WkgftFNhJ9k76jb2bdDhp4TxY19apT8yLqYT0ESRG4BIwd4W4qCzQeoWB+U/fg2zUhMXl/MF1bV4UTAqeXff2muOhEbe7F2vmjTbRUUg9INj6gnp2w5DhyiTae8X+e+BPGeGitCsCb+0LFevvvt+rZSaF4oEfWx+63zX+OPuLX/Ryn2f/wB1sfcP5JG4Ipcb+ivPNmazZd5pVDr11nCN7iAOneBMbYY/o++jhstWNXMuXrUx5QrTSGsET7ILNpJ6wJGNKqd8SBbme/5Y5bZQiWj6Y7RiZmgYBcVz+o+HTmSZc/uiZ0e87kdvfgSaQYq3QofSe6U3DKIqVael2UC4U7Md4gwY9Ae2M5zPHKBbTVRc0mmLhqRBAvoKgwfXYne2NwzHC6VTzVEo1KqAhDWAbTPQSJA6mN8JH0mVmpZdV8SlrdggShlbsJBYK7FiCF7b/E4ZZr0F4q2UOQmL5V1aILmBpAlYFyPtXtqIgx2GB3NHJn7bLihPhksCu60xJZmB6Lc27xGIaPDKlBzY5WpTXxGpj2aYKrEEkzKxPVmMdIxc4fzktZIqnw3U31CJ6z6GBfp1nHXFqSpnNJNO0M4rCCJgDcR+N/ie8RiTK1Pa8pLH5d9z6Wj0MYWG5mokrSp1A7sYhQfebkAACJJ7Tvg9kKzBCAbepkjbvcb7jF0Rdl6tmDGmACd47Rtilxu2TryxDeDVYR/QAkegOrftbFijRv7+uFrnvjTJVWgnsmiyuPR2Vvn+zG/RjhZukGCtiZ4RO3b/AJYY87lEOVLrlaoGhYcU5DWkvrmAo69TMYA5TMRbZh3tMbfd264OcX5mnJ5bLgxpQpUAO4VyVGlSTEQSTGx9+ObJ0dSu9BThPEaH1ZGq10puspDVAZCwAdJ8wne1sM2R4YGQOtRWUyAVIIPuN/TrjPuDcptmaqUUVTUYa3ZpAEezqI6RciJ2Aw08E4MvDsy+VqVkr1qpVxToU6hKwpu6gELYzv2nEqaGew23CGLXJ0gW02M+8z+Hxwlc+5ypQqIERqSKjIKjAFaniSHAmf6Ik3ME2gHGi0jc227qRj3CumiqodWHmVgCD7wd8Zp9mVH56y7yxU9h+A79f1fFwKQIBgG4H3GP127DGrZ36LMlUDGmj0idilQkL/ZqSCP7XuIwncS+jfN0iTTVcyijdDpf18jG5/qk4CkjNCwzsDbt0t9369cfaNUHrHvMfgceajzLbAWj1Hoev4Rj1TJJm1uvqemHASZxfDAJJuNpxCa7OwA3M3uJ679p7YvZyslJqLLLzQRnGs+VyWBExKgQtvXA/NcRLlGUeGUGkFSdRkzJPe8WwDGm/RDwVlbMVnj2VpqIPUyxuLjygT78OtfltGJemPDdt4HkP9nofUfLCX9GmdWhlga1YU9dap7ckGAouSbLaJ7+/DsnN1BmKpXy4A+0S5n3BViP7U4Nm4lX+SaqdA3qpn7jBwJzqnWQZmNiIPy3+eCWY5jqktpqUNK2mmC02mQX7e7fA/geZq18yErN41Ng2rWqRAEiNKC8wPnjJopLE4pNlLxR3X+9/njsOv8AIuV/7tPl/wDLHYNkbC9OsGTUOv8AHFhmwo5XjootUQhnvICxYncEmwmxx9q5ytmbN+zp9UWb/wBZtyPQQMcvkVHT4ZWEs1xXxmNOk1h7bg3I2Oj0mxYbTbecVMxm6eXSWKoon/P1PvxWzDhAFpg6tl02O3Q7ARvNrXFsInEq+YzreBlqg8rDxKzREg20wLqIta+56Qv32UVQ0NZ56pGTlw+YgSfC0oAJAu1aAN9hex7Y9LxqjW0VqkGojEpDa2pnREK3qWJgW8uFalw1sgRTWoGFUE+JUn+dvqUgGdLghomZG9zhXXOBc2Ud/EY2DlQoDHzQANpHe+3rikYKUqTElOk20Mn0pFc7Sptlm81LWXFwWUQR0uQQSB6k2OEY1z9UDVKZJ2FQ7O28NO6ooBgReBh5pdOjDqMVec8r4mSLXmk+q8xB8rfASD8Mdvh4x0zi8vJ9ATlPhLGs9aLBdKzvLAEke4W/temHvIULEmSPhBMi3fbCryfzFlUoolWp4bqLlwdJNzuARHvg4Zq3MGUUgCqrWLBafnMbk+SYESbxtikGkqEmm2FMs0vtYXJjCzxDgS1821V2ZmYwFHlAAAUCZnpOw3ww5biVN6Aq02DK4OlrwbkfMGRivw+gAwJ6feYuBhMsvSGxx/RZ5woZXKU1popbMMJHmJCj95heZuFXrhZrcKqU6k1goqFUIQkQJggMO5EEruJvBnD3wzgAbPZjNVrxVIpg7LEDX7wLDtvhB4rxDxsy9bozu19oNlmLwFAJI2nELLGicj5Oplc+cxUzWWelUVlqKjybkMNOoj7QBnti/l675ChxjOsA2YqOzUXBDTTMBSD2UmWXsg6AHA2l9G9A5Txv5QokmD4hC+B6gEMHn9RgDlsxkqFVWUV86q7p4a0qbdLyxYrvYgTafUGJuMcZGRpUqVM685VppWzGYqMS8uNYpq0wog3Ydx3sPyH0m5jUPtqRtUhj8GRVMe+ceebuYKeer03p5Y0AiLTKnSSwWdOkqOgMR2jtgZxCq2m4MfMdNzsO/wAN8ExsHAuNNWorU0MkyCjA2gwdxMdQYwaUB/cN8K3DeJacurGoWUUw7MbmyyR6GBt1OF886ZnVqQhOyhQ0ehZrk/IThJR9jJ+iXnrlmlUzlBSTQNZXZ3CgyV9glQRM7GL7bxhQfl16YDM2vzMrBFII7EWMzvtacNFTxqzJUr1HdxsGg23iIEAG4v8APbBDL1WVlYEAqZtJMxF9JAkjeLYyDJCHxLlnMBA60XKyVYGQVM+UtIG4a3xwHrZGpSfRUUo1jBiY3kR0O2+NV4nRq+FSrNqanTJ1SSUuNIK6jfTBb1DthN5vpB6tJgwIZJk7e2e36thkCUa6PHB+K0g1OnUWEVnYErMEqAAdyATf4T1wZr8XpTC6if6C2HxOlcC+GZEDqGcesdAdjc7g4tnKk7gj3AkD+7+HTDClylxrQI0VHO99IBPaQxsPT8cG/wDpX4WWGigVqsyhjrJWImCFCuFjt33jC3TyZB03B6z069en34sUJDXk/rt1HvwKQ7k2qDP/AEizX71P+5/njsVfF9B8l/hjsYnQ1ZbSCT6kn5495jit9Ci52Ub+/wB36kYE5fiCqApqAsSQEVGat8BGnY2YmOpFsGeG8vitPjFadM70VcNUf/bVB/w1gY444HezslnVaKnD8u2bLBCVoCRWrD7YF2pUj6/bqfAeqhwHji5am+pQoZhDaoBmYW8mw9++NC5wzqjKijl3VWcilKERTQKXqG1limpH9rGRcU4UzojnSC7pRpobGKihg19h5knsIx1KK40zm5u7LvMvHK9amSlE+HNqskgevs+U7i+EOsJY3BJeSwOoTBNj1xrPIfL9ajnX8joa1JgJKgFkZC58rEH2rHsfXE30n8jItBcx4Qp1BUUakiHno4FptZoJHWxsyiktAlJt7A3Bs0K6BwROzDqrdQfjcehGDooK6PTe6usEbkhlFvf19+FnlrlfNZfXmDTDZc5dahYE+z3DER4imZQmYBjphnWqyZN86tM1KaEhjqCkRZiRHxt32x1RyJx2c0oNPRldWg1CrVpN7VNmQ+sdfiL4n5apnVquL1AdPtGQev7uxuLwRO+I+JVPGr1az1qYNRiSFR46bEibbX7Y98JYhvL7BZgSDERbbfYnfuemOZl0M/J/EhRepRrOdAuNS/am+w7D3YaKXFKVQ+SrRG8S4sPQGDjMfHKu0glbQVvAki/qScXadCbyInrHu623wDDvxjKV0o5p6NWnoqjVsxZCYVtMeWCOp27YUcrwsKoPhN6FgwPwmwmNsDs5ABTSt4BgAgA7kkDoATf78XkommP2cz6NBjcT1Bnox69Ixglg8NTemD6ghQP90QfiJ9+Ppy/l3gD1/hb5YlSoSxcywIAKkkdOhGx3viCq3QAxe5IB+MfrbGsB4AXrJ6R3x6zdNfDqQyCFIAJlmMGAALkn1sOuIHHr8v8APHrLURqtJN+pPqfTYEzjMwycEroOGsakMIYJTBlpqCEQ6b6maah/dUDvGIkpikhJU6gBYQxHr2sItvhV+seFVFRSosQSx3tB379+lu5wa/lV5iFJOyyQDbuD2PQ/jgVYU6DIaGYe0GgqwlpBmG2AsRGnpjszn0pgs5Ww2kdbjb5fxwoPSrkgslQkksfK2lQeiqCFj1M9MV6eSMwQGIIOyn5nce6Ol8aqN2W+MBq37QOzAnURrOkHYQsx2tE7jvikKTE6ncsbAEkyL97gd46jBPKJKaZDAyx7GbT0jb54s1Mv7MlRa4mL736xabj8JBCeeGUTdTIFyJJv6Dqd5xcdYI8pFwZi8/P+OPOUTT0EHrta23u29ZxfqC1wT3EWN4P+fXbGMQLmXnctIG7TeBt1sfTfHU6pMSR39kd4N1M7/PHxQWNivm2mO4k3kxB/PE3gGJOmd+t79ZveZA+PTGMSwP3V/wB7/wDrHYvfVB6f3l/jjsYwT5Z3q+7+GLfENx/Zx2OxV9kV0Lv0j/6PQ/r1P8C4Wuav5xffR/4a47HYX9H9Gmcuf6fkv/KH/CuDH0q/6B/6tL8cdjsTfYSplf8Aq63/AJWp+DYCcP8A+r2e/wDW/wD1x2OxjMyOp+RxNw72z7zjsdij6MixX/7R/s1/4lPEPBvtf1Vx8x2EMS5n2z7k/E4Jn8/yGOx2CYmpdMVm/LHY7AMRVcWuFe3/AGav/CfHY7GMVftfFfzxNl9z/XH+HH3HYxg3wD21/rYHcc/nD/WrfgMfMdgsJazH80n9n8MUU9ke4/4zjsdjGCeV9hf69X8sTv7J9zfnjsdgMJTqe0n9r8MXMl7R/r/mMdjsYAQx2Ox2MY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2" name="Picture 8" descr="http://t0.gstatic.com/images?q=tbn:ANd9GcQvwJmzMcXKEZECC_FcPd_Uppox7elCK6Su-Asznp-r0JmY5RTXx8DEXPY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3276601"/>
            <a:ext cx="3581400" cy="3581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common origin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Mesenchyme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Mesenchyme</a:t>
            </a:r>
            <a:r>
              <a:rPr lang="en-US" dirty="0" smtClean="0">
                <a:sym typeface="Wingdings" pitchFamily="2" charset="2"/>
              </a:rPr>
              <a:t> is an embryonic tissue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From the mesoderm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Ectoderm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Endoderm 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degrees of </a:t>
            </a:r>
            <a:r>
              <a:rPr lang="en-US" dirty="0" err="1" smtClean="0">
                <a:sym typeface="Wingdings" pitchFamily="2" charset="2"/>
              </a:rPr>
              <a:t>vascularity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great degree of “non-living” extracellular matrix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What do we mean non-living?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8133" name="Picture 5" descr="http://www.x-rep.com/images/IMezine/Vascular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521039" cy="2209800"/>
          </a:xfrm>
          <a:prstGeom prst="rect">
            <a:avLst/>
          </a:prstGeom>
          <a:noFill/>
        </p:spPr>
      </p:pic>
      <p:pic>
        <p:nvPicPr>
          <p:cNvPr id="48135" name="Picture 7" descr="http://assets.nydailynews.com/img/2009/12/13/alg_snooki_jersey_sh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336" y="0"/>
            <a:ext cx="2233664" cy="167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/>
              <a:t>Connective </a:t>
            </a:r>
            <a:r>
              <a:rPr lang="en-US" dirty="0" smtClean="0"/>
              <a:t>Tissue – essential functions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Binds structures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Provides support and protection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Insulation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Transportation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Energy storage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077" name="Picture 5" descr="http://kska.org/wp-content/uploads/2008/08/blood-cl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3352800" cy="2514600"/>
          </a:xfrm>
          <a:prstGeom prst="rect">
            <a:avLst/>
          </a:prstGeom>
          <a:noFill/>
        </p:spPr>
      </p:pic>
      <p:pic>
        <p:nvPicPr>
          <p:cNvPr id="3081" name="Picture 9" descr="Download n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88440"/>
            <a:ext cx="2286000" cy="29695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elements: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Ground substance (matrix)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Cells </a:t>
            </a:r>
          </a:p>
          <a:p>
            <a:endParaRPr lang="en-US" dirty="0"/>
          </a:p>
          <a:p>
            <a:r>
              <a:rPr lang="en-US" dirty="0"/>
              <a:t>Wide range of varying tissue!</a:t>
            </a:r>
          </a:p>
          <a:p>
            <a:r>
              <a:rPr lang="en-US" dirty="0"/>
              <a:t>Different </a:t>
            </a:r>
            <a:r>
              <a:rPr lang="en-US" dirty="0" err="1"/>
              <a:t>structures</a:t>
            </a:r>
            <a:r>
              <a:rPr lang="en-US" dirty="0" err="1">
                <a:sym typeface="Wingdings" pitchFamily="2" charset="2"/>
              </a:rPr>
              <a:t>different</a:t>
            </a:r>
            <a:r>
              <a:rPr lang="en-US" dirty="0">
                <a:sym typeface="Wingdings" pitchFamily="2" charset="2"/>
              </a:rPr>
              <a:t> functions! </a:t>
            </a:r>
            <a:endParaRPr lang="en-US" dirty="0"/>
          </a:p>
        </p:txBody>
      </p:sp>
      <p:pic>
        <p:nvPicPr>
          <p:cNvPr id="62467" name="Picture 3" descr="Download n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3352800" cy="1859856"/>
          </a:xfrm>
          <a:prstGeom prst="rect">
            <a:avLst/>
          </a:prstGeom>
          <a:noFill/>
        </p:spPr>
      </p:pic>
      <p:pic>
        <p:nvPicPr>
          <p:cNvPr id="62469" name="Picture 5" descr="Download no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0220"/>
            <a:ext cx="2743200" cy="18477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r>
              <a:rPr lang="en-US"/>
              <a:t>Ground Substance (matrix)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Unstructured material </a:t>
            </a:r>
          </a:p>
          <a:p>
            <a:pPr>
              <a:lnSpc>
                <a:spcPct val="90000"/>
              </a:lnSpc>
            </a:pPr>
            <a:r>
              <a:rPr lang="en-US" dirty="0"/>
              <a:t>Fills spaces/contains fibers</a:t>
            </a:r>
          </a:p>
          <a:p>
            <a:pPr>
              <a:lnSpc>
                <a:spcPct val="90000"/>
              </a:lnSpc>
            </a:pPr>
            <a:r>
              <a:rPr lang="en-US" dirty="0"/>
              <a:t>Composed of: 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interstitial fluid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cell adhesion proteins</a:t>
            </a:r>
            <a:r>
              <a:rPr lang="en-US" dirty="0">
                <a:sym typeface="Wingdings" pitchFamily="2" charset="2"/>
              </a:rPr>
              <a:t> glue like function</a:t>
            </a:r>
            <a:endParaRPr lang="en-US" dirty="0"/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err="1"/>
              <a:t>Proteoglycans</a:t>
            </a:r>
            <a:r>
              <a:rPr lang="en-US" dirty="0" err="1">
                <a:sym typeface="Wingdings" pitchFamily="2" charset="2"/>
              </a:rPr>
              <a:t>protein</a:t>
            </a:r>
            <a:r>
              <a:rPr lang="en-US" dirty="0">
                <a:sym typeface="Wingdings" pitchFamily="2" charset="2"/>
              </a:rPr>
              <a:t> core (point of attachment) “GAGs” </a:t>
            </a:r>
            <a:r>
              <a:rPr lang="en-US" dirty="0" err="1" smtClean="0">
                <a:sym typeface="Wingdings" pitchFamily="2" charset="2"/>
              </a:rPr>
              <a:t>glycosaminoglycans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>
                <a:sym typeface="Wingdings" pitchFamily="2" charset="2"/>
              </a:rPr>
              <a:t>interlock trapping water)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Cell Types: Blasts vs. Cytes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Fibroblasts- </a:t>
            </a:r>
            <a:r>
              <a:rPr lang="en-US" sz="2800" dirty="0" smtClean="0"/>
              <a:t>cells </a:t>
            </a:r>
            <a:r>
              <a:rPr lang="en-US" sz="2800" dirty="0"/>
              <a:t>that produce fibers by secreting proteins into the matrix of CT tissue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Macrophages- originate as </a:t>
            </a:r>
            <a:r>
              <a:rPr lang="en-US" sz="2800" dirty="0" smtClean="0"/>
              <a:t>WBCs specialized </a:t>
            </a:r>
            <a:r>
              <a:rPr lang="en-US" sz="2800" dirty="0"/>
              <a:t>cell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phagocytosis</a:t>
            </a:r>
            <a:r>
              <a:rPr lang="en-US" sz="2800" dirty="0" smtClean="0">
                <a:sym typeface="Wingdings" pitchFamily="2" charset="2"/>
              </a:rPr>
              <a:t> </a:t>
            </a: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Mast Cells- release heparin</a:t>
            </a:r>
            <a:r>
              <a:rPr lang="en-US" sz="2800" dirty="0" smtClean="0">
                <a:sym typeface="Wingdings" pitchFamily="2" charset="2"/>
              </a:rPr>
              <a:t> prevents </a:t>
            </a:r>
            <a:r>
              <a:rPr lang="en-US" sz="2800" dirty="0">
                <a:sym typeface="Wingdings" pitchFamily="2" charset="2"/>
              </a:rPr>
              <a:t>blood clotting, release </a:t>
            </a:r>
            <a:r>
              <a:rPr lang="en-US" sz="2800" dirty="0" err="1">
                <a:sym typeface="Wingdings" pitchFamily="2" charset="2"/>
              </a:rPr>
              <a:t>histaminepromotes</a:t>
            </a:r>
            <a:r>
              <a:rPr lang="en-US" sz="2800" dirty="0">
                <a:sym typeface="Wingdings" pitchFamily="2" charset="2"/>
              </a:rPr>
              <a:t> reactions associated with </a:t>
            </a:r>
            <a:r>
              <a:rPr lang="en-US" sz="3600" dirty="0">
                <a:sym typeface="Wingdings" pitchFamily="2" charset="2"/>
              </a:rPr>
              <a:t>inflammation and allergies</a:t>
            </a:r>
            <a:r>
              <a:rPr lang="en-US" sz="2800" dirty="0">
                <a:sym typeface="Wingdings" pitchFamily="2" charset="2"/>
              </a:rPr>
              <a:t>.</a:t>
            </a:r>
            <a:endParaRPr lang="en-US" sz="2800" dirty="0"/>
          </a:p>
        </p:txBody>
      </p:sp>
      <p:pic>
        <p:nvPicPr>
          <p:cNvPr id="7170" name="Picture 2" descr="Mast Cell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16050"/>
            <a:ext cx="2343150" cy="2857500"/>
          </a:xfrm>
          <a:prstGeom prst="rect">
            <a:avLst/>
          </a:prstGeom>
          <a:noFill/>
        </p:spPr>
      </p:pic>
      <p:pic>
        <p:nvPicPr>
          <p:cNvPr id="7172" name="Picture 4" descr="Mast Cell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16050"/>
            <a:ext cx="2343150" cy="285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0"/>
  <p:tag name="CUSTOMCELLBACKCOLOR1" val="-657956"/>
  <p:tag name="PRRESPONSE4" val="7"/>
  <p:tag name="ADVANCEDSETTINGSVIEW" val="False"/>
  <p:tag name="DELIMITERS" val="3.1"/>
  <p:tag name="TPVERSION" val="5"/>
  <p:tag name="TPFULLVERSION" val="5.0.0.2212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2474</TotalTime>
  <Words>614</Words>
  <Application>Microsoft Office PowerPoint</Application>
  <PresentationFormat>On-screen Show (4:3)</PresentationFormat>
  <Paragraphs>120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Watermark</vt:lpstr>
      <vt:lpstr>Where do you find CT?</vt:lpstr>
      <vt:lpstr>What are the fibers in CT?  What cells hang out in CT?</vt:lpstr>
      <vt:lpstr>Connective Tissue</vt:lpstr>
      <vt:lpstr>Connective tissue is found everywhere! </vt:lpstr>
      <vt:lpstr>Properties </vt:lpstr>
      <vt:lpstr>Connective Tissue – essential functions </vt:lpstr>
      <vt:lpstr>Structural elements: </vt:lpstr>
      <vt:lpstr>Ground Substance (matrix) </vt:lpstr>
      <vt:lpstr>Major Cell Types: Blasts vs. Cytes</vt:lpstr>
      <vt:lpstr>Fibroblast—laying matrix </vt:lpstr>
      <vt:lpstr>Slide 11</vt:lpstr>
      <vt:lpstr>Slide 12</vt:lpstr>
      <vt:lpstr>Slide 13</vt:lpstr>
      <vt:lpstr>CONNECTIVE TISSUE-3 FIBER TYPES</vt:lpstr>
      <vt:lpstr>Slide 15</vt:lpstr>
      <vt:lpstr>Elastic Fibers </vt:lpstr>
      <vt:lpstr>Slide 17</vt:lpstr>
      <vt:lpstr>Reticular Fibers </vt:lpstr>
      <vt:lpstr>When it comes to CT you can have a variety of types….</vt:lpstr>
      <vt:lpstr>I.</vt:lpstr>
      <vt:lpstr>Slide 21</vt:lpstr>
      <vt:lpstr>2</vt:lpstr>
      <vt:lpstr>Slide 23</vt:lpstr>
      <vt:lpstr>3</vt:lpstr>
      <vt:lpstr>Slide 25</vt:lpstr>
      <vt:lpstr>Slide 26</vt:lpstr>
      <vt:lpstr>4</vt:lpstr>
      <vt:lpstr>Cartilagea special case</vt:lpstr>
      <vt:lpstr>Slide 29</vt:lpstr>
      <vt:lpstr>Slide 30</vt:lpstr>
      <vt:lpstr>Slide 31</vt:lpstr>
      <vt:lpstr>Hyaline Cartilage </vt:lpstr>
      <vt:lpstr>Elastic Cartilage</vt:lpstr>
      <vt:lpstr>Slide 34</vt:lpstr>
      <vt:lpstr>Slide 35</vt:lpstr>
      <vt:lpstr>Fibrocartilage </vt:lpstr>
      <vt:lpstr>Slide 37</vt:lpstr>
      <vt:lpstr>Slide 38</vt:lpstr>
    </vt:vector>
  </TitlesOfParts>
  <Company>Mayfield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Connective Tissue</dc:title>
  <dc:creator>mfcsd</dc:creator>
  <cp:lastModifiedBy>mfcsd</cp:lastModifiedBy>
  <cp:revision>57</cp:revision>
  <dcterms:created xsi:type="dcterms:W3CDTF">2002-09-13T18:04:10Z</dcterms:created>
  <dcterms:modified xsi:type="dcterms:W3CDTF">2012-09-19T14:17:47Z</dcterms:modified>
</cp:coreProperties>
</file>