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3" r:id="rId4"/>
    <p:sldId id="284" r:id="rId5"/>
    <p:sldId id="289" r:id="rId6"/>
    <p:sldId id="285" r:id="rId7"/>
    <p:sldId id="286" r:id="rId8"/>
    <p:sldId id="287" r:id="rId9"/>
    <p:sldId id="288" r:id="rId10"/>
    <p:sldId id="290" r:id="rId11"/>
    <p:sldId id="292" r:id="rId12"/>
    <p:sldId id="299" r:id="rId13"/>
    <p:sldId id="291" r:id="rId14"/>
    <p:sldId id="293" r:id="rId15"/>
    <p:sldId id="294" r:id="rId16"/>
    <p:sldId id="295" r:id="rId17"/>
    <p:sldId id="296" r:id="rId18"/>
    <p:sldId id="297" r:id="rId19"/>
    <p:sldId id="298" r:id="rId20"/>
    <p:sldId id="300" r:id="rId21"/>
  </p:sldIdLst>
  <p:sldSz cx="9144000" cy="6858000" type="screen4x3"/>
  <p:notesSz cx="6858000" cy="9144000"/>
  <p:embeddedFontLst>
    <p:embeddedFont>
      <p:font typeface="Franklin Gothic Medium" pitchFamily="34" charset="0"/>
      <p:regular r:id="rId24"/>
      <p:italic r:id="rId25"/>
    </p:embeddedFont>
    <p:embeddedFont>
      <p:font typeface="Segoe UI" pitchFamily="34" charset="0"/>
      <p:regular r:id="rId26"/>
      <p:bold r:id="rId27"/>
      <p:italic r:id="rId28"/>
      <p:boldItalic r:id="rId29"/>
    </p:embeddedFont>
    <p:embeddedFont>
      <p:font typeface="Franklin Gothic Book" pitchFamily="34" charset="0"/>
      <p:regular r:id="rId30"/>
      <p: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Perpetua" pitchFamily="18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50" autoAdjust="0"/>
  </p:normalViewPr>
  <p:slideViewPr>
    <p:cSldViewPr>
      <p:cViewPr varScale="1">
        <p:scale>
          <a:sx n="69" d="100"/>
          <a:sy n="69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89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7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800" y="5148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867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2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7" y="1066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8087" y="1143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87" y="593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318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81000" y="7318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2825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1407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38200" y="2116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38200" y="3464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38200" y="4173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38200" y="4953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048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181600" y="6272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77000" y="6653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828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33400" y="38862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38862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957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19510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0451" y="22558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9" y="2255837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03812" y="19510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472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600" y="960436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200" b="1" kern="1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Hj9ztIeuQT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6l8--S_cCW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1800-1914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Fill in the following chart with characteristics of the new Meiji government after reading </a:t>
            </a:r>
            <a:r>
              <a:rPr lang="en-US" i="1" dirty="0" smtClean="0"/>
              <a:t>Japanese Responses to Imperialism </a:t>
            </a:r>
            <a:r>
              <a:rPr lang="en-US" dirty="0" smtClean="0"/>
              <a:t>(pages 484-485) in your textbook. You should be able to identify </a:t>
            </a:r>
            <a:r>
              <a:rPr lang="en-US" b="1" dirty="0" smtClean="0"/>
              <a:t>three</a:t>
            </a:r>
            <a:r>
              <a:rPr lang="en-US" dirty="0" smtClean="0"/>
              <a:t> points for each heading.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Meiji Restoration/ Meiji Era (1868-1912)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066800"/>
          <a:ext cx="7924800" cy="4874180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6222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Social Changes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Political Changes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Economic Changes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system of social classes was abolished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all Japanese became free to choose their occupations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universal compulsory education was established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centralized government was established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constitution was accepted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national assembly was formed, of which one house was elected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200" dirty="0">
                          <a:latin typeface="Calibri"/>
                          <a:ea typeface="Calibri"/>
                          <a:cs typeface="Times New Roman"/>
                        </a:rPr>
                        <a:t>government enacted commercial policy to encourage private investment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200" dirty="0">
                          <a:latin typeface="Calibri"/>
                          <a:ea typeface="Calibri"/>
                          <a:cs typeface="Times New Roman"/>
                        </a:rPr>
                        <a:t>government built modern methods of transportation and communication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200" dirty="0">
                          <a:latin typeface="Calibri"/>
                          <a:ea typeface="Calibri"/>
                          <a:cs typeface="Times New Roman"/>
                        </a:rPr>
                        <a:t>Japan industrialized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 between Japan and China that marked the emergence of Japan as a major world power and demonstrated the weakness of the Chinese empire</a:t>
            </a:r>
          </a:p>
          <a:p>
            <a:r>
              <a:rPr lang="en-US" dirty="0" smtClean="0"/>
              <a:t>The war grew out of conflict between the two countries for supremacy in Korea</a:t>
            </a:r>
          </a:p>
          <a:p>
            <a:r>
              <a:rPr lang="en-US" dirty="0" smtClean="0">
                <a:hlinkClick r:id="rId2"/>
              </a:rPr>
              <a:t>Sino-Japanese 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Sino-Japanese War (1894-1895)</a:t>
            </a:r>
            <a:endParaRPr lang="en-US" dirty="0"/>
          </a:p>
        </p:txBody>
      </p:sp>
      <p:pic>
        <p:nvPicPr>
          <p:cNvPr id="1026" name="Picture 2" descr="Sino-Japanese W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3876674"/>
            <a:ext cx="5238750" cy="29813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00200" y="6550223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Chinese battleship </a:t>
            </a:r>
            <a:r>
              <a:rPr lang="en-US" sz="1400" i="1" dirty="0" err="1" smtClean="0"/>
              <a:t>Zhenyuan</a:t>
            </a:r>
            <a:r>
              <a:rPr lang="en-US" sz="1400" dirty="0" smtClean="0"/>
              <a:t> captured by the Japanese during the Sino-Japanese War, 1895.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8305800" cy="4525965"/>
          </a:xfrm>
        </p:spPr>
        <p:txBody>
          <a:bodyPr/>
          <a:lstStyle/>
          <a:p>
            <a:r>
              <a:rPr lang="en-US" dirty="0" smtClean="0"/>
              <a:t>War between Russia and Japan fought in Korea &amp; Manchuria</a:t>
            </a:r>
          </a:p>
          <a:p>
            <a:r>
              <a:rPr lang="en-US" dirty="0" smtClean="0"/>
              <a:t>Russia's defeat kept it from expanding farther east</a:t>
            </a:r>
          </a:p>
          <a:p>
            <a:pPr lvl="1"/>
            <a:r>
              <a:rPr lang="en-US" sz="2400" dirty="0" smtClean="0"/>
              <a:t>Also encouraged the anti-czarist movements that led to the Russian revolution of 1905 and the Communist revolution of 1917</a:t>
            </a:r>
          </a:p>
          <a:p>
            <a:r>
              <a:rPr lang="en-US" dirty="0" smtClean="0"/>
              <a:t>Japan won new territory and emerged as a world power</a:t>
            </a:r>
          </a:p>
          <a:p>
            <a:r>
              <a:rPr lang="en-US" dirty="0" smtClean="0"/>
              <a:t>This showed the world that a nonwhite country could defeat Europeans</a:t>
            </a:r>
          </a:p>
          <a:p>
            <a:r>
              <a:rPr lang="en-US" dirty="0" smtClean="0"/>
              <a:t>encouraged the rise of Asian and African nationalism that eventually led to the breakup of the European colonial empires.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Conflict in the Far East Video Clip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Russo-Japanese War (1904-1905)</a:t>
            </a:r>
            <a:endParaRPr lang="en-US" dirty="0"/>
          </a:p>
        </p:txBody>
      </p:sp>
      <p:pic>
        <p:nvPicPr>
          <p:cNvPr id="1028" name="Picture 4" descr="http://www.gotorussia.co.uk/Russia/FlagRu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210" y="5353049"/>
            <a:ext cx="2024348" cy="1352551"/>
          </a:xfrm>
          <a:prstGeom prst="rect">
            <a:avLst/>
          </a:prstGeom>
          <a:noFill/>
        </p:spPr>
      </p:pic>
      <p:pic>
        <p:nvPicPr>
          <p:cNvPr id="1030" name="Picture 6" descr="https://www.cia.gov/library/publications/the-world-factbook/graphics/flags/large/ja-lg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879" y="152400"/>
            <a:ext cx="1934521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2179635"/>
            <a:ext cx="4495800" cy="4525965"/>
          </a:xfrm>
        </p:spPr>
        <p:txBody>
          <a:bodyPr/>
          <a:lstStyle/>
          <a:p>
            <a:r>
              <a:rPr lang="en-US" dirty="0" smtClean="0"/>
              <a:t>In the late 19th and early 20th centuries, European countries competed to establish colonies in Africa and Asia. </a:t>
            </a:r>
          </a:p>
          <a:p>
            <a:r>
              <a:rPr lang="en-US" dirty="0" smtClean="0"/>
              <a:t>Raw materials needed for their growing industries were extracted from the colonies. 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en-US" sz="3600" dirty="0" smtClean="0">
              <a:latin typeface="Arial"/>
            </a:endParaRPr>
          </a:p>
          <a:p>
            <a:r>
              <a:rPr lang="en-US" sz="9600" i="1" dirty="0" smtClean="0">
                <a:solidFill>
                  <a:srgbClr val="000000"/>
                </a:solidFill>
              </a:rPr>
              <a:t>Imperialism involved land acquisition (gaining land), extraction (taking) of raw materials, spread of Western values and maintenance of (keeping) political control. </a:t>
            </a:r>
          </a:p>
          <a:p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Statement #11</a:t>
            </a:r>
            <a:endParaRPr lang="en-US" dirty="0"/>
          </a:p>
        </p:txBody>
      </p:sp>
      <p:pic>
        <p:nvPicPr>
          <p:cNvPr id="30724" name="Picture 4" descr="http://cdn.dipity.com/uploads/events/ec221ffb42df48f0c5eee71301cd12bf_1M.png"/>
          <p:cNvPicPr>
            <a:picLocks noChangeAspect="1" noChangeArrowheads="1"/>
          </p:cNvPicPr>
          <p:nvPr/>
        </p:nvPicPr>
        <p:blipFill>
          <a:blip r:embed="rId2" cstate="print"/>
          <a:srcRect t="10667" b="12000"/>
          <a:stretch>
            <a:fillRect/>
          </a:stretch>
        </p:blipFill>
        <p:spPr bwMode="auto">
          <a:xfrm>
            <a:off x="838200" y="2033016"/>
            <a:ext cx="3874376" cy="299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798635"/>
            <a:ext cx="3962400" cy="4525965"/>
          </a:xfrm>
        </p:spPr>
        <p:txBody>
          <a:bodyPr/>
          <a:lstStyle/>
          <a:p>
            <a:r>
              <a:rPr lang="en-US" dirty="0" smtClean="0"/>
              <a:t>Imperialism resulted in the spread of Western values:</a:t>
            </a:r>
          </a:p>
          <a:p>
            <a:pPr lvl="1"/>
            <a:r>
              <a:rPr lang="en-US" sz="2400" dirty="0" smtClean="0"/>
              <a:t>Religion-Christianity</a:t>
            </a:r>
          </a:p>
          <a:p>
            <a:pPr lvl="1"/>
            <a:r>
              <a:rPr lang="en-US" sz="2400" dirty="0" smtClean="0"/>
              <a:t>Customs- practices followed by people of a particular group or region</a:t>
            </a:r>
          </a:p>
          <a:p>
            <a:pPr lvl="1"/>
            <a:r>
              <a:rPr lang="en-US" sz="2400" dirty="0" smtClean="0"/>
              <a:t>Ways of governing- democratic 	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Values</a:t>
            </a:r>
            <a:endParaRPr lang="en-US" dirty="0"/>
          </a:p>
        </p:txBody>
      </p:sp>
      <p:pic>
        <p:nvPicPr>
          <p:cNvPr id="31746" name="Picture 2" descr="http://i.ytimg.com/vi/QRh8GNsmVtw/0.jpg"/>
          <p:cNvPicPr>
            <a:picLocks noChangeAspect="1" noChangeArrowheads="1"/>
          </p:cNvPicPr>
          <p:nvPr/>
        </p:nvPicPr>
        <p:blipFill>
          <a:blip r:embed="rId2" cstate="print"/>
          <a:srcRect r="1667"/>
          <a:stretch>
            <a:fillRect/>
          </a:stretch>
        </p:blipFill>
        <p:spPr bwMode="auto">
          <a:xfrm>
            <a:off x="685800" y="1752600"/>
            <a:ext cx="44958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71600"/>
            <a:ext cx="5867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Some European powers (e.g., France, Belgium) preferred direct control over the colonies they established during this period. </a:t>
            </a:r>
          </a:p>
          <a:p>
            <a:r>
              <a:rPr lang="en-US" dirty="0" smtClean="0"/>
              <a:t>A pattern of paternalism reflected a European belief that Africans should be governed by the European colonizers and protected like children. </a:t>
            </a:r>
          </a:p>
          <a:p>
            <a:pPr lvl="1"/>
            <a:r>
              <a:rPr lang="en-US" sz="2400" dirty="0" smtClean="0"/>
              <a:t>Paternalism-A policy or practice of treating or governing people in a fatherly manner, especially by providing for their needs without giving them rights or responsibilities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Control</a:t>
            </a:r>
            <a:endParaRPr lang="en-US" dirty="0"/>
          </a:p>
        </p:txBody>
      </p:sp>
      <p:pic>
        <p:nvPicPr>
          <p:cNvPr id="32770" name="Picture 2" descr="http://www.overcomingbias.com/wp-content/uploads/2012/09/barbara-smaller-young-man-you-d-better-get-my-priorities-straight-new-yorker-cartoon.jpg"/>
          <p:cNvPicPr>
            <a:picLocks noChangeAspect="1" noChangeArrowheads="1"/>
          </p:cNvPicPr>
          <p:nvPr/>
        </p:nvPicPr>
        <p:blipFill>
          <a:blip r:embed="rId2" cstate="print"/>
          <a:srcRect l="6000" t="4000" r="6000" b="12000"/>
          <a:stretch>
            <a:fillRect/>
          </a:stretch>
        </p:blipFill>
        <p:spPr bwMode="auto">
          <a:xfrm>
            <a:off x="6429829" y="2057400"/>
            <a:ext cx="2714171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European powers (e.g., Great Britain, the Netherlands) preferred indirect control over their colonies, using local systems of authority. </a:t>
            </a:r>
          </a:p>
          <a:p>
            <a:r>
              <a:rPr lang="en-US" dirty="0" smtClean="0"/>
              <a:t>They felt that working with the local native leaders would:</a:t>
            </a:r>
          </a:p>
          <a:p>
            <a:pPr lvl="1"/>
            <a:r>
              <a:rPr lang="en-US" sz="2400" dirty="0" smtClean="0"/>
              <a:t>lessen the possibility of revolts</a:t>
            </a:r>
          </a:p>
          <a:p>
            <a:pPr lvl="1"/>
            <a:r>
              <a:rPr lang="en-US" sz="2400" dirty="0" smtClean="0"/>
              <a:t>encourage the colonized to assimilate western traditions</a:t>
            </a:r>
          </a:p>
          <a:p>
            <a:pPr lvl="2"/>
            <a:r>
              <a:rPr lang="en-US" sz="2400" dirty="0" smtClean="0"/>
              <a:t>culture</a:t>
            </a:r>
          </a:p>
          <a:p>
            <a:pPr lvl="2"/>
            <a:r>
              <a:rPr lang="en-US" sz="2400" dirty="0" smtClean="0"/>
              <a:t>governing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Control</a:t>
            </a:r>
            <a:endParaRPr lang="en-US" dirty="0"/>
          </a:p>
        </p:txBody>
      </p:sp>
      <p:pic>
        <p:nvPicPr>
          <p:cNvPr id="33794" name="Picture 2" descr="http://agendia.jigsy.com/files/resized/32464/240;240;41f188b45f3be89278819fef48947a0110de47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408924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1371600"/>
            <a:ext cx="5105400" cy="5486400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European powers used spheres of influence to establish economic control in China. 	</a:t>
            </a:r>
          </a:p>
          <a:p>
            <a:pPr lvl="2"/>
            <a:r>
              <a:rPr lang="en-US" sz="2400" dirty="0" smtClean="0"/>
              <a:t>a spatial region or conceptual division over which a state or organization has significant cultural, economic, military, or political influence</a:t>
            </a:r>
          </a:p>
          <a:p>
            <a:pPr lvl="2"/>
            <a:r>
              <a:rPr lang="en-US" sz="2400" dirty="0" smtClean="0"/>
              <a:t>Western nations were guaranteed specific trading privileges to each nation within its respective sphere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77820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in China</a:t>
            </a:r>
            <a:endParaRPr lang="en-US" dirty="0"/>
          </a:p>
        </p:txBody>
      </p:sp>
      <p:pic>
        <p:nvPicPr>
          <p:cNvPr id="34818" name="Picture 2" descr="http://regentsprep.org/Regents/global/themes/imperialism/images/spher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0005"/>
            <a:ext cx="5029200" cy="4447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914400"/>
            <a:ext cx="5029200" cy="5287965"/>
          </a:xfrm>
        </p:spPr>
        <p:txBody>
          <a:bodyPr>
            <a:noAutofit/>
          </a:bodyPr>
          <a:lstStyle/>
          <a:p>
            <a:r>
              <a:rPr lang="en-US" dirty="0" smtClean="0"/>
              <a:t>Eventually the United States demanded equal trading status within China, and rather than carve out its own sphere of influence, simply announced the Open Door Policy in 1899</a:t>
            </a:r>
          </a:p>
          <a:p>
            <a:pPr lvl="1"/>
            <a:r>
              <a:rPr lang="en-US" sz="2400" dirty="0" smtClean="0"/>
              <a:t>stated that all nations should have equal trading rights regardless of spheres of influence. </a:t>
            </a:r>
          </a:p>
          <a:p>
            <a:pPr lvl="1"/>
            <a:r>
              <a:rPr lang="en-US" sz="2400" dirty="0" smtClean="0"/>
              <a:t>China should be open to all nations that wish to trade with them</a:t>
            </a:r>
          </a:p>
          <a:p>
            <a:pPr lvl="1"/>
            <a:r>
              <a:rPr lang="en-US" sz="2400" dirty="0" smtClean="0"/>
              <a:t>this policy did not include the consent of the Chinese, and was another form of imperialism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Door Policy</a:t>
            </a:r>
            <a:endParaRPr lang="en-US" dirty="0"/>
          </a:p>
        </p:txBody>
      </p:sp>
      <p:pic>
        <p:nvPicPr>
          <p:cNvPr id="35842" name="Picture 2" descr="http://www.coedu.usf.edu/main/departments/seced/webq/social%20studies/history/jberringer/berringer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6810"/>
            <a:ext cx="3048000" cy="405384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5181600"/>
            <a:ext cx="4114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In this French cartoon, Britain, Germany, Russia, France, and Japan carve up China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2057400"/>
            <a:ext cx="4495800" cy="4525965"/>
          </a:xfrm>
        </p:spPr>
        <p:txBody>
          <a:bodyPr/>
          <a:lstStyle/>
          <a:p>
            <a:r>
              <a:rPr lang="en-US" dirty="0" smtClean="0"/>
              <a:t>Dramatic differences in viewpoints existed between the European colonizers and those they colonized. </a:t>
            </a:r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 smtClean="0"/>
              <a:t>viewpoints between these two groups </a:t>
            </a:r>
            <a:r>
              <a:rPr lang="en-US" dirty="0" smtClean="0"/>
              <a:t>included: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smtClean="0"/>
              <a:t>extension of Western cultural practices vs. loss of </a:t>
            </a:r>
            <a:r>
              <a:rPr lang="en-US" sz="2400" dirty="0" smtClean="0"/>
              <a:t>traditions</a:t>
            </a:r>
          </a:p>
          <a:p>
            <a:pPr lvl="1"/>
            <a:r>
              <a:rPr lang="en-US" sz="2400" dirty="0" smtClean="0"/>
              <a:t>modernization </a:t>
            </a:r>
            <a:r>
              <a:rPr lang="en-US" sz="2400" dirty="0" smtClean="0"/>
              <a:t>vs. breakup of past </a:t>
            </a:r>
            <a:r>
              <a:rPr lang="en-US" sz="2400" dirty="0" smtClean="0"/>
              <a:t>institutions </a:t>
            </a:r>
            <a:r>
              <a:rPr lang="en-US" sz="2400" dirty="0" smtClean="0"/>
              <a:t>	</a:t>
            </a:r>
            <a:r>
              <a:rPr lang="en-US" sz="2400" dirty="0" smtClean="0"/>
              <a:t> </a:t>
            </a:r>
            <a:r>
              <a:rPr lang="en-US" dirty="0" smtClean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9600" i="1" dirty="0" smtClean="0">
              <a:solidFill>
                <a:srgbClr val="000000"/>
              </a:solidFill>
            </a:endParaRPr>
          </a:p>
          <a:p>
            <a:r>
              <a:rPr lang="en-US" sz="9600" i="1" dirty="0" smtClean="0">
                <a:solidFill>
                  <a:srgbClr val="000000"/>
                </a:solidFill>
              </a:rPr>
              <a:t>The consequences of imperialism were viewed differently by the colonizers and the colonized. 	</a:t>
            </a:r>
          </a:p>
          <a:p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Statement #</a:t>
            </a:r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1026" name="Picture 2" descr="http://www.dartmouth.edu/~hist32/History/benevolent%20assimilation"/>
          <p:cNvPicPr>
            <a:picLocks noChangeAspect="1" noChangeArrowheads="1"/>
          </p:cNvPicPr>
          <p:nvPr/>
        </p:nvPicPr>
        <p:blipFill>
          <a:blip r:embed="rId2" cstate="print"/>
          <a:srcRect r="38776" b="39711"/>
          <a:stretch>
            <a:fillRect/>
          </a:stretch>
        </p:blipFill>
        <p:spPr bwMode="auto">
          <a:xfrm>
            <a:off x="76200" y="2286000"/>
            <a:ext cx="4572000" cy="334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19200"/>
            <a:ext cx="5943600" cy="5059365"/>
          </a:xfrm>
        </p:spPr>
        <p:txBody>
          <a:bodyPr/>
          <a:lstStyle/>
          <a:p>
            <a:r>
              <a:rPr lang="en-US" dirty="0" smtClean="0"/>
              <a:t>The industrialized nations embarked upon a competition for overseas empires that had profound implications for the entire world. </a:t>
            </a:r>
          </a:p>
          <a:p>
            <a:pPr lvl="1"/>
            <a:r>
              <a:rPr lang="en-US" sz="2400" dirty="0" smtClean="0"/>
              <a:t>embark- to make a start</a:t>
            </a:r>
          </a:p>
          <a:p>
            <a:pPr lvl="1"/>
            <a:r>
              <a:rPr lang="en-US" sz="2400" dirty="0" smtClean="0"/>
              <a:t>empire- a major political unit having a territory of great extent or a number of territories or peoples under a single sovereign authority</a:t>
            </a:r>
          </a:p>
          <a:p>
            <a:pPr lvl="1"/>
            <a:r>
              <a:rPr lang="en-US" sz="2400" dirty="0" smtClean="0"/>
              <a:t>profound- having intellectual depth and insight</a:t>
            </a:r>
          </a:p>
          <a:p>
            <a:pPr lvl="1"/>
            <a:r>
              <a:rPr lang="en-US" sz="2400" dirty="0" smtClean="0"/>
              <a:t>implications- (implicate) to involve in the nature or operation of something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Imperialism (1800-1914)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://timerime.com/user_files/81/81006/media/African%20Imperial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68971"/>
            <a:ext cx="2514600" cy="3298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8305800" cy="5059365"/>
          </a:xfrm>
        </p:spPr>
        <p:txBody>
          <a:bodyPr/>
          <a:lstStyle/>
          <a:p>
            <a:r>
              <a:rPr lang="en-US" dirty="0" smtClean="0"/>
              <a:t>This “new imperialism” focused on the underdeveloped world and led to the domination and exploitation of Asia, Africa and Latin America.</a:t>
            </a:r>
          </a:p>
          <a:p>
            <a:pPr lvl="1"/>
            <a:r>
              <a:rPr lang="en-US" sz="2400" dirty="0" smtClean="0"/>
              <a:t>new imperialism- A time period of intense and stressed imperial expansion (when one empire looks outside its standing boundaries to colonize and engulf new regions in to its growing empire)</a:t>
            </a:r>
          </a:p>
          <a:p>
            <a:pPr lvl="1"/>
            <a:r>
              <a:rPr lang="en-US" sz="2400" dirty="0" smtClean="0"/>
              <a:t>underdeveloped- having a relatively low economic level of industrial production and standard of living (as from lack of capital)</a:t>
            </a:r>
          </a:p>
          <a:p>
            <a:pPr lvl="1"/>
            <a:r>
              <a:rPr lang="en-US" sz="2400" dirty="0" smtClean="0"/>
              <a:t>domination- supremacy or preeminence over another</a:t>
            </a:r>
          </a:p>
          <a:p>
            <a:pPr lvl="1"/>
            <a:r>
              <a:rPr lang="en-US" sz="2400" dirty="0" smtClean="0"/>
              <a:t>exploitation- to make use of meanly or unfairly for one's own advantage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(1800-1914)</a:t>
            </a:r>
            <a:endParaRPr lang="en-US" dirty="0"/>
          </a:p>
        </p:txBody>
      </p:sp>
      <p:pic>
        <p:nvPicPr>
          <p:cNvPr id="5126" name="Picture 6" descr="http://api.ning.com/files/4ii71S85XopYBsX9Xc7GL2H1jmLls71TI2TJe71GjUkQwaoRXMLLGFk*UkrHdWqmITwhvwe2etSzo1CXajzhO3xP2MakLAfF/colonialism14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7432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go.hrw.com/venus_images/0639MC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"/>
            <a:ext cx="7772400" cy="582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1798635"/>
            <a:ext cx="3962400" cy="4525965"/>
          </a:xfrm>
        </p:spPr>
        <p:txBody>
          <a:bodyPr/>
          <a:lstStyle/>
          <a:p>
            <a:r>
              <a:rPr lang="en-US" dirty="0" smtClean="0"/>
              <a:t>By the early 20th century, many European nations as well as Japan extended their control over other lands and created empires. </a:t>
            </a:r>
          </a:p>
          <a:p>
            <a:r>
              <a:rPr lang="en-US" dirty="0" smtClean="0"/>
              <a:t>Their motivations had economic, political and social roots. 	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7020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2800" i="1" dirty="0" smtClean="0"/>
              <a:t>Imperial expansion had political, economic and social roots.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Content Statement #10</a:t>
            </a:r>
            <a:endParaRPr lang="en-US" dirty="0"/>
          </a:p>
        </p:txBody>
      </p:sp>
      <p:pic>
        <p:nvPicPr>
          <p:cNvPr id="21506" name="Picture 2" descr="http://www.fordjordan.com/wp-content/uploads/2011/05/Imperi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3733800" cy="3659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98635"/>
            <a:ext cx="3810000" cy="4525965"/>
          </a:xfrm>
        </p:spPr>
        <p:txBody>
          <a:bodyPr/>
          <a:lstStyle/>
          <a:p>
            <a:r>
              <a:rPr lang="en-US" dirty="0" smtClean="0"/>
              <a:t>Political</a:t>
            </a:r>
          </a:p>
          <a:p>
            <a:pPr lvl="1"/>
            <a:r>
              <a:rPr lang="en-US" dirty="0" smtClean="0"/>
              <a:t>desire to appear most powerful</a:t>
            </a:r>
          </a:p>
          <a:p>
            <a:pPr lvl="1"/>
            <a:r>
              <a:rPr lang="en-US" dirty="0" smtClean="0"/>
              <a:t>bolster nationalistic pride</a:t>
            </a:r>
          </a:p>
          <a:p>
            <a:pPr lvl="1"/>
            <a:r>
              <a:rPr lang="en-US" dirty="0" smtClean="0"/>
              <a:t>provide security through the building of military bases overseas 	</a:t>
            </a:r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Roots of Imperialism</a:t>
            </a:r>
            <a:endParaRPr lang="en-US" dirty="0"/>
          </a:p>
        </p:txBody>
      </p:sp>
      <p:pic>
        <p:nvPicPr>
          <p:cNvPr id="5" name="Picture 2" descr="http://www.fresno.k12.ca.us/divdept/sscience/history/devil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096204" cy="4244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98635"/>
            <a:ext cx="3886200" cy="4525965"/>
          </a:xfrm>
        </p:spPr>
        <p:txBody>
          <a:bodyPr/>
          <a:lstStyle/>
          <a:p>
            <a:r>
              <a:rPr lang="en-US" dirty="0" smtClean="0"/>
              <a:t>Economic</a:t>
            </a:r>
          </a:p>
          <a:p>
            <a:pPr lvl="1"/>
            <a:r>
              <a:rPr lang="en-US" sz="2400" dirty="0" smtClean="0"/>
              <a:t>tied to production and consumption of goods</a:t>
            </a:r>
          </a:p>
          <a:p>
            <a:pPr lvl="1"/>
            <a:r>
              <a:rPr lang="en-US" sz="2400" dirty="0" smtClean="0"/>
              <a:t>was a need for new markets, raw materials and outlets for population growth 	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Roots of Imperialism</a:t>
            </a:r>
            <a:endParaRPr lang="en-US" dirty="0"/>
          </a:p>
        </p:txBody>
      </p:sp>
      <p:pic>
        <p:nvPicPr>
          <p:cNvPr id="5" name="Picture 2" descr="http://regentsprep.org/Regents/global/themes/imperialism/images/imperial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430" y="1905000"/>
            <a:ext cx="431492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71600"/>
            <a:ext cx="3886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Social</a:t>
            </a:r>
          </a:p>
          <a:p>
            <a:pPr lvl="1"/>
            <a:r>
              <a:rPr lang="en-US" sz="2400" dirty="0" smtClean="0"/>
              <a:t>included the vision of some that it was “the white man’s burden” to civilize those perceived as uncivilized</a:t>
            </a:r>
          </a:p>
          <a:p>
            <a:pPr lvl="2"/>
            <a:r>
              <a:rPr lang="en-US" sz="2400" dirty="0" smtClean="0"/>
              <a:t>Rudyard Kipling, </a:t>
            </a:r>
            <a:r>
              <a:rPr lang="en-US" sz="2400" i="1" dirty="0" smtClean="0"/>
              <a:t>The White Man's Burden</a:t>
            </a:r>
            <a:r>
              <a:rPr lang="en-US" sz="2400" dirty="0" smtClean="0"/>
              <a:t>, 1899</a:t>
            </a:r>
          </a:p>
          <a:p>
            <a:pPr lvl="1"/>
            <a:r>
              <a:rPr lang="en-US" sz="2400" dirty="0" smtClean="0"/>
              <a:t>also were humanitarian concerns and religious motivations 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Roots of Imperialism</a:t>
            </a:r>
            <a:endParaRPr lang="en-US" dirty="0"/>
          </a:p>
        </p:txBody>
      </p:sp>
      <p:pic>
        <p:nvPicPr>
          <p:cNvPr id="1026" name="Picture 2" descr="http://regentsprep.org/Regents/global/themes/imperialism/images/wmb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5" y="2133600"/>
            <a:ext cx="437197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4343400" cy="467836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Japanese leaders wanted to exert the power of Japan and confront Western imperialism by engaging in imperialist actions. </a:t>
            </a:r>
          </a:p>
          <a:p>
            <a:r>
              <a:rPr lang="en-US" dirty="0" smtClean="0"/>
              <a:t>Japan used its military might to establish footholds in Taiwan, China and Korea.</a:t>
            </a:r>
          </a:p>
          <a:p>
            <a:pPr lvl="1"/>
            <a:r>
              <a:rPr lang="en-US" dirty="0" smtClean="0"/>
              <a:t>exert- to use (influence, authority, etc.) forcefully or effectively</a:t>
            </a:r>
          </a:p>
          <a:p>
            <a:pPr lvl="1"/>
            <a:r>
              <a:rPr lang="en-US" dirty="0" smtClean="0"/>
              <a:t>engage- To draw into; involve</a:t>
            </a:r>
          </a:p>
          <a:p>
            <a:pPr lvl="1"/>
            <a:r>
              <a:rPr lang="en-US" dirty="0" smtClean="0"/>
              <a:t>foothold- A firm or secure position that provides a base for further advancement 	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Expansion</a:t>
            </a:r>
            <a:endParaRPr lang="en-US" dirty="0"/>
          </a:p>
        </p:txBody>
      </p:sp>
      <p:pic>
        <p:nvPicPr>
          <p:cNvPr id="1026" name="Picture 2" descr="http://aliceimperialismpage.wikispaces.com/file/view/japanese_imperialism.jpg/58844824/japanese_imperialism.jpg"/>
          <p:cNvPicPr>
            <a:picLocks noChangeAspect="1" noChangeArrowheads="1"/>
          </p:cNvPicPr>
          <p:nvPr/>
        </p:nvPicPr>
        <p:blipFill>
          <a:blip r:embed="rId2" cstate="print"/>
          <a:srcRect t="928"/>
          <a:stretch>
            <a:fillRect/>
          </a:stretch>
        </p:blipFill>
        <p:spPr bwMode="auto">
          <a:xfrm>
            <a:off x="5334000" y="0"/>
            <a:ext cx="3810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5728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7EAC72-68AA-445C-90FA-997B62714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TS101857283</Template>
  <TotalTime>430</TotalTime>
  <Words>968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Franklin Gothic Medium</vt:lpstr>
      <vt:lpstr>Segoe UI</vt:lpstr>
      <vt:lpstr>Franklin Gothic Book</vt:lpstr>
      <vt:lpstr>Calibri</vt:lpstr>
      <vt:lpstr>Times New Roman</vt:lpstr>
      <vt:lpstr>Symbol</vt:lpstr>
      <vt:lpstr>Perpetua</vt:lpstr>
      <vt:lpstr>TS101857283</vt:lpstr>
      <vt:lpstr>Imperialism</vt:lpstr>
      <vt:lpstr>Imperialism (1800-1914)</vt:lpstr>
      <vt:lpstr>Imperialism (1800-1914)</vt:lpstr>
      <vt:lpstr>Slide 4</vt:lpstr>
      <vt:lpstr>Content Statement #10</vt:lpstr>
      <vt:lpstr>Roots of Imperialism</vt:lpstr>
      <vt:lpstr>Roots of Imperialism</vt:lpstr>
      <vt:lpstr>Roots of Imperialism</vt:lpstr>
      <vt:lpstr>Japanese Expansion</vt:lpstr>
      <vt:lpstr>Meiji Restoration/ Meiji Era (1868-1912)</vt:lpstr>
      <vt:lpstr>Sino-Japanese War (1894-1895)</vt:lpstr>
      <vt:lpstr>Russo-Japanese War (1904-1905)</vt:lpstr>
      <vt:lpstr>Content Statement #11</vt:lpstr>
      <vt:lpstr>Western Values</vt:lpstr>
      <vt:lpstr>Direct Control</vt:lpstr>
      <vt:lpstr>Indirect Control</vt:lpstr>
      <vt:lpstr>Imperialism in China</vt:lpstr>
      <vt:lpstr>Open Door Policy</vt:lpstr>
      <vt:lpstr>Content Statement #12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mfcsd</dc:creator>
  <cp:lastModifiedBy>mfcsd</cp:lastModifiedBy>
  <cp:revision>47</cp:revision>
  <dcterms:created xsi:type="dcterms:W3CDTF">2012-10-26T16:05:19Z</dcterms:created>
  <dcterms:modified xsi:type="dcterms:W3CDTF">2012-11-16T17:04:11Z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TC018572839991</vt:lpwstr>
  </property>
</Properties>
</file>