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3075" name="Rectangle 3" descr="Sand"/>
            <p:cNvSpPr>
              <a:spLocks noChangeArrowheads="1"/>
            </p:cNvSpPr>
            <p:nvPr/>
          </p:nvSpPr>
          <p:spPr bwMode="auto">
            <a:xfrm>
              <a:off x="0" y="0"/>
              <a:ext cx="5759" cy="431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96" y="288"/>
              <a:ext cx="5280" cy="3984"/>
            </a:xfrm>
            <a:prstGeom prst="rect">
              <a:avLst/>
            </a:prstGeom>
            <a:solidFill>
              <a:schemeClr val="tx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240" y="96"/>
              <a:ext cx="5328" cy="4080"/>
            </a:xfrm>
            <a:prstGeom prst="rect">
              <a:avLst/>
            </a:prstGeom>
            <a:solidFill>
              <a:srgbClr val="DEDAC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04800"/>
            <a:ext cx="7772400" cy="1447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1905000"/>
            <a:ext cx="7772400" cy="4038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019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019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019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81000"/>
            <a:ext cx="20574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60198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 descr="Sand"/>
          <p:cNvSpPr>
            <a:spLocks noChangeArrowheads="1"/>
          </p:cNvSpPr>
          <p:nvPr/>
        </p:nvSpPr>
        <p:spPr bwMode="auto">
          <a:xfrm>
            <a:off x="0" y="0"/>
            <a:ext cx="9142413" cy="6856413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76200" y="152400"/>
            <a:ext cx="8839200" cy="6629400"/>
            <a:chOff x="48" y="96"/>
            <a:chExt cx="5568" cy="4176"/>
          </a:xfrm>
        </p:grpSpPr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48" y="242"/>
              <a:ext cx="5373" cy="4030"/>
            </a:xfrm>
            <a:prstGeom prst="rect">
              <a:avLst/>
            </a:prstGeom>
            <a:solidFill>
              <a:schemeClr val="tx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243" y="96"/>
              <a:ext cx="5373" cy="4030"/>
            </a:xfrm>
            <a:prstGeom prst="rect">
              <a:avLst/>
            </a:prstGeom>
            <a:solidFill>
              <a:srgbClr val="DEDAC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5926138"/>
            <a:ext cx="22860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5926138"/>
            <a:ext cx="35814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926138"/>
            <a:ext cx="22098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 altLang="en-US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385763" y="152400"/>
            <a:ext cx="0" cy="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447800"/>
          </a:xfrm>
        </p:spPr>
        <p:txBody>
          <a:bodyPr/>
          <a:lstStyle/>
          <a:p>
            <a:r>
              <a:rPr lang="en-US" altLang="en-US" sz="5400" b="1" dirty="0" err="1" smtClean="0"/>
              <a:t>Verbos</a:t>
            </a:r>
            <a:r>
              <a:rPr lang="en-US" altLang="en-US" sz="5400" b="1" dirty="0" smtClean="0"/>
              <a:t> </a:t>
            </a:r>
            <a:r>
              <a:rPr lang="en-US" altLang="en-US" sz="5400" b="1" dirty="0" err="1" smtClean="0"/>
              <a:t>irregulares</a:t>
            </a:r>
            <a:r>
              <a:rPr lang="en-US" altLang="en-US" sz="5400" b="1" dirty="0" smtClean="0"/>
              <a:t> en el </a:t>
            </a:r>
            <a:r>
              <a:rPr lang="en-US" altLang="en-US" sz="5400" b="1" dirty="0" err="1" smtClean="0"/>
              <a:t>subjuntivo</a:t>
            </a:r>
            <a:endParaRPr lang="en-US" alt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90800"/>
            <a:ext cx="7772400" cy="4038600"/>
          </a:xfrm>
        </p:spPr>
        <p:txBody>
          <a:bodyPr/>
          <a:lstStyle/>
          <a:p>
            <a:endParaRPr lang="en-US" altLang="en-US" sz="3600" dirty="0"/>
          </a:p>
          <a:p>
            <a:r>
              <a:rPr lang="en-US" altLang="en-US" sz="4000" smtClean="0"/>
              <a:t>Pagina </a:t>
            </a:r>
            <a:r>
              <a:rPr lang="en-US" altLang="en-US" sz="4000" dirty="0"/>
              <a:t>188</a:t>
            </a:r>
            <a:br>
              <a:rPr lang="en-US" altLang="en-US" sz="4000" dirty="0"/>
            </a:br>
            <a:r>
              <a:rPr lang="en-US" altLang="en-US" sz="4000" dirty="0" err="1"/>
              <a:t>Avancemos</a:t>
            </a:r>
            <a:r>
              <a:rPr lang="en-US" altLang="en-US" sz="4000" dirty="0"/>
              <a:t>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38400"/>
            <a:ext cx="7772400" cy="1447800"/>
          </a:xfrm>
        </p:spPr>
        <p:txBody>
          <a:bodyPr/>
          <a:lstStyle/>
          <a:p>
            <a:r>
              <a:rPr lang="en-US" altLang="en-US" sz="5400" b="1" dirty="0" err="1" smtClean="0"/>
              <a:t>Cambios</a:t>
            </a:r>
            <a:r>
              <a:rPr lang="en-US" altLang="en-US" sz="5400" b="1" dirty="0" smtClean="0"/>
              <a:t> de </a:t>
            </a:r>
            <a:r>
              <a:rPr lang="en-US" altLang="en-US" sz="5400" b="1" dirty="0" err="1" smtClean="0"/>
              <a:t>raices</a:t>
            </a:r>
            <a:r>
              <a:rPr lang="en-US" altLang="en-US" sz="5400" b="1" dirty="0" smtClean="0"/>
              <a:t> en el </a:t>
            </a:r>
            <a:r>
              <a:rPr lang="en-US" altLang="en-US" sz="5400" b="1" dirty="0" err="1" smtClean="0"/>
              <a:t>presente</a:t>
            </a:r>
            <a:r>
              <a:rPr lang="en-US" altLang="en-US" sz="5400" b="1" dirty="0" smtClean="0"/>
              <a:t> del </a:t>
            </a:r>
            <a:r>
              <a:rPr lang="en-US" altLang="en-US" sz="5400" b="1" dirty="0" err="1" smtClean="0"/>
              <a:t>subjuntivo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err="1" smtClean="0"/>
              <a:t>Cambios</a:t>
            </a:r>
            <a:r>
              <a:rPr lang="en-US" altLang="en-US" b="1" dirty="0" smtClean="0"/>
              <a:t> de </a:t>
            </a:r>
            <a:r>
              <a:rPr lang="en-US" altLang="en-US" b="1" dirty="0" err="1" smtClean="0"/>
              <a:t>raices</a:t>
            </a:r>
            <a:r>
              <a:rPr lang="en-US" altLang="en-US" b="1" dirty="0" smtClean="0"/>
              <a:t> en el </a:t>
            </a:r>
            <a:r>
              <a:rPr lang="en-US" altLang="en-US" b="1" dirty="0" err="1" smtClean="0"/>
              <a:t>presente</a:t>
            </a:r>
            <a:r>
              <a:rPr lang="en-US" altLang="en-US" b="1" dirty="0" smtClean="0"/>
              <a:t> del </a:t>
            </a:r>
            <a:r>
              <a:rPr lang="en-US" altLang="en-US" b="1" dirty="0" err="1" smtClean="0"/>
              <a:t>subjuntivo</a:t>
            </a:r>
            <a:endParaRPr lang="en-US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400" dirty="0" err="1" smtClean="0"/>
              <a:t>Tu</a:t>
            </a:r>
            <a:r>
              <a:rPr lang="en-US" altLang="en-US" sz="4400" dirty="0" smtClean="0"/>
              <a:t> </a:t>
            </a:r>
            <a:r>
              <a:rPr lang="en-US" altLang="en-US" sz="4400" dirty="0" err="1" smtClean="0"/>
              <a:t>sabes</a:t>
            </a:r>
            <a:r>
              <a:rPr lang="en-US" altLang="en-US" sz="4400" dirty="0" smtClean="0"/>
              <a:t> </a:t>
            </a:r>
            <a:r>
              <a:rPr lang="en-US" altLang="en-US" sz="4400" dirty="0" err="1" smtClean="0"/>
              <a:t>que</a:t>
            </a:r>
            <a:r>
              <a:rPr lang="en-US" altLang="en-US" sz="4400" dirty="0" smtClean="0"/>
              <a:t> </a:t>
            </a:r>
            <a:r>
              <a:rPr lang="en-US" altLang="en-US" sz="4400" dirty="0" err="1" smtClean="0"/>
              <a:t>verbos</a:t>
            </a:r>
            <a:r>
              <a:rPr lang="en-US" altLang="en-US" sz="4400" dirty="0" smtClean="0"/>
              <a:t> con </a:t>
            </a:r>
            <a:r>
              <a:rPr lang="en-US" altLang="en-US" sz="4400" dirty="0" err="1" smtClean="0"/>
              <a:t>cambios</a:t>
            </a:r>
            <a:r>
              <a:rPr lang="en-US" altLang="en-US" sz="4400" dirty="0" smtClean="0"/>
              <a:t> de </a:t>
            </a:r>
            <a:r>
              <a:rPr lang="en-US" altLang="en-US" sz="4400" dirty="0" err="1" smtClean="0"/>
              <a:t>raices</a:t>
            </a:r>
            <a:r>
              <a:rPr lang="en-US" altLang="en-US" sz="4400" dirty="0" smtClean="0"/>
              <a:t> en el </a:t>
            </a:r>
            <a:r>
              <a:rPr lang="en-US" altLang="en-US" sz="4400" dirty="0" err="1" smtClean="0"/>
              <a:t>presente</a:t>
            </a:r>
            <a:r>
              <a:rPr lang="en-US" altLang="en-US" sz="4400" dirty="0" smtClean="0"/>
              <a:t>/</a:t>
            </a:r>
            <a:r>
              <a:rPr lang="en-US" altLang="en-US" sz="4400" dirty="0" err="1" smtClean="0"/>
              <a:t>indicativo</a:t>
            </a:r>
            <a:r>
              <a:rPr lang="en-US" altLang="en-US" sz="4400" dirty="0" smtClean="0"/>
              <a:t> </a:t>
            </a:r>
            <a:r>
              <a:rPr lang="en-US" altLang="en-US" sz="4400" dirty="0" err="1" smtClean="0"/>
              <a:t>tienen</a:t>
            </a:r>
            <a:r>
              <a:rPr lang="en-US" altLang="en-US" sz="4400" dirty="0" smtClean="0"/>
              <a:t> un </a:t>
            </a:r>
            <a:r>
              <a:rPr lang="en-US" altLang="en-US" sz="4400" dirty="0" err="1" smtClean="0"/>
              <a:t>cambio</a:t>
            </a:r>
            <a:r>
              <a:rPr lang="en-US" altLang="en-US" sz="4400" dirty="0" smtClean="0"/>
              <a:t> de </a:t>
            </a:r>
            <a:r>
              <a:rPr lang="en-US" altLang="en-US" sz="4400" dirty="0" err="1" smtClean="0"/>
              <a:t>raiz</a:t>
            </a:r>
            <a:r>
              <a:rPr lang="en-US" altLang="en-US" sz="4400" dirty="0" smtClean="0"/>
              <a:t> en </a:t>
            </a:r>
            <a:r>
              <a:rPr lang="en-US" altLang="en-US" sz="4400" dirty="0" err="1" smtClean="0"/>
              <a:t>todas</a:t>
            </a:r>
            <a:r>
              <a:rPr lang="en-US" altLang="en-US" sz="4400" dirty="0" smtClean="0"/>
              <a:t> </a:t>
            </a:r>
            <a:r>
              <a:rPr lang="en-US" altLang="en-US" sz="4400" dirty="0" err="1" smtClean="0"/>
              <a:t>las</a:t>
            </a:r>
            <a:r>
              <a:rPr lang="en-US" altLang="en-US" sz="4400" dirty="0" smtClean="0"/>
              <a:t> </a:t>
            </a:r>
            <a:r>
              <a:rPr lang="en-US" altLang="en-US" sz="4400" dirty="0" err="1" smtClean="0"/>
              <a:t>formas</a:t>
            </a:r>
            <a:r>
              <a:rPr lang="en-US" altLang="en-US" sz="4400" dirty="0" smtClean="0"/>
              <a:t> salvo </a:t>
            </a:r>
            <a:r>
              <a:rPr lang="en-US" altLang="en-US" sz="4400" i="1" dirty="0" err="1" smtClean="0"/>
              <a:t>nosotros</a:t>
            </a:r>
            <a:r>
              <a:rPr lang="en-US" altLang="en-US" sz="4400" dirty="0" smtClean="0"/>
              <a:t> y </a:t>
            </a:r>
            <a:r>
              <a:rPr lang="en-US" altLang="en-US" sz="4400" i="1" dirty="0" err="1" smtClean="0"/>
              <a:t>vosotros</a:t>
            </a:r>
            <a:r>
              <a:rPr lang="en-US" altLang="en-US" sz="4400" dirty="0"/>
              <a:t>.</a:t>
            </a:r>
            <a:endParaRPr lang="en-US" altLang="en-US" dirty="0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3962400" y="5410200"/>
            <a:ext cx="38862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  <p:bldP spid="194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err="1" smtClean="0"/>
              <a:t>Cambios</a:t>
            </a:r>
            <a:r>
              <a:rPr lang="en-US" altLang="en-US" b="1" dirty="0" smtClean="0"/>
              <a:t> de </a:t>
            </a:r>
            <a:r>
              <a:rPr lang="en-US" altLang="en-US" b="1" dirty="0" err="1" smtClean="0"/>
              <a:t>raices</a:t>
            </a:r>
            <a:r>
              <a:rPr lang="en-US" altLang="en-US" b="1" dirty="0" smtClean="0"/>
              <a:t> en el </a:t>
            </a:r>
            <a:r>
              <a:rPr lang="en-US" altLang="en-US" b="1" dirty="0" err="1" smtClean="0"/>
              <a:t>presente</a:t>
            </a:r>
            <a:r>
              <a:rPr lang="en-US" altLang="en-US" b="1" dirty="0" smtClean="0"/>
              <a:t> del </a:t>
            </a:r>
            <a:r>
              <a:rPr lang="en-US" altLang="en-US" b="1" dirty="0" err="1" smtClean="0"/>
              <a:t>subjuntivo</a:t>
            </a:r>
            <a:endParaRPr lang="en-US" alt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400" dirty="0" err="1" smtClean="0"/>
              <a:t>Verbos</a:t>
            </a:r>
            <a:r>
              <a:rPr lang="en-US" altLang="en-US" sz="4400" dirty="0" smtClean="0"/>
              <a:t> con </a:t>
            </a:r>
            <a:r>
              <a:rPr lang="en-US" altLang="en-US" sz="4400" dirty="0" err="1" smtClean="0"/>
              <a:t>cambios</a:t>
            </a:r>
            <a:r>
              <a:rPr lang="en-US" altLang="en-US" sz="4400" dirty="0" smtClean="0"/>
              <a:t> de </a:t>
            </a:r>
            <a:r>
              <a:rPr lang="en-US" altLang="en-US" sz="4400" dirty="0" err="1" smtClean="0"/>
              <a:t>raices</a:t>
            </a:r>
            <a:r>
              <a:rPr lang="en-US" altLang="en-US" sz="4400" dirty="0" smtClean="0"/>
              <a:t> </a:t>
            </a:r>
            <a:r>
              <a:rPr lang="en-US" altLang="en-US" sz="4400" dirty="0" err="1" smtClean="0"/>
              <a:t>que</a:t>
            </a:r>
            <a:r>
              <a:rPr lang="en-US" altLang="en-US" sz="4400" dirty="0" smtClean="0"/>
              <a:t> </a:t>
            </a:r>
            <a:r>
              <a:rPr lang="en-US" altLang="en-US" sz="4400" dirty="0" err="1" smtClean="0"/>
              <a:t>terminan</a:t>
            </a:r>
            <a:r>
              <a:rPr lang="en-US" altLang="en-US" sz="4400" dirty="0" smtClean="0"/>
              <a:t> en </a:t>
            </a:r>
            <a:r>
              <a:rPr lang="en-US" altLang="en-US" sz="4400" i="1" dirty="0" smtClean="0"/>
              <a:t>-</a:t>
            </a:r>
            <a:r>
              <a:rPr lang="en-US" altLang="en-US" sz="4400" i="1" dirty="0" err="1"/>
              <a:t>ar</a:t>
            </a:r>
            <a:r>
              <a:rPr lang="en-US" altLang="en-US" sz="4400" dirty="0"/>
              <a:t> </a:t>
            </a:r>
            <a:r>
              <a:rPr lang="en-US" altLang="en-US" sz="4400" dirty="0" smtClean="0"/>
              <a:t>y </a:t>
            </a:r>
            <a:r>
              <a:rPr lang="en-US" altLang="en-US" sz="4400" i="1" dirty="0" smtClean="0"/>
              <a:t>-</a:t>
            </a:r>
            <a:r>
              <a:rPr lang="en-US" altLang="en-US" sz="4400" i="1" dirty="0" err="1" smtClean="0"/>
              <a:t>er</a:t>
            </a:r>
            <a:r>
              <a:rPr lang="en-US" altLang="en-US" sz="4400" dirty="0" smtClean="0"/>
              <a:t> </a:t>
            </a:r>
            <a:r>
              <a:rPr lang="en-US" altLang="en-US" sz="4400" dirty="0" err="1" smtClean="0"/>
              <a:t>tienen</a:t>
            </a:r>
            <a:r>
              <a:rPr lang="en-US" altLang="en-US" sz="4400" dirty="0" smtClean="0"/>
              <a:t> los </a:t>
            </a:r>
            <a:r>
              <a:rPr lang="en-US" altLang="en-US" sz="4400" dirty="0" err="1" smtClean="0"/>
              <a:t>mismos</a:t>
            </a:r>
            <a:r>
              <a:rPr lang="en-US" altLang="en-US" sz="4400" dirty="0" smtClean="0"/>
              <a:t> </a:t>
            </a:r>
            <a:r>
              <a:rPr lang="en-US" altLang="en-US" sz="4400" dirty="0" err="1" smtClean="0"/>
              <a:t>cambios</a:t>
            </a:r>
            <a:r>
              <a:rPr lang="en-US" altLang="en-US" sz="4400" dirty="0" smtClean="0"/>
              <a:t> de </a:t>
            </a:r>
            <a:r>
              <a:rPr lang="en-US" altLang="en-US" sz="4400" dirty="0" err="1" smtClean="0"/>
              <a:t>raices</a:t>
            </a:r>
            <a:r>
              <a:rPr lang="en-US" altLang="en-US" sz="4400" dirty="0" smtClean="0"/>
              <a:t> en el </a:t>
            </a:r>
            <a:r>
              <a:rPr lang="en-US" altLang="en-US" sz="4400" dirty="0" err="1" smtClean="0"/>
              <a:t>subjuntivo</a:t>
            </a:r>
            <a:r>
              <a:rPr lang="en-US" altLang="en-US" sz="4400" dirty="0" smtClean="0"/>
              <a:t> </a:t>
            </a:r>
            <a:r>
              <a:rPr lang="en-US" altLang="en-US" sz="4400" dirty="0" err="1" smtClean="0"/>
              <a:t>como</a:t>
            </a:r>
            <a:r>
              <a:rPr lang="en-US" altLang="en-US" sz="4400" dirty="0" smtClean="0"/>
              <a:t> el </a:t>
            </a:r>
            <a:r>
              <a:rPr lang="en-US" altLang="en-US" sz="4400" dirty="0" err="1" smtClean="0"/>
              <a:t>indicativo</a:t>
            </a:r>
            <a:r>
              <a:rPr lang="en-US" altLang="en-US" sz="4400" dirty="0" smtClean="0"/>
              <a:t>.</a:t>
            </a:r>
            <a:endParaRPr lang="en-US" altLang="en-US" dirty="0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3962400" y="5410200"/>
            <a:ext cx="38862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  <p:bldP spid="2048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4267200" y="1676400"/>
            <a:ext cx="4572000" cy="2438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JUGAR (u &gt; ue)</a:t>
            </a:r>
            <a:endParaRPr lang="en-US" alt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4033838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400"/>
              <a:t>j</a:t>
            </a:r>
            <a:r>
              <a:rPr lang="en-US" altLang="en-US" sz="4400" u="sng">
                <a:solidFill>
                  <a:srgbClr val="CC0000"/>
                </a:solidFill>
              </a:rPr>
              <a:t>ue</a:t>
            </a:r>
            <a:r>
              <a:rPr lang="en-US" altLang="en-US" sz="4400">
                <a:solidFill>
                  <a:schemeClr val="tx2"/>
                </a:solidFill>
              </a:rPr>
              <a:t>gue</a:t>
            </a:r>
          </a:p>
          <a:p>
            <a:pPr>
              <a:buFontTx/>
              <a:buNone/>
            </a:pPr>
            <a:endParaRPr lang="en-US" altLang="en-US" sz="4400"/>
          </a:p>
          <a:p>
            <a:pPr>
              <a:buFontTx/>
              <a:buNone/>
            </a:pPr>
            <a:r>
              <a:rPr lang="en-US" altLang="en-US" sz="4400"/>
              <a:t>j</a:t>
            </a:r>
            <a:r>
              <a:rPr lang="en-US" altLang="en-US" sz="4400" u="sng">
                <a:solidFill>
                  <a:srgbClr val="CC0000"/>
                </a:solidFill>
              </a:rPr>
              <a:t>ue</a:t>
            </a:r>
            <a:r>
              <a:rPr lang="en-US" altLang="en-US" sz="4400"/>
              <a:t>gues</a:t>
            </a:r>
          </a:p>
          <a:p>
            <a:pPr>
              <a:buFontTx/>
              <a:buNone/>
            </a:pPr>
            <a:endParaRPr lang="en-US" altLang="en-US" sz="4400"/>
          </a:p>
          <a:p>
            <a:pPr>
              <a:buFontTx/>
              <a:buNone/>
            </a:pPr>
            <a:r>
              <a:rPr lang="en-US" altLang="en-US" sz="4400"/>
              <a:t>j</a:t>
            </a:r>
            <a:r>
              <a:rPr lang="en-US" altLang="en-US" sz="4400" u="sng">
                <a:solidFill>
                  <a:srgbClr val="CC0000"/>
                </a:solidFill>
              </a:rPr>
              <a:t>ue</a:t>
            </a:r>
            <a:r>
              <a:rPr lang="en-US" altLang="en-US" sz="4400"/>
              <a:t>gue</a:t>
            </a:r>
            <a:endParaRPr lang="en-US" alt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49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s-ES" altLang="en-US" sz="4400"/>
              <a:t>j</a:t>
            </a:r>
            <a:r>
              <a:rPr lang="es-ES" altLang="en-US" sz="4400">
                <a:solidFill>
                  <a:srgbClr val="CC0000"/>
                </a:solidFill>
              </a:rPr>
              <a:t>u</a:t>
            </a:r>
            <a:r>
              <a:rPr lang="es-ES" altLang="en-US" sz="4400"/>
              <a:t>g</a:t>
            </a:r>
            <a:r>
              <a:rPr lang="en-US" altLang="en-US" sz="4400"/>
              <a:t>ue</a:t>
            </a:r>
            <a:r>
              <a:rPr lang="es-ES" altLang="en-US" sz="4400"/>
              <a:t>mos</a:t>
            </a:r>
            <a:endParaRPr lang="en-US" altLang="en-US" sz="4400"/>
          </a:p>
          <a:p>
            <a:pPr>
              <a:buFontTx/>
              <a:buNone/>
            </a:pPr>
            <a:r>
              <a:rPr lang="en-US" altLang="en-US" sz="4400"/>
              <a:t>(NO CHANGE)</a:t>
            </a:r>
          </a:p>
          <a:p>
            <a:pPr>
              <a:buFontTx/>
              <a:buNone/>
            </a:pPr>
            <a:r>
              <a:rPr lang="en-US" altLang="en-US" sz="4400"/>
              <a:t>j</a:t>
            </a:r>
            <a:r>
              <a:rPr lang="en-US" altLang="en-US" sz="4400">
                <a:solidFill>
                  <a:srgbClr val="CC0000"/>
                </a:solidFill>
              </a:rPr>
              <a:t>u</a:t>
            </a:r>
            <a:r>
              <a:rPr lang="en-US" altLang="en-US" sz="4400"/>
              <a:t>géis</a:t>
            </a:r>
          </a:p>
          <a:p>
            <a:pPr>
              <a:buFontTx/>
              <a:buNone/>
            </a:pPr>
            <a:endParaRPr lang="en-US" altLang="en-US" sz="4400"/>
          </a:p>
          <a:p>
            <a:pPr>
              <a:buFontTx/>
              <a:buNone/>
            </a:pPr>
            <a:r>
              <a:rPr lang="en-US" altLang="en-US" sz="4400"/>
              <a:t>j</a:t>
            </a:r>
            <a:r>
              <a:rPr lang="en-US" altLang="en-US" sz="4400" u="sng">
                <a:solidFill>
                  <a:srgbClr val="CC0000"/>
                </a:solidFill>
              </a:rPr>
              <a:t>ue</a:t>
            </a:r>
            <a:r>
              <a:rPr lang="en-US" altLang="en-US" sz="4400"/>
              <a:t>guen</a:t>
            </a:r>
            <a:endParaRPr lang="en-US" alt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3962400" y="13716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08" grpId="0" build="p" autoUpdateAnimBg="0"/>
      <p:bldP spid="21509" grpId="0" build="p" autoUpdateAnimBg="0"/>
      <p:bldP spid="215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4267200" y="1676400"/>
            <a:ext cx="4572000" cy="2438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PENSAR (e &gt; ie)</a:t>
            </a:r>
            <a:endParaRPr lang="en-US" alt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4033838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400"/>
              <a:t>p</a:t>
            </a:r>
            <a:r>
              <a:rPr lang="en-US" altLang="en-US" sz="4400" u="sng">
                <a:solidFill>
                  <a:srgbClr val="CC0000"/>
                </a:solidFill>
              </a:rPr>
              <a:t>ie</a:t>
            </a:r>
            <a:r>
              <a:rPr lang="en-US" altLang="en-US" sz="4400"/>
              <a:t>nse</a:t>
            </a:r>
          </a:p>
          <a:p>
            <a:pPr>
              <a:buFontTx/>
              <a:buNone/>
            </a:pPr>
            <a:endParaRPr lang="en-US" altLang="en-US" sz="4400"/>
          </a:p>
          <a:p>
            <a:pPr>
              <a:buFontTx/>
              <a:buNone/>
            </a:pPr>
            <a:r>
              <a:rPr lang="en-US" altLang="en-US" sz="4400"/>
              <a:t>p</a:t>
            </a:r>
            <a:r>
              <a:rPr lang="en-US" altLang="en-US" sz="4400" u="sng">
                <a:solidFill>
                  <a:srgbClr val="CC0000"/>
                </a:solidFill>
              </a:rPr>
              <a:t>ie</a:t>
            </a:r>
            <a:r>
              <a:rPr lang="en-US" altLang="en-US" sz="4400"/>
              <a:t>nses</a:t>
            </a:r>
          </a:p>
          <a:p>
            <a:pPr>
              <a:buFontTx/>
              <a:buNone/>
            </a:pPr>
            <a:endParaRPr lang="en-US" altLang="en-US" sz="4400"/>
          </a:p>
          <a:p>
            <a:pPr>
              <a:buFontTx/>
              <a:buNone/>
            </a:pPr>
            <a:r>
              <a:rPr lang="en-US" altLang="en-US" sz="4400"/>
              <a:t>p</a:t>
            </a:r>
            <a:r>
              <a:rPr lang="en-US" altLang="en-US" sz="4400" u="sng">
                <a:solidFill>
                  <a:srgbClr val="CC0000"/>
                </a:solidFill>
              </a:rPr>
              <a:t>ie</a:t>
            </a:r>
            <a:r>
              <a:rPr lang="en-US" altLang="en-US" sz="4400"/>
              <a:t>nse</a:t>
            </a:r>
            <a:endParaRPr lang="en-US" alt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49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400" dirty="0" err="1"/>
              <a:t>p</a:t>
            </a:r>
            <a:r>
              <a:rPr lang="en-US" altLang="en-US" sz="4400" dirty="0" err="1">
                <a:solidFill>
                  <a:srgbClr val="CC0000"/>
                </a:solidFill>
              </a:rPr>
              <a:t>e</a:t>
            </a:r>
            <a:r>
              <a:rPr lang="en-US" altLang="en-US" sz="4400" dirty="0" err="1"/>
              <a:t>nsemos</a:t>
            </a:r>
            <a:endParaRPr lang="en-US" altLang="en-US" sz="4400" dirty="0"/>
          </a:p>
          <a:p>
            <a:pPr>
              <a:buFontTx/>
              <a:buNone/>
            </a:pPr>
            <a:r>
              <a:rPr lang="en-US" altLang="en-US" sz="4400" dirty="0"/>
              <a:t>(NO CHANGE)</a:t>
            </a:r>
          </a:p>
          <a:p>
            <a:pPr>
              <a:buFontTx/>
              <a:buNone/>
            </a:pPr>
            <a:r>
              <a:rPr lang="es-ES" altLang="en-US" sz="4400" dirty="0"/>
              <a:t>p</a:t>
            </a:r>
            <a:r>
              <a:rPr lang="es-ES" altLang="en-US" sz="4400" dirty="0">
                <a:solidFill>
                  <a:srgbClr val="CC0000"/>
                </a:solidFill>
              </a:rPr>
              <a:t>e</a:t>
            </a:r>
            <a:r>
              <a:rPr lang="es-ES" altLang="en-US" sz="4400" dirty="0"/>
              <a:t>nséis</a:t>
            </a:r>
            <a:endParaRPr lang="en-US" altLang="en-US" sz="4400" dirty="0"/>
          </a:p>
          <a:p>
            <a:pPr>
              <a:buFontTx/>
              <a:buNone/>
            </a:pPr>
            <a:endParaRPr lang="en-US" altLang="en-US" sz="4400" dirty="0"/>
          </a:p>
          <a:p>
            <a:pPr>
              <a:buFontTx/>
              <a:buNone/>
            </a:pPr>
            <a:r>
              <a:rPr lang="en-US" altLang="en-US" sz="4400" dirty="0" err="1"/>
              <a:t>p</a:t>
            </a:r>
            <a:r>
              <a:rPr lang="en-US" altLang="en-US" sz="4400" u="sng" dirty="0" err="1">
                <a:solidFill>
                  <a:srgbClr val="CC0000"/>
                </a:solidFill>
              </a:rPr>
              <a:t>ie</a:t>
            </a:r>
            <a:r>
              <a:rPr lang="en-US" altLang="en-US" sz="4400" dirty="0" err="1"/>
              <a:t>nsen</a:t>
            </a:r>
            <a:endParaRPr lang="en-US" altLang="en-US" dirty="0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3962400" y="13716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/>
      <p:bldP spid="22532" grpId="0" build="p" autoUpdateAnimBg="0"/>
      <p:bldP spid="22533" grpId="0" build="p" autoUpdateAnimBg="0"/>
      <p:bldP spid="2253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267200" y="1600200"/>
            <a:ext cx="4572000" cy="2438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ENTENDER (e &gt; ie)</a:t>
            </a:r>
            <a:endParaRPr lang="en-US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4033838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400"/>
              <a:t>ent</a:t>
            </a:r>
            <a:r>
              <a:rPr lang="en-US" altLang="en-US" sz="4400" u="sng">
                <a:solidFill>
                  <a:srgbClr val="CC0000"/>
                </a:solidFill>
              </a:rPr>
              <a:t>ie</a:t>
            </a:r>
            <a:r>
              <a:rPr lang="en-US" altLang="en-US" sz="4400"/>
              <a:t>nda</a:t>
            </a:r>
          </a:p>
          <a:p>
            <a:pPr>
              <a:buFontTx/>
              <a:buNone/>
            </a:pPr>
            <a:endParaRPr lang="en-US" altLang="en-US" sz="4400"/>
          </a:p>
          <a:p>
            <a:pPr>
              <a:buFontTx/>
              <a:buNone/>
            </a:pPr>
            <a:r>
              <a:rPr lang="es-ES" altLang="en-US" sz="4400"/>
              <a:t>ent</a:t>
            </a:r>
            <a:r>
              <a:rPr lang="es-ES" altLang="en-US" sz="4400" u="sng">
                <a:solidFill>
                  <a:srgbClr val="CC0000"/>
                </a:solidFill>
              </a:rPr>
              <a:t>ie</a:t>
            </a:r>
            <a:r>
              <a:rPr lang="es-ES" altLang="en-US" sz="4400"/>
              <a:t>nd</a:t>
            </a:r>
            <a:r>
              <a:rPr lang="en-US" altLang="en-US" sz="4400"/>
              <a:t>a</a:t>
            </a:r>
            <a:r>
              <a:rPr lang="es-ES" altLang="en-US" sz="4400"/>
              <a:t>s</a:t>
            </a:r>
            <a:endParaRPr lang="en-US" altLang="en-US" sz="4400"/>
          </a:p>
          <a:p>
            <a:pPr>
              <a:buFontTx/>
              <a:buNone/>
            </a:pPr>
            <a:endParaRPr lang="en-US" altLang="en-US" sz="4400"/>
          </a:p>
          <a:p>
            <a:pPr>
              <a:buFontTx/>
              <a:buNone/>
            </a:pPr>
            <a:r>
              <a:rPr lang="en-US" altLang="en-US" sz="4400"/>
              <a:t>ent</a:t>
            </a:r>
            <a:r>
              <a:rPr lang="en-US" altLang="en-US" sz="4400" u="sng">
                <a:solidFill>
                  <a:srgbClr val="CC0000"/>
                </a:solidFill>
              </a:rPr>
              <a:t>ie</a:t>
            </a:r>
            <a:r>
              <a:rPr lang="en-US" altLang="en-US" sz="4400"/>
              <a:t>nda</a:t>
            </a:r>
            <a:endParaRPr lang="en-US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49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s-ES" altLang="en-US" sz="4400"/>
              <a:t>ent</a:t>
            </a:r>
            <a:r>
              <a:rPr lang="es-ES" altLang="en-US" sz="4400" u="sng">
                <a:solidFill>
                  <a:srgbClr val="CC0000"/>
                </a:solidFill>
              </a:rPr>
              <a:t>e</a:t>
            </a:r>
            <a:r>
              <a:rPr lang="es-ES" altLang="en-US" sz="4400"/>
              <a:t>nd</a:t>
            </a:r>
            <a:r>
              <a:rPr lang="en-US" altLang="en-US" sz="4400"/>
              <a:t>amos</a:t>
            </a:r>
          </a:p>
          <a:p>
            <a:pPr>
              <a:buFontTx/>
              <a:buNone/>
            </a:pPr>
            <a:r>
              <a:rPr lang="en-US" altLang="en-US" sz="4400"/>
              <a:t>(NO CHANGE)</a:t>
            </a:r>
          </a:p>
          <a:p>
            <a:pPr>
              <a:buFontTx/>
              <a:buNone/>
            </a:pPr>
            <a:r>
              <a:rPr lang="en-US" altLang="en-US" sz="4400"/>
              <a:t>ent</a:t>
            </a:r>
            <a:r>
              <a:rPr lang="en-US" altLang="en-US" sz="4400" u="sng">
                <a:solidFill>
                  <a:srgbClr val="CC0000"/>
                </a:solidFill>
              </a:rPr>
              <a:t>e</a:t>
            </a:r>
            <a:r>
              <a:rPr lang="en-US" altLang="en-US" sz="4400"/>
              <a:t>ndáis</a:t>
            </a:r>
          </a:p>
          <a:p>
            <a:pPr>
              <a:buFontTx/>
              <a:buNone/>
            </a:pPr>
            <a:endParaRPr lang="en-US" altLang="en-US" sz="4400"/>
          </a:p>
          <a:p>
            <a:pPr>
              <a:buFontTx/>
              <a:buNone/>
            </a:pPr>
            <a:r>
              <a:rPr lang="es-ES" altLang="en-US" sz="4400"/>
              <a:t>ent</a:t>
            </a:r>
            <a:r>
              <a:rPr lang="es-ES" altLang="en-US" sz="4400" u="sng">
                <a:solidFill>
                  <a:srgbClr val="CC0000"/>
                </a:solidFill>
              </a:rPr>
              <a:t>ie</a:t>
            </a:r>
            <a:r>
              <a:rPr lang="es-ES" altLang="en-US" sz="4400"/>
              <a:t>ndan</a:t>
            </a:r>
            <a:endParaRPr lang="en-US" alt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3962400" y="14478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6" grpId="0" build="p" autoUpdateAnimBg="0"/>
      <p:bldP spid="23557" grpId="0" build="p" autoUpdateAnimBg="0"/>
      <p:bldP spid="2355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Present Subjunctive of Stem-Changing Verbs</a:t>
            </a:r>
            <a:endParaRPr lang="en-US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000"/>
              <a:t>Other verbs you know that follow these patterns are:</a:t>
            </a:r>
          </a:p>
          <a:p>
            <a:r>
              <a:rPr lang="en-US" altLang="en-US" sz="4000" b="1"/>
              <a:t>o...ue:</a:t>
            </a:r>
            <a:r>
              <a:rPr lang="en-US" altLang="en-US" sz="4000"/>
              <a:t>  </a:t>
            </a:r>
            <a:r>
              <a:rPr lang="en-US" altLang="en-US" sz="4000" i="1"/>
              <a:t>contar, poder, volver, costar, probar(se), llover, doler</a:t>
            </a:r>
          </a:p>
          <a:p>
            <a:r>
              <a:rPr lang="es-ES" altLang="en-US" sz="4000" b="1"/>
              <a:t>e…ie:</a:t>
            </a:r>
            <a:r>
              <a:rPr lang="es-ES" altLang="en-US" sz="4000"/>
              <a:t>  </a:t>
            </a:r>
            <a:r>
              <a:rPr lang="es-ES" altLang="en-US" sz="4000" i="1"/>
              <a:t>querer, sentarse, calentar, despertar(se), empezar, entender</a:t>
            </a:r>
            <a:endParaRPr lang="en-US" altLang="en-US" sz="28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Present Subjunctive of Stem-Changing Verbs</a:t>
            </a:r>
            <a:endParaRPr lang="en-US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400"/>
              <a:t>Stem-changing verbs ending in </a:t>
            </a:r>
            <a:r>
              <a:rPr lang="en-US" altLang="en-US" sz="4400" i="1">
                <a:solidFill>
                  <a:srgbClr val="CC0000"/>
                </a:solidFill>
              </a:rPr>
              <a:t>-ir</a:t>
            </a:r>
            <a:r>
              <a:rPr lang="en-US" altLang="en-US" sz="4400"/>
              <a:t> have changes in all forms of the present subjunctive.</a:t>
            </a:r>
            <a:endParaRPr lang="en-US" altLang="en-US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3962400" y="5410200"/>
            <a:ext cx="38862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  <p:bldP spid="2560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267200" y="1676400"/>
            <a:ext cx="4572000" cy="2438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 smtClean="0"/>
              <a:t>(CHANGE)</a:t>
            </a:r>
            <a:endParaRPr lang="en-US" sz="3200" dirty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PEDIR (e &gt; i)</a:t>
            </a:r>
            <a:endParaRPr lang="en-US" alt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4033838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400" dirty="0" err="1"/>
              <a:t>p</a:t>
            </a:r>
            <a:r>
              <a:rPr lang="en-US" altLang="en-US" sz="4400" u="sng" dirty="0" err="1">
                <a:solidFill>
                  <a:srgbClr val="CC0000"/>
                </a:solidFill>
              </a:rPr>
              <a:t>i</a:t>
            </a:r>
            <a:r>
              <a:rPr lang="en-US" altLang="en-US" sz="4400" dirty="0" err="1"/>
              <a:t>da</a:t>
            </a:r>
            <a:endParaRPr lang="en-US" altLang="en-US" sz="4400" dirty="0"/>
          </a:p>
          <a:p>
            <a:pPr>
              <a:buFontTx/>
              <a:buNone/>
            </a:pPr>
            <a:endParaRPr lang="en-US" altLang="en-US" sz="4400" dirty="0"/>
          </a:p>
          <a:p>
            <a:pPr>
              <a:buFontTx/>
              <a:buNone/>
            </a:pPr>
            <a:r>
              <a:rPr lang="en-US" altLang="en-US" sz="4400" dirty="0" err="1"/>
              <a:t>p</a:t>
            </a:r>
            <a:r>
              <a:rPr lang="en-US" altLang="en-US" sz="4400" u="sng" dirty="0" err="1">
                <a:solidFill>
                  <a:srgbClr val="CC0000"/>
                </a:solidFill>
              </a:rPr>
              <a:t>i</a:t>
            </a:r>
            <a:r>
              <a:rPr lang="en-US" altLang="en-US" sz="4400" dirty="0" err="1"/>
              <a:t>das</a:t>
            </a:r>
            <a:endParaRPr lang="en-US" altLang="en-US" sz="4400" dirty="0"/>
          </a:p>
          <a:p>
            <a:pPr>
              <a:buFontTx/>
              <a:buNone/>
            </a:pPr>
            <a:endParaRPr lang="en-US" altLang="en-US" sz="4400" dirty="0"/>
          </a:p>
          <a:p>
            <a:pPr>
              <a:buFontTx/>
              <a:buNone/>
            </a:pPr>
            <a:r>
              <a:rPr lang="en-US" altLang="en-US" sz="4400" dirty="0" err="1"/>
              <a:t>p</a:t>
            </a:r>
            <a:r>
              <a:rPr lang="en-US" altLang="en-US" sz="4400" u="sng" dirty="0" err="1">
                <a:solidFill>
                  <a:srgbClr val="CC0000"/>
                </a:solidFill>
              </a:rPr>
              <a:t>i</a:t>
            </a:r>
            <a:r>
              <a:rPr lang="en-US" altLang="en-US" sz="4400" dirty="0" err="1"/>
              <a:t>da</a:t>
            </a:r>
            <a:endParaRPr lang="en-US" altLang="en-US" dirty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524000"/>
            <a:ext cx="449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400" dirty="0" err="1"/>
              <a:t>p</a:t>
            </a:r>
            <a:r>
              <a:rPr lang="en-US" altLang="en-US" sz="4400" u="sng" dirty="0" err="1">
                <a:solidFill>
                  <a:srgbClr val="CC0000"/>
                </a:solidFill>
              </a:rPr>
              <a:t>i</a:t>
            </a:r>
            <a:r>
              <a:rPr lang="en-US" altLang="en-US" sz="4400" dirty="0" err="1"/>
              <a:t>damos</a:t>
            </a:r>
            <a:endParaRPr lang="en-US" altLang="en-US" sz="4400" dirty="0"/>
          </a:p>
          <a:p>
            <a:pPr>
              <a:buFontTx/>
              <a:buNone/>
            </a:pPr>
            <a:endParaRPr lang="en-US" altLang="en-US" sz="4400" dirty="0"/>
          </a:p>
          <a:p>
            <a:pPr>
              <a:buFontTx/>
              <a:buNone/>
            </a:pPr>
            <a:r>
              <a:rPr lang="en-US" altLang="en-US" sz="4400" dirty="0" err="1"/>
              <a:t>p</a:t>
            </a:r>
            <a:r>
              <a:rPr lang="en-US" altLang="en-US" sz="4400" u="sng" dirty="0" err="1">
                <a:solidFill>
                  <a:srgbClr val="CC0000"/>
                </a:solidFill>
              </a:rPr>
              <a:t>i</a:t>
            </a:r>
            <a:r>
              <a:rPr lang="en-US" altLang="en-US" sz="4400" dirty="0" err="1"/>
              <a:t>dáis</a:t>
            </a:r>
            <a:endParaRPr lang="en-US" altLang="en-US" sz="4400" dirty="0"/>
          </a:p>
          <a:p>
            <a:pPr>
              <a:buFontTx/>
              <a:buNone/>
            </a:pPr>
            <a:endParaRPr lang="en-US" altLang="en-US" sz="4400" dirty="0"/>
          </a:p>
          <a:p>
            <a:pPr>
              <a:buFontTx/>
              <a:buNone/>
            </a:pPr>
            <a:r>
              <a:rPr lang="en-US" altLang="en-US" sz="4400" dirty="0" err="1"/>
              <a:t>p</a:t>
            </a:r>
            <a:r>
              <a:rPr lang="en-US" altLang="en-US" sz="4400" u="sng" dirty="0" err="1">
                <a:solidFill>
                  <a:srgbClr val="CC0000"/>
                </a:solidFill>
              </a:rPr>
              <a:t>i</a:t>
            </a:r>
            <a:r>
              <a:rPr lang="en-US" altLang="en-US" sz="4400" dirty="0" err="1"/>
              <a:t>dan</a:t>
            </a:r>
            <a:endParaRPr lang="en-US" altLang="en-US" dirty="0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3962400" y="15240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6627" grpId="0" build="p" autoUpdateAnimBg="0"/>
      <p:bldP spid="26628" grpId="0" build="p" autoUpdateAnimBg="0"/>
      <p:bldP spid="266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267200" y="1676400"/>
            <a:ext cx="4572000" cy="2438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 smtClean="0"/>
              <a:t>(CHANGE)</a:t>
            </a:r>
            <a:endParaRPr lang="en-US" sz="3200" dirty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DIV</a:t>
            </a:r>
            <a:r>
              <a:rPr lang="en-US" altLang="en-US" b="1" u="sng">
                <a:solidFill>
                  <a:srgbClr val="CC0000"/>
                </a:solidFill>
              </a:rPr>
              <a:t>E</a:t>
            </a:r>
            <a:r>
              <a:rPr lang="en-US" altLang="en-US" b="1"/>
              <a:t>RTIRSE (e &gt; ie), (e &gt; I)</a:t>
            </a:r>
            <a:endParaRPr lang="en-US" alt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4033838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400"/>
              <a:t>me div</a:t>
            </a:r>
            <a:r>
              <a:rPr lang="en-US" altLang="en-US" sz="4400" u="sng">
                <a:solidFill>
                  <a:srgbClr val="CC0000"/>
                </a:solidFill>
              </a:rPr>
              <a:t>ie</a:t>
            </a:r>
            <a:r>
              <a:rPr lang="en-US" altLang="en-US" sz="4400"/>
              <a:t>rta</a:t>
            </a:r>
          </a:p>
          <a:p>
            <a:pPr>
              <a:buFontTx/>
              <a:buNone/>
            </a:pPr>
            <a:endParaRPr lang="en-US" altLang="en-US" sz="4400"/>
          </a:p>
          <a:p>
            <a:pPr>
              <a:buFontTx/>
              <a:buNone/>
            </a:pPr>
            <a:r>
              <a:rPr lang="en-US" altLang="en-US" sz="4400"/>
              <a:t>te div</a:t>
            </a:r>
            <a:r>
              <a:rPr lang="en-US" altLang="en-US" sz="4400" u="sng">
                <a:solidFill>
                  <a:srgbClr val="CC0000"/>
                </a:solidFill>
              </a:rPr>
              <a:t>ie</a:t>
            </a:r>
            <a:r>
              <a:rPr lang="en-US" altLang="en-US" sz="4400"/>
              <a:t>rtas</a:t>
            </a:r>
          </a:p>
          <a:p>
            <a:pPr>
              <a:buFontTx/>
              <a:buNone/>
            </a:pPr>
            <a:endParaRPr lang="en-US" altLang="en-US" sz="4400"/>
          </a:p>
          <a:p>
            <a:pPr>
              <a:buFontTx/>
              <a:buNone/>
            </a:pPr>
            <a:r>
              <a:rPr lang="en-US" altLang="en-US" sz="4400"/>
              <a:t>se div</a:t>
            </a:r>
            <a:r>
              <a:rPr lang="en-US" altLang="en-US" sz="4400" u="sng">
                <a:solidFill>
                  <a:srgbClr val="CC0000"/>
                </a:solidFill>
              </a:rPr>
              <a:t>ie</a:t>
            </a:r>
            <a:r>
              <a:rPr lang="en-US" altLang="en-US" sz="4400"/>
              <a:t>rta</a:t>
            </a:r>
            <a:endParaRPr lang="en-US" alt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49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400"/>
              <a:t>nos div</a:t>
            </a:r>
            <a:r>
              <a:rPr lang="en-US" altLang="en-US" sz="4400" u="sng">
                <a:solidFill>
                  <a:srgbClr val="CC0000"/>
                </a:solidFill>
              </a:rPr>
              <a:t>i</a:t>
            </a:r>
            <a:r>
              <a:rPr lang="en-US" altLang="en-US" sz="4400"/>
              <a:t>rtamos</a:t>
            </a:r>
          </a:p>
          <a:p>
            <a:pPr>
              <a:buFontTx/>
              <a:buNone/>
            </a:pPr>
            <a:endParaRPr lang="en-US" altLang="en-US" sz="4400"/>
          </a:p>
          <a:p>
            <a:pPr>
              <a:buFontTx/>
              <a:buNone/>
            </a:pPr>
            <a:r>
              <a:rPr lang="en-US" altLang="en-US" sz="4400"/>
              <a:t>os div</a:t>
            </a:r>
            <a:r>
              <a:rPr lang="en-US" altLang="en-US" sz="4400" u="sng">
                <a:solidFill>
                  <a:srgbClr val="CC0000"/>
                </a:solidFill>
              </a:rPr>
              <a:t>i</a:t>
            </a:r>
            <a:r>
              <a:rPr lang="en-US" altLang="en-US" sz="4400"/>
              <a:t>rtáis</a:t>
            </a:r>
          </a:p>
          <a:p>
            <a:pPr>
              <a:buFontTx/>
              <a:buNone/>
            </a:pPr>
            <a:endParaRPr lang="en-US" altLang="en-US" sz="4400"/>
          </a:p>
          <a:p>
            <a:pPr>
              <a:buFontTx/>
              <a:buNone/>
            </a:pPr>
            <a:r>
              <a:rPr lang="en-US" altLang="en-US" sz="4400"/>
              <a:t>se div</a:t>
            </a:r>
            <a:r>
              <a:rPr lang="en-US" altLang="en-US" sz="4400" u="sng">
                <a:solidFill>
                  <a:srgbClr val="CC0000"/>
                </a:solidFill>
              </a:rPr>
              <a:t>ie</a:t>
            </a:r>
            <a:r>
              <a:rPr lang="en-US" altLang="en-US" sz="4400"/>
              <a:t>rtan</a:t>
            </a:r>
            <a:endParaRPr lang="en-US" alt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3962400" y="15240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7651" grpId="0" build="p" autoUpdateAnimBg="0"/>
      <p:bldP spid="27652" grpId="0" build="p" autoUpdateAnimBg="0"/>
      <p:bldP spid="276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610600" cy="1143000"/>
          </a:xfrm>
        </p:spPr>
        <p:txBody>
          <a:bodyPr/>
          <a:lstStyle/>
          <a:p>
            <a:r>
              <a:rPr lang="en-US" altLang="en-US" b="1" dirty="0" err="1" smtClean="0"/>
              <a:t>Verbos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irregulares</a:t>
            </a:r>
            <a:r>
              <a:rPr lang="en-US" altLang="en-US" b="1" dirty="0" smtClean="0"/>
              <a:t> en el </a:t>
            </a:r>
            <a:r>
              <a:rPr lang="en-US" altLang="en-US" b="1" dirty="0" err="1" smtClean="0"/>
              <a:t>subjuntivo</a:t>
            </a:r>
            <a:endParaRPr lang="en-US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5400" dirty="0" err="1" smtClean="0"/>
              <a:t>Memoriza</a:t>
            </a:r>
            <a:r>
              <a:rPr lang="en-US" altLang="en-US" sz="5400" dirty="0" smtClean="0"/>
              <a:t> </a:t>
            </a:r>
            <a:r>
              <a:rPr lang="en-US" altLang="en-US" sz="5400" dirty="0" err="1" smtClean="0"/>
              <a:t>esta</a:t>
            </a:r>
            <a:r>
              <a:rPr lang="en-US" altLang="en-US" sz="5400" dirty="0" smtClean="0"/>
              <a:t> </a:t>
            </a:r>
            <a:r>
              <a:rPr lang="en-US" altLang="en-US" sz="5400" dirty="0" err="1" smtClean="0"/>
              <a:t>sigla</a:t>
            </a:r>
            <a:r>
              <a:rPr lang="en-US" altLang="en-US" sz="5400" dirty="0" smtClean="0"/>
              <a:t>:</a:t>
            </a:r>
            <a:endParaRPr lang="en-US" altLang="en-US" sz="5400" dirty="0"/>
          </a:p>
          <a:p>
            <a:r>
              <a:rPr lang="en-US" altLang="en-US" sz="5400" dirty="0"/>
              <a:t>DISHES</a:t>
            </a:r>
            <a:endParaRPr lang="en-US" altLang="en-US" dirty="0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V="1">
            <a:off x="3352800" y="4343400"/>
            <a:ext cx="3810000" cy="0"/>
          </a:xfrm>
          <a:prstGeom prst="line">
            <a:avLst/>
          </a:prstGeom>
          <a:noFill/>
          <a:ln w="76200" cap="sq">
            <a:solidFill>
              <a:schemeClr val="accent2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  <p:bldP spid="717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267200" y="1676400"/>
            <a:ext cx="4572000" cy="2438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 smtClean="0"/>
              <a:t>(CHANGE)</a:t>
            </a:r>
            <a:endParaRPr lang="en-US" sz="3200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DORMIR (o &gt; ue), (o &gt; u)</a:t>
            </a:r>
            <a:endParaRPr lang="en-US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4033838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400"/>
              <a:t>d</a:t>
            </a:r>
            <a:r>
              <a:rPr lang="en-US" altLang="en-US" sz="4400" u="sng">
                <a:solidFill>
                  <a:srgbClr val="CC0000"/>
                </a:solidFill>
              </a:rPr>
              <a:t>ue</a:t>
            </a:r>
            <a:r>
              <a:rPr lang="en-US" altLang="en-US" sz="4400"/>
              <a:t>rma</a:t>
            </a:r>
          </a:p>
          <a:p>
            <a:pPr>
              <a:buFontTx/>
              <a:buNone/>
            </a:pPr>
            <a:endParaRPr lang="en-US" altLang="en-US" sz="4400"/>
          </a:p>
          <a:p>
            <a:pPr>
              <a:buFontTx/>
              <a:buNone/>
            </a:pPr>
            <a:r>
              <a:rPr lang="en-US" altLang="en-US" sz="4400"/>
              <a:t>d</a:t>
            </a:r>
            <a:r>
              <a:rPr lang="en-US" altLang="en-US" sz="4400" u="sng">
                <a:solidFill>
                  <a:srgbClr val="CC0000"/>
                </a:solidFill>
              </a:rPr>
              <a:t>ue</a:t>
            </a:r>
            <a:r>
              <a:rPr lang="en-US" altLang="en-US" sz="4400"/>
              <a:t>rmas</a:t>
            </a:r>
          </a:p>
          <a:p>
            <a:pPr>
              <a:buFontTx/>
              <a:buNone/>
            </a:pPr>
            <a:endParaRPr lang="en-US" altLang="en-US" sz="4400"/>
          </a:p>
          <a:p>
            <a:pPr>
              <a:buFontTx/>
              <a:buNone/>
            </a:pPr>
            <a:r>
              <a:rPr lang="en-US" altLang="en-US" sz="4400"/>
              <a:t>d</a:t>
            </a:r>
            <a:r>
              <a:rPr lang="en-US" altLang="en-US" sz="4400" u="sng">
                <a:solidFill>
                  <a:srgbClr val="CC0000"/>
                </a:solidFill>
              </a:rPr>
              <a:t>ue</a:t>
            </a:r>
            <a:r>
              <a:rPr lang="en-US" altLang="en-US" sz="4400"/>
              <a:t>rma</a:t>
            </a:r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49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400"/>
              <a:t>d</a:t>
            </a:r>
            <a:r>
              <a:rPr lang="en-US" altLang="en-US" sz="4400" u="sng">
                <a:solidFill>
                  <a:srgbClr val="CC0000"/>
                </a:solidFill>
              </a:rPr>
              <a:t>u</a:t>
            </a:r>
            <a:r>
              <a:rPr lang="en-US" altLang="en-US" sz="4400"/>
              <a:t>rmamos</a:t>
            </a:r>
          </a:p>
          <a:p>
            <a:pPr>
              <a:buFontTx/>
              <a:buNone/>
            </a:pPr>
            <a:endParaRPr lang="en-US" altLang="en-US" sz="4400"/>
          </a:p>
          <a:p>
            <a:pPr>
              <a:buFontTx/>
              <a:buNone/>
            </a:pPr>
            <a:r>
              <a:rPr lang="en-US" altLang="en-US" sz="4400"/>
              <a:t>d</a:t>
            </a:r>
            <a:r>
              <a:rPr lang="en-US" altLang="en-US" sz="4400" u="sng">
                <a:solidFill>
                  <a:srgbClr val="CC0000"/>
                </a:solidFill>
              </a:rPr>
              <a:t>u</a:t>
            </a:r>
            <a:r>
              <a:rPr lang="en-US" altLang="en-US" sz="4400"/>
              <a:t>rmáis</a:t>
            </a:r>
          </a:p>
          <a:p>
            <a:pPr>
              <a:buFontTx/>
              <a:buNone/>
            </a:pPr>
            <a:endParaRPr lang="en-US" altLang="en-US" sz="4400"/>
          </a:p>
          <a:p>
            <a:pPr>
              <a:buFontTx/>
              <a:buNone/>
            </a:pPr>
            <a:r>
              <a:rPr lang="en-US" altLang="en-US" sz="4400"/>
              <a:t>d</a:t>
            </a:r>
            <a:r>
              <a:rPr lang="en-US" altLang="en-US" sz="4400" u="sng">
                <a:solidFill>
                  <a:srgbClr val="CC0000"/>
                </a:solidFill>
              </a:rPr>
              <a:t>ue</a:t>
            </a:r>
            <a:r>
              <a:rPr lang="en-US" altLang="en-US" sz="4400"/>
              <a:t>rman</a:t>
            </a:r>
            <a:endParaRPr lang="en-US" altLang="en-U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3962400" y="16002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8675" grpId="0" build="p" autoUpdateAnimBg="0"/>
      <p:bldP spid="28676" grpId="0" build="p" autoUpdateAnimBg="0"/>
      <p:bldP spid="2867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Present Subjunctive of Stem-Changing Verbs</a:t>
            </a:r>
            <a:endParaRPr lang="en-US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/>
              <a:t>Other verbs you know that follow these patterns are:</a:t>
            </a:r>
          </a:p>
          <a:p>
            <a:pPr>
              <a:lnSpc>
                <a:spcPct val="90000"/>
              </a:lnSpc>
            </a:pPr>
            <a:r>
              <a:rPr lang="en-US" altLang="en-US" sz="4400" b="1"/>
              <a:t>o...ue:</a:t>
            </a:r>
            <a:r>
              <a:rPr lang="en-US" altLang="en-US" sz="4400"/>
              <a:t>  </a:t>
            </a:r>
            <a:r>
              <a:rPr lang="en-US" altLang="en-US" sz="4400" i="1"/>
              <a:t>morir</a:t>
            </a:r>
          </a:p>
          <a:p>
            <a:pPr>
              <a:lnSpc>
                <a:spcPct val="90000"/>
              </a:lnSpc>
            </a:pPr>
            <a:r>
              <a:rPr lang="es-ES" altLang="en-US" sz="4400" b="1"/>
              <a:t>e…ie:</a:t>
            </a:r>
            <a:r>
              <a:rPr lang="es-ES" altLang="en-US" sz="4400"/>
              <a:t>  </a:t>
            </a:r>
            <a:r>
              <a:rPr lang="es-ES" altLang="en-US" sz="4400" i="1"/>
              <a:t>sentirse, preferir</a:t>
            </a:r>
          </a:p>
          <a:p>
            <a:pPr>
              <a:lnSpc>
                <a:spcPct val="90000"/>
              </a:lnSpc>
            </a:pPr>
            <a:r>
              <a:rPr lang="en-US" altLang="en-US" sz="4400" b="1"/>
              <a:t>e…i:</a:t>
            </a:r>
            <a:r>
              <a:rPr lang="en-US" altLang="en-US" sz="4400" i="1"/>
              <a:t>  reír, repetir, servir, vestir(se), seguir, conseguir</a:t>
            </a:r>
            <a:endParaRPr lang="en-US" altLang="en-US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Present Subjunctive of Stem-Changing Verbs</a:t>
            </a:r>
            <a:endParaRPr lang="en-US" alt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400"/>
              <a:t>Es necesario que </a:t>
            </a:r>
            <a:r>
              <a:rPr lang="en-US" altLang="en-US" sz="4400">
                <a:solidFill>
                  <a:srgbClr val="CC0000"/>
                </a:solidFill>
              </a:rPr>
              <a:t>pidas</a:t>
            </a:r>
            <a:r>
              <a:rPr lang="en-US" altLang="en-US" sz="4400"/>
              <a:t> la llave.</a:t>
            </a:r>
          </a:p>
          <a:p>
            <a:r>
              <a:rPr lang="en-US" altLang="en-US" sz="4400"/>
              <a:t>Queremos que </a:t>
            </a:r>
            <a:r>
              <a:rPr lang="en-US" altLang="en-US" sz="4400">
                <a:solidFill>
                  <a:srgbClr val="CC0000"/>
                </a:solidFill>
              </a:rPr>
              <a:t>se diviertan</a:t>
            </a:r>
            <a:r>
              <a:rPr lang="en-US" altLang="en-US" sz="4400"/>
              <a:t>.</a:t>
            </a:r>
          </a:p>
          <a:p>
            <a:r>
              <a:rPr lang="en-US" altLang="en-US" sz="4400"/>
              <a:t>Es bueno que </a:t>
            </a:r>
            <a:r>
              <a:rPr lang="en-US" altLang="en-US" sz="4400">
                <a:solidFill>
                  <a:srgbClr val="CC0000"/>
                </a:solidFill>
              </a:rPr>
              <a:t>duermas</a:t>
            </a:r>
            <a:r>
              <a:rPr lang="en-US" altLang="en-US" sz="4400"/>
              <a:t> durante el vuelo.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610600" cy="1143000"/>
          </a:xfrm>
        </p:spPr>
        <p:txBody>
          <a:bodyPr/>
          <a:lstStyle/>
          <a:p>
            <a:r>
              <a:rPr lang="en-US" altLang="en-US" b="1" dirty="0" err="1" smtClean="0"/>
              <a:t>Verbos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irregulares</a:t>
            </a:r>
            <a:r>
              <a:rPr lang="en-US" altLang="en-US" b="1" dirty="0" smtClean="0"/>
              <a:t> en el </a:t>
            </a:r>
            <a:r>
              <a:rPr lang="en-US" altLang="en-US" b="1" dirty="0" err="1" smtClean="0"/>
              <a:t>subjuntivo</a:t>
            </a:r>
            <a:endParaRPr lang="en-US" altLang="en-US" b="1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29600" cy="4267200"/>
          </a:xfrm>
        </p:spPr>
        <p:txBody>
          <a:bodyPr/>
          <a:lstStyle/>
          <a:p>
            <a:r>
              <a:rPr lang="en-US" altLang="en-US" sz="4800"/>
              <a:t>D		Dar</a:t>
            </a:r>
          </a:p>
          <a:p>
            <a:r>
              <a:rPr lang="en-US" altLang="en-US" sz="4800"/>
              <a:t>I		Ir</a:t>
            </a:r>
          </a:p>
          <a:p>
            <a:r>
              <a:rPr lang="en-US" altLang="en-US" sz="4800"/>
              <a:t>S		Ser</a:t>
            </a:r>
          </a:p>
          <a:p>
            <a:r>
              <a:rPr lang="en-US" altLang="en-US" sz="4800"/>
              <a:t>H		Haber</a:t>
            </a:r>
          </a:p>
          <a:p>
            <a:r>
              <a:rPr lang="en-US" altLang="en-US" sz="4800"/>
              <a:t>E		Estar</a:t>
            </a:r>
          </a:p>
          <a:p>
            <a:r>
              <a:rPr lang="en-US" altLang="en-US" sz="4800"/>
              <a:t>S		Saber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/>
              <a:t>DAR</a:t>
            </a: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3450" y="1600200"/>
            <a:ext cx="3275013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/>
              <a:t>dé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des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dé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67313" y="1600200"/>
            <a:ext cx="3355975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/>
              <a:t>demos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deis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den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4495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6148" grpId="0" build="p" autoUpdateAnimBg="0"/>
      <p:bldP spid="61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/>
              <a:t>IR</a:t>
            </a:r>
            <a:endParaRPr lang="en-US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3450" y="1600200"/>
            <a:ext cx="3275013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/>
              <a:t>vaya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vayas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vaya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67313" y="1600200"/>
            <a:ext cx="3355975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/>
              <a:t>vayamos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vayáis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vayan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4495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  <p:bldP spid="12292" grpId="0" build="p" autoUpdateAnimBg="0"/>
      <p:bldP spid="1229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/>
              <a:t>SER</a:t>
            </a:r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3450" y="1600200"/>
            <a:ext cx="3275013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/>
              <a:t>sea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seas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sea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67313" y="1600200"/>
            <a:ext cx="3355975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/>
              <a:t>seamos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seáis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sean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4495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  <p:bldP spid="13316" grpId="0" build="p" autoUpdateAnimBg="0"/>
      <p:bldP spid="133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/>
              <a:t>HABER</a:t>
            </a:r>
            <a:endParaRPr lang="en-US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3450" y="1600200"/>
            <a:ext cx="3275013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/>
              <a:t>haya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hayas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haya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67313" y="1600200"/>
            <a:ext cx="3355975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/>
              <a:t>hayamos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hayáis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hayan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4495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  <p:bldP spid="14340" grpId="0" build="p" autoUpdateAnimBg="0"/>
      <p:bldP spid="143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/>
              <a:t>ESTAR</a:t>
            </a:r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3450" y="1600200"/>
            <a:ext cx="3275013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/>
              <a:t>esté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estés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esté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67313" y="1600200"/>
            <a:ext cx="3355975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/>
              <a:t>estemos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estéis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estén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4495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  <p:bldP spid="15364" grpId="0" build="p" autoUpdateAnimBg="0"/>
      <p:bldP spid="1536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/>
              <a:t>SABER</a:t>
            </a:r>
            <a:endParaRPr lang="en-US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3450" y="1600200"/>
            <a:ext cx="3275013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/>
              <a:t>sepa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sepas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sepa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67313" y="1600200"/>
            <a:ext cx="3355975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/>
              <a:t>sepamos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sepáis</a:t>
            </a:r>
          </a:p>
          <a:p>
            <a:pPr>
              <a:buFontTx/>
              <a:buNone/>
            </a:pPr>
            <a:endParaRPr lang="en-US" altLang="en-US" sz="4800"/>
          </a:p>
          <a:p>
            <a:pPr>
              <a:buFontTx/>
              <a:buNone/>
            </a:pPr>
            <a:r>
              <a:rPr lang="en-US" altLang="en-US" sz="4800"/>
              <a:t>sepan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4495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  <p:bldP spid="16388" grpId="0" build="p" autoUpdateAnimBg="0"/>
      <p:bldP spid="16389" grpId="0" animBg="1"/>
    </p:bldLst>
  </p:timing>
</p:sld>
</file>

<file path=ppt/theme/theme1.xml><?xml version="1.0" encoding="utf-8"?>
<a:theme xmlns:a="http://schemas.openxmlformats.org/drawingml/2006/main" name="Tablet">
  <a:themeElements>
    <a:clrScheme name="Tablet 1">
      <a:dk1>
        <a:srgbClr val="000000"/>
      </a:dk1>
      <a:lt1>
        <a:srgbClr val="FFFFFF"/>
      </a:lt1>
      <a:dk2>
        <a:srgbClr val="000000"/>
      </a:dk2>
      <a:lt2>
        <a:srgbClr val="9F9F9F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Table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ablet 1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blet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blet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 (Mac OS 9):Microsoft Office 98:Templates:Presentation Designs:Tablet</Template>
  <TotalTime>52</TotalTime>
  <Words>383</Words>
  <Application>Microsoft Office PowerPoint</Application>
  <PresentationFormat>On-screen Show (4:3)</PresentationFormat>
  <Paragraphs>168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Tablet</vt:lpstr>
      <vt:lpstr>Verbos irregulares en el subjuntivo</vt:lpstr>
      <vt:lpstr>Verbos irregulares en el subjuntivo</vt:lpstr>
      <vt:lpstr>Verbos irregulares en el subjuntivo</vt:lpstr>
      <vt:lpstr>DAR</vt:lpstr>
      <vt:lpstr>IR</vt:lpstr>
      <vt:lpstr>SER</vt:lpstr>
      <vt:lpstr>HABER</vt:lpstr>
      <vt:lpstr>ESTAR</vt:lpstr>
      <vt:lpstr>SABER</vt:lpstr>
      <vt:lpstr>Cambios de raices en el presente del subjuntivo</vt:lpstr>
      <vt:lpstr>Cambios de raices en el presente del subjuntivo</vt:lpstr>
      <vt:lpstr>Cambios de raices en el presente del subjuntivo</vt:lpstr>
      <vt:lpstr>JUGAR (u &gt; ue)</vt:lpstr>
      <vt:lpstr>PENSAR (e &gt; ie)</vt:lpstr>
      <vt:lpstr>ENTENDER (e &gt; ie)</vt:lpstr>
      <vt:lpstr>Present Subjunctive of Stem-Changing Verbs</vt:lpstr>
      <vt:lpstr>Present Subjunctive of Stem-Changing Verbs</vt:lpstr>
      <vt:lpstr>PEDIR (e &gt; i)</vt:lpstr>
      <vt:lpstr>DIVERTIRSE (e &gt; ie), (e &gt; I)</vt:lpstr>
      <vt:lpstr>DORMIR (o &gt; ue), (o &gt; u)</vt:lpstr>
      <vt:lpstr>Present Subjunctive of Stem-Changing Verbs</vt:lpstr>
      <vt:lpstr>Present Subjunctive of Stem-Changing Verbs</vt:lpstr>
    </vt:vector>
  </TitlesOfParts>
  <Company>BAPS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Irregular Verbs in the Subjunctive</dc:title>
  <dc:creator>NIHS</dc:creator>
  <cp:lastModifiedBy>mfcsd</cp:lastModifiedBy>
  <cp:revision>6</cp:revision>
  <dcterms:created xsi:type="dcterms:W3CDTF">2003-07-12T21:45:33Z</dcterms:created>
  <dcterms:modified xsi:type="dcterms:W3CDTF">2013-10-23T15:43:37Z</dcterms:modified>
</cp:coreProperties>
</file>