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438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5123" name="Freeform 3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5124" name="Group 4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5125" name="Oval 5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6" name="Oval 6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7" name="Oval 7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8" name="Oval 8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9" name="Oval 9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0" name="Freeform 10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1" name="Freeform 11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2" name="Freeform 12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3" name="Freeform 13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4" name="Freeform 14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5" name="Oval 15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136" name="Group 16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5137" name="Oval 17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8" name="Oval 18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9" name="Oval 19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0" name="Oval 20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1" name="Oval 21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2" name="Oval 22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3" name="Oval 23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4" name="Oval 24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5" name="Freeform 25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6" name="Freeform 26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7" name="Freeform 27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8" name="Freeform 28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9" name="Freeform 29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50" name="Freeform 30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51" name="Freeform 31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52" name="Freeform 32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53" name="Freeform 33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54" name="Freeform 34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155" name="Group 35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5156" name="Freeform 36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57" name="Freeform 37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58" name="Freeform 38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59" name="Freeform 39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60" name="Freeform 40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61" name="Freeform 41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62" name="Freeform 42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63" name="Freeform 43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64" name="Freeform 44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65" name="Freeform 45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66" name="Freeform 46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67" name="Oval 47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68" name="Oval 48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69" name="Oval 49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70" name="Oval 50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71" name="Oval 51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72" name="Oval 52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173" name="Group 53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5174" name="Freeform 54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75" name="Freeform 55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76" name="Freeform 56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77" name="Freeform 57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78" name="Freeform 58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79" name="Freeform 59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80" name="Freeform 60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5181" name="Group 61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5182" name="Oval 62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83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84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85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5186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87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188" name="Rectangle 68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189" name="Rectangle 69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190" name="Rectangle 7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15C3D876-1F46-493E-83F2-1ADAF0E0451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86" grpId="0"/>
      <p:bldP spid="5187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18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518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6B3AC4-852B-4EEE-9A25-5F4ED06E93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483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483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65E72E-57B6-4971-BD53-9497563580C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8A10DC-6507-424F-85C5-61A2DC73F5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CA67C2-7072-4867-BCEA-C8EE82E39A1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91C342-9ED9-452F-8D78-54B458B2B4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43E94F-9915-4840-94CA-166A0D547B5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635505-C160-4DE1-8AF8-E82D9C2D52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4C08EF-2E00-4CEE-9E49-669779341AF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755E29-5986-4FC0-B2FC-5CE936DB8F2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B51A7A-BAC6-457A-891C-2E4B051300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reeform 2"/>
          <p:cNvSpPr>
            <a:spLocks/>
          </p:cNvSpPr>
          <p:nvPr/>
        </p:nvSpPr>
        <p:spPr bwMode="hidden">
          <a:xfrm>
            <a:off x="6627813" y="6429375"/>
            <a:ext cx="285750" cy="209550"/>
          </a:xfrm>
          <a:custGeom>
            <a:avLst/>
            <a:gdLst/>
            <a:ahLst/>
            <a:cxnLst>
              <a:cxn ang="0">
                <a:pos x="0" y="132"/>
              </a:cxn>
              <a:cxn ang="0">
                <a:pos x="29" y="132"/>
              </a:cxn>
              <a:cxn ang="0">
                <a:pos x="77" y="108"/>
              </a:cxn>
              <a:cxn ang="0">
                <a:pos x="119" y="78"/>
              </a:cxn>
              <a:cxn ang="0">
                <a:pos x="155" y="48"/>
              </a:cxn>
              <a:cxn ang="0">
                <a:pos x="179" y="12"/>
              </a:cxn>
              <a:cxn ang="0">
                <a:pos x="173" y="6"/>
              </a:cxn>
              <a:cxn ang="0">
                <a:pos x="167" y="0"/>
              </a:cxn>
              <a:cxn ang="0">
                <a:pos x="137" y="42"/>
              </a:cxn>
              <a:cxn ang="0">
                <a:pos x="101" y="78"/>
              </a:cxn>
              <a:cxn ang="0">
                <a:pos x="53" y="108"/>
              </a:cxn>
              <a:cxn ang="0">
                <a:pos x="0" y="132"/>
              </a:cxn>
              <a:cxn ang="0">
                <a:pos x="0" y="132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4099" name="Group 3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4100" name="Freeform 4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4101" name="Group 5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4102" name="Oval 6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3" name="Oval 7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4" name="Oval 8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5" name="Oval 9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6" name="Oval 10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7" name="Freeform 11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8" name="Freeform 12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9" name="Freeform 13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0" name="Freeform 14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1" name="Freeform 15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2" name="Oval 16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113" name="Group 17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4114" name="Oval 18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5" name="Oval 19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6" name="Oval 20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7" name="Oval 21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8" name="Oval 22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9" name="Oval 23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0" name="Oval 24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1" name="Oval 25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2" name="Freeform 26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3" name="Freeform 27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4" name="Freeform 28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5" name="Freeform 29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6" name="Freeform 30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7" name="Freeform 31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8" name="Freeform 32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9" name="Freeform 33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0" name="Freeform 34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1" name="Freeform 35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132" name="Group 36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4133" name="Freeform 37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4" name="Freeform 38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5" name="Freeform 39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6" name="Freeform 40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7" name="Freeform 41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8" name="Freeform 42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9" name="Freeform 43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0" name="Freeform 44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1" name="Freeform 45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2" name="Freeform 46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3" name="Freeform 47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4" name="Oval 48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5" name="Oval 49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6" name="Oval 50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7" name="Oval 51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8" name="Oval 52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9" name="Oval 53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150" name="Group 54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4151" name="Freeform 55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52" name="Freeform 56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53" name="Freeform 57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54" name="Freeform 58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55" name="Freeform 59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56" name="Freeform 60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57" name="Freeform 61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4158" name="Group 62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4159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60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61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62" name="Oval 66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4163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64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65" name="Rectangle 6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4166" name="Rectangle 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4167" name="Rectangle 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0A69CF65-0E91-4D71-8F6A-0342BF28824B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1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1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1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1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41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63" grpId="0"/>
      <p:bldP spid="4164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6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4164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6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4164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6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4164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6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4164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6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416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Ø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s-ES"/>
              <a:t>Preterite vs. Imperfect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/>
              <a:t>Page 208</a:t>
            </a:r>
          </a:p>
          <a:p>
            <a:r>
              <a:rPr lang="es-ES"/>
              <a:t>Avancemos 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Preterite vs. Imperfect</a:t>
            </a: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/>
              <a:t>When speaking about the past, you can use either the preterite or the imperfect, depending on the sentence and the meaning you wish to convey.  Compare…</a:t>
            </a:r>
          </a:p>
          <a:p>
            <a:r>
              <a:rPr lang="es-ES"/>
              <a:t>Este verano </a:t>
            </a:r>
            <a:r>
              <a:rPr lang="es-ES" b="1">
                <a:solidFill>
                  <a:schemeClr val="hlink"/>
                </a:solidFill>
              </a:rPr>
              <a:t>tomé</a:t>
            </a:r>
            <a:r>
              <a:rPr lang="es-ES"/>
              <a:t> una clase de álgebra.  </a:t>
            </a:r>
          </a:p>
          <a:p>
            <a:r>
              <a:rPr lang="es-ES"/>
              <a:t>Cuando </a:t>
            </a:r>
            <a:r>
              <a:rPr lang="es-ES" b="1">
                <a:solidFill>
                  <a:schemeClr val="hlink"/>
                </a:solidFill>
              </a:rPr>
              <a:t>era</a:t>
            </a:r>
            <a:r>
              <a:rPr lang="es-ES" b="1"/>
              <a:t> </a:t>
            </a:r>
            <a:r>
              <a:rPr lang="es-ES"/>
              <a:t>niño, </a:t>
            </a:r>
            <a:r>
              <a:rPr lang="es-ES" b="1">
                <a:solidFill>
                  <a:schemeClr val="hlink"/>
                </a:solidFill>
              </a:rPr>
              <a:t>tomaba</a:t>
            </a:r>
            <a:r>
              <a:rPr lang="es-ES"/>
              <a:t> clases de gimnasio.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Preterite vs. Imperfect</a:t>
            </a: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/>
              <a:t>Use the preterite to tell about past actions that happened and are complete.</a:t>
            </a:r>
          </a:p>
          <a:p>
            <a:r>
              <a:rPr lang="es-ES"/>
              <a:t>El sábado, la clase </a:t>
            </a:r>
            <a:r>
              <a:rPr lang="es-ES" b="1">
                <a:solidFill>
                  <a:schemeClr val="hlink"/>
                </a:solidFill>
              </a:rPr>
              <a:t>empezó</a:t>
            </a:r>
            <a:r>
              <a:rPr lang="es-ES"/>
              <a:t> a las 10 de la mañana.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Preterite vs. Imperfect</a:t>
            </a: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/>
              <a:t>Use the imperfect to tell about habitual actions in the past.</a:t>
            </a:r>
          </a:p>
          <a:p>
            <a:r>
              <a:rPr lang="es-ES"/>
              <a:t>Cuando </a:t>
            </a:r>
            <a:r>
              <a:rPr lang="es-ES" b="1">
                <a:solidFill>
                  <a:schemeClr val="hlink"/>
                </a:solidFill>
              </a:rPr>
              <a:t>era</a:t>
            </a:r>
            <a:r>
              <a:rPr lang="es-ES"/>
              <a:t> niño, las clases</a:t>
            </a:r>
            <a:r>
              <a:rPr lang="es-ES">
                <a:solidFill>
                  <a:schemeClr val="hlink"/>
                </a:solidFill>
              </a:rPr>
              <a:t> </a:t>
            </a:r>
            <a:r>
              <a:rPr lang="es-ES" b="1">
                <a:solidFill>
                  <a:schemeClr val="hlink"/>
                </a:solidFill>
              </a:rPr>
              <a:t>empezaban</a:t>
            </a:r>
            <a:r>
              <a:rPr lang="es-ES"/>
              <a:t> a las 5 de la tarde.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Preterite vs. Imperfect</a:t>
            </a: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/>
              <a:t>Use the preterite to give a sequence of actions in the past.</a:t>
            </a:r>
          </a:p>
          <a:p>
            <a:r>
              <a:rPr lang="es-ES"/>
              <a:t>Cuando </a:t>
            </a:r>
            <a:r>
              <a:rPr lang="es-ES" b="1">
                <a:solidFill>
                  <a:schemeClr val="hlink"/>
                </a:solidFill>
              </a:rPr>
              <a:t>llegamos</a:t>
            </a:r>
            <a:r>
              <a:rPr lang="es-ES"/>
              <a:t>, la profesora </a:t>
            </a:r>
            <a:r>
              <a:rPr lang="es-ES" b="1">
                <a:solidFill>
                  <a:schemeClr val="hlink"/>
                </a:solidFill>
              </a:rPr>
              <a:t>sacó</a:t>
            </a:r>
            <a:r>
              <a:rPr lang="es-ES"/>
              <a:t> su libro y sus lápices y </a:t>
            </a:r>
            <a:r>
              <a:rPr lang="es-ES" b="1">
                <a:solidFill>
                  <a:schemeClr val="hlink"/>
                </a:solidFill>
              </a:rPr>
              <a:t>empezó </a:t>
            </a:r>
            <a:r>
              <a:rPr lang="es-ES"/>
              <a:t>a trabajar.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Preterite vs. Imperfect</a:t>
            </a: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/>
              <a:t>Use the imperfect to give background details such as time, location, weather, mood, age, and physical and mental descriptions.</a:t>
            </a:r>
          </a:p>
          <a:p>
            <a:r>
              <a:rPr lang="es-ES" b="1">
                <a:solidFill>
                  <a:schemeClr val="hlink"/>
                </a:solidFill>
              </a:rPr>
              <a:t>Eran</a:t>
            </a:r>
            <a:r>
              <a:rPr lang="es-ES"/>
              <a:t> las dos de la tarde.  </a:t>
            </a:r>
            <a:r>
              <a:rPr lang="es-ES" b="1">
                <a:solidFill>
                  <a:schemeClr val="hlink"/>
                </a:solidFill>
              </a:rPr>
              <a:t>Estábamos</a:t>
            </a:r>
            <a:r>
              <a:rPr lang="es-ES"/>
              <a:t> en el parque.  </a:t>
            </a:r>
            <a:r>
              <a:rPr lang="es-ES" b="1">
                <a:solidFill>
                  <a:schemeClr val="hlink"/>
                </a:solidFill>
              </a:rPr>
              <a:t>Era</a:t>
            </a:r>
            <a:r>
              <a:rPr lang="es-ES"/>
              <a:t> un día de otoño.  Todos </a:t>
            </a:r>
            <a:r>
              <a:rPr lang="es-ES" b="1">
                <a:solidFill>
                  <a:schemeClr val="hlink"/>
                </a:solidFill>
              </a:rPr>
              <a:t>estábamos</a:t>
            </a:r>
            <a:r>
              <a:rPr lang="es-ES"/>
              <a:t> muy contentos.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Preterite vs. Imperfect</a:t>
            </a: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/>
              <a:t>Use the preterite and the imperfect together when an action (preterite) interrupts another that is taking place in the past (imperfect).</a:t>
            </a:r>
          </a:p>
          <a:p>
            <a:r>
              <a:rPr lang="es-ES" b="1">
                <a:solidFill>
                  <a:schemeClr val="hlink"/>
                </a:solidFill>
              </a:rPr>
              <a:t>Estábamos</a:t>
            </a:r>
            <a:r>
              <a:rPr lang="es-ES"/>
              <a:t> en la clase cuando </a:t>
            </a:r>
            <a:r>
              <a:rPr lang="es-ES" b="1">
                <a:solidFill>
                  <a:schemeClr val="hlink"/>
                </a:solidFill>
              </a:rPr>
              <a:t>entró</a:t>
            </a:r>
            <a:r>
              <a:rPr lang="es-ES"/>
              <a:t> el profesor.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Preterite vs. Imperfect</a:t>
            </a:r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/>
              <a:t>Use the imperfect when two or more actions are taking place simultaneously in the past.</a:t>
            </a:r>
          </a:p>
          <a:p>
            <a:r>
              <a:rPr lang="es-ES"/>
              <a:t>Mientras los niños </a:t>
            </a:r>
            <a:r>
              <a:rPr lang="es-ES" b="1">
                <a:solidFill>
                  <a:schemeClr val="hlink"/>
                </a:solidFill>
              </a:rPr>
              <a:t>estudiaban</a:t>
            </a:r>
            <a:r>
              <a:rPr lang="es-ES"/>
              <a:t>, el profesor </a:t>
            </a:r>
            <a:r>
              <a:rPr lang="es-ES" b="1">
                <a:solidFill>
                  <a:schemeClr val="hlink"/>
                </a:solidFill>
              </a:rPr>
              <a:t>observaba</a:t>
            </a:r>
            <a:r>
              <a:rPr lang="es-ES"/>
              <a:t> los estudios.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ipple">
  <a:themeElements>
    <a:clrScheme name="Ripple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Ripp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Ripple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pple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Ripple</Template>
  <TotalTime>118</TotalTime>
  <Words>274</Words>
  <Application>Microsoft Office PowerPoint</Application>
  <PresentationFormat>On-screen Show (4:3)</PresentationFormat>
  <Paragraphs>25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Wingdings</vt:lpstr>
      <vt:lpstr>Ripple</vt:lpstr>
      <vt:lpstr>Preterite vs. Imperfect</vt:lpstr>
      <vt:lpstr>Preterite vs. Imperfect</vt:lpstr>
      <vt:lpstr>Preterite vs. Imperfect</vt:lpstr>
      <vt:lpstr>Preterite vs. Imperfect</vt:lpstr>
      <vt:lpstr>Preterite vs. Imperfect</vt:lpstr>
      <vt:lpstr>Preterite vs. Imperfect</vt:lpstr>
      <vt:lpstr>Preterite vs. Imperfect</vt:lpstr>
      <vt:lpstr>Preterite vs. Imperfect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Preterite vs. Imperfect</dc:title>
  <dc:creator>John McCreary</dc:creator>
  <cp:lastModifiedBy>Deaton, Phillip</cp:lastModifiedBy>
  <cp:revision>5</cp:revision>
  <dcterms:created xsi:type="dcterms:W3CDTF">2006-06-13T19:18:02Z</dcterms:created>
  <dcterms:modified xsi:type="dcterms:W3CDTF">2016-08-10T19:41:24Z</dcterms:modified>
</cp:coreProperties>
</file>