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12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3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13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5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15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7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517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18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518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8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8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8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18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8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8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8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9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5C3D876-1F46-493E-83F2-1ADAF0E045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6" grpId="0"/>
      <p:bldP spid="518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518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B3AC4-852B-4EEE-9A25-5F4ED06E93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5E72E-57B6-4971-BD53-9497563580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A10DC-6507-424F-85C5-61A2DC73F5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A67C2-7072-4867-BCEA-C8EE82E39A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1C342-9ED9-452F-8D78-54B458B2B4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3E94F-9915-4840-94CA-166A0D547B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35505-C160-4DE1-8AF8-E82D9C2D52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C08EF-2E00-4CEE-9E49-669779341A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55E29-5986-4FC0-B2FC-5CE936DB8F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51A7A-BAC6-457A-891C-2E4B051300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10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11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3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13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5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15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5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15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16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6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6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6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A69CF65-0E91-4D71-8F6A-0342BF28824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3" grpId="0"/>
      <p:bldP spid="416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6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6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6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6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6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Preterite vs. Imperfect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Page 208</a:t>
            </a:r>
          </a:p>
          <a:p>
            <a:r>
              <a:rPr lang="es-ES"/>
              <a:t>Avancemos 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Preterite vs. Imperfect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When speaking about the past, you can use either the preterite or the imperfect, depending on the sentence and the meaning you wish to convey.  Compare…</a:t>
            </a:r>
          </a:p>
          <a:p>
            <a:r>
              <a:rPr lang="es-ES"/>
              <a:t>Este verano </a:t>
            </a:r>
            <a:r>
              <a:rPr lang="es-ES" b="1">
                <a:solidFill>
                  <a:schemeClr val="hlink"/>
                </a:solidFill>
              </a:rPr>
              <a:t>tomé</a:t>
            </a:r>
            <a:r>
              <a:rPr lang="es-ES"/>
              <a:t> una clase de álgebra.  </a:t>
            </a:r>
          </a:p>
          <a:p>
            <a:r>
              <a:rPr lang="es-ES"/>
              <a:t>Cuando </a:t>
            </a:r>
            <a:r>
              <a:rPr lang="es-ES" b="1">
                <a:solidFill>
                  <a:schemeClr val="hlink"/>
                </a:solidFill>
              </a:rPr>
              <a:t>era</a:t>
            </a:r>
            <a:r>
              <a:rPr lang="es-ES" b="1"/>
              <a:t> </a:t>
            </a:r>
            <a:r>
              <a:rPr lang="es-ES"/>
              <a:t>niño, </a:t>
            </a:r>
            <a:r>
              <a:rPr lang="es-ES" b="1">
                <a:solidFill>
                  <a:schemeClr val="hlink"/>
                </a:solidFill>
              </a:rPr>
              <a:t>tomaba</a:t>
            </a:r>
            <a:r>
              <a:rPr lang="es-ES"/>
              <a:t> clases de gimnasio.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Preterite vs. Imperfect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Use the preterite to tell about past actions that happened and are complete.</a:t>
            </a:r>
          </a:p>
          <a:p>
            <a:r>
              <a:rPr lang="es-ES"/>
              <a:t>El sábado, la clase </a:t>
            </a:r>
            <a:r>
              <a:rPr lang="es-ES" b="1">
                <a:solidFill>
                  <a:schemeClr val="hlink"/>
                </a:solidFill>
              </a:rPr>
              <a:t>empezó</a:t>
            </a:r>
            <a:r>
              <a:rPr lang="es-ES"/>
              <a:t> a las 10 de la mañana.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Preterite vs. Imperfect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Use the imperfect to tell about habitual actions in the past.</a:t>
            </a:r>
          </a:p>
          <a:p>
            <a:r>
              <a:rPr lang="es-ES"/>
              <a:t>Cuando </a:t>
            </a:r>
            <a:r>
              <a:rPr lang="es-ES" b="1">
                <a:solidFill>
                  <a:schemeClr val="hlink"/>
                </a:solidFill>
              </a:rPr>
              <a:t>era</a:t>
            </a:r>
            <a:r>
              <a:rPr lang="es-ES"/>
              <a:t> niño, las clases</a:t>
            </a:r>
            <a:r>
              <a:rPr lang="es-ES">
                <a:solidFill>
                  <a:schemeClr val="hlink"/>
                </a:solidFill>
              </a:rPr>
              <a:t> </a:t>
            </a:r>
            <a:r>
              <a:rPr lang="es-ES" b="1">
                <a:solidFill>
                  <a:schemeClr val="hlink"/>
                </a:solidFill>
              </a:rPr>
              <a:t>empezaban</a:t>
            </a:r>
            <a:r>
              <a:rPr lang="es-ES"/>
              <a:t> a las 5 de la tarde.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Preterite vs. Imperfect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Use the preterite to give a sequence of actions in the past.</a:t>
            </a:r>
          </a:p>
          <a:p>
            <a:r>
              <a:rPr lang="es-ES"/>
              <a:t>Cuando </a:t>
            </a:r>
            <a:r>
              <a:rPr lang="es-ES" b="1">
                <a:solidFill>
                  <a:schemeClr val="hlink"/>
                </a:solidFill>
              </a:rPr>
              <a:t>llegamos</a:t>
            </a:r>
            <a:r>
              <a:rPr lang="es-ES"/>
              <a:t>, la profesora </a:t>
            </a:r>
            <a:r>
              <a:rPr lang="es-ES" b="1">
                <a:solidFill>
                  <a:schemeClr val="hlink"/>
                </a:solidFill>
              </a:rPr>
              <a:t>sacó</a:t>
            </a:r>
            <a:r>
              <a:rPr lang="es-ES"/>
              <a:t> su libro y sus lápices y </a:t>
            </a:r>
            <a:r>
              <a:rPr lang="es-ES" b="1">
                <a:solidFill>
                  <a:schemeClr val="hlink"/>
                </a:solidFill>
              </a:rPr>
              <a:t>empezó </a:t>
            </a:r>
            <a:r>
              <a:rPr lang="es-ES"/>
              <a:t>a trabajar.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Preterite vs. Imperfect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Use the imperfect to give background details such as time, location, weather, mood, age, and physical and mental descriptions.</a:t>
            </a:r>
          </a:p>
          <a:p>
            <a:r>
              <a:rPr lang="es-ES" b="1">
                <a:solidFill>
                  <a:schemeClr val="hlink"/>
                </a:solidFill>
              </a:rPr>
              <a:t>Eran</a:t>
            </a:r>
            <a:r>
              <a:rPr lang="es-ES"/>
              <a:t> las dos de la tarde.  </a:t>
            </a:r>
            <a:r>
              <a:rPr lang="es-ES" b="1">
                <a:solidFill>
                  <a:schemeClr val="hlink"/>
                </a:solidFill>
              </a:rPr>
              <a:t>Estábamos</a:t>
            </a:r>
            <a:r>
              <a:rPr lang="es-ES"/>
              <a:t> en el parque.  </a:t>
            </a:r>
            <a:r>
              <a:rPr lang="es-ES" b="1">
                <a:solidFill>
                  <a:schemeClr val="hlink"/>
                </a:solidFill>
              </a:rPr>
              <a:t>Era</a:t>
            </a:r>
            <a:r>
              <a:rPr lang="es-ES"/>
              <a:t> un día de otoño.  Todos </a:t>
            </a:r>
            <a:r>
              <a:rPr lang="es-ES" b="1">
                <a:solidFill>
                  <a:schemeClr val="hlink"/>
                </a:solidFill>
              </a:rPr>
              <a:t>estábamos</a:t>
            </a:r>
            <a:r>
              <a:rPr lang="es-ES"/>
              <a:t> muy contentos.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Preterite vs. Imperfect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Use the preterite and the imperfect together when an action (preterite) interrupts another that is taking place in the past (imperfect).</a:t>
            </a:r>
          </a:p>
          <a:p>
            <a:r>
              <a:rPr lang="es-ES" b="1">
                <a:solidFill>
                  <a:schemeClr val="hlink"/>
                </a:solidFill>
              </a:rPr>
              <a:t>Estábamos</a:t>
            </a:r>
            <a:r>
              <a:rPr lang="es-ES"/>
              <a:t> en la clase cuando </a:t>
            </a:r>
            <a:r>
              <a:rPr lang="es-ES" b="1">
                <a:solidFill>
                  <a:schemeClr val="hlink"/>
                </a:solidFill>
              </a:rPr>
              <a:t>entró</a:t>
            </a:r>
            <a:r>
              <a:rPr lang="es-ES"/>
              <a:t> el profesor.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Preterite vs. Imperfect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Use the imperfect when two or more actions are taking place simultaneously in the past.</a:t>
            </a:r>
          </a:p>
          <a:p>
            <a:r>
              <a:rPr lang="es-ES"/>
              <a:t>Mientras los niños </a:t>
            </a:r>
            <a:r>
              <a:rPr lang="es-ES" b="1">
                <a:solidFill>
                  <a:schemeClr val="hlink"/>
                </a:solidFill>
              </a:rPr>
              <a:t>estudiaban</a:t>
            </a:r>
            <a:r>
              <a:rPr lang="es-ES"/>
              <a:t>, el profesor </a:t>
            </a:r>
            <a:r>
              <a:rPr lang="es-ES" b="1">
                <a:solidFill>
                  <a:schemeClr val="hlink"/>
                </a:solidFill>
              </a:rPr>
              <a:t>observaba</a:t>
            </a:r>
            <a:r>
              <a:rPr lang="es-ES"/>
              <a:t> los estudios.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118</TotalTime>
  <Words>274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Wingdings</vt:lpstr>
      <vt:lpstr>Ripple</vt:lpstr>
      <vt:lpstr>Preterite vs. Imperfect</vt:lpstr>
      <vt:lpstr>Preterite vs. Imperfect</vt:lpstr>
      <vt:lpstr>Preterite vs. Imperfect</vt:lpstr>
      <vt:lpstr>Preterite vs. Imperfect</vt:lpstr>
      <vt:lpstr>Preterite vs. Imperfect</vt:lpstr>
      <vt:lpstr>Preterite vs. Imperfect</vt:lpstr>
      <vt:lpstr>Preterite vs. Imperfect</vt:lpstr>
      <vt:lpstr>Preterite vs. Imperfect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Preterite vs. Imperfect</dc:title>
  <dc:creator>John McCreary</dc:creator>
  <cp:lastModifiedBy>Deaton, Phillip</cp:lastModifiedBy>
  <cp:revision>5</cp:revision>
  <dcterms:created xsi:type="dcterms:W3CDTF">2006-06-13T19:18:02Z</dcterms:created>
  <dcterms:modified xsi:type="dcterms:W3CDTF">2016-08-10T19:41:24Z</dcterms:modified>
</cp:coreProperties>
</file>