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7" r:id="rId2"/>
    <p:sldId id="258" r:id="rId3"/>
    <p:sldId id="259" r:id="rId4"/>
    <p:sldId id="260" r:id="rId5"/>
    <p:sldId id="273" r:id="rId6"/>
    <p:sldId id="261" r:id="rId7"/>
    <p:sldId id="262" r:id="rId8"/>
    <p:sldId id="274" r:id="rId9"/>
    <p:sldId id="263" r:id="rId10"/>
    <p:sldId id="264" r:id="rId11"/>
    <p:sldId id="267" r:id="rId12"/>
    <p:sldId id="269" r:id="rId13"/>
    <p:sldId id="270" r:id="rId14"/>
    <p:sldId id="287" r:id="rId15"/>
    <p:sldId id="288" r:id="rId16"/>
    <p:sldId id="289" r:id="rId17"/>
    <p:sldId id="275" r:id="rId18"/>
    <p:sldId id="276" r:id="rId19"/>
    <p:sldId id="277" r:id="rId20"/>
    <p:sldId id="278" r:id="rId21"/>
    <p:sldId id="279" r:id="rId22"/>
    <p:sldId id="283" r:id="rId23"/>
    <p:sldId id="290" r:id="rId24"/>
    <p:sldId id="291" r:id="rId25"/>
    <p:sldId id="292" r:id="rId26"/>
    <p:sldId id="293" r:id="rId27"/>
    <p:sldId id="294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6963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3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3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3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3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4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64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964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643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964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9645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B35329D-670B-4E30-92F5-F5DFC02A92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52F9A-1E73-4F34-A921-7D8FC441E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15A28-63E7-4D7B-A207-85C3D7A3CB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FA1D0-91C0-4A4D-9613-B38FEEB840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18EC3-CC96-48F7-9E91-0F32856E81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77FC1-6FB3-4A4B-B4B1-1B761FB45B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AAA48-6469-4FD2-B045-5403F3C591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9D970-B2FF-471F-9460-C6A407483E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9D966-FD9A-484C-990C-1B5C702884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F45A2-5C4E-4FBD-B0A0-3B0001FB2A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02EC-A244-4605-9109-17837D095B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68611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2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3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4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15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16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17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18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86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86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310CDE6-3F49-4B38-9CB2-51119A37A8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8622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8623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r>
              <a:rPr lang="en-US" altLang="en-US" sz="8000"/>
              <a:t>Page </a:t>
            </a:r>
            <a:r>
              <a:rPr lang="en-US" altLang="en-US" sz="8000" smtClean="0"/>
              <a:t>96</a:t>
            </a:r>
            <a:r>
              <a:rPr lang="en-US" altLang="en-US" sz="8000" dirty="0"/>
              <a:t/>
            </a:r>
            <a:br>
              <a:rPr lang="en-US" altLang="en-US" sz="8000" dirty="0"/>
            </a:br>
            <a:r>
              <a:rPr lang="en-US" altLang="en-US" sz="8000" dirty="0" err="1"/>
              <a:t>Avancemos</a:t>
            </a:r>
            <a:r>
              <a:rPr lang="en-US" altLang="en-US" sz="8000" dirty="0"/>
              <a:t> </a:t>
            </a:r>
            <a:r>
              <a:rPr lang="en-US" altLang="en-US" sz="8000" dirty="0" smtClean="0"/>
              <a:t>1</a:t>
            </a:r>
            <a:endParaRPr lang="en-US" altLang="en-US" sz="6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6600"/>
              <a:t>Present tense of    Regular Verbs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COMER</a:t>
            </a:r>
            <a:endParaRPr lang="en-US" altLang="en-US" sz="5400"/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286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/>
              <a:t>Yo		com</a:t>
            </a:r>
            <a:r>
              <a:rPr lang="en-US" altLang="en-US" sz="4000" b="1" u="sng"/>
              <a:t>o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/>
              <a:t>Tú		com</a:t>
            </a:r>
            <a:r>
              <a:rPr lang="en-US" altLang="en-US" sz="4000" b="1" u="sng"/>
              <a:t>es</a:t>
            </a:r>
            <a:endParaRPr lang="en-US" altLang="en-US" sz="4000"/>
          </a:p>
          <a:p>
            <a:pPr>
              <a:buFont typeface="Wingdings" pitchFamily="2" charset="2"/>
              <a:buNone/>
            </a:pPr>
            <a:endParaRPr lang="en-US" altLang="en-US" sz="4000"/>
          </a:p>
          <a:p>
            <a:pPr>
              <a:buFont typeface="Wingdings" pitchFamily="2" charset="2"/>
              <a:buNone/>
            </a:pPr>
            <a:r>
              <a:rPr lang="en-US" altLang="en-US" sz="4000"/>
              <a:t>Ud.</a:t>
            </a:r>
          </a:p>
          <a:p>
            <a:pPr>
              <a:buFont typeface="Wingdings" pitchFamily="2" charset="2"/>
              <a:buNone/>
            </a:pPr>
            <a:r>
              <a:rPr lang="en-US" altLang="en-US" sz="4000"/>
              <a:t>Él		com</a:t>
            </a:r>
            <a:r>
              <a:rPr lang="en-US" altLang="en-US" sz="4000" b="1" u="sng"/>
              <a:t>e</a:t>
            </a:r>
            <a:endParaRPr lang="en-US" altLang="en-US" sz="4000"/>
          </a:p>
          <a:p>
            <a:pPr>
              <a:buFont typeface="Wingdings" pitchFamily="2" charset="2"/>
              <a:buNone/>
            </a:pPr>
            <a:r>
              <a:rPr lang="en-US" altLang="en-US" sz="4000"/>
              <a:t>Ella</a:t>
            </a:r>
          </a:p>
        </p:txBody>
      </p:sp>
      <p:sp>
        <p:nvSpPr>
          <p:cNvPr id="34820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038600" y="1219200"/>
            <a:ext cx="5105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 </a:t>
            </a:r>
            <a:r>
              <a:rPr lang="en-US" altLang="en-US" sz="4000"/>
              <a:t>Nosotros   com</a:t>
            </a:r>
            <a:r>
              <a:rPr lang="en-US" altLang="en-US" sz="4000" b="1" u="sng"/>
              <a:t>emos</a:t>
            </a:r>
            <a:endParaRPr lang="en-US" altLang="en-US" sz="4000"/>
          </a:p>
          <a:p>
            <a:pPr>
              <a:buFont typeface="Wingdings" pitchFamily="2" charset="2"/>
              <a:buNone/>
            </a:pPr>
            <a:endParaRPr lang="en-US" altLang="en-US" sz="4000"/>
          </a:p>
          <a:p>
            <a:pPr>
              <a:buFont typeface="Wingdings" pitchFamily="2" charset="2"/>
              <a:buNone/>
            </a:pPr>
            <a:r>
              <a:rPr lang="en-US" altLang="en-US" sz="4000"/>
              <a:t> Vosotros    com</a:t>
            </a:r>
            <a:r>
              <a:rPr lang="en-US" altLang="en-US" sz="4000" b="1" u="sng"/>
              <a:t>éis</a:t>
            </a:r>
            <a:endParaRPr lang="en-US" altLang="en-US" sz="4000"/>
          </a:p>
          <a:p>
            <a:pPr>
              <a:buFont typeface="Wingdings" pitchFamily="2" charset="2"/>
              <a:buNone/>
            </a:pPr>
            <a:endParaRPr lang="en-US" altLang="en-US" sz="4000"/>
          </a:p>
          <a:p>
            <a:pPr>
              <a:buFont typeface="Wingdings" pitchFamily="2" charset="2"/>
              <a:buNone/>
            </a:pPr>
            <a:r>
              <a:rPr lang="en-US" altLang="en-US" sz="4000"/>
              <a:t> Uds.</a:t>
            </a:r>
          </a:p>
          <a:p>
            <a:pPr>
              <a:buFont typeface="Wingdings" pitchFamily="2" charset="2"/>
              <a:buNone/>
            </a:pPr>
            <a:r>
              <a:rPr lang="en-US" altLang="en-US" sz="4000"/>
              <a:t> Ellos	     com</a:t>
            </a:r>
            <a:r>
              <a:rPr lang="en-US" altLang="en-US" sz="4000" b="1" u="sng"/>
              <a:t>en</a:t>
            </a:r>
            <a:endParaRPr lang="en-US" altLang="en-US" sz="4000"/>
          </a:p>
          <a:p>
            <a:pPr>
              <a:buFont typeface="Wingdings" pitchFamily="2" charset="2"/>
              <a:buNone/>
            </a:pPr>
            <a:r>
              <a:rPr lang="en-US" altLang="en-US" sz="4000"/>
              <a:t> Ellas</a:t>
            </a:r>
            <a:endParaRPr lang="en-US" altLang="en-US" sz="4000" b="1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4038600" y="14478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AutoShape 7"/>
          <p:cNvSpPr>
            <a:spLocks/>
          </p:cNvSpPr>
          <p:nvPr/>
        </p:nvSpPr>
        <p:spPr bwMode="auto">
          <a:xfrm>
            <a:off x="1219200" y="44196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AutoShape 8"/>
          <p:cNvSpPr>
            <a:spLocks/>
          </p:cNvSpPr>
          <p:nvPr/>
        </p:nvSpPr>
        <p:spPr bwMode="auto">
          <a:xfrm>
            <a:off x="5410200" y="44958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  <p:bldP spid="34820" grpId="0" build="p" autoUpdateAnimBg="0"/>
      <p:bldP spid="34822" grpId="0" animBg="1"/>
      <p:bldP spid="34823" grpId="0" animBg="1"/>
      <p:bldP spid="348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The Other -er Verbs</a:t>
            </a:r>
            <a:endParaRPr lang="en-US" altLang="en-US" sz="540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898525" y="1422400"/>
            <a:ext cx="695325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800" b="1">
                <a:solidFill>
                  <a:schemeClr val="tx2"/>
                </a:solidFill>
                <a:latin typeface="Times New Roman" pitchFamily="18" charset="0"/>
              </a:rPr>
              <a:t>Now let’s do the other -er </a:t>
            </a:r>
          </a:p>
          <a:p>
            <a:pPr eaLnBrk="1" hangingPunct="1"/>
            <a:r>
              <a:rPr lang="en-US" altLang="en-US" sz="4800" b="1">
                <a:solidFill>
                  <a:schemeClr val="tx2"/>
                </a:solidFill>
                <a:latin typeface="Times New Roman" pitchFamily="18" charset="0"/>
              </a:rPr>
              <a:t>verbs that you</a:t>
            </a:r>
          </a:p>
          <a:p>
            <a:pPr eaLnBrk="1" hangingPunct="1"/>
            <a:r>
              <a:rPr lang="en-US" altLang="en-US" sz="4800" b="1">
                <a:solidFill>
                  <a:schemeClr val="tx2"/>
                </a:solidFill>
                <a:latin typeface="Times New Roman" pitchFamily="18" charset="0"/>
              </a:rPr>
              <a:t>know.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2514600" y="3657600"/>
            <a:ext cx="5715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  <p:bldP spid="3789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BEBER</a:t>
            </a:r>
            <a:endParaRPr lang="en-US" altLang="en-US" sz="5400"/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286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Yo		beb</a:t>
            </a:r>
            <a:r>
              <a:rPr lang="en-US" altLang="en-US" sz="4000" b="1" u="sng"/>
              <a:t>o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Tú		beb</a:t>
            </a:r>
            <a:r>
              <a:rPr lang="en-US" altLang="en-US" sz="4000" b="1" u="sng"/>
              <a:t>es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Ud.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Él		beb</a:t>
            </a:r>
            <a:r>
              <a:rPr lang="en-US" altLang="en-US" sz="4000" b="1" u="sng"/>
              <a:t>e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Ella</a:t>
            </a:r>
          </a:p>
        </p:txBody>
      </p:sp>
      <p:sp>
        <p:nvSpPr>
          <p:cNvPr id="39940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114800" y="1219200"/>
            <a:ext cx="5029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Nosotros beb</a:t>
            </a:r>
            <a:r>
              <a:rPr lang="en-US" altLang="en-US" sz="4000" b="1" u="sng"/>
              <a:t>emos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Vosotros  beb</a:t>
            </a:r>
            <a:r>
              <a:rPr lang="en-US" altLang="en-US" sz="4000" b="1" u="sng"/>
              <a:t>éis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Uds.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Ellos	   beb</a:t>
            </a:r>
            <a:r>
              <a:rPr lang="en-US" altLang="en-US" sz="4000" b="1" u="sng"/>
              <a:t>en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Ellas</a:t>
            </a:r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>
            <a:off x="4038600" y="1371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AutoShape 7"/>
          <p:cNvSpPr>
            <a:spLocks/>
          </p:cNvSpPr>
          <p:nvPr/>
        </p:nvSpPr>
        <p:spPr bwMode="auto">
          <a:xfrm>
            <a:off x="1219200" y="44196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AutoShape 8"/>
          <p:cNvSpPr>
            <a:spLocks/>
          </p:cNvSpPr>
          <p:nvPr/>
        </p:nvSpPr>
        <p:spPr bwMode="auto">
          <a:xfrm>
            <a:off x="5486400" y="44196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  <p:bldP spid="39940" grpId="0" build="p" autoUpdateAnimBg="0"/>
      <p:bldP spid="39942" grpId="0" animBg="1"/>
      <p:bldP spid="39943" grpId="0" animBg="1"/>
      <p:bldP spid="399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LEER</a:t>
            </a:r>
            <a:endParaRPr lang="en-US" altLang="en-US" sz="5400"/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858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Yo		le</a:t>
            </a:r>
            <a:r>
              <a:rPr lang="en-US" altLang="en-US" sz="4000" b="1" u="sng"/>
              <a:t>o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Tú		le</a:t>
            </a:r>
            <a:r>
              <a:rPr lang="en-US" altLang="en-US" sz="4000" b="1" u="sng"/>
              <a:t>es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Ud.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Él		le</a:t>
            </a:r>
            <a:r>
              <a:rPr lang="en-US" altLang="en-US" sz="4000" b="1" u="sng"/>
              <a:t>e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Ella</a:t>
            </a:r>
          </a:p>
        </p:txBody>
      </p:sp>
      <p:sp>
        <p:nvSpPr>
          <p:cNvPr id="40964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114800" y="1219200"/>
            <a:ext cx="5029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Nosotros      le</a:t>
            </a:r>
            <a:r>
              <a:rPr lang="en-US" altLang="en-US" sz="4000" b="1" u="sng"/>
              <a:t>emos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Vosotros      le</a:t>
            </a:r>
            <a:r>
              <a:rPr lang="en-US" altLang="en-US" sz="4000" b="1" u="sng"/>
              <a:t>éis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Uds.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Ellos		le</a:t>
            </a:r>
            <a:r>
              <a:rPr lang="en-US" altLang="en-US" sz="4000" b="1" u="sng"/>
              <a:t>en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Ellas</a:t>
            </a: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3810000" y="14478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/>
          </p:cNvSpPr>
          <p:nvPr/>
        </p:nvSpPr>
        <p:spPr bwMode="auto">
          <a:xfrm>
            <a:off x="1676400" y="44196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AutoShape 7"/>
          <p:cNvSpPr>
            <a:spLocks/>
          </p:cNvSpPr>
          <p:nvPr/>
        </p:nvSpPr>
        <p:spPr bwMode="auto">
          <a:xfrm>
            <a:off x="5486400" y="44958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  <p:bldP spid="40964" grpId="0" build="p" autoUpdateAnimBg="0"/>
      <p:bldP spid="40965" grpId="0" animBg="1"/>
      <p:bldP spid="40966" grpId="0" animBg="1"/>
      <p:bldP spid="4096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The Verb VER</a:t>
            </a:r>
            <a:endParaRPr lang="en-US" altLang="en-US" sz="5400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898525" y="1346200"/>
            <a:ext cx="7712075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en-US" sz="4800">
                <a:solidFill>
                  <a:schemeClr val="tx2"/>
                </a:solidFill>
                <a:latin typeface="Times New Roman" pitchFamily="18" charset="0"/>
              </a:rPr>
              <a:t>You also know the verb VER.</a:t>
            </a:r>
          </a:p>
          <a:p>
            <a:pPr eaLnBrk="1" hangingPunct="1"/>
            <a:r>
              <a:rPr lang="en-US" altLang="en-US" sz="4800">
                <a:solidFill>
                  <a:schemeClr val="tx2"/>
                </a:solidFill>
                <a:latin typeface="Times New Roman" pitchFamily="18" charset="0"/>
              </a:rPr>
              <a:t>it is the same as the other </a:t>
            </a:r>
            <a:r>
              <a:rPr lang="en-US" altLang="en-US" sz="4800" b="1">
                <a:solidFill>
                  <a:schemeClr val="tx2"/>
                </a:solidFill>
                <a:latin typeface="Times New Roman" pitchFamily="18" charset="0"/>
              </a:rPr>
              <a:t>-er</a:t>
            </a:r>
            <a:r>
              <a:rPr lang="en-US" altLang="en-US" sz="4800">
                <a:solidFill>
                  <a:schemeClr val="tx2"/>
                </a:solidFill>
                <a:latin typeface="Times New Roman" pitchFamily="18" charset="0"/>
              </a:rPr>
              <a:t> verbs except in the “yo” form.  It is irregular in the “yo” form.  An arrow will show you the difference.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To SEE or To WATCH</a:t>
            </a:r>
            <a:endParaRPr lang="en-US" altLang="en-US" sz="5400"/>
          </a:p>
        </p:txBody>
      </p:sp>
      <p:sp>
        <p:nvSpPr>
          <p:cNvPr id="5939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858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I 			see</a:t>
            </a:r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You	see</a:t>
            </a:r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He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She	sees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It</a:t>
            </a:r>
          </a:p>
        </p:txBody>
      </p:sp>
      <p:sp>
        <p:nvSpPr>
          <p:cNvPr id="59396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7244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We		see</a:t>
            </a:r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They		see</a:t>
            </a:r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>
            <a:off x="4114800" y="1447800"/>
            <a:ext cx="0" cy="480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  <p:bldP spid="59396" grpId="0" build="p" autoUpdateAnimBg="0"/>
      <p:bldP spid="5939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VER</a:t>
            </a:r>
            <a:endParaRPr lang="en-US" altLang="en-US" sz="5400"/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7620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Yo		ve</a:t>
            </a:r>
            <a:r>
              <a:rPr lang="en-US" altLang="en-US" sz="4000" b="1" u="sng"/>
              <a:t>o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Tú		v</a:t>
            </a:r>
            <a:r>
              <a:rPr lang="en-US" altLang="en-US" sz="4000" b="1" u="sng"/>
              <a:t>es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Ud.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Él		v</a:t>
            </a:r>
            <a:r>
              <a:rPr lang="en-US" altLang="en-US" sz="4000" b="1" u="sng"/>
              <a:t>e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Ella</a:t>
            </a:r>
          </a:p>
        </p:txBody>
      </p:sp>
      <p:sp>
        <p:nvSpPr>
          <p:cNvPr id="60420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3962400" y="1219200"/>
            <a:ext cx="5181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  Nosotros	v</a:t>
            </a:r>
            <a:r>
              <a:rPr lang="en-US" altLang="en-US" sz="4000" b="1" u="sng"/>
              <a:t>emos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Vosotros       ve</a:t>
            </a:r>
            <a:r>
              <a:rPr lang="en-US" altLang="en-US" sz="4000" b="1" u="sng"/>
              <a:t>ís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  Uds.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  Ellos		v</a:t>
            </a:r>
            <a:r>
              <a:rPr lang="en-US" altLang="en-US" sz="4000" b="1" u="sng"/>
              <a:t>en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  Ellas</a:t>
            </a:r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rot="15969322" flipH="1">
            <a:off x="2057400" y="533400"/>
            <a:ext cx="990600" cy="6858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3886200" y="1447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60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60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  <p:bldP spid="60420" grpId="0" build="p" autoUpdateAnimBg="0"/>
      <p:bldP spid="60421" grpId="0" animBg="1"/>
      <p:bldP spid="604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3 Types of Verbs</a:t>
            </a:r>
            <a:endParaRPr lang="en-US" altLang="en-US" sz="5400"/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/>
              <a:t>You’ve already learned some </a:t>
            </a:r>
            <a:r>
              <a:rPr lang="en-US" altLang="en-US" sz="4800" b="1"/>
              <a:t>-ar</a:t>
            </a:r>
            <a:r>
              <a:rPr lang="en-US" altLang="en-US" sz="4800"/>
              <a:t> verbs and </a:t>
            </a:r>
            <a:r>
              <a:rPr lang="en-US" altLang="en-US" sz="4800" b="1"/>
              <a:t>-er</a:t>
            </a:r>
            <a:r>
              <a:rPr lang="en-US" altLang="en-US" sz="4800"/>
              <a:t> verbs. Now you are going to learn some  </a:t>
            </a:r>
            <a:r>
              <a:rPr lang="en-US" altLang="en-US" sz="4800" b="1"/>
              <a:t>-ir</a:t>
            </a:r>
            <a:r>
              <a:rPr lang="en-US" altLang="en-US" sz="4800"/>
              <a:t> verbs.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088188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800">
                <a:latin typeface="Times New Roman" pitchFamily="18" charset="0"/>
              </a:rPr>
              <a:t>The pattern for </a:t>
            </a:r>
            <a:r>
              <a:rPr lang="en-US" altLang="en-US" sz="4800" b="1">
                <a:latin typeface="Times New Roman" pitchFamily="18" charset="0"/>
              </a:rPr>
              <a:t>-ir</a:t>
            </a:r>
            <a:r>
              <a:rPr lang="en-US" altLang="en-US" sz="4800">
                <a:latin typeface="Times New Roman" pitchFamily="18" charset="0"/>
              </a:rPr>
              <a:t> verbs is </a:t>
            </a: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the exact same pattern for</a:t>
            </a:r>
          </a:p>
          <a:p>
            <a:pPr eaLnBrk="1" hangingPunct="1"/>
            <a:r>
              <a:rPr lang="en-US" altLang="en-US" sz="4800" b="1">
                <a:latin typeface="Times New Roman" pitchFamily="18" charset="0"/>
              </a:rPr>
              <a:t>-er</a:t>
            </a:r>
            <a:r>
              <a:rPr lang="en-US" altLang="en-US" sz="4800">
                <a:latin typeface="Times New Roman" pitchFamily="18" charset="0"/>
              </a:rPr>
              <a:t> verbs except for the </a:t>
            </a: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nosotros form:  </a:t>
            </a: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instead of using “emos” you</a:t>
            </a: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will use “imos.”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914400" y="1143000"/>
            <a:ext cx="7307263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800">
                <a:latin typeface="Times New Roman" pitchFamily="18" charset="0"/>
              </a:rPr>
              <a:t>Let’s try the verb “to share,” </a:t>
            </a: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In Spanish, “compartir.” </a:t>
            </a:r>
          </a:p>
          <a:p>
            <a:pPr eaLnBrk="1" hangingPunct="1"/>
            <a:endParaRPr lang="en-US" altLang="en-US" sz="240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/>
              <a:t>-AR Verbs</a:t>
            </a:r>
          </a:p>
        </p:txBody>
      </p:sp>
      <p:sp>
        <p:nvSpPr>
          <p:cNvPr id="28676" name="Text Box 1028"/>
          <p:cNvSpPr txBox="1">
            <a:spLocks noChangeArrowheads="1"/>
          </p:cNvSpPr>
          <p:nvPr/>
        </p:nvSpPr>
        <p:spPr bwMode="auto">
          <a:xfrm>
            <a:off x="822325" y="1346200"/>
            <a:ext cx="7559675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en-US" sz="4800">
                <a:latin typeface="Times New Roman" pitchFamily="18" charset="0"/>
              </a:rPr>
              <a:t>You know the pattern of present-tense -ar verbs:</a:t>
            </a: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These are the endings: </a:t>
            </a: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            </a:t>
            </a:r>
            <a:r>
              <a:rPr lang="en-US" altLang="en-US" sz="4800" b="1">
                <a:latin typeface="Times New Roman" pitchFamily="18" charset="0"/>
              </a:rPr>
              <a:t>o, as, a, amos, áis, an</a:t>
            </a:r>
          </a:p>
          <a:p>
            <a:pPr eaLnBrk="1" hangingPunct="1"/>
            <a:endParaRPr lang="en-US" altLang="en-US" sz="4800">
              <a:latin typeface="Times New Roman" pitchFamily="18" charset="0"/>
            </a:endParaRP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For example</a:t>
            </a:r>
            <a:endParaRPr lang="en-US" altLang="en-US" sz="4800" b="1">
              <a:latin typeface="Times New Roman" pitchFamily="18" charset="0"/>
            </a:endParaRPr>
          </a:p>
        </p:txBody>
      </p:sp>
      <p:sp>
        <p:nvSpPr>
          <p:cNvPr id="28677" name="Line 1029"/>
          <p:cNvSpPr>
            <a:spLocks noChangeShapeType="1"/>
          </p:cNvSpPr>
          <p:nvPr/>
        </p:nvSpPr>
        <p:spPr bwMode="auto">
          <a:xfrm>
            <a:off x="4267200" y="5486400"/>
            <a:ext cx="2590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 autoUpdateAnimBg="0"/>
      <p:bldP spid="2867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TO SHARE</a:t>
            </a:r>
            <a:endParaRPr lang="en-US" altLang="en-US" sz="5400"/>
          </a:p>
        </p:txBody>
      </p:sp>
      <p:sp>
        <p:nvSpPr>
          <p:cNvPr id="4915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7620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I			share</a:t>
            </a:r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You	share</a:t>
            </a:r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He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She	shares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It</a:t>
            </a:r>
          </a:p>
        </p:txBody>
      </p:sp>
      <p:sp>
        <p:nvSpPr>
          <p:cNvPr id="49156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219200"/>
            <a:ext cx="37973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We		share</a:t>
            </a:r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They	share</a:t>
            </a:r>
            <a:endParaRPr lang="en-US" altLang="en-US" sz="4000" b="1">
              <a:solidFill>
                <a:schemeClr val="tx2"/>
              </a:solidFill>
            </a:endParaRP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4114800" y="14478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/>
          </p:cNvSpPr>
          <p:nvPr/>
        </p:nvSpPr>
        <p:spPr bwMode="auto">
          <a:xfrm>
            <a:off x="1905000" y="4267200"/>
            <a:ext cx="304800" cy="1905000"/>
          </a:xfrm>
          <a:prstGeom prst="rightBrace">
            <a:avLst>
              <a:gd name="adj1" fmla="val 5208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49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  <p:bldP spid="49156" grpId="0" build="p" autoUpdateAnimBg="0"/>
      <p:bldP spid="49157" grpId="0" animBg="1"/>
      <p:bldP spid="4915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COMPARTIR</a:t>
            </a:r>
            <a:endParaRPr lang="en-US" altLang="en-US" sz="5400"/>
          </a:p>
        </p:txBody>
      </p:sp>
      <p:sp>
        <p:nvSpPr>
          <p:cNvPr id="5017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28600" y="13716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3600" b="1"/>
              <a:t>Yo	   compart</a:t>
            </a:r>
            <a:r>
              <a:rPr lang="en-US" altLang="en-US" sz="3600" b="1" u="sng"/>
              <a:t>o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Tú	  compart</a:t>
            </a:r>
            <a:r>
              <a:rPr lang="en-US" altLang="en-US" sz="3600" b="1" u="sng"/>
              <a:t>es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Ud.</a:t>
            </a:r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Él	   compart</a:t>
            </a:r>
            <a:r>
              <a:rPr lang="en-US" altLang="en-US" sz="3600" b="1" u="sng"/>
              <a:t>e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Ella</a:t>
            </a:r>
            <a:endParaRPr lang="en-US" altLang="en-US" sz="4000" b="1"/>
          </a:p>
        </p:txBody>
      </p:sp>
      <p:sp>
        <p:nvSpPr>
          <p:cNvPr id="50180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038600" y="1295400"/>
            <a:ext cx="5105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 </a:t>
            </a:r>
            <a:r>
              <a:rPr lang="en-US" altLang="en-US" sz="3400" b="1"/>
              <a:t>Nosotros compart</a:t>
            </a:r>
            <a:r>
              <a:rPr lang="en-US" altLang="en-US" sz="3400" b="1" u="sng"/>
              <a:t>imos</a:t>
            </a:r>
            <a:endParaRPr lang="en-US" altLang="en-US" sz="3400" b="1"/>
          </a:p>
          <a:p>
            <a:pPr>
              <a:buFont typeface="Wingdings" pitchFamily="2" charset="2"/>
              <a:buNone/>
            </a:pPr>
            <a:endParaRPr lang="en-US" altLang="en-US" sz="34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Vosotros     compart</a:t>
            </a:r>
            <a:r>
              <a:rPr lang="en-US" altLang="en-US" sz="3600" b="1" u="sng"/>
              <a:t>ís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 Uds.</a:t>
            </a:r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 Ellos	     compart</a:t>
            </a:r>
            <a:r>
              <a:rPr lang="en-US" altLang="en-US" sz="3600" b="1" u="sng"/>
              <a:t>en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 Ellas</a:t>
            </a:r>
            <a:endParaRPr lang="en-US" altLang="en-US" sz="4000" b="1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4038600" y="14478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/>
          </p:cNvSpPr>
          <p:nvPr/>
        </p:nvSpPr>
        <p:spPr bwMode="auto">
          <a:xfrm>
            <a:off x="1295400" y="4267200"/>
            <a:ext cx="228600" cy="1524000"/>
          </a:xfrm>
          <a:prstGeom prst="rightBrace">
            <a:avLst>
              <a:gd name="adj1" fmla="val 5555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AutoShape 7"/>
          <p:cNvSpPr>
            <a:spLocks/>
          </p:cNvSpPr>
          <p:nvPr/>
        </p:nvSpPr>
        <p:spPr bwMode="auto">
          <a:xfrm>
            <a:off x="5334000" y="4191000"/>
            <a:ext cx="1066800" cy="1600200"/>
          </a:xfrm>
          <a:prstGeom prst="rightBrace">
            <a:avLst>
              <a:gd name="adj1" fmla="val 125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  <p:bldP spid="50180" grpId="0" build="p" autoUpdateAnimBg="0"/>
      <p:bldP spid="50181" grpId="0" animBg="1"/>
      <p:bldP spid="5018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898525" y="1422400"/>
            <a:ext cx="51085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800" b="1">
                <a:solidFill>
                  <a:schemeClr val="tx2"/>
                </a:solidFill>
                <a:latin typeface="Times New Roman" pitchFamily="18" charset="0"/>
              </a:rPr>
              <a:t>Let’s review again.</a:t>
            </a:r>
          </a:p>
        </p:txBody>
      </p:sp>
      <p:sp>
        <p:nvSpPr>
          <p:cNvPr id="54275" name="Line 3"/>
          <p:cNvSpPr>
            <a:spLocks noChangeShapeType="1"/>
          </p:cNvSpPr>
          <p:nvPr/>
        </p:nvSpPr>
        <p:spPr bwMode="auto">
          <a:xfrm>
            <a:off x="2514600" y="3657600"/>
            <a:ext cx="5715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 autoUpdateAnimBg="0"/>
      <p:bldP spid="5427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COMER</a:t>
            </a:r>
            <a:endParaRPr lang="en-US" altLang="en-US" sz="5400"/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286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/>
              <a:t>Yo		com</a:t>
            </a:r>
            <a:r>
              <a:rPr lang="en-US" altLang="en-US" sz="4000" b="1" u="sng"/>
              <a:t>o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/>
              <a:t>Tú		com</a:t>
            </a:r>
            <a:r>
              <a:rPr lang="en-US" altLang="en-US" sz="4000" b="1" u="sng"/>
              <a:t>es</a:t>
            </a:r>
            <a:endParaRPr lang="en-US" altLang="en-US" sz="4000"/>
          </a:p>
          <a:p>
            <a:pPr>
              <a:buFont typeface="Wingdings" pitchFamily="2" charset="2"/>
              <a:buNone/>
            </a:pPr>
            <a:endParaRPr lang="en-US" altLang="en-US" sz="4000"/>
          </a:p>
          <a:p>
            <a:pPr>
              <a:buFont typeface="Wingdings" pitchFamily="2" charset="2"/>
              <a:buNone/>
            </a:pPr>
            <a:r>
              <a:rPr lang="en-US" altLang="en-US" sz="4000"/>
              <a:t>Ud.</a:t>
            </a:r>
          </a:p>
          <a:p>
            <a:pPr>
              <a:buFont typeface="Wingdings" pitchFamily="2" charset="2"/>
              <a:buNone/>
            </a:pPr>
            <a:r>
              <a:rPr lang="en-US" altLang="en-US" sz="4000"/>
              <a:t>Él		com</a:t>
            </a:r>
            <a:r>
              <a:rPr lang="en-US" altLang="en-US" sz="4000" b="1" u="sng"/>
              <a:t>e</a:t>
            </a:r>
            <a:endParaRPr lang="en-US" altLang="en-US" sz="4000"/>
          </a:p>
          <a:p>
            <a:pPr>
              <a:buFont typeface="Wingdings" pitchFamily="2" charset="2"/>
              <a:buNone/>
            </a:pPr>
            <a:r>
              <a:rPr lang="en-US" altLang="en-US" sz="4000"/>
              <a:t>Ella</a:t>
            </a:r>
          </a:p>
        </p:txBody>
      </p:sp>
      <p:sp>
        <p:nvSpPr>
          <p:cNvPr id="70660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038600" y="1219200"/>
            <a:ext cx="5105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 </a:t>
            </a:r>
            <a:r>
              <a:rPr lang="en-US" altLang="en-US" sz="4000"/>
              <a:t>Nosotros   com</a:t>
            </a:r>
            <a:r>
              <a:rPr lang="en-US" altLang="en-US" sz="4000" b="1" u="sng"/>
              <a:t>emos</a:t>
            </a:r>
            <a:endParaRPr lang="en-US" altLang="en-US" sz="4000"/>
          </a:p>
          <a:p>
            <a:pPr>
              <a:buFont typeface="Wingdings" pitchFamily="2" charset="2"/>
              <a:buNone/>
            </a:pPr>
            <a:endParaRPr lang="en-US" altLang="en-US" sz="4000"/>
          </a:p>
          <a:p>
            <a:pPr>
              <a:buFont typeface="Wingdings" pitchFamily="2" charset="2"/>
              <a:buNone/>
            </a:pPr>
            <a:r>
              <a:rPr lang="en-US" altLang="en-US" sz="4000"/>
              <a:t> Vosotros    com</a:t>
            </a:r>
            <a:r>
              <a:rPr lang="en-US" altLang="en-US" sz="4000" b="1" u="sng"/>
              <a:t>éis</a:t>
            </a:r>
            <a:endParaRPr lang="en-US" altLang="en-US" sz="4000"/>
          </a:p>
          <a:p>
            <a:pPr>
              <a:buFont typeface="Wingdings" pitchFamily="2" charset="2"/>
              <a:buNone/>
            </a:pPr>
            <a:endParaRPr lang="en-US" altLang="en-US" sz="4000"/>
          </a:p>
          <a:p>
            <a:pPr>
              <a:buFont typeface="Wingdings" pitchFamily="2" charset="2"/>
              <a:buNone/>
            </a:pPr>
            <a:r>
              <a:rPr lang="en-US" altLang="en-US" sz="4000"/>
              <a:t> Uds.</a:t>
            </a:r>
          </a:p>
          <a:p>
            <a:pPr>
              <a:buFont typeface="Wingdings" pitchFamily="2" charset="2"/>
              <a:buNone/>
            </a:pPr>
            <a:r>
              <a:rPr lang="en-US" altLang="en-US" sz="4000"/>
              <a:t> Ellos	     com</a:t>
            </a:r>
            <a:r>
              <a:rPr lang="en-US" altLang="en-US" sz="4000" b="1" u="sng"/>
              <a:t>en</a:t>
            </a:r>
            <a:endParaRPr lang="en-US" altLang="en-US" sz="4000"/>
          </a:p>
          <a:p>
            <a:pPr>
              <a:buFont typeface="Wingdings" pitchFamily="2" charset="2"/>
              <a:buNone/>
            </a:pPr>
            <a:r>
              <a:rPr lang="en-US" altLang="en-US" sz="4000"/>
              <a:t> Ellas</a:t>
            </a:r>
            <a:endParaRPr lang="en-US" altLang="en-US" sz="4000" b="1"/>
          </a:p>
        </p:txBody>
      </p:sp>
      <p:sp>
        <p:nvSpPr>
          <p:cNvPr id="70661" name="Line 5"/>
          <p:cNvSpPr>
            <a:spLocks noChangeShapeType="1"/>
          </p:cNvSpPr>
          <p:nvPr/>
        </p:nvSpPr>
        <p:spPr bwMode="auto">
          <a:xfrm>
            <a:off x="4038600" y="14478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AutoShape 6"/>
          <p:cNvSpPr>
            <a:spLocks/>
          </p:cNvSpPr>
          <p:nvPr/>
        </p:nvSpPr>
        <p:spPr bwMode="auto">
          <a:xfrm>
            <a:off x="1219200" y="44196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AutoShape 7"/>
          <p:cNvSpPr>
            <a:spLocks/>
          </p:cNvSpPr>
          <p:nvPr/>
        </p:nvSpPr>
        <p:spPr bwMode="auto">
          <a:xfrm>
            <a:off x="5410200" y="44958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0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70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70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70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  <p:bldP spid="70660" grpId="0" build="p" autoUpdateAnimBg="0"/>
      <p:bldP spid="70661" grpId="0" animBg="1"/>
      <p:bldP spid="70662" grpId="0" animBg="1"/>
      <p:bldP spid="7066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BEBER</a:t>
            </a:r>
            <a:endParaRPr lang="en-US" altLang="en-US" sz="5400"/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286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Yo		beb</a:t>
            </a:r>
            <a:r>
              <a:rPr lang="en-US" altLang="en-US" sz="4000" b="1" u="sng"/>
              <a:t>o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Tú		beb</a:t>
            </a:r>
            <a:r>
              <a:rPr lang="en-US" altLang="en-US" sz="4000" b="1" u="sng"/>
              <a:t>es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Ud.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Él		beb</a:t>
            </a:r>
            <a:r>
              <a:rPr lang="en-US" altLang="en-US" sz="4000" b="1" u="sng"/>
              <a:t>e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Ella</a:t>
            </a:r>
          </a:p>
        </p:txBody>
      </p:sp>
      <p:sp>
        <p:nvSpPr>
          <p:cNvPr id="71684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114800" y="1219200"/>
            <a:ext cx="5029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Nosotros beb</a:t>
            </a:r>
            <a:r>
              <a:rPr lang="en-US" altLang="en-US" sz="4000" b="1" u="sng"/>
              <a:t>emos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Vosotros  beb</a:t>
            </a:r>
            <a:r>
              <a:rPr lang="en-US" altLang="en-US" sz="4000" b="1" u="sng"/>
              <a:t>éis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Uds.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Ellos	   beb</a:t>
            </a:r>
            <a:r>
              <a:rPr lang="en-US" altLang="en-US" sz="4000" b="1" u="sng"/>
              <a:t>en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Ellas</a:t>
            </a:r>
          </a:p>
        </p:txBody>
      </p:sp>
      <p:sp>
        <p:nvSpPr>
          <p:cNvPr id="71685" name="Line 5"/>
          <p:cNvSpPr>
            <a:spLocks noChangeShapeType="1"/>
          </p:cNvSpPr>
          <p:nvPr/>
        </p:nvSpPr>
        <p:spPr bwMode="auto">
          <a:xfrm>
            <a:off x="4038600" y="1371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AutoShape 6"/>
          <p:cNvSpPr>
            <a:spLocks/>
          </p:cNvSpPr>
          <p:nvPr/>
        </p:nvSpPr>
        <p:spPr bwMode="auto">
          <a:xfrm>
            <a:off x="1219200" y="44196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AutoShape 7"/>
          <p:cNvSpPr>
            <a:spLocks/>
          </p:cNvSpPr>
          <p:nvPr/>
        </p:nvSpPr>
        <p:spPr bwMode="auto">
          <a:xfrm>
            <a:off x="5486400" y="44196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71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71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  <p:bldP spid="71684" grpId="0" build="p" autoUpdateAnimBg="0"/>
      <p:bldP spid="71685" grpId="0" animBg="1"/>
      <p:bldP spid="71686" grpId="0" animBg="1"/>
      <p:bldP spid="7168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LEER</a:t>
            </a:r>
            <a:endParaRPr lang="en-US" altLang="en-US" sz="5400"/>
          </a:p>
        </p:txBody>
      </p:sp>
      <p:sp>
        <p:nvSpPr>
          <p:cNvPr id="7270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858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Yo		le</a:t>
            </a:r>
            <a:r>
              <a:rPr lang="en-US" altLang="en-US" sz="4000" b="1" u="sng"/>
              <a:t>o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Tú		le</a:t>
            </a:r>
            <a:r>
              <a:rPr lang="en-US" altLang="en-US" sz="4000" b="1" u="sng"/>
              <a:t>es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Ud.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Él		le</a:t>
            </a:r>
            <a:r>
              <a:rPr lang="en-US" altLang="en-US" sz="4000" b="1" u="sng"/>
              <a:t>e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Ella</a:t>
            </a:r>
          </a:p>
        </p:txBody>
      </p:sp>
      <p:sp>
        <p:nvSpPr>
          <p:cNvPr id="72708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114800" y="1219200"/>
            <a:ext cx="5029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Nosotros      le</a:t>
            </a:r>
            <a:r>
              <a:rPr lang="en-US" altLang="en-US" sz="4000" b="1" u="sng"/>
              <a:t>emos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Vosotros      le</a:t>
            </a:r>
            <a:r>
              <a:rPr lang="en-US" altLang="en-US" sz="4000" b="1" u="sng"/>
              <a:t>éis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Uds.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Ellos		le</a:t>
            </a:r>
            <a:r>
              <a:rPr lang="en-US" altLang="en-US" sz="4000" b="1" u="sng"/>
              <a:t>en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Ellas</a:t>
            </a:r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>
            <a:off x="3810000" y="14478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AutoShape 6"/>
          <p:cNvSpPr>
            <a:spLocks/>
          </p:cNvSpPr>
          <p:nvPr/>
        </p:nvSpPr>
        <p:spPr bwMode="auto">
          <a:xfrm>
            <a:off x="1676400" y="44196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1" name="AutoShape 7"/>
          <p:cNvSpPr>
            <a:spLocks/>
          </p:cNvSpPr>
          <p:nvPr/>
        </p:nvSpPr>
        <p:spPr bwMode="auto">
          <a:xfrm>
            <a:off x="5486400" y="4495800"/>
            <a:ext cx="838200" cy="16764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7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72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72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  <p:bldP spid="72708" grpId="0" build="p" autoUpdateAnimBg="0"/>
      <p:bldP spid="72709" grpId="0" animBg="1"/>
      <p:bldP spid="72710" grpId="0" animBg="1"/>
      <p:bldP spid="727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VER</a:t>
            </a:r>
            <a:endParaRPr lang="en-US" altLang="en-US" sz="5400"/>
          </a:p>
        </p:txBody>
      </p:sp>
      <p:sp>
        <p:nvSpPr>
          <p:cNvPr id="7373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7620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Yo		ve</a:t>
            </a:r>
            <a:r>
              <a:rPr lang="en-US" altLang="en-US" sz="4000" b="1" u="sng"/>
              <a:t>o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Tú		v</a:t>
            </a:r>
            <a:r>
              <a:rPr lang="en-US" altLang="en-US" sz="4000" b="1" u="sng"/>
              <a:t>es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Ud.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Él		v</a:t>
            </a:r>
            <a:r>
              <a:rPr lang="en-US" altLang="en-US" sz="4000" b="1" u="sng"/>
              <a:t>e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Ella</a:t>
            </a:r>
          </a:p>
        </p:txBody>
      </p:sp>
      <p:sp>
        <p:nvSpPr>
          <p:cNvPr id="73732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3962400" y="1219200"/>
            <a:ext cx="5181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  Nosotros	v</a:t>
            </a:r>
            <a:r>
              <a:rPr lang="en-US" altLang="en-US" sz="4000" b="1" u="sng"/>
              <a:t>emos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Vosotros       ve</a:t>
            </a:r>
            <a:r>
              <a:rPr lang="en-US" altLang="en-US" sz="4000" b="1" u="sng"/>
              <a:t>ís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  Uds.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  Ellos		v</a:t>
            </a:r>
            <a:r>
              <a:rPr lang="en-US" altLang="en-US" sz="4000" b="1" u="sng"/>
              <a:t>en</a:t>
            </a: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  Ellas</a:t>
            </a:r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rot="15969322" flipH="1">
            <a:off x="2057400" y="533400"/>
            <a:ext cx="990600" cy="6858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>
            <a:off x="3886200" y="1447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73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73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  <p:bldP spid="73732" grpId="0" build="p" autoUpdateAnimBg="0"/>
      <p:bldP spid="73733" grpId="0" animBg="1"/>
      <p:bldP spid="7373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0"/>
              <a:t>COMPARTIR</a:t>
            </a:r>
            <a:endParaRPr lang="en-US" altLang="en-US" sz="5400"/>
          </a:p>
        </p:txBody>
      </p:sp>
      <p:sp>
        <p:nvSpPr>
          <p:cNvPr id="7475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28600" y="13716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3600" b="1"/>
              <a:t>Yo	   compart</a:t>
            </a:r>
            <a:r>
              <a:rPr lang="en-US" altLang="en-US" sz="3600" b="1" u="sng"/>
              <a:t>o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Tú	  compart</a:t>
            </a:r>
            <a:r>
              <a:rPr lang="en-US" altLang="en-US" sz="3600" b="1" u="sng"/>
              <a:t>es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Ud.</a:t>
            </a:r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Él	   compart</a:t>
            </a:r>
            <a:r>
              <a:rPr lang="en-US" altLang="en-US" sz="3600" b="1" u="sng"/>
              <a:t>e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Ella</a:t>
            </a:r>
            <a:endParaRPr lang="en-US" altLang="en-US" sz="4000" b="1"/>
          </a:p>
        </p:txBody>
      </p:sp>
      <p:sp>
        <p:nvSpPr>
          <p:cNvPr id="74756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038600" y="1295400"/>
            <a:ext cx="5105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 </a:t>
            </a:r>
            <a:r>
              <a:rPr lang="en-US" altLang="en-US" sz="3400" b="1"/>
              <a:t>Nosotros compart</a:t>
            </a:r>
            <a:r>
              <a:rPr lang="en-US" altLang="en-US" sz="3400" b="1" u="sng"/>
              <a:t>imos</a:t>
            </a:r>
            <a:endParaRPr lang="en-US" altLang="en-US" sz="3400" b="1"/>
          </a:p>
          <a:p>
            <a:pPr>
              <a:buFont typeface="Wingdings" pitchFamily="2" charset="2"/>
              <a:buNone/>
            </a:pPr>
            <a:endParaRPr lang="en-US" altLang="en-US" sz="34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Vosotros     compart</a:t>
            </a:r>
            <a:r>
              <a:rPr lang="en-US" altLang="en-US" sz="3600" b="1" u="sng"/>
              <a:t>ís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 Uds.</a:t>
            </a:r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 Ellos	     compart</a:t>
            </a:r>
            <a:r>
              <a:rPr lang="en-US" altLang="en-US" sz="3600" b="1" u="sng"/>
              <a:t>en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 Ellas</a:t>
            </a:r>
            <a:endParaRPr lang="en-US" altLang="en-US" sz="4000" b="1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4038600" y="14478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8" name="AutoShape 6"/>
          <p:cNvSpPr>
            <a:spLocks/>
          </p:cNvSpPr>
          <p:nvPr/>
        </p:nvSpPr>
        <p:spPr bwMode="auto">
          <a:xfrm>
            <a:off x="1295400" y="4267200"/>
            <a:ext cx="228600" cy="1524000"/>
          </a:xfrm>
          <a:prstGeom prst="rightBrace">
            <a:avLst>
              <a:gd name="adj1" fmla="val 5555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9" name="AutoShape 7"/>
          <p:cNvSpPr>
            <a:spLocks/>
          </p:cNvSpPr>
          <p:nvPr/>
        </p:nvSpPr>
        <p:spPr bwMode="auto">
          <a:xfrm>
            <a:off x="5334000" y="4191000"/>
            <a:ext cx="1066800" cy="1600200"/>
          </a:xfrm>
          <a:prstGeom prst="rightBrace">
            <a:avLst>
              <a:gd name="adj1" fmla="val 125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4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74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74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747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utoUpdateAnimBg="0"/>
      <p:bldP spid="74756" grpId="0" build="p" autoUpdateAnimBg="0"/>
      <p:bldP spid="74757" grpId="0" animBg="1"/>
      <p:bldP spid="747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/>
              <a:t>HABLAR</a:t>
            </a:r>
            <a:endParaRPr lang="en-US" altLang="en-US"/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4800" y="15240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3600" b="1"/>
              <a:t>Yo		habl</a:t>
            </a:r>
            <a:r>
              <a:rPr lang="en-US" altLang="en-US" sz="3600" b="1" u="sng"/>
              <a:t>o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Tú		habl</a:t>
            </a:r>
            <a:r>
              <a:rPr lang="en-US" altLang="en-US" sz="3600" b="1" u="sng"/>
              <a:t>as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Ud.</a:t>
            </a:r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Él		habl</a:t>
            </a:r>
            <a:r>
              <a:rPr lang="en-US" altLang="en-US" sz="3600" b="1" u="sng"/>
              <a:t>a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Ella</a:t>
            </a:r>
          </a:p>
        </p:txBody>
      </p:sp>
      <p:sp>
        <p:nvSpPr>
          <p:cNvPr id="29700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419600" y="1371600"/>
            <a:ext cx="5029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3600" b="1"/>
              <a:t>Nosotros   habl</a:t>
            </a:r>
            <a:r>
              <a:rPr lang="en-US" altLang="en-US" sz="3600" b="1" u="sng"/>
              <a:t>amos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Vosotros    habl</a:t>
            </a:r>
            <a:r>
              <a:rPr lang="en-US" altLang="en-US" sz="3600" b="1" u="sng"/>
              <a:t>áis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Uds.</a:t>
            </a:r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Ellos	   habl</a:t>
            </a:r>
            <a:r>
              <a:rPr lang="en-US" altLang="en-US" sz="3600" b="1" u="sng"/>
              <a:t>an</a:t>
            </a:r>
            <a:endParaRPr lang="en-US" altLang="en-US" sz="3600" b="1"/>
          </a:p>
          <a:p>
            <a:pPr>
              <a:buFont typeface="Wingdings" pitchFamily="2" charset="2"/>
              <a:buNone/>
            </a:pPr>
            <a:r>
              <a:rPr lang="en-US" altLang="en-US" sz="3600" b="1"/>
              <a:t>Ellas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3962400" y="13716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/>
          </p:cNvSpPr>
          <p:nvPr/>
        </p:nvSpPr>
        <p:spPr bwMode="auto">
          <a:xfrm>
            <a:off x="1219200" y="4343400"/>
            <a:ext cx="914400" cy="1600200"/>
          </a:xfrm>
          <a:prstGeom prst="rightBrace">
            <a:avLst>
              <a:gd name="adj1" fmla="val 1458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AutoShape 7"/>
          <p:cNvSpPr>
            <a:spLocks/>
          </p:cNvSpPr>
          <p:nvPr/>
        </p:nvSpPr>
        <p:spPr bwMode="auto">
          <a:xfrm>
            <a:off x="5562600" y="4191000"/>
            <a:ext cx="914400" cy="1600200"/>
          </a:xfrm>
          <a:prstGeom prst="rightBrace">
            <a:avLst>
              <a:gd name="adj1" fmla="val 1458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  <p:bldP spid="29700" grpId="0" build="p" autoUpdateAnimBg="0"/>
      <p:bldP spid="29701" grpId="0" animBg="1"/>
      <p:bldP spid="29702" grpId="0" animBg="1"/>
      <p:bldP spid="297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/>
              <a:t>3 Types of Verbs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/>
              <a:t>There are 3 types of verbs:  </a:t>
            </a:r>
          </a:p>
          <a:p>
            <a:pPr>
              <a:buFont typeface="Wingdings" pitchFamily="2" charset="2"/>
              <a:buNone/>
            </a:pPr>
            <a:r>
              <a:rPr lang="en-US" altLang="en-US" sz="4800"/>
              <a:t>    Infinitives that end in </a:t>
            </a:r>
            <a:r>
              <a:rPr lang="en-US" altLang="en-US" sz="4800" b="1"/>
              <a:t>-ar</a:t>
            </a:r>
            <a:endParaRPr lang="en-US" altLang="en-US" sz="4800"/>
          </a:p>
          <a:p>
            <a:pPr>
              <a:buFont typeface="Wingdings" pitchFamily="2" charset="2"/>
              <a:buNone/>
            </a:pPr>
            <a:r>
              <a:rPr lang="en-US" altLang="en-US" sz="4800"/>
              <a:t>    Infinitives that end in </a:t>
            </a:r>
            <a:r>
              <a:rPr lang="en-US" altLang="en-US" sz="4800" b="1"/>
              <a:t>-er</a:t>
            </a:r>
            <a:endParaRPr lang="en-US" altLang="en-US" sz="4800"/>
          </a:p>
          <a:p>
            <a:pPr>
              <a:buFont typeface="Wingdings" pitchFamily="2" charset="2"/>
              <a:buNone/>
            </a:pPr>
            <a:r>
              <a:rPr lang="en-US" altLang="en-US" sz="4800"/>
              <a:t>    Infinitives that end in </a:t>
            </a:r>
            <a:r>
              <a:rPr lang="en-US" altLang="en-US" sz="4800" b="1"/>
              <a:t>-ir</a:t>
            </a:r>
            <a:endParaRPr lang="en-US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/>
              <a:t>3 Types of Verbs</a:t>
            </a:r>
          </a:p>
        </p:txBody>
      </p:sp>
      <p:sp>
        <p:nvSpPr>
          <p:cNvPr id="440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/>
              <a:t>You’ve already learned some </a:t>
            </a:r>
            <a:r>
              <a:rPr lang="en-US" altLang="en-US" sz="4800" b="1"/>
              <a:t>-ar</a:t>
            </a:r>
            <a:r>
              <a:rPr lang="en-US" altLang="en-US" sz="4800"/>
              <a:t> verbs, now you are going to learn some </a:t>
            </a:r>
            <a:r>
              <a:rPr lang="en-US" altLang="en-US" sz="4800" b="1"/>
              <a:t>-er</a:t>
            </a:r>
            <a:r>
              <a:rPr lang="en-US" altLang="en-US" sz="4800"/>
              <a:t> verbs.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/>
              <a:t>Some </a:t>
            </a:r>
            <a:r>
              <a:rPr lang="en-US" altLang="en-US" sz="5400" b="0"/>
              <a:t>-er</a:t>
            </a:r>
            <a:r>
              <a:rPr lang="en-US" altLang="en-US" sz="5400"/>
              <a:t> Verbs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/>
              <a:t>Some </a:t>
            </a:r>
            <a:r>
              <a:rPr lang="en-US" altLang="en-US" sz="4800" b="1"/>
              <a:t>-er</a:t>
            </a:r>
            <a:r>
              <a:rPr lang="en-US" altLang="en-US" sz="4800"/>
              <a:t> verbs that you already know are:</a:t>
            </a:r>
          </a:p>
          <a:p>
            <a:pPr>
              <a:buFont typeface="Wingdings" pitchFamily="2" charset="2"/>
              <a:buNone/>
            </a:pPr>
            <a:r>
              <a:rPr lang="en-US" altLang="en-US" sz="4800"/>
              <a:t>    beber		leer</a:t>
            </a:r>
          </a:p>
          <a:p>
            <a:pPr>
              <a:buFont typeface="Wingdings" pitchFamily="2" charset="2"/>
              <a:buNone/>
            </a:pPr>
            <a:r>
              <a:rPr lang="en-US" altLang="en-US" sz="4800"/>
              <a:t>    comer 		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696200" cy="375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800">
                <a:latin typeface="Times New Roman" pitchFamily="18" charset="0"/>
              </a:rPr>
              <a:t>The pattern for </a:t>
            </a:r>
            <a:r>
              <a:rPr lang="en-US" altLang="en-US" sz="4800" b="1">
                <a:latin typeface="Times New Roman" pitchFamily="18" charset="0"/>
              </a:rPr>
              <a:t>-er</a:t>
            </a:r>
            <a:r>
              <a:rPr lang="en-US" altLang="en-US" sz="4800">
                <a:latin typeface="Times New Roman" pitchFamily="18" charset="0"/>
              </a:rPr>
              <a:t> verbs is </a:t>
            </a: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much like the pattern for</a:t>
            </a:r>
          </a:p>
          <a:p>
            <a:pPr eaLnBrk="1" hangingPunct="1"/>
            <a:r>
              <a:rPr lang="en-US" altLang="en-US" sz="4800" b="1">
                <a:latin typeface="Times New Roman" pitchFamily="18" charset="0"/>
              </a:rPr>
              <a:t>-ar</a:t>
            </a:r>
            <a:r>
              <a:rPr lang="en-US" altLang="en-US" sz="4800">
                <a:latin typeface="Times New Roman" pitchFamily="18" charset="0"/>
              </a:rPr>
              <a:t> verbs.  The only difference</a:t>
            </a: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is, instead of using “a” you </a:t>
            </a: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use “e.”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914400" y="1143000"/>
            <a:ext cx="72072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4800">
                <a:latin typeface="Times New Roman" pitchFamily="18" charset="0"/>
              </a:rPr>
              <a:t>Let’s try the verb “to eat,” in</a:t>
            </a:r>
          </a:p>
          <a:p>
            <a:pPr eaLnBrk="1" hangingPunct="1"/>
            <a:r>
              <a:rPr lang="en-US" altLang="en-US" sz="4800">
                <a:latin typeface="Times New Roman" pitchFamily="18" charset="0"/>
              </a:rPr>
              <a:t>Spanish, “comer.” </a:t>
            </a:r>
          </a:p>
          <a:p>
            <a:pPr eaLnBrk="1" hangingPunct="1"/>
            <a:endParaRPr lang="en-US" altLang="en-US" sz="240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/>
              <a:t>TO EAT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762000" y="1219200"/>
            <a:ext cx="38100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I			eat</a:t>
            </a:r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You	eat</a:t>
            </a:r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He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She	eats</a:t>
            </a:r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It</a:t>
            </a:r>
          </a:p>
        </p:txBody>
      </p:sp>
      <p:sp>
        <p:nvSpPr>
          <p:cNvPr id="33796" name="Rectangle 4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219200"/>
            <a:ext cx="37973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4000" b="1"/>
              <a:t>We		eat</a:t>
            </a:r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endParaRPr lang="en-US" altLang="en-US" sz="4000" b="1"/>
          </a:p>
          <a:p>
            <a:pPr>
              <a:buFont typeface="Wingdings" pitchFamily="2" charset="2"/>
              <a:buNone/>
            </a:pPr>
            <a:r>
              <a:rPr lang="en-US" altLang="en-US" sz="4000" b="1"/>
              <a:t>They	eat</a:t>
            </a:r>
            <a:endParaRPr lang="en-US" altLang="en-US" sz="4000" b="1">
              <a:solidFill>
                <a:schemeClr val="tx2"/>
              </a:solidFill>
            </a:endParaRP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4114800" y="14478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  <p:bldP spid="33796" grpId="0" build="p" autoUpdateAnimBg="0"/>
      <p:bldP spid="33797" grpId="0" animBg="1"/>
    </p:bldLst>
  </p:timing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138</TotalTime>
  <Words>415</Words>
  <Application>Microsoft Office PowerPoint</Application>
  <PresentationFormat>On-screen Show (4:3)</PresentationFormat>
  <Paragraphs>249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Glass Layers</vt:lpstr>
      <vt:lpstr>Page 96 Avancemos 1</vt:lpstr>
      <vt:lpstr>-AR Verbs</vt:lpstr>
      <vt:lpstr>HABLAR</vt:lpstr>
      <vt:lpstr>3 Types of Verbs</vt:lpstr>
      <vt:lpstr>3 Types of Verbs</vt:lpstr>
      <vt:lpstr>Some -er Verbs</vt:lpstr>
      <vt:lpstr>Slide 7</vt:lpstr>
      <vt:lpstr>Slide 8</vt:lpstr>
      <vt:lpstr>TO EAT</vt:lpstr>
      <vt:lpstr>COMER</vt:lpstr>
      <vt:lpstr>The Other -er Verbs</vt:lpstr>
      <vt:lpstr>BEBER</vt:lpstr>
      <vt:lpstr>LEER</vt:lpstr>
      <vt:lpstr>The Verb VER</vt:lpstr>
      <vt:lpstr>To SEE or To WATCH</vt:lpstr>
      <vt:lpstr>VER</vt:lpstr>
      <vt:lpstr>3 Types of Verbs</vt:lpstr>
      <vt:lpstr>Slide 18</vt:lpstr>
      <vt:lpstr>Slide 19</vt:lpstr>
      <vt:lpstr>TO SHARE</vt:lpstr>
      <vt:lpstr>COMPARTIR</vt:lpstr>
      <vt:lpstr>Slide 22</vt:lpstr>
      <vt:lpstr>COMER</vt:lpstr>
      <vt:lpstr>BEBER</vt:lpstr>
      <vt:lpstr>LEER</vt:lpstr>
      <vt:lpstr>VER</vt:lpstr>
      <vt:lpstr>COMPARTIR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Shirley</dc:creator>
  <cp:lastModifiedBy>mfcsd</cp:lastModifiedBy>
  <cp:revision>14</cp:revision>
  <cp:lastPrinted>2009-04-22T19:24:48Z</cp:lastPrinted>
  <dcterms:created xsi:type="dcterms:W3CDTF">2000-05-23T01:13:39Z</dcterms:created>
  <dcterms:modified xsi:type="dcterms:W3CDTF">2013-12-03T12:24:51Z</dcterms:modified>
</cp:coreProperties>
</file>