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96" y="-3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FDA0E25-8964-49AE-A824-4BF7B22A93B4}" type="datetimeFigureOut">
              <a:rPr lang="en-US" smtClean="0"/>
              <a:t>10/6/2013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EEC7C47-A7AD-481F-A963-F4AB138B63F8}"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DA0E25-8964-49AE-A824-4BF7B22A93B4}" type="datetimeFigureOut">
              <a:rPr lang="en-US" smtClean="0"/>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C7C47-A7AD-481F-A963-F4AB138B63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DA0E25-8964-49AE-A824-4BF7B22A93B4}" type="datetimeFigureOut">
              <a:rPr lang="en-US" smtClean="0"/>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C7C47-A7AD-481F-A963-F4AB138B63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DA0E25-8964-49AE-A824-4BF7B22A93B4}" type="datetimeFigureOut">
              <a:rPr lang="en-US" smtClean="0"/>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C7C47-A7AD-481F-A963-F4AB138B63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DA0E25-8964-49AE-A824-4BF7B22A93B4}" type="datetimeFigureOut">
              <a:rPr lang="en-US" smtClean="0"/>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C7C47-A7AD-481F-A963-F4AB138B63F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FDA0E25-8964-49AE-A824-4BF7B22A93B4}" type="datetimeFigureOut">
              <a:rPr lang="en-US" smtClean="0"/>
              <a:t>10/6/2013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C7C47-A7AD-481F-A963-F4AB138B63F8}"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DA0E25-8964-49AE-A824-4BF7B22A93B4}" type="datetimeFigureOut">
              <a:rPr lang="en-US" smtClean="0"/>
              <a:t>10/6/2013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EC7C47-A7AD-481F-A963-F4AB138B63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DA0E25-8964-49AE-A824-4BF7B22A93B4}" type="datetimeFigureOut">
              <a:rPr lang="en-US" smtClean="0"/>
              <a:t>10/6/2013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EC7C47-A7AD-481F-A963-F4AB138B63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DA0E25-8964-49AE-A824-4BF7B22A93B4}" type="datetimeFigureOut">
              <a:rPr lang="en-US" smtClean="0"/>
              <a:t>10/6/2013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EC7C47-A7AD-481F-A963-F4AB138B63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FDA0E25-8964-49AE-A824-4BF7B22A93B4}" type="datetimeFigureOut">
              <a:rPr lang="en-US" smtClean="0"/>
              <a:t>10/6/2013</a:t>
            </a:fld>
            <a:endParaRPr lang="en-US"/>
          </a:p>
        </p:txBody>
      </p:sp>
      <p:sp>
        <p:nvSpPr>
          <p:cNvPr id="7" name="Slide Number Placeholder 6"/>
          <p:cNvSpPr>
            <a:spLocks noGrp="1"/>
          </p:cNvSpPr>
          <p:nvPr>
            <p:ph type="sldNum" sz="quarter" idx="12"/>
          </p:nvPr>
        </p:nvSpPr>
        <p:spPr/>
        <p:txBody>
          <a:bodyPr/>
          <a:lstStyle/>
          <a:p>
            <a:fld id="{0EEC7C47-A7AD-481F-A963-F4AB138B63F8}"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DA0E25-8964-49AE-A824-4BF7B22A93B4}" type="datetimeFigureOut">
              <a:rPr lang="en-US" smtClean="0"/>
              <a:t>10/6/2013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0EEC7C47-A7AD-481F-A963-F4AB138B63F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FDA0E25-8964-49AE-A824-4BF7B22A93B4}" type="datetimeFigureOut">
              <a:rPr lang="en-US" smtClean="0"/>
              <a:t>10/6/2013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EEC7C47-A7AD-481F-A963-F4AB138B63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Saber y </a:t>
            </a:r>
            <a:r>
              <a:rPr lang="en-US" dirty="0" err="1"/>
              <a:t>C</a:t>
            </a:r>
            <a:r>
              <a:rPr lang="en-US" dirty="0" err="1" smtClean="0"/>
              <a:t>onocer</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51401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previous </a:t>
            </a:r>
            <a:r>
              <a:rPr lang="en-US" dirty="0" smtClean="0"/>
              <a:t>examples for </a:t>
            </a:r>
            <a:r>
              <a:rPr lang="en-US" dirty="0" err="1" smtClean="0"/>
              <a:t>conocer</a:t>
            </a:r>
            <a:r>
              <a:rPr lang="en-US" dirty="0" smtClean="0"/>
              <a:t> </a:t>
            </a:r>
            <a:r>
              <a:rPr lang="en-US" dirty="0"/>
              <a:t>imply only that you’ve been introduced to the object</a:t>
            </a:r>
            <a:r>
              <a:rPr lang="en-US" dirty="0" smtClean="0"/>
              <a:t>.</a:t>
            </a:r>
          </a:p>
          <a:p>
            <a:endParaRPr lang="en-US" dirty="0"/>
          </a:p>
          <a:p>
            <a:r>
              <a:rPr lang="en-US" dirty="0" smtClean="0"/>
              <a:t> </a:t>
            </a:r>
            <a:r>
              <a:rPr lang="en-US" dirty="0"/>
              <a:t>It does not imply that you know much, if anything, about it.</a:t>
            </a:r>
            <a:endParaRPr lang="en-US" dirty="0"/>
          </a:p>
        </p:txBody>
      </p:sp>
    </p:spTree>
    <p:extLst>
      <p:ext uri="{BB962C8B-B14F-4D97-AF65-F5344CB8AC3E}">
        <p14:creationId xmlns:p14="http://schemas.microsoft.com/office/powerpoint/2010/main" val="381771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What is the difference between the 2 sets of sentences given? </a:t>
            </a:r>
            <a:endParaRPr lang="en-US" sz="3200" dirty="0"/>
          </a:p>
        </p:txBody>
      </p:sp>
      <p:sp>
        <p:nvSpPr>
          <p:cNvPr id="3" name="Content Placeholder 2"/>
          <p:cNvSpPr>
            <a:spLocks noGrp="1"/>
          </p:cNvSpPr>
          <p:nvPr>
            <p:ph idx="1"/>
          </p:nvPr>
        </p:nvSpPr>
        <p:spPr>
          <a:xfrm>
            <a:off x="1043492" y="2323652"/>
            <a:ext cx="7338508" cy="3508977"/>
          </a:xfrm>
        </p:spPr>
        <p:txBody>
          <a:bodyPr/>
          <a:lstStyle/>
          <a:p>
            <a:pPr marL="68580" indent="0">
              <a:buNone/>
            </a:pPr>
            <a:r>
              <a:rPr lang="es-ES" dirty="0" smtClean="0"/>
              <a:t>1. Él </a:t>
            </a:r>
            <a:r>
              <a:rPr lang="es-ES" dirty="0"/>
              <a:t>sabe el nombre del </a:t>
            </a:r>
            <a:r>
              <a:rPr lang="es-ES" dirty="0" smtClean="0"/>
              <a:t>restaurante.</a:t>
            </a:r>
          </a:p>
          <a:p>
            <a:pPr marL="68580" indent="0">
              <a:buNone/>
            </a:pPr>
            <a:r>
              <a:rPr lang="es-ES" dirty="0" smtClean="0"/>
              <a:t>	Él </a:t>
            </a:r>
            <a:r>
              <a:rPr lang="es-ES" dirty="0"/>
              <a:t>c</a:t>
            </a:r>
            <a:r>
              <a:rPr lang="es-ES" dirty="0" smtClean="0"/>
              <a:t>onoce </a:t>
            </a:r>
            <a:r>
              <a:rPr lang="es-ES" dirty="0"/>
              <a:t>el restaurante. </a:t>
            </a:r>
            <a:endParaRPr lang="es-ES" dirty="0" smtClean="0"/>
          </a:p>
          <a:p>
            <a:pPr marL="68580" indent="0">
              <a:buNone/>
            </a:pPr>
            <a:endParaRPr lang="es-ES" dirty="0" smtClean="0"/>
          </a:p>
          <a:p>
            <a:pPr marL="68580" indent="0">
              <a:buNone/>
            </a:pPr>
            <a:r>
              <a:rPr lang="es-ES" dirty="0" smtClean="0"/>
              <a:t>2</a:t>
            </a:r>
            <a:r>
              <a:rPr lang="es-ES" dirty="0"/>
              <a:t>. Sabemos mucho de la literatura española. </a:t>
            </a:r>
            <a:endParaRPr lang="es-ES" dirty="0" smtClean="0"/>
          </a:p>
          <a:p>
            <a:pPr marL="68580" indent="0">
              <a:buNone/>
            </a:pPr>
            <a:r>
              <a:rPr lang="es-ES" dirty="0" smtClean="0"/>
              <a:t>	Conocemos </a:t>
            </a:r>
            <a:r>
              <a:rPr lang="es-ES" dirty="0"/>
              <a:t>la literatura española.</a:t>
            </a:r>
            <a:endParaRPr lang="en-US" dirty="0"/>
          </a:p>
        </p:txBody>
      </p:sp>
    </p:spTree>
    <p:extLst>
      <p:ext uri="{BB962C8B-B14F-4D97-AF65-F5344CB8AC3E}">
        <p14:creationId xmlns:p14="http://schemas.microsoft.com/office/powerpoint/2010/main" val="3659063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both cases, the </a:t>
            </a:r>
            <a:r>
              <a:rPr lang="en-US" dirty="0" smtClean="0"/>
              <a:t>1st </a:t>
            </a:r>
            <a:r>
              <a:rPr lang="en-US" dirty="0"/>
              <a:t>sentence implies that the subject knows information about the restaurant or Spanish literature. </a:t>
            </a:r>
            <a:endParaRPr lang="en-US" dirty="0" smtClean="0"/>
          </a:p>
          <a:p>
            <a:r>
              <a:rPr lang="en-US" dirty="0" smtClean="0"/>
              <a:t>The 2nd </a:t>
            </a:r>
            <a:r>
              <a:rPr lang="en-US" dirty="0"/>
              <a:t>sentence simply implies that the subject has been introduced or knows about the restaurant and Spanish literature only. The subject is not necessarily able to give you much information about them.</a:t>
            </a:r>
            <a:endParaRPr lang="en-US" dirty="0"/>
          </a:p>
        </p:txBody>
      </p:sp>
    </p:spTree>
    <p:extLst>
      <p:ext uri="{BB962C8B-B14F-4D97-AF65-F5344CB8AC3E}">
        <p14:creationId xmlns:p14="http://schemas.microsoft.com/office/powerpoint/2010/main" val="4186406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Would </a:t>
            </a:r>
            <a:r>
              <a:rPr lang="en-US" dirty="0"/>
              <a:t>you use saber or </a:t>
            </a:r>
            <a:r>
              <a:rPr lang="en-US" dirty="0" err="1"/>
              <a:t>conocer</a:t>
            </a:r>
            <a:r>
              <a:rPr lang="en-US" dirty="0"/>
              <a:t> ?</a:t>
            </a:r>
            <a:endParaRPr lang="en-US" dirty="0"/>
          </a:p>
        </p:txBody>
      </p:sp>
      <p:sp>
        <p:nvSpPr>
          <p:cNvPr id="3" name="Content Placeholder 2"/>
          <p:cNvSpPr>
            <a:spLocks noGrp="1"/>
          </p:cNvSpPr>
          <p:nvPr>
            <p:ph idx="1"/>
          </p:nvPr>
        </p:nvSpPr>
        <p:spPr/>
        <p:txBody>
          <a:bodyPr>
            <a:normAutofit/>
          </a:bodyPr>
          <a:lstStyle/>
          <a:p>
            <a:r>
              <a:rPr lang="en-US" dirty="0"/>
              <a:t>Do you know where the dog </a:t>
            </a:r>
            <a:r>
              <a:rPr lang="en-US" dirty="0" smtClean="0"/>
              <a:t>is?</a:t>
            </a:r>
          </a:p>
          <a:p>
            <a:pPr lvl="1"/>
            <a:r>
              <a:rPr lang="en-US" dirty="0"/>
              <a:t>Saber</a:t>
            </a:r>
          </a:p>
          <a:p>
            <a:pPr lvl="2"/>
            <a:r>
              <a:rPr lang="en-US" dirty="0" smtClean="0"/>
              <a:t>Information</a:t>
            </a:r>
          </a:p>
          <a:p>
            <a:pPr marL="685800" lvl="2" indent="0">
              <a:buNone/>
            </a:pPr>
            <a:endParaRPr lang="en-US" dirty="0" smtClean="0"/>
          </a:p>
          <a:p>
            <a:r>
              <a:rPr lang="en-US" dirty="0" smtClean="0"/>
              <a:t>Who knows </a:t>
            </a:r>
            <a:r>
              <a:rPr lang="en-US" dirty="0" err="1" smtClean="0"/>
              <a:t>Pepe</a:t>
            </a:r>
            <a:r>
              <a:rPr lang="en-US" dirty="0" smtClean="0"/>
              <a:t>?</a:t>
            </a:r>
          </a:p>
          <a:p>
            <a:pPr lvl="1"/>
            <a:r>
              <a:rPr lang="en-US" dirty="0" err="1" smtClean="0"/>
              <a:t>Conocer</a:t>
            </a:r>
            <a:endParaRPr lang="en-US" dirty="0"/>
          </a:p>
          <a:p>
            <a:pPr lvl="2"/>
            <a:r>
              <a:rPr lang="en-US" dirty="0" smtClean="0"/>
              <a:t>Knowing people</a:t>
            </a:r>
          </a:p>
          <a:p>
            <a:pPr marL="398463" lvl="2" indent="-58738">
              <a:buNone/>
            </a:pPr>
            <a:endParaRPr lang="en-US" dirty="0"/>
          </a:p>
        </p:txBody>
      </p:sp>
    </p:spTree>
    <p:extLst>
      <p:ext uri="{BB962C8B-B14F-4D97-AF65-F5344CB8AC3E}">
        <p14:creationId xmlns:p14="http://schemas.microsoft.com/office/powerpoint/2010/main" val="1848322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Would you use saber or </a:t>
            </a:r>
            <a:r>
              <a:rPr lang="en-US" dirty="0" err="1"/>
              <a:t>conocer</a:t>
            </a:r>
            <a:r>
              <a:rPr lang="en-US" dirty="0"/>
              <a:t> ?</a:t>
            </a:r>
          </a:p>
        </p:txBody>
      </p:sp>
      <p:sp>
        <p:nvSpPr>
          <p:cNvPr id="3" name="Content Placeholder 2"/>
          <p:cNvSpPr>
            <a:spLocks noGrp="1"/>
          </p:cNvSpPr>
          <p:nvPr>
            <p:ph idx="1"/>
          </p:nvPr>
        </p:nvSpPr>
        <p:spPr/>
        <p:txBody>
          <a:bodyPr/>
          <a:lstStyle/>
          <a:p>
            <a:r>
              <a:rPr lang="en-US" dirty="0"/>
              <a:t>Are you familiar with Chicago</a:t>
            </a:r>
            <a:r>
              <a:rPr lang="en-US" dirty="0" smtClean="0"/>
              <a:t>?</a:t>
            </a:r>
          </a:p>
          <a:p>
            <a:pPr lvl="1"/>
            <a:r>
              <a:rPr lang="en-US" dirty="0" err="1" smtClean="0"/>
              <a:t>Conocer</a:t>
            </a:r>
            <a:endParaRPr lang="en-US" dirty="0" smtClean="0"/>
          </a:p>
          <a:p>
            <a:pPr lvl="2"/>
            <a:r>
              <a:rPr lang="en-US" dirty="0" smtClean="0"/>
              <a:t>Acquainted with/familiar with something</a:t>
            </a:r>
          </a:p>
          <a:p>
            <a:pPr marL="685800" lvl="2" indent="0">
              <a:buNone/>
            </a:pPr>
            <a:endParaRPr lang="en-US" dirty="0"/>
          </a:p>
          <a:p>
            <a:r>
              <a:rPr lang="en-US" dirty="0"/>
              <a:t>Ronaldo knows how to cook</a:t>
            </a:r>
            <a:r>
              <a:rPr lang="en-US" dirty="0" smtClean="0"/>
              <a:t>.</a:t>
            </a:r>
          </a:p>
          <a:p>
            <a:pPr lvl="1"/>
            <a:r>
              <a:rPr lang="en-US" dirty="0" smtClean="0"/>
              <a:t>Saber</a:t>
            </a:r>
          </a:p>
          <a:p>
            <a:pPr lvl="2"/>
            <a:r>
              <a:rPr lang="en-US" dirty="0" smtClean="0"/>
              <a:t>Know how to do something</a:t>
            </a:r>
            <a:endParaRPr lang="en-US" dirty="0"/>
          </a:p>
          <a:p>
            <a:endParaRPr lang="en-US" dirty="0"/>
          </a:p>
        </p:txBody>
      </p:sp>
    </p:spTree>
    <p:extLst>
      <p:ext uri="{BB962C8B-B14F-4D97-AF65-F5344CB8AC3E}">
        <p14:creationId xmlns:p14="http://schemas.microsoft.com/office/powerpoint/2010/main" val="11656432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Translate to Spanish</a:t>
            </a:r>
            <a:endParaRPr lang="en-US" dirty="0"/>
          </a:p>
        </p:txBody>
      </p:sp>
      <p:sp>
        <p:nvSpPr>
          <p:cNvPr id="3" name="Content Placeholder 2"/>
          <p:cNvSpPr>
            <a:spLocks noGrp="1"/>
          </p:cNvSpPr>
          <p:nvPr>
            <p:ph idx="1"/>
          </p:nvPr>
        </p:nvSpPr>
        <p:spPr>
          <a:xfrm>
            <a:off x="1043492" y="2323652"/>
            <a:ext cx="7262308" cy="3924748"/>
          </a:xfrm>
        </p:spPr>
        <p:txBody>
          <a:bodyPr>
            <a:normAutofit fontScale="92500" lnSpcReduction="10000"/>
          </a:bodyPr>
          <a:lstStyle/>
          <a:p>
            <a:r>
              <a:rPr lang="en-US" dirty="0"/>
              <a:t>Do you know where the dog is</a:t>
            </a:r>
            <a:r>
              <a:rPr lang="en-US" dirty="0" smtClean="0"/>
              <a:t>?</a:t>
            </a:r>
          </a:p>
          <a:p>
            <a:pPr lvl="2"/>
            <a:r>
              <a:rPr lang="es-ES" dirty="0"/>
              <a:t>¿Sabes dónde está el perro</a:t>
            </a:r>
            <a:r>
              <a:rPr lang="es-ES" dirty="0" smtClean="0"/>
              <a:t>?</a:t>
            </a:r>
          </a:p>
          <a:p>
            <a:pPr marL="685800" lvl="2" indent="0">
              <a:buNone/>
            </a:pPr>
            <a:endParaRPr lang="en-US" dirty="0" smtClean="0"/>
          </a:p>
          <a:p>
            <a:r>
              <a:rPr lang="en-US" dirty="0"/>
              <a:t>Who knows </a:t>
            </a:r>
            <a:r>
              <a:rPr lang="en-US" dirty="0" err="1"/>
              <a:t>Pepe</a:t>
            </a:r>
            <a:r>
              <a:rPr lang="en-US" dirty="0" smtClean="0"/>
              <a:t>?</a:t>
            </a:r>
          </a:p>
          <a:p>
            <a:pPr lvl="2"/>
            <a:r>
              <a:rPr lang="en-US" dirty="0" smtClean="0"/>
              <a:t>¿</a:t>
            </a:r>
            <a:r>
              <a:rPr lang="en-US" dirty="0" err="1"/>
              <a:t>Quién</a:t>
            </a:r>
            <a:r>
              <a:rPr lang="en-US" dirty="0"/>
              <a:t> </a:t>
            </a:r>
            <a:r>
              <a:rPr lang="en-US" dirty="0" err="1"/>
              <a:t>conoce</a:t>
            </a:r>
            <a:r>
              <a:rPr lang="en-US" dirty="0"/>
              <a:t> a </a:t>
            </a:r>
            <a:r>
              <a:rPr lang="en-US" dirty="0" err="1"/>
              <a:t>Pepe</a:t>
            </a:r>
            <a:r>
              <a:rPr lang="en-US" dirty="0" smtClean="0"/>
              <a:t>?</a:t>
            </a:r>
          </a:p>
          <a:p>
            <a:pPr marL="685800" lvl="2" indent="0">
              <a:buNone/>
            </a:pPr>
            <a:endParaRPr lang="en-US" dirty="0" smtClean="0"/>
          </a:p>
          <a:p>
            <a:r>
              <a:rPr lang="en-US" dirty="0"/>
              <a:t>Are you familiar with Chicago</a:t>
            </a:r>
            <a:r>
              <a:rPr lang="en-US" dirty="0" smtClean="0"/>
              <a:t>?</a:t>
            </a:r>
          </a:p>
          <a:p>
            <a:pPr lvl="2"/>
            <a:r>
              <a:rPr lang="en-US" dirty="0"/>
              <a:t>¿</a:t>
            </a:r>
            <a:r>
              <a:rPr lang="en-US" dirty="0" err="1"/>
              <a:t>Conoces</a:t>
            </a:r>
            <a:r>
              <a:rPr lang="en-US" dirty="0"/>
              <a:t> Chicago</a:t>
            </a:r>
            <a:r>
              <a:rPr lang="en-US" dirty="0" smtClean="0"/>
              <a:t>?</a:t>
            </a:r>
          </a:p>
          <a:p>
            <a:pPr marL="685800" lvl="2" indent="0">
              <a:buNone/>
            </a:pPr>
            <a:endParaRPr lang="en-US" dirty="0" smtClean="0"/>
          </a:p>
          <a:p>
            <a:r>
              <a:rPr lang="en-US" dirty="0"/>
              <a:t>Ronaldo knows how </a:t>
            </a:r>
            <a:r>
              <a:rPr lang="en-US" dirty="0" smtClean="0"/>
              <a:t>to cook.</a:t>
            </a:r>
          </a:p>
          <a:p>
            <a:pPr lvl="2"/>
            <a:r>
              <a:rPr lang="en-US" dirty="0" smtClean="0"/>
              <a:t>Ronaldo </a:t>
            </a:r>
            <a:r>
              <a:rPr lang="en-US" dirty="0" err="1" smtClean="0"/>
              <a:t>sabe</a:t>
            </a:r>
            <a:r>
              <a:rPr lang="en-US" dirty="0" smtClean="0"/>
              <a:t> </a:t>
            </a:r>
            <a:r>
              <a:rPr lang="en-US" dirty="0" err="1" smtClean="0"/>
              <a:t>cocinar</a:t>
            </a:r>
            <a:r>
              <a:rPr lang="en-US" dirty="0" smtClean="0"/>
              <a:t>.</a:t>
            </a:r>
          </a:p>
        </p:txBody>
      </p:sp>
    </p:spTree>
    <p:extLst>
      <p:ext uri="{BB962C8B-B14F-4D97-AF65-F5344CB8AC3E}">
        <p14:creationId xmlns:p14="http://schemas.microsoft.com/office/powerpoint/2010/main" val="3092849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both verbs mean?</a:t>
            </a:r>
            <a:endParaRPr lang="en-US" dirty="0"/>
          </a:p>
        </p:txBody>
      </p:sp>
      <p:sp>
        <p:nvSpPr>
          <p:cNvPr id="3" name="Content Placeholder 2"/>
          <p:cNvSpPr>
            <a:spLocks noGrp="1"/>
          </p:cNvSpPr>
          <p:nvPr>
            <p:ph idx="1"/>
          </p:nvPr>
        </p:nvSpPr>
        <p:spPr/>
        <p:txBody>
          <a:bodyPr/>
          <a:lstStyle/>
          <a:p>
            <a:r>
              <a:rPr lang="en-US" dirty="0"/>
              <a:t>to </a:t>
            </a:r>
            <a:r>
              <a:rPr lang="en-US" dirty="0" smtClean="0"/>
              <a:t>know, but saber </a:t>
            </a:r>
            <a:r>
              <a:rPr lang="en-US" dirty="0"/>
              <a:t>&amp; </a:t>
            </a:r>
            <a:r>
              <a:rPr lang="en-US" dirty="0" err="1"/>
              <a:t>conocer</a:t>
            </a:r>
            <a:r>
              <a:rPr lang="en-US" dirty="0"/>
              <a:t> have specific uses</a:t>
            </a:r>
            <a:endParaRPr lang="en-US" dirty="0"/>
          </a:p>
        </p:txBody>
      </p:sp>
    </p:spTree>
    <p:extLst>
      <p:ext uri="{BB962C8B-B14F-4D97-AF65-F5344CB8AC3E}">
        <p14:creationId xmlns:p14="http://schemas.microsoft.com/office/powerpoint/2010/main" val="942982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a:t>
            </a:r>
            <a:endParaRPr lang="en-US" dirty="0"/>
          </a:p>
        </p:txBody>
      </p:sp>
      <p:sp>
        <p:nvSpPr>
          <p:cNvPr id="3" name="Content Placeholder 2"/>
          <p:cNvSpPr>
            <a:spLocks noGrp="1"/>
          </p:cNvSpPr>
          <p:nvPr>
            <p:ph sz="quarter" idx="13"/>
          </p:nvPr>
        </p:nvSpPr>
        <p:spPr/>
        <p:txBody>
          <a:bodyPr>
            <a:normAutofit/>
          </a:bodyPr>
          <a:lstStyle/>
          <a:p>
            <a:r>
              <a:rPr lang="en-US" dirty="0"/>
              <a:t>Saber – to know . . </a:t>
            </a:r>
            <a:r>
              <a:rPr lang="en-US" dirty="0" smtClean="0"/>
              <a:t>.</a:t>
            </a:r>
          </a:p>
          <a:p>
            <a:pPr marL="68580" indent="0">
              <a:buNone/>
            </a:pPr>
            <a:r>
              <a:rPr lang="en-US" dirty="0" smtClean="0"/>
              <a:t> </a:t>
            </a:r>
          </a:p>
          <a:p>
            <a:pPr marL="525780" indent="-457200">
              <a:buAutoNum type="arabicPeriod"/>
            </a:pPr>
            <a:r>
              <a:rPr lang="en-US" dirty="0" smtClean="0"/>
              <a:t>. </a:t>
            </a:r>
            <a:r>
              <a:rPr lang="en-US" dirty="0"/>
              <a:t>. . facts, info about something </a:t>
            </a:r>
            <a:endParaRPr lang="en-US" dirty="0"/>
          </a:p>
          <a:p>
            <a:pPr marL="525780" indent="-457200">
              <a:buAutoNum type="arabicPeriod"/>
            </a:pPr>
            <a:endParaRPr lang="en-US" dirty="0" smtClean="0"/>
          </a:p>
          <a:p>
            <a:pPr marL="525780" indent="-457200">
              <a:buAutoNum type="arabicPeriod"/>
            </a:pPr>
            <a:r>
              <a:rPr lang="en-US" dirty="0" smtClean="0"/>
              <a:t>. </a:t>
            </a:r>
            <a:r>
              <a:rPr lang="en-US" dirty="0"/>
              <a:t>. how to do </a:t>
            </a:r>
            <a:r>
              <a:rPr lang="en-US" dirty="0" smtClean="0"/>
              <a:t>something</a:t>
            </a:r>
          </a:p>
          <a:p>
            <a:endParaRPr lang="en-US" dirty="0"/>
          </a:p>
        </p:txBody>
      </p:sp>
      <p:sp>
        <p:nvSpPr>
          <p:cNvPr id="4" name="Content Placeholder 3"/>
          <p:cNvSpPr>
            <a:spLocks noGrp="1"/>
          </p:cNvSpPr>
          <p:nvPr>
            <p:ph sz="quarter" idx="14"/>
          </p:nvPr>
        </p:nvSpPr>
        <p:spPr>
          <a:xfrm>
            <a:off x="4645152" y="2313431"/>
            <a:ext cx="3889248" cy="3493008"/>
          </a:xfrm>
        </p:spPr>
        <p:txBody>
          <a:bodyPr/>
          <a:lstStyle/>
          <a:p>
            <a:r>
              <a:rPr lang="en-US" dirty="0" err="1"/>
              <a:t>Conocer</a:t>
            </a:r>
            <a:r>
              <a:rPr lang="en-US" dirty="0"/>
              <a:t> – to know . . </a:t>
            </a:r>
            <a:r>
              <a:rPr lang="en-US" dirty="0" smtClean="0"/>
              <a:t>.</a:t>
            </a:r>
          </a:p>
          <a:p>
            <a:endParaRPr lang="en-US" dirty="0" smtClean="0"/>
          </a:p>
          <a:p>
            <a:pPr marL="525780" indent="-457200">
              <a:buAutoNum type="arabicPeriod"/>
            </a:pPr>
            <a:r>
              <a:rPr lang="en-US" dirty="0" smtClean="0"/>
              <a:t>. </a:t>
            </a:r>
            <a:r>
              <a:rPr lang="en-US" dirty="0"/>
              <a:t>. . a </a:t>
            </a:r>
            <a:r>
              <a:rPr lang="en-US" dirty="0" smtClean="0"/>
              <a:t>person</a:t>
            </a:r>
          </a:p>
          <a:p>
            <a:pPr marL="525780" indent="-457200">
              <a:buAutoNum type="arabicPeriod"/>
            </a:pPr>
            <a:endParaRPr lang="en-US" dirty="0"/>
          </a:p>
          <a:p>
            <a:pPr marL="525780" indent="-457200">
              <a:buAutoNum type="arabicPeriod"/>
            </a:pPr>
            <a:r>
              <a:rPr lang="en-US" dirty="0" smtClean="0"/>
              <a:t> </a:t>
            </a:r>
            <a:r>
              <a:rPr lang="en-US" dirty="0"/>
              <a:t>. . . a noun (be acquainted with/ familiar with) to meet a person</a:t>
            </a:r>
          </a:p>
          <a:p>
            <a:endParaRPr lang="en-US" dirty="0"/>
          </a:p>
        </p:txBody>
      </p:sp>
    </p:spTree>
    <p:extLst>
      <p:ext uri="{BB962C8B-B14F-4D97-AF65-F5344CB8AC3E}">
        <p14:creationId xmlns:p14="http://schemas.microsoft.com/office/powerpoint/2010/main" val="1535813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Saber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87722368"/>
              </p:ext>
            </p:extLst>
          </p:nvPr>
        </p:nvGraphicFramePr>
        <p:xfrm>
          <a:off x="762000" y="2438400"/>
          <a:ext cx="7696200" cy="3124200"/>
        </p:xfrm>
        <a:graphic>
          <a:graphicData uri="http://schemas.openxmlformats.org/drawingml/2006/table">
            <a:tbl>
              <a:tblPr firstRow="1" bandRow="1">
                <a:tableStyleId>{5C22544A-7EE6-4342-B048-85BDC9FD1C3A}</a:tableStyleId>
              </a:tblPr>
              <a:tblGrid>
                <a:gridCol w="3848100"/>
                <a:gridCol w="3848100"/>
              </a:tblGrid>
              <a:tr h="1041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err="1" smtClean="0"/>
                        <a:t>S</a:t>
                      </a:r>
                      <a:r>
                        <a:rPr lang="en-US" sz="2800" b="1" kern="1200" dirty="0" err="1" smtClean="0">
                          <a:solidFill>
                            <a:schemeClr val="lt1"/>
                          </a:solidFill>
                          <a:effectLst/>
                          <a:latin typeface="+mn-lt"/>
                          <a:ea typeface="+mn-ea"/>
                          <a:cs typeface="+mn-cs"/>
                        </a:rPr>
                        <a:t>é</a:t>
                      </a:r>
                      <a:endParaRPr lang="en-US" sz="2800" b="1" kern="1200" dirty="0" smtClean="0">
                        <a:solidFill>
                          <a:schemeClr val="lt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lt1"/>
                          </a:solidFill>
                          <a:effectLst/>
                          <a:latin typeface="+mn-lt"/>
                          <a:ea typeface="+mn-ea"/>
                          <a:cs typeface="+mn-cs"/>
                        </a:rPr>
                        <a:t>I</a:t>
                      </a:r>
                      <a:r>
                        <a:rPr lang="en-US" sz="2800" b="1" kern="1200" baseline="0" dirty="0" smtClean="0">
                          <a:solidFill>
                            <a:schemeClr val="lt1"/>
                          </a:solidFill>
                          <a:effectLst/>
                          <a:latin typeface="+mn-lt"/>
                          <a:ea typeface="+mn-ea"/>
                          <a:cs typeface="+mn-cs"/>
                        </a:rPr>
                        <a:t> know</a:t>
                      </a:r>
                      <a:endParaRPr lang="en-US" sz="2800" b="1" kern="1200" dirty="0" smtClean="0">
                        <a:solidFill>
                          <a:schemeClr val="lt1"/>
                        </a:solidFill>
                        <a:effectLst/>
                        <a:latin typeface="+mn-lt"/>
                        <a:ea typeface="+mn-ea"/>
                        <a:cs typeface="+mn-cs"/>
                      </a:endParaRPr>
                    </a:p>
                  </a:txBody>
                  <a:tcPr/>
                </a:tc>
                <a:tc>
                  <a:txBody>
                    <a:bodyPr/>
                    <a:lstStyle/>
                    <a:p>
                      <a:r>
                        <a:rPr lang="en-US" sz="2800" dirty="0" err="1" smtClean="0"/>
                        <a:t>Sabemos</a:t>
                      </a:r>
                      <a:endParaRPr lang="en-US" sz="2800" dirty="0" smtClean="0"/>
                    </a:p>
                    <a:p>
                      <a:r>
                        <a:rPr lang="en-US" sz="2800" dirty="0" smtClean="0"/>
                        <a:t>We know</a:t>
                      </a:r>
                      <a:endParaRPr lang="en-US" sz="2800" dirty="0"/>
                    </a:p>
                  </a:txBody>
                  <a:tcPr/>
                </a:tc>
              </a:tr>
              <a:tr h="1041400">
                <a:tc>
                  <a:txBody>
                    <a:bodyPr/>
                    <a:lstStyle/>
                    <a:p>
                      <a:r>
                        <a:rPr lang="en-US" sz="2800" dirty="0" err="1" smtClean="0"/>
                        <a:t>Sabes</a:t>
                      </a:r>
                      <a:endParaRPr lang="en-US" sz="2800" dirty="0" smtClean="0"/>
                    </a:p>
                    <a:p>
                      <a:r>
                        <a:rPr lang="en-US" sz="2800" dirty="0" smtClean="0"/>
                        <a:t>You</a:t>
                      </a:r>
                      <a:r>
                        <a:rPr lang="en-US" sz="2800" baseline="0" dirty="0" smtClean="0"/>
                        <a:t> know</a:t>
                      </a:r>
                      <a:endParaRPr lang="en-US" sz="2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err="1" smtClean="0"/>
                        <a:t>Sab</a:t>
                      </a:r>
                      <a:r>
                        <a:rPr lang="en-US" sz="2800" kern="1200" dirty="0" err="1" smtClean="0">
                          <a:solidFill>
                            <a:schemeClr val="dk1"/>
                          </a:solidFill>
                          <a:effectLst/>
                          <a:latin typeface="+mn-lt"/>
                          <a:ea typeface="+mn-ea"/>
                          <a:cs typeface="+mn-cs"/>
                        </a:rPr>
                        <a:t>é</a:t>
                      </a:r>
                      <a:r>
                        <a:rPr lang="en-US" sz="2800" dirty="0" err="1" smtClean="0"/>
                        <a:t>is</a:t>
                      </a:r>
                      <a:endParaRPr lang="en-US" sz="2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You all know</a:t>
                      </a:r>
                      <a:endParaRPr lang="en-US" sz="2800" dirty="0"/>
                    </a:p>
                  </a:txBody>
                  <a:tcPr/>
                </a:tc>
              </a:tr>
              <a:tr h="1041400">
                <a:tc>
                  <a:txBody>
                    <a:bodyPr/>
                    <a:lstStyle/>
                    <a:p>
                      <a:r>
                        <a:rPr lang="en-US" sz="2800" dirty="0" err="1" smtClean="0"/>
                        <a:t>Sabe</a:t>
                      </a:r>
                      <a:endParaRPr lang="en-US" sz="2800" dirty="0" smtClean="0"/>
                    </a:p>
                    <a:p>
                      <a:r>
                        <a:rPr lang="en-US" sz="2800" dirty="0" smtClean="0"/>
                        <a:t>He/She,</a:t>
                      </a:r>
                      <a:r>
                        <a:rPr lang="en-US" sz="2800" baseline="0" dirty="0" smtClean="0"/>
                        <a:t> You know</a:t>
                      </a:r>
                      <a:endParaRPr lang="en-US" sz="2800" dirty="0"/>
                    </a:p>
                  </a:txBody>
                  <a:tcPr/>
                </a:tc>
                <a:tc>
                  <a:txBody>
                    <a:bodyPr/>
                    <a:lstStyle/>
                    <a:p>
                      <a:r>
                        <a:rPr lang="en-US" sz="2800" dirty="0" err="1" smtClean="0"/>
                        <a:t>Saben</a:t>
                      </a:r>
                      <a:endParaRPr lang="en-US" sz="2800" dirty="0" smtClean="0"/>
                    </a:p>
                    <a:p>
                      <a:r>
                        <a:rPr lang="en-US" sz="2800" dirty="0" smtClean="0"/>
                        <a:t>They, You</a:t>
                      </a:r>
                      <a:r>
                        <a:rPr lang="en-US" sz="2800" baseline="0" dirty="0" smtClean="0"/>
                        <a:t> all know</a:t>
                      </a:r>
                      <a:endParaRPr lang="en-US" sz="2800" dirty="0"/>
                    </a:p>
                  </a:txBody>
                  <a:tcPr/>
                </a:tc>
              </a:tr>
            </a:tbl>
          </a:graphicData>
        </a:graphic>
      </p:graphicFrame>
    </p:spTree>
    <p:extLst>
      <p:ext uri="{BB962C8B-B14F-4D97-AF65-F5344CB8AC3E}">
        <p14:creationId xmlns:p14="http://schemas.microsoft.com/office/powerpoint/2010/main" val="364369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know…</a:t>
            </a:r>
            <a:endParaRPr lang="en-US" dirty="0"/>
          </a:p>
        </p:txBody>
      </p:sp>
      <p:sp>
        <p:nvSpPr>
          <p:cNvPr id="3" name="Content Placeholder 2"/>
          <p:cNvSpPr>
            <a:spLocks noGrp="1"/>
          </p:cNvSpPr>
          <p:nvPr>
            <p:ph idx="1"/>
          </p:nvPr>
        </p:nvSpPr>
        <p:spPr>
          <a:xfrm>
            <a:off x="1043492" y="2323652"/>
            <a:ext cx="7262308" cy="3508977"/>
          </a:xfrm>
        </p:spPr>
        <p:txBody>
          <a:bodyPr/>
          <a:lstStyle/>
          <a:p>
            <a:r>
              <a:rPr lang="en-US" dirty="0" smtClean="0"/>
              <a:t>. </a:t>
            </a:r>
            <a:r>
              <a:rPr lang="en-US" dirty="0"/>
              <a:t>. . information, facts about </a:t>
            </a:r>
            <a:r>
              <a:rPr lang="en-US" dirty="0" smtClean="0"/>
              <a:t>something</a:t>
            </a:r>
          </a:p>
          <a:p>
            <a:pPr marL="68580" indent="0">
              <a:buNone/>
            </a:pPr>
            <a:endParaRPr lang="en-US" dirty="0" smtClean="0"/>
          </a:p>
          <a:p>
            <a:pPr marL="525780" indent="-457200">
              <a:buAutoNum type="arabicPeriod"/>
            </a:pPr>
            <a:r>
              <a:rPr lang="en-US" dirty="0" err="1" smtClean="0"/>
              <a:t>Él</a:t>
            </a:r>
            <a:r>
              <a:rPr lang="en-US" dirty="0" smtClean="0"/>
              <a:t> </a:t>
            </a:r>
            <a:r>
              <a:rPr lang="en-US" dirty="0" err="1"/>
              <a:t>sabe</a:t>
            </a:r>
            <a:r>
              <a:rPr lang="en-US" dirty="0"/>
              <a:t> mucho de la </a:t>
            </a:r>
            <a:r>
              <a:rPr lang="en-US" dirty="0" err="1"/>
              <a:t>historia</a:t>
            </a:r>
            <a:r>
              <a:rPr lang="en-US" dirty="0"/>
              <a:t> del </a:t>
            </a:r>
            <a:r>
              <a:rPr lang="en-US" dirty="0" err="1"/>
              <a:t>mundo</a:t>
            </a:r>
            <a:r>
              <a:rPr lang="en-US" dirty="0"/>
              <a:t>. </a:t>
            </a:r>
            <a:r>
              <a:rPr lang="en-US" dirty="0" smtClean="0"/>
              <a:t>	He </a:t>
            </a:r>
            <a:r>
              <a:rPr lang="en-US" dirty="0"/>
              <a:t>knows a lot about world history</a:t>
            </a:r>
            <a:r>
              <a:rPr lang="en-US" dirty="0" smtClean="0"/>
              <a:t>.</a:t>
            </a:r>
          </a:p>
          <a:p>
            <a:pPr marL="525780" indent="-457200">
              <a:buAutoNum type="arabicPeriod"/>
            </a:pPr>
            <a:endParaRPr lang="en-US" dirty="0" smtClean="0"/>
          </a:p>
          <a:p>
            <a:pPr marL="525780" indent="-457200">
              <a:buAutoNum type="arabicPeriod"/>
            </a:pPr>
            <a:r>
              <a:rPr lang="en-US" dirty="0" err="1" smtClean="0"/>
              <a:t>Ustedes</a:t>
            </a:r>
            <a:r>
              <a:rPr lang="en-US" dirty="0" smtClean="0"/>
              <a:t> </a:t>
            </a:r>
            <a:r>
              <a:rPr lang="en-US" dirty="0" err="1" smtClean="0"/>
              <a:t>saben</a:t>
            </a:r>
            <a:r>
              <a:rPr lang="en-US" dirty="0" smtClean="0"/>
              <a:t> </a:t>
            </a:r>
            <a:r>
              <a:rPr lang="en-US" dirty="0" err="1" smtClean="0"/>
              <a:t>dónde</a:t>
            </a:r>
            <a:r>
              <a:rPr lang="en-US" dirty="0" smtClean="0"/>
              <a:t> </a:t>
            </a:r>
            <a:r>
              <a:rPr lang="en-US" dirty="0" err="1"/>
              <a:t>está</a:t>
            </a:r>
            <a:r>
              <a:rPr lang="en-US" dirty="0"/>
              <a:t> el </a:t>
            </a:r>
            <a:r>
              <a:rPr lang="en-US" dirty="0" err="1"/>
              <a:t>restaurante</a:t>
            </a:r>
            <a:r>
              <a:rPr lang="en-US" dirty="0"/>
              <a:t>. </a:t>
            </a:r>
            <a:endParaRPr lang="en-US" dirty="0" smtClean="0"/>
          </a:p>
          <a:p>
            <a:pPr marL="365760" lvl="1" indent="0">
              <a:buNone/>
            </a:pPr>
            <a:r>
              <a:rPr lang="en-US" dirty="0"/>
              <a:t>	</a:t>
            </a:r>
            <a:r>
              <a:rPr lang="en-US" dirty="0" smtClean="0"/>
              <a:t>You </a:t>
            </a:r>
            <a:r>
              <a:rPr lang="en-US" dirty="0"/>
              <a:t>all know where the restaurant is.</a:t>
            </a:r>
          </a:p>
          <a:p>
            <a:endParaRPr lang="en-US" dirty="0"/>
          </a:p>
        </p:txBody>
      </p:sp>
    </p:spTree>
    <p:extLst>
      <p:ext uri="{BB962C8B-B14F-4D97-AF65-F5344CB8AC3E}">
        <p14:creationId xmlns:p14="http://schemas.microsoft.com/office/powerpoint/2010/main" val="1946108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know…</a:t>
            </a:r>
            <a:endParaRPr lang="en-US" dirty="0"/>
          </a:p>
        </p:txBody>
      </p:sp>
      <p:sp>
        <p:nvSpPr>
          <p:cNvPr id="3" name="Content Placeholder 2"/>
          <p:cNvSpPr>
            <a:spLocks noGrp="1"/>
          </p:cNvSpPr>
          <p:nvPr>
            <p:ph idx="1"/>
          </p:nvPr>
        </p:nvSpPr>
        <p:spPr>
          <a:xfrm>
            <a:off x="1043492" y="2323652"/>
            <a:ext cx="6777317" cy="4000948"/>
          </a:xfrm>
        </p:spPr>
        <p:txBody>
          <a:bodyPr>
            <a:normAutofit/>
          </a:bodyPr>
          <a:lstStyle/>
          <a:p>
            <a:r>
              <a:rPr lang="en-US" dirty="0" smtClean="0"/>
              <a:t>… how to do something</a:t>
            </a:r>
          </a:p>
          <a:p>
            <a:pPr marL="68580" indent="0">
              <a:buNone/>
            </a:pPr>
            <a:endParaRPr lang="en-US" dirty="0" smtClean="0"/>
          </a:p>
          <a:p>
            <a:pPr marL="68580" indent="0" algn="ctr">
              <a:buNone/>
            </a:pPr>
            <a:r>
              <a:rPr lang="en-US" i="1" dirty="0" smtClean="0"/>
              <a:t>Saber </a:t>
            </a:r>
            <a:r>
              <a:rPr lang="en-US" dirty="0" smtClean="0"/>
              <a:t>+ Infinitive</a:t>
            </a:r>
            <a:endParaRPr lang="en-US" i="1" dirty="0" smtClean="0"/>
          </a:p>
          <a:p>
            <a:pPr marL="68580" indent="0">
              <a:buNone/>
            </a:pPr>
            <a:endParaRPr lang="en-US" i="1" dirty="0"/>
          </a:p>
          <a:p>
            <a:pPr marL="68580" indent="0">
              <a:buNone/>
            </a:pPr>
            <a:r>
              <a:rPr lang="en-US" dirty="0" smtClean="0"/>
              <a:t>1. </a:t>
            </a:r>
            <a:r>
              <a:rPr lang="en-US" dirty="0" err="1" smtClean="0"/>
              <a:t>Saben</a:t>
            </a:r>
            <a:r>
              <a:rPr lang="en-US" dirty="0" smtClean="0"/>
              <a:t> </a:t>
            </a:r>
            <a:r>
              <a:rPr lang="en-US" dirty="0" err="1" smtClean="0"/>
              <a:t>hablar</a:t>
            </a:r>
            <a:r>
              <a:rPr lang="en-US" dirty="0" smtClean="0"/>
              <a:t> </a:t>
            </a:r>
            <a:r>
              <a:rPr lang="en-US" dirty="0" err="1" smtClean="0"/>
              <a:t>español</a:t>
            </a:r>
            <a:r>
              <a:rPr lang="en-US" dirty="0" smtClean="0"/>
              <a:t>.</a:t>
            </a:r>
          </a:p>
          <a:p>
            <a:pPr marL="68580" indent="0">
              <a:buNone/>
            </a:pPr>
            <a:r>
              <a:rPr lang="en-US" dirty="0"/>
              <a:t>	</a:t>
            </a:r>
            <a:r>
              <a:rPr lang="en-US" dirty="0" smtClean="0"/>
              <a:t> </a:t>
            </a:r>
            <a:r>
              <a:rPr lang="en-US" dirty="0"/>
              <a:t>They know how to speak Spanish. </a:t>
            </a:r>
            <a:endParaRPr lang="en-US" dirty="0" smtClean="0"/>
          </a:p>
          <a:p>
            <a:pPr marL="68580" indent="0">
              <a:buNone/>
            </a:pPr>
            <a:endParaRPr lang="en-US" dirty="0" smtClean="0"/>
          </a:p>
          <a:p>
            <a:pPr marL="68580" indent="0">
              <a:buNone/>
            </a:pPr>
            <a:r>
              <a:rPr lang="en-US" dirty="0" smtClean="0"/>
              <a:t>2</a:t>
            </a:r>
            <a:r>
              <a:rPr lang="en-US" dirty="0"/>
              <a:t>. </a:t>
            </a:r>
            <a:r>
              <a:rPr lang="en-US" dirty="0" err="1"/>
              <a:t>Sabemos</a:t>
            </a:r>
            <a:r>
              <a:rPr lang="en-US" dirty="0"/>
              <a:t> </a:t>
            </a:r>
            <a:r>
              <a:rPr lang="en-US" dirty="0" err="1"/>
              <a:t>jugar</a:t>
            </a:r>
            <a:r>
              <a:rPr lang="en-US" dirty="0"/>
              <a:t> al </a:t>
            </a:r>
            <a:r>
              <a:rPr lang="en-US" dirty="0" err="1"/>
              <a:t>fútbol</a:t>
            </a:r>
            <a:r>
              <a:rPr lang="en-US" dirty="0"/>
              <a:t>. </a:t>
            </a:r>
            <a:endParaRPr lang="en-US" dirty="0" smtClean="0"/>
          </a:p>
          <a:p>
            <a:pPr marL="68580" indent="0">
              <a:buNone/>
            </a:pPr>
            <a:r>
              <a:rPr lang="en-US" dirty="0"/>
              <a:t>	 </a:t>
            </a:r>
            <a:r>
              <a:rPr lang="en-US" dirty="0" smtClean="0"/>
              <a:t> We </a:t>
            </a:r>
            <a:r>
              <a:rPr lang="en-US" dirty="0"/>
              <a:t>know how to play soccer.</a:t>
            </a:r>
            <a:endParaRPr lang="en-US" dirty="0" smtClean="0"/>
          </a:p>
        </p:txBody>
      </p:sp>
    </p:spTree>
    <p:extLst>
      <p:ext uri="{BB962C8B-B14F-4D97-AF65-F5344CB8AC3E}">
        <p14:creationId xmlns:p14="http://schemas.microsoft.com/office/powerpoint/2010/main" val="3188891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Concoer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2241870"/>
              </p:ext>
            </p:extLst>
          </p:nvPr>
        </p:nvGraphicFramePr>
        <p:xfrm>
          <a:off x="1042988" y="2324100"/>
          <a:ext cx="7567612" cy="3619500"/>
        </p:xfrm>
        <a:graphic>
          <a:graphicData uri="http://schemas.openxmlformats.org/drawingml/2006/table">
            <a:tbl>
              <a:tblPr firstRow="1" bandRow="1">
                <a:tableStyleId>{5C22544A-7EE6-4342-B048-85BDC9FD1C3A}</a:tableStyleId>
              </a:tblPr>
              <a:tblGrid>
                <a:gridCol w="3783806"/>
                <a:gridCol w="3783806"/>
              </a:tblGrid>
              <a:tr h="1206500">
                <a:tc>
                  <a:txBody>
                    <a:bodyPr/>
                    <a:lstStyle/>
                    <a:p>
                      <a:r>
                        <a:rPr lang="en-US" sz="2800" dirty="0" err="1" smtClean="0"/>
                        <a:t>Conozco</a:t>
                      </a:r>
                      <a:endParaRPr lang="en-US" sz="2800" dirty="0" smtClean="0"/>
                    </a:p>
                    <a:p>
                      <a:r>
                        <a:rPr lang="en-US" sz="2800" dirty="0" smtClean="0"/>
                        <a:t>I know</a:t>
                      </a:r>
                      <a:endParaRPr lang="en-US" sz="2800" dirty="0"/>
                    </a:p>
                  </a:txBody>
                  <a:tcPr/>
                </a:tc>
                <a:tc>
                  <a:txBody>
                    <a:bodyPr/>
                    <a:lstStyle/>
                    <a:p>
                      <a:r>
                        <a:rPr lang="en-US" sz="2800" dirty="0" err="1" smtClean="0"/>
                        <a:t>Conocemos</a:t>
                      </a:r>
                      <a:r>
                        <a:rPr lang="en-US" sz="2800" dirty="0" smtClean="0"/>
                        <a:t/>
                      </a:r>
                      <a:br>
                        <a:rPr lang="en-US" sz="2800" dirty="0" smtClean="0"/>
                      </a:br>
                      <a:r>
                        <a:rPr lang="en-US" sz="2800" dirty="0" smtClean="0"/>
                        <a:t>We know</a:t>
                      </a:r>
                      <a:endParaRPr lang="en-US" sz="2800" dirty="0"/>
                    </a:p>
                  </a:txBody>
                  <a:tcPr/>
                </a:tc>
              </a:tr>
              <a:tr h="1206500">
                <a:tc>
                  <a:txBody>
                    <a:bodyPr/>
                    <a:lstStyle/>
                    <a:p>
                      <a:r>
                        <a:rPr lang="en-US" sz="2800" dirty="0" err="1" smtClean="0"/>
                        <a:t>Conoces</a:t>
                      </a:r>
                      <a:endParaRPr lang="en-US" sz="2800" dirty="0" smtClean="0"/>
                    </a:p>
                    <a:p>
                      <a:r>
                        <a:rPr lang="en-US" sz="2800" dirty="0" smtClean="0"/>
                        <a:t>You know</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err="1" smtClean="0"/>
                        <a:t>Conoc</a:t>
                      </a:r>
                      <a:r>
                        <a:rPr lang="en-US" sz="2800" kern="1200" dirty="0" err="1" smtClean="0">
                          <a:solidFill>
                            <a:schemeClr val="dk1"/>
                          </a:solidFill>
                          <a:effectLst/>
                          <a:latin typeface="+mn-lt"/>
                          <a:ea typeface="+mn-ea"/>
                          <a:cs typeface="+mn-cs"/>
                        </a:rPr>
                        <a:t>éis</a:t>
                      </a:r>
                      <a:endParaRPr lang="en-US" sz="2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800" kern="1200" dirty="0" smtClean="0">
                          <a:solidFill>
                            <a:schemeClr val="dk1"/>
                          </a:solidFill>
                          <a:effectLst/>
                          <a:latin typeface="+mn-lt"/>
                          <a:ea typeface="+mn-ea"/>
                          <a:cs typeface="+mn-cs"/>
                        </a:rPr>
                        <a:t>You all know</a:t>
                      </a:r>
                    </a:p>
                  </a:txBody>
                  <a:tcPr/>
                </a:tc>
              </a:tr>
              <a:tr h="1206500">
                <a:tc>
                  <a:txBody>
                    <a:bodyPr/>
                    <a:lstStyle/>
                    <a:p>
                      <a:r>
                        <a:rPr lang="en-US" sz="2800" dirty="0" err="1" smtClean="0"/>
                        <a:t>Conoce</a:t>
                      </a:r>
                      <a:endParaRPr lang="en-US" sz="2800" dirty="0" smtClean="0"/>
                    </a:p>
                    <a:p>
                      <a:r>
                        <a:rPr lang="en-US" sz="2800" dirty="0" smtClean="0"/>
                        <a:t>He/She</a:t>
                      </a:r>
                      <a:r>
                        <a:rPr lang="en-US" sz="2800" baseline="0" dirty="0" smtClean="0"/>
                        <a:t>, You know</a:t>
                      </a:r>
                      <a:endParaRPr lang="en-US" sz="2800" dirty="0"/>
                    </a:p>
                  </a:txBody>
                  <a:tcPr/>
                </a:tc>
                <a:tc>
                  <a:txBody>
                    <a:bodyPr/>
                    <a:lstStyle/>
                    <a:p>
                      <a:r>
                        <a:rPr lang="en-US" sz="2800" dirty="0" err="1" smtClean="0"/>
                        <a:t>Conocen</a:t>
                      </a:r>
                      <a:endParaRPr lang="en-US" sz="2800" dirty="0" smtClean="0"/>
                    </a:p>
                    <a:p>
                      <a:r>
                        <a:rPr lang="en-US" sz="2800" dirty="0" smtClean="0"/>
                        <a:t>They, You all know</a:t>
                      </a:r>
                      <a:endParaRPr lang="en-US" sz="2800" dirty="0"/>
                    </a:p>
                  </a:txBody>
                  <a:tcPr/>
                </a:tc>
              </a:tr>
            </a:tbl>
          </a:graphicData>
        </a:graphic>
      </p:graphicFrame>
    </p:spTree>
    <p:extLst>
      <p:ext uri="{BB962C8B-B14F-4D97-AF65-F5344CB8AC3E}">
        <p14:creationId xmlns:p14="http://schemas.microsoft.com/office/powerpoint/2010/main" val="2849305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know…</a:t>
            </a:r>
            <a:endParaRPr lang="en-US" dirty="0"/>
          </a:p>
        </p:txBody>
      </p:sp>
      <p:sp>
        <p:nvSpPr>
          <p:cNvPr id="3" name="Content Placeholder 2"/>
          <p:cNvSpPr>
            <a:spLocks noGrp="1"/>
          </p:cNvSpPr>
          <p:nvPr>
            <p:ph idx="1"/>
          </p:nvPr>
        </p:nvSpPr>
        <p:spPr/>
        <p:txBody>
          <a:bodyPr/>
          <a:lstStyle/>
          <a:p>
            <a:r>
              <a:rPr lang="en-US" dirty="0" smtClean="0"/>
              <a:t>. </a:t>
            </a:r>
            <a:r>
              <a:rPr lang="en-US" dirty="0"/>
              <a:t>. . a person. </a:t>
            </a:r>
            <a:endParaRPr lang="en-US" dirty="0" smtClean="0"/>
          </a:p>
          <a:p>
            <a:endParaRPr lang="en-US" dirty="0"/>
          </a:p>
          <a:p>
            <a:pPr marL="525780" indent="-457200">
              <a:buAutoNum type="arabicPeriod"/>
            </a:pPr>
            <a:r>
              <a:rPr lang="en-US" dirty="0" err="1" smtClean="0"/>
              <a:t>Kiko</a:t>
            </a:r>
            <a:r>
              <a:rPr lang="en-US" dirty="0" smtClean="0"/>
              <a:t> </a:t>
            </a:r>
            <a:r>
              <a:rPr lang="en-US" dirty="0" err="1"/>
              <a:t>conoce</a:t>
            </a:r>
            <a:r>
              <a:rPr lang="en-US" dirty="0"/>
              <a:t> a </a:t>
            </a:r>
            <a:r>
              <a:rPr lang="en-US" dirty="0" err="1"/>
              <a:t>vosotros</a:t>
            </a:r>
            <a:r>
              <a:rPr lang="en-US" dirty="0"/>
              <a:t>.** </a:t>
            </a:r>
            <a:endParaRPr lang="en-US" dirty="0" smtClean="0"/>
          </a:p>
          <a:p>
            <a:pPr marL="68580" indent="0">
              <a:buNone/>
            </a:pPr>
            <a:r>
              <a:rPr lang="en-US" dirty="0"/>
              <a:t>	</a:t>
            </a:r>
            <a:r>
              <a:rPr lang="en-US" dirty="0" err="1" smtClean="0"/>
              <a:t>Kiko</a:t>
            </a:r>
            <a:r>
              <a:rPr lang="en-US" dirty="0" smtClean="0"/>
              <a:t> </a:t>
            </a:r>
            <a:r>
              <a:rPr lang="en-US" dirty="0"/>
              <a:t>knows you all. ** personal a must </a:t>
            </a:r>
            <a:r>
              <a:rPr lang="en-US" dirty="0" smtClean="0"/>
              <a:t>	be </a:t>
            </a:r>
            <a:r>
              <a:rPr lang="en-US" dirty="0"/>
              <a:t>used here. </a:t>
            </a:r>
            <a:endParaRPr lang="en-US" dirty="0" smtClean="0"/>
          </a:p>
          <a:p>
            <a:pPr marL="68580" indent="0">
              <a:buNone/>
            </a:pPr>
            <a:r>
              <a:rPr lang="en-US" dirty="0"/>
              <a:t>	</a:t>
            </a:r>
            <a:r>
              <a:rPr lang="en-US" dirty="0" smtClean="0"/>
              <a:t>Why</a:t>
            </a:r>
            <a:r>
              <a:rPr lang="en-US" dirty="0"/>
              <a:t>? Personal a is used when a </a:t>
            </a:r>
            <a:r>
              <a:rPr lang="en-US" dirty="0" smtClean="0"/>
              <a:t>	person(s</a:t>
            </a:r>
            <a:r>
              <a:rPr lang="en-US" dirty="0"/>
              <a:t>) is the DO of a sentence!</a:t>
            </a:r>
            <a:endParaRPr lang="en-US" dirty="0"/>
          </a:p>
        </p:txBody>
      </p:sp>
    </p:spTree>
    <p:extLst>
      <p:ext uri="{BB962C8B-B14F-4D97-AF65-F5344CB8AC3E}">
        <p14:creationId xmlns:p14="http://schemas.microsoft.com/office/powerpoint/2010/main" val="4042817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know…</a:t>
            </a:r>
            <a:endParaRPr lang="en-US" dirty="0"/>
          </a:p>
        </p:txBody>
      </p:sp>
      <p:sp>
        <p:nvSpPr>
          <p:cNvPr id="3" name="Content Placeholder 2"/>
          <p:cNvSpPr>
            <a:spLocks noGrp="1"/>
          </p:cNvSpPr>
          <p:nvPr>
            <p:ph idx="1"/>
          </p:nvPr>
        </p:nvSpPr>
        <p:spPr>
          <a:xfrm>
            <a:off x="685800" y="2286000"/>
            <a:ext cx="8001000" cy="3886200"/>
          </a:xfrm>
        </p:spPr>
        <p:txBody>
          <a:bodyPr>
            <a:normAutofit/>
          </a:bodyPr>
          <a:lstStyle/>
          <a:p>
            <a:r>
              <a:rPr lang="en-US" dirty="0" smtClean="0"/>
              <a:t>. </a:t>
            </a:r>
            <a:r>
              <a:rPr lang="en-US" dirty="0"/>
              <a:t>. . NOUNS (i.e., to be acquainted with or be familiar with something). </a:t>
            </a:r>
            <a:endParaRPr lang="en-US" dirty="0"/>
          </a:p>
          <a:p>
            <a:pPr marL="68580" indent="0">
              <a:buNone/>
            </a:pPr>
            <a:r>
              <a:rPr lang="en-US" dirty="0" smtClean="0"/>
              <a:t>	1. </a:t>
            </a:r>
            <a:r>
              <a:rPr lang="en-US" dirty="0" err="1" smtClean="0"/>
              <a:t>Conozco</a:t>
            </a:r>
            <a:r>
              <a:rPr lang="en-US" dirty="0" smtClean="0"/>
              <a:t> Madrid.</a:t>
            </a:r>
          </a:p>
          <a:p>
            <a:pPr marL="68580" indent="0">
              <a:buNone/>
            </a:pPr>
            <a:r>
              <a:rPr lang="en-US" dirty="0"/>
              <a:t>	</a:t>
            </a:r>
            <a:r>
              <a:rPr lang="en-US" dirty="0" smtClean="0"/>
              <a:t>	 </a:t>
            </a:r>
            <a:r>
              <a:rPr lang="en-US" dirty="0"/>
              <a:t>I am familiar with Madrid. </a:t>
            </a:r>
            <a:endParaRPr lang="en-US" dirty="0" smtClean="0"/>
          </a:p>
          <a:p>
            <a:pPr marL="68580" indent="0">
              <a:buNone/>
            </a:pPr>
            <a:r>
              <a:rPr lang="en-US" dirty="0"/>
              <a:t>	</a:t>
            </a:r>
            <a:r>
              <a:rPr lang="en-US" dirty="0" smtClean="0"/>
              <a:t>2</a:t>
            </a:r>
            <a:r>
              <a:rPr lang="en-US" dirty="0"/>
              <a:t>. </a:t>
            </a:r>
            <a:r>
              <a:rPr lang="en-US" dirty="0" err="1"/>
              <a:t>Conocéis</a:t>
            </a:r>
            <a:r>
              <a:rPr lang="en-US" dirty="0"/>
              <a:t> el </a:t>
            </a:r>
            <a:r>
              <a:rPr lang="en-US" dirty="0" err="1"/>
              <a:t>restaurante</a:t>
            </a:r>
            <a:r>
              <a:rPr lang="en-US" dirty="0"/>
              <a:t>. </a:t>
            </a:r>
            <a:endParaRPr lang="en-US" dirty="0" smtClean="0"/>
          </a:p>
          <a:p>
            <a:pPr marL="68580" indent="0">
              <a:buNone/>
            </a:pPr>
            <a:r>
              <a:rPr lang="en-US" dirty="0"/>
              <a:t>	</a:t>
            </a:r>
            <a:r>
              <a:rPr lang="en-US" dirty="0" smtClean="0"/>
              <a:t>	You </a:t>
            </a:r>
            <a:r>
              <a:rPr lang="en-US" dirty="0"/>
              <a:t>all are familiar with the restaurant. </a:t>
            </a:r>
            <a:endParaRPr lang="en-US" dirty="0" smtClean="0"/>
          </a:p>
          <a:p>
            <a:pPr marL="68580" indent="0">
              <a:buNone/>
            </a:pPr>
            <a:r>
              <a:rPr lang="en-US" dirty="0"/>
              <a:t>	</a:t>
            </a:r>
            <a:r>
              <a:rPr lang="en-US" dirty="0" smtClean="0"/>
              <a:t>3</a:t>
            </a:r>
            <a:r>
              <a:rPr lang="en-US" dirty="0"/>
              <a:t>. </a:t>
            </a:r>
            <a:r>
              <a:rPr lang="en-US" dirty="0" err="1"/>
              <a:t>Conocen</a:t>
            </a:r>
            <a:r>
              <a:rPr lang="en-US" dirty="0"/>
              <a:t> la </a:t>
            </a:r>
            <a:r>
              <a:rPr lang="en-US" dirty="0" err="1"/>
              <a:t>literatura</a:t>
            </a:r>
            <a:r>
              <a:rPr lang="en-US" dirty="0"/>
              <a:t> </a:t>
            </a:r>
            <a:r>
              <a:rPr lang="en-US" dirty="0" err="1"/>
              <a:t>española</a:t>
            </a:r>
            <a:r>
              <a:rPr lang="en-US" dirty="0"/>
              <a:t>. </a:t>
            </a:r>
            <a:endParaRPr lang="en-US" dirty="0" smtClean="0"/>
          </a:p>
          <a:p>
            <a:pPr marL="68580" indent="0">
              <a:buNone/>
            </a:pPr>
            <a:r>
              <a:rPr lang="en-US" dirty="0"/>
              <a:t>	</a:t>
            </a:r>
            <a:r>
              <a:rPr lang="en-US" dirty="0" smtClean="0"/>
              <a:t>	They </a:t>
            </a:r>
            <a:r>
              <a:rPr lang="en-US" dirty="0"/>
              <a:t>are familiar with Spanish literature.</a:t>
            </a:r>
            <a:endParaRPr lang="en-US" dirty="0"/>
          </a:p>
        </p:txBody>
      </p:sp>
    </p:spTree>
    <p:extLst>
      <p:ext uri="{BB962C8B-B14F-4D97-AF65-F5344CB8AC3E}">
        <p14:creationId xmlns:p14="http://schemas.microsoft.com/office/powerpoint/2010/main" val="42913047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34</TotalTime>
  <Words>399</Words>
  <Application>Microsoft Office PowerPoint</Application>
  <PresentationFormat>On-screen Show (4:3)</PresentationFormat>
  <Paragraphs>109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Austin</vt:lpstr>
      <vt:lpstr>Saber y Conocer</vt:lpstr>
      <vt:lpstr>What do both verbs mean?</vt:lpstr>
      <vt:lpstr>Uses</vt:lpstr>
      <vt:lpstr>Saber</vt:lpstr>
      <vt:lpstr>To know…</vt:lpstr>
      <vt:lpstr>To know…</vt:lpstr>
      <vt:lpstr>Concoer</vt:lpstr>
      <vt:lpstr>To know…</vt:lpstr>
      <vt:lpstr>To know…</vt:lpstr>
      <vt:lpstr>PowerPoint Presentation</vt:lpstr>
      <vt:lpstr>What is the difference between the 2 sets of sentences given? </vt:lpstr>
      <vt:lpstr>PowerPoint Presentation</vt:lpstr>
      <vt:lpstr>Would you use saber or conocer ?</vt:lpstr>
      <vt:lpstr>Would you use saber or conocer ?</vt:lpstr>
      <vt:lpstr>Translate to Spanish</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Saber y Conocer</dc:title>
  <dc:creator>Phillip Deaton</dc:creator>
  <cp:lastModifiedBy>Phillip Deaton</cp:lastModifiedBy>
  <cp:revision>4</cp:revision>
  <dcterms:created xsi:type="dcterms:W3CDTF">2013-10-07T01:21:57Z</dcterms:created>
  <dcterms:modified xsi:type="dcterms:W3CDTF">2013-10-07T01:56:15Z</dcterms:modified>
</cp:coreProperties>
</file>